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58" r:id="rId3"/>
    <p:sldId id="335" r:id="rId4"/>
    <p:sldId id="389" r:id="rId5"/>
    <p:sldId id="390" r:id="rId6"/>
    <p:sldId id="278" r:id="rId7"/>
    <p:sldId id="297" r:id="rId8"/>
    <p:sldId id="265" r:id="rId9"/>
    <p:sldId id="266" r:id="rId10"/>
    <p:sldId id="311" r:id="rId11"/>
    <p:sldId id="267" r:id="rId12"/>
    <p:sldId id="339" r:id="rId13"/>
    <p:sldId id="313" r:id="rId14"/>
    <p:sldId id="317" r:id="rId15"/>
    <p:sldId id="320" r:id="rId16"/>
    <p:sldId id="340" r:id="rId17"/>
    <p:sldId id="319" r:id="rId18"/>
    <p:sldId id="287" r:id="rId19"/>
    <p:sldId id="341" r:id="rId20"/>
    <p:sldId id="314" r:id="rId21"/>
    <p:sldId id="268" r:id="rId22"/>
    <p:sldId id="342" r:id="rId23"/>
    <p:sldId id="315" r:id="rId24"/>
    <p:sldId id="279" r:id="rId25"/>
    <p:sldId id="343" r:id="rId26"/>
    <p:sldId id="321" r:id="rId27"/>
    <p:sldId id="391" r:id="rId28"/>
    <p:sldId id="392" r:id="rId29"/>
    <p:sldId id="423" r:id="rId30"/>
    <p:sldId id="422" r:id="rId31"/>
    <p:sldId id="280" r:id="rId32"/>
    <p:sldId id="328" r:id="rId33"/>
    <p:sldId id="330" r:id="rId34"/>
    <p:sldId id="322" r:id="rId35"/>
    <p:sldId id="334" r:id="rId36"/>
    <p:sldId id="336" r:id="rId37"/>
    <p:sldId id="388" r:id="rId38"/>
    <p:sldId id="34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72"/>
      </p:cViewPr>
      <p:guideLst>
        <p:guide orient="horz" pos="2160"/>
        <p:guide pos="387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35BC8A-8E88-4523-93E5-72675530DED1}" type="datetimeFigureOut">
              <a:rPr lang="en-US" smtClean="0"/>
              <a:t>4/19/2017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C247B8-8AA7-4BBC-AB04-F35BEC9707A4}" type="slidenum">
              <a:rPr lang="en-US" smtClean="0"/>
              <a:t>‹#›</a:t>
            </a:fld>
            <a:endParaRPr lang="en-US"/>
          </a:p>
        </p:txBody>
      </p:sp>
    </p:spTree>
    <p:extLst>
      <p:ext uri="{BB962C8B-B14F-4D97-AF65-F5344CB8AC3E}">
        <p14:creationId xmlns:p14="http://schemas.microsoft.com/office/powerpoint/2010/main" val="2202327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73E74B-B57B-467E-B75E-88B737801E1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EA82-6CB1-4F7B-A6F1-98A1134F703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3E74B-B57B-467E-B75E-88B737801E1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EA82-6CB1-4F7B-A6F1-98A1134F70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3E74B-B57B-467E-B75E-88B737801E1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EA82-6CB1-4F7B-A6F1-98A1134F70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3E74B-B57B-467E-B75E-88B737801E1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EA82-6CB1-4F7B-A6F1-98A1134F70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3E74B-B57B-467E-B75E-88B737801E14}"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EA82-6CB1-4F7B-A6F1-98A1134F703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73E74B-B57B-467E-B75E-88B737801E14}"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3EA82-6CB1-4F7B-A6F1-98A1134F70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3E74B-B57B-467E-B75E-88B737801E14}"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3EA82-6CB1-4F7B-A6F1-98A1134F70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3E74B-B57B-467E-B75E-88B737801E14}"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43EA82-6CB1-4F7B-A6F1-98A1134F70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3E74B-B57B-467E-B75E-88B737801E14}"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43EA82-6CB1-4F7B-A6F1-98A1134F70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3E74B-B57B-467E-B75E-88B737801E14}"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3EA82-6CB1-4F7B-A6F1-98A1134F703D}"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873E74B-B57B-467E-B75E-88B737801E14}" type="datetimeFigureOut">
              <a:rPr lang="en-US" smtClean="0"/>
              <a:t>4/19/2017</a:t>
            </a:fld>
            <a:endParaRPr lang="en-US"/>
          </a:p>
        </p:txBody>
      </p:sp>
      <p:sp>
        <p:nvSpPr>
          <p:cNvPr id="9" name="Slide Number Placeholder 8"/>
          <p:cNvSpPr>
            <a:spLocks noGrp="1"/>
          </p:cNvSpPr>
          <p:nvPr>
            <p:ph type="sldNum" sz="quarter" idx="11"/>
          </p:nvPr>
        </p:nvSpPr>
        <p:spPr/>
        <p:txBody>
          <a:bodyPr/>
          <a:lstStyle/>
          <a:p>
            <a:fld id="{3243EA82-6CB1-4F7B-A6F1-98A1134F703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243EA82-6CB1-4F7B-A6F1-98A1134F703D}"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A873E74B-B57B-467E-B75E-88B737801E14}" type="datetimeFigureOut">
              <a:rPr lang="en-US" smtClean="0"/>
              <a:t>4/19/2017</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792" y="0"/>
            <a:ext cx="11449878" cy="3299791"/>
          </a:xfrm>
        </p:spPr>
        <p:txBody>
          <a:bodyPr>
            <a:noAutofit/>
          </a:bodyPr>
          <a:lstStyle/>
          <a:p>
            <a:pPr algn="ctr"/>
            <a:r>
              <a:rPr lang="en-US" sz="5400" dirty="0">
                <a:latin typeface="Times New Roman" panose="02020603050405020304" pitchFamily="18" charset="0"/>
                <a:cs typeface="Times New Roman" panose="02020603050405020304" pitchFamily="18" charset="0"/>
              </a:rPr>
              <a:t>SEMANTIC UNDERSTANDING OF AN IMAGE USING </a:t>
            </a: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MULTI REGION LABEL ANNOTATION</a:t>
            </a:r>
          </a:p>
        </p:txBody>
      </p:sp>
      <p:sp>
        <p:nvSpPr>
          <p:cNvPr id="3" name="Subtitle 2"/>
          <p:cNvSpPr>
            <a:spLocks noGrp="1"/>
          </p:cNvSpPr>
          <p:nvPr>
            <p:ph type="subTitle" idx="1"/>
          </p:nvPr>
        </p:nvSpPr>
        <p:spPr>
          <a:xfrm>
            <a:off x="1154955" y="3299791"/>
            <a:ext cx="10374436" cy="2928731"/>
          </a:xfrm>
        </p:spPr>
        <p:txBody>
          <a:bodyPr>
            <a:normAutofit lnSpcReduction="10000"/>
          </a:bodyPr>
          <a:lstStyle/>
          <a:p>
            <a:pPr algn="ctr"/>
            <a:r>
              <a:rPr lang="en-US" sz="2400" dirty="0"/>
              <a:t>							UNDER THE GUIDANCE OF </a:t>
            </a:r>
          </a:p>
          <a:p>
            <a:r>
              <a:rPr lang="en-US" sz="2400" dirty="0">
                <a:solidFill>
                  <a:srgbClr val="00B0F0"/>
                </a:solidFill>
              </a:rPr>
              <a:t>									</a:t>
            </a:r>
            <a:r>
              <a:rPr lang="en-US" sz="2400" dirty="0" smtClean="0">
                <a:solidFill>
                  <a:srgbClr val="00B0F0"/>
                </a:solidFill>
              </a:rPr>
              <a:t>						</a:t>
            </a:r>
            <a:r>
              <a:rPr lang="en-US" sz="2400" dirty="0" smtClean="0">
                <a:solidFill>
                  <a:srgbClr val="FF0000"/>
                </a:solidFill>
              </a:rPr>
              <a:t>				DR.S.CHITRAKALA</a:t>
            </a:r>
            <a:endParaRPr lang="en-US" sz="2400" dirty="0">
              <a:solidFill>
                <a:srgbClr val="FF0000"/>
              </a:solidFill>
            </a:endParaRPr>
          </a:p>
          <a:p>
            <a:r>
              <a:rPr lang="en-US" sz="2400" dirty="0">
                <a:solidFill>
                  <a:srgbClr val="FF0000"/>
                </a:solidFill>
              </a:rPr>
              <a:t>	</a:t>
            </a:r>
            <a:r>
              <a:rPr lang="en-US" sz="2400" dirty="0" smtClean="0">
                <a:solidFill>
                  <a:srgbClr val="FF0000"/>
                </a:solidFill>
              </a:rPr>
              <a:t>				       GROUP 10</a:t>
            </a:r>
          </a:p>
          <a:p>
            <a:r>
              <a:rPr lang="en-US" sz="2400" dirty="0" smtClean="0">
                <a:solidFill>
                  <a:srgbClr val="FF0000"/>
                </a:solidFill>
              </a:rPr>
              <a:t> 				MOHANA </a:t>
            </a:r>
            <a:r>
              <a:rPr lang="en-US" sz="2400" dirty="0">
                <a:solidFill>
                  <a:srgbClr val="FF0000"/>
                </a:solidFill>
              </a:rPr>
              <a:t>PRIYA </a:t>
            </a:r>
            <a:r>
              <a:rPr lang="en-US" sz="2400" dirty="0" smtClean="0">
                <a:solidFill>
                  <a:srgbClr val="FF0000"/>
                </a:solidFill>
              </a:rPr>
              <a:t>K	2013103552</a:t>
            </a:r>
            <a:endParaRPr lang="en-US" sz="2400" dirty="0">
              <a:solidFill>
                <a:srgbClr val="FF0000"/>
              </a:solidFill>
            </a:endParaRPr>
          </a:p>
          <a:p>
            <a:r>
              <a:rPr lang="en-US" sz="2400" dirty="0">
                <a:solidFill>
                  <a:srgbClr val="FF0000"/>
                </a:solidFill>
              </a:rPr>
              <a:t> </a:t>
            </a:r>
            <a:r>
              <a:rPr lang="en-US" sz="2400" dirty="0" smtClean="0">
                <a:solidFill>
                  <a:srgbClr val="FF0000"/>
                </a:solidFill>
              </a:rPr>
              <a:t>				SUDHARSAN S		2013103566 </a:t>
            </a:r>
            <a:endParaRPr lang="en-US" sz="2400" dirty="0">
              <a:solidFill>
                <a:srgbClr val="FF0000"/>
              </a:solidFill>
            </a:endParaRPr>
          </a:p>
          <a:p>
            <a:r>
              <a:rPr lang="en-US" sz="2400" dirty="0">
                <a:solidFill>
                  <a:srgbClr val="FF0000"/>
                </a:solidFill>
              </a:rPr>
              <a:t> </a:t>
            </a:r>
            <a:r>
              <a:rPr lang="en-US" sz="2400" dirty="0" smtClean="0">
                <a:solidFill>
                  <a:srgbClr val="FF0000"/>
                </a:solidFill>
              </a:rPr>
              <a:t>				GAYATHRI </a:t>
            </a:r>
            <a:r>
              <a:rPr lang="en-US" sz="2400" dirty="0">
                <a:solidFill>
                  <a:srgbClr val="FF0000"/>
                </a:solidFill>
              </a:rPr>
              <a:t>DEVI </a:t>
            </a:r>
            <a:r>
              <a:rPr lang="en-US" sz="2400" dirty="0" smtClean="0">
                <a:solidFill>
                  <a:srgbClr val="FF0000"/>
                </a:solidFill>
              </a:rPr>
              <a:t>K	2013013579</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IMAGE CROPPING (OFFLINE PROCESS)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12" name="Text Placeholder 11"/>
          <p:cNvSpPr>
            <a:spLocks noGrp="1"/>
          </p:cNvSpPr>
          <p:nvPr>
            <p:ph type="body" idx="1"/>
          </p:nvPr>
        </p:nvSpPr>
        <p:spPr/>
        <p:txBody>
          <a:bodyPr/>
          <a:lstStyle/>
          <a:p>
            <a:r>
              <a:rPr lang="en-US" sz="2200" dirty="0">
                <a:solidFill>
                  <a:srgbClr val="FF0000"/>
                </a:solidFill>
                <a:latin typeface="Times New Roman" panose="02020603050405020304" pitchFamily="18" charset="0"/>
                <a:cs typeface="Times New Roman" panose="02020603050405020304" pitchFamily="18" charset="0"/>
              </a:rPr>
              <a:t>INPUT:</a:t>
            </a:r>
          </a:p>
        </p:txBody>
      </p:sp>
      <p:pic>
        <p:nvPicPr>
          <p:cNvPr id="3" name="Content Placeholder 2" descr="input"/>
          <p:cNvPicPr>
            <a:picLocks noGrp="1" noChangeAspect="1"/>
          </p:cNvPicPr>
          <p:nvPr>
            <p:ph sz="half" idx="2"/>
          </p:nvPr>
        </p:nvPicPr>
        <p:blipFill>
          <a:blip r:embed="rId2"/>
          <a:stretch>
            <a:fillRect/>
          </a:stretch>
        </p:blipFill>
        <p:spPr>
          <a:xfrm>
            <a:off x="609600" y="2757148"/>
            <a:ext cx="4876800" cy="2786742"/>
          </a:xfrm>
          <a:prstGeom prst="rect">
            <a:avLst/>
          </a:prstGeom>
        </p:spPr>
      </p:pic>
      <p:sp>
        <p:nvSpPr>
          <p:cNvPr id="13" name="Text Placeholder 12"/>
          <p:cNvSpPr>
            <a:spLocks noGrp="1"/>
          </p:cNvSpPr>
          <p:nvPr>
            <p:ph type="body" sz="quarter" idx="3"/>
          </p:nvPr>
        </p:nvSpPr>
        <p:spPr/>
        <p:txBody>
          <a:bodyPr/>
          <a:lstStyle/>
          <a:p>
            <a:r>
              <a:rPr lang="en-US" sz="2200" dirty="0">
                <a:solidFill>
                  <a:srgbClr val="FF0000"/>
                </a:solidFill>
                <a:latin typeface="Times New Roman" panose="02020603050405020304" pitchFamily="18" charset="0"/>
                <a:cs typeface="Times New Roman" panose="02020603050405020304" pitchFamily="18" charset="0"/>
              </a:rPr>
              <a:t>OUTPUT:</a:t>
            </a:r>
            <a:endParaRPr lang="en-US" sz="2200" dirty="0">
              <a:solidFill>
                <a:srgbClr val="FF0000"/>
              </a:solidFill>
            </a:endParaRPr>
          </a:p>
        </p:txBody>
      </p:sp>
      <p:pic>
        <p:nvPicPr>
          <p:cNvPr id="4" name="Picture 3" descr="bird"/>
          <p:cNvPicPr>
            <a:picLocks noChangeAspect="1"/>
          </p:cNvPicPr>
          <p:nvPr/>
        </p:nvPicPr>
        <p:blipFill>
          <a:blip r:embed="rId3"/>
          <a:stretch>
            <a:fillRect/>
          </a:stretch>
        </p:blipFill>
        <p:spPr>
          <a:xfrm>
            <a:off x="6729730" y="3360420"/>
            <a:ext cx="2538730" cy="16116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1999" cy="7526215"/>
          </a:xfrm>
        </p:spPr>
        <p:txBody>
          <a:bodyPr>
            <a:noAutofit/>
          </a:bodyPr>
          <a:lstStyle/>
          <a:p>
            <a:pPr marL="0" indent="0">
              <a:buNone/>
            </a:pPr>
            <a:r>
              <a:rPr lang="en-IN" alt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FEATURE EXTRACTION: SURF FEATURES (SPEEDED UP ROBUST FEATURES) ALGORITHM</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Original image is given as input to feature extraction.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In this module </a:t>
            </a:r>
            <a:r>
              <a:rPr lang="en-US" sz="2200" dirty="0">
                <a:latin typeface="Times New Roman" panose="02020603050405020304" pitchFamily="18" charset="0"/>
                <a:cs typeface="Times New Roman" panose="02020603050405020304" pitchFamily="18" charset="0"/>
              </a:rPr>
              <a:t>feature are extracted using SURF (Speeded Up Robust </a:t>
            </a:r>
            <a:r>
              <a:rPr lang="en-US" sz="2200" dirty="0" smtClean="0">
                <a:latin typeface="Times New Roman" panose="02020603050405020304" pitchFamily="18" charset="0"/>
                <a:cs typeface="Times New Roman" panose="02020603050405020304" pitchFamily="18" charset="0"/>
              </a:rPr>
              <a:t>Features) method </a:t>
            </a:r>
            <a:r>
              <a:rPr lang="en-US" sz="2200" dirty="0">
                <a:latin typeface="Times New Roman" panose="02020603050405020304" pitchFamily="18" charset="0"/>
                <a:cs typeface="Times New Roman" panose="02020603050405020304" pitchFamily="18" charset="0"/>
              </a:rPr>
              <a:t>which include point features. </a:t>
            </a:r>
            <a:endParaRPr lang="en-US" sz="2200" dirty="0" smtClean="0">
              <a:latin typeface="Times New Roman" panose="02020603050405020304" pitchFamily="18" charset="0"/>
              <a:cs typeface="Times New Roman" panose="02020603050405020304" pitchFamily="18" charset="0"/>
            </a:endParaRPr>
          </a:p>
          <a:p>
            <a:r>
              <a:rPr lang="en-IN" altLang="en-US" sz="2200" dirty="0" smtClean="0">
                <a:latin typeface="Times New Roman" panose="02020603050405020304" pitchFamily="18" charset="0"/>
                <a:cs typeface="Times New Roman" panose="02020603050405020304" pitchFamily="18" charset="0"/>
              </a:rPr>
              <a:t>The input to this module is the </a:t>
            </a:r>
            <a:r>
              <a:rPr lang="en-IN" altLang="en-US" sz="2200" dirty="0" smtClean="0">
                <a:solidFill>
                  <a:srgbClr val="FF0000"/>
                </a:solidFill>
                <a:latin typeface="Times New Roman" panose="02020603050405020304" pitchFamily="18" charset="0"/>
                <a:cs typeface="Times New Roman" panose="02020603050405020304" pitchFamily="18" charset="0"/>
              </a:rPr>
              <a:t>Input Image</a:t>
            </a:r>
            <a:r>
              <a:rPr lang="en-IN" altLang="en-US" sz="2200" dirty="0" smtClean="0">
                <a:latin typeface="Times New Roman" panose="02020603050405020304" pitchFamily="18" charset="0"/>
                <a:cs typeface="Times New Roman" panose="02020603050405020304" pitchFamily="18" charset="0"/>
              </a:rPr>
              <a:t> and the output is the </a:t>
            </a:r>
            <a:r>
              <a:rPr lang="en-IN" altLang="en-US" sz="2200" dirty="0" smtClean="0">
                <a:solidFill>
                  <a:srgbClr val="FF0000"/>
                </a:solidFill>
                <a:latin typeface="Times New Roman" panose="02020603050405020304" pitchFamily="18" charset="0"/>
                <a:cs typeface="Times New Roman" panose="02020603050405020304" pitchFamily="18" charset="0"/>
              </a:rPr>
              <a:t>Feature Points </a:t>
            </a:r>
            <a:r>
              <a:rPr lang="en-IN" altLang="en-US" sz="2200" dirty="0" smtClean="0">
                <a:latin typeface="Times New Roman" panose="02020603050405020304" pitchFamily="18" charset="0"/>
                <a:cs typeface="Times New Roman" panose="02020603050405020304" pitchFamily="18" charset="0"/>
              </a:rPr>
              <a:t>extracted from the image.</a:t>
            </a:r>
            <a:endParaRPr lang="en-IN" alt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where,</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F(I) gives the Current Filter size of the image.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F(Scale</a:t>
            </a:r>
            <a:r>
              <a:rPr lang="en-US" sz="2200" dirty="0">
                <a:latin typeface="Times New Roman" panose="02020603050405020304" pitchFamily="18" charset="0"/>
                <a:cs typeface="Times New Roman" panose="02020603050405020304" pitchFamily="18" charset="0"/>
              </a:rPr>
              <a:t>) gives the </a:t>
            </a:r>
            <a:r>
              <a:rPr lang="en-US" sz="2200" dirty="0" smtClean="0">
                <a:latin typeface="Times New Roman" panose="02020603050405020304" pitchFamily="18" charset="0"/>
                <a:cs typeface="Times New Roman" panose="02020603050405020304" pitchFamily="18" charset="0"/>
              </a:rPr>
              <a:t>Base Filter </a:t>
            </a:r>
            <a:r>
              <a:rPr lang="en-US" sz="2200" dirty="0">
                <a:latin typeface="Times New Roman" panose="02020603050405020304" pitchFamily="18" charset="0"/>
                <a:cs typeface="Times New Roman" panose="02020603050405020304" pitchFamily="18" charset="0"/>
              </a:rPr>
              <a:t>Scale of the </a:t>
            </a:r>
            <a:r>
              <a:rPr lang="en-US" sz="2200" dirty="0" smtClean="0">
                <a:latin typeface="Times New Roman" panose="02020603050405020304" pitchFamily="18" charset="0"/>
                <a:cs typeface="Times New Roman" panose="02020603050405020304" pitchFamily="18" charset="0"/>
              </a:rPr>
              <a:t>image.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F(Size</a:t>
            </a:r>
            <a:r>
              <a:rPr lang="en-US" sz="2200" dirty="0">
                <a:latin typeface="Times New Roman" panose="02020603050405020304" pitchFamily="18" charset="0"/>
                <a:cs typeface="Times New Roman" panose="02020603050405020304" pitchFamily="18" charset="0"/>
              </a:rPr>
              <a:t>) gives the Base Filter Size of </a:t>
            </a:r>
            <a:r>
              <a:rPr lang="en-US" sz="2200" dirty="0" smtClean="0">
                <a:latin typeface="Times New Roman" panose="02020603050405020304" pitchFamily="18" charset="0"/>
                <a:cs typeface="Times New Roman" panose="02020603050405020304" pitchFamily="18" charset="0"/>
              </a:rPr>
              <a:t>the Image</a:t>
            </a:r>
            <a:r>
              <a:rPr lang="en-US" sz="22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872" y="2882186"/>
            <a:ext cx="3181794" cy="8097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Autofit/>
          </a:bodyPr>
          <a:lstStyle/>
          <a:p>
            <a:pPr marL="0" indent="0">
              <a:buNone/>
            </a:pPr>
            <a:r>
              <a:rPr lang="en-US" sz="3600" b="1" dirty="0" smtClean="0">
                <a:solidFill>
                  <a:srgbClr val="FF0000"/>
                </a:solidFill>
                <a:latin typeface="Times New Roman" panose="02020603050405020304" pitchFamily="18" charset="0"/>
                <a:cs typeface="Times New Roman" panose="02020603050405020304" pitchFamily="18" charset="0"/>
              </a:rPr>
              <a:t>FEATURE EXTRACTION: SURF FEATURES(SPEEDED 			UP ROBUST FEATURES) ALGORITHM</a:t>
            </a:r>
          </a:p>
          <a:p>
            <a:pPr marL="0" indent="0">
              <a:buNone/>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INPUT</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C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Image </a:t>
            </a:r>
            <a:r>
              <a:rPr lang="en-US" sz="2200" dirty="0">
                <a:latin typeface="Times New Roman" panose="02020603050405020304" pitchFamily="18" charset="0"/>
                <a:cs typeface="Times New Roman" panose="02020603050405020304" pitchFamily="18" charset="0"/>
              </a:rPr>
              <a:t>in which all possible feature points are detected. </a:t>
            </a:r>
          </a:p>
          <a:p>
            <a:pPr marL="0" indent="0">
              <a:buNone/>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OUTPUT</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C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feature points in the image</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ALGORITHM</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Begin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boxPoints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detectSURFFeatures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boxImage</a:t>
            </a:r>
            <a:r>
              <a:rPr lang="en-US" sz="2200" dirty="0">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%extract features of cropped image</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scenePoints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detectSURFFeatures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sceneImage</a:t>
            </a:r>
            <a:r>
              <a:rPr lang="en-US" sz="2200" dirty="0">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%extract features of original image</a:t>
            </a:r>
          </a:p>
          <a:p>
            <a:pPr marL="0" indent="0">
              <a:buNone/>
            </a:pPr>
            <a:r>
              <a:rPr lang="en-US" sz="2200" dirty="0" smtClean="0">
                <a:latin typeface="Times New Roman" panose="02020603050405020304" pitchFamily="18" charset="0"/>
                <a:cs typeface="Times New Roman" panose="02020603050405020304" pitchFamily="18" charset="0"/>
              </a:rPr>
              <a:t>End</a:t>
            </a:r>
            <a:endParaRPr lang="en-US" sz="2200" dirty="0">
              <a:solidFill>
                <a:srgbClr val="FFC000"/>
              </a:solidFill>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2" name="Rectangle 1"/>
          <p:cNvSpPr/>
          <p:nvPr/>
        </p:nvSpPr>
        <p:spPr>
          <a:xfrm>
            <a:off x="8212013" y="1899138"/>
            <a:ext cx="2121877" cy="504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INPUT</a:t>
            </a:r>
            <a:endParaRPr lang="en-US" dirty="0"/>
          </a:p>
        </p:txBody>
      </p:sp>
      <p:sp>
        <p:nvSpPr>
          <p:cNvPr id="4" name="Rectangle 3"/>
          <p:cNvSpPr/>
          <p:nvPr/>
        </p:nvSpPr>
        <p:spPr>
          <a:xfrm>
            <a:off x="8212014" y="2757851"/>
            <a:ext cx="2121877" cy="574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EXTRACTION</a:t>
            </a:r>
            <a:endParaRPr lang="en-US" dirty="0"/>
          </a:p>
        </p:txBody>
      </p:sp>
      <p:sp>
        <p:nvSpPr>
          <p:cNvPr id="12" name="Rectangle 11"/>
          <p:cNvSpPr/>
          <p:nvPr/>
        </p:nvSpPr>
        <p:spPr>
          <a:xfrm>
            <a:off x="8212015" y="3593122"/>
            <a:ext cx="2121877" cy="550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OUTPUT</a:t>
            </a:r>
            <a:endParaRPr lang="en-US" dirty="0"/>
          </a:p>
        </p:txBody>
      </p:sp>
      <p:cxnSp>
        <p:nvCxnSpPr>
          <p:cNvPr id="14" name="Straight Arrow Connector 13"/>
          <p:cNvCxnSpPr>
            <a:stCxn id="2" idx="2"/>
            <a:endCxn id="4" idx="0"/>
          </p:cNvCxnSpPr>
          <p:nvPr/>
        </p:nvCxnSpPr>
        <p:spPr>
          <a:xfrm>
            <a:off x="9272952" y="2403231"/>
            <a:ext cx="1" cy="3546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4" idx="2"/>
            <a:endCxn id="12" idx="0"/>
          </p:cNvCxnSpPr>
          <p:nvPr/>
        </p:nvCxnSpPr>
        <p:spPr>
          <a:xfrm>
            <a:off x="9272953" y="3332282"/>
            <a:ext cx="1" cy="2608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2" idx="2"/>
          </p:cNvCxnSpPr>
          <p:nvPr/>
        </p:nvCxnSpPr>
        <p:spPr>
          <a:xfrm flipH="1">
            <a:off x="9272953" y="4144107"/>
            <a:ext cx="1" cy="3985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2" idx="0"/>
          </p:cNvCxnSpPr>
          <p:nvPr/>
        </p:nvCxnSpPr>
        <p:spPr>
          <a:xfrm flipH="1">
            <a:off x="9272952" y="1418492"/>
            <a:ext cx="2" cy="48064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8212013" y="1095326"/>
            <a:ext cx="2221524" cy="646331"/>
          </a:xfrm>
          <a:prstGeom prst="rect">
            <a:avLst/>
          </a:prstGeom>
          <a:noFill/>
        </p:spPr>
        <p:txBody>
          <a:bodyPr wrap="square" rtlCol="0">
            <a:spAutoFit/>
          </a:bodyPr>
          <a:lstStyle/>
          <a:p>
            <a:r>
              <a:rPr lang="en-US" dirty="0" smtClean="0"/>
              <a:t>IMAGES OR OBJECTS</a:t>
            </a:r>
          </a:p>
          <a:p>
            <a:endParaRPr lang="en-US" dirty="0" smtClean="0"/>
          </a:p>
        </p:txBody>
      </p:sp>
      <p:sp>
        <p:nvSpPr>
          <p:cNvPr id="31" name="TextBox 30"/>
          <p:cNvSpPr txBox="1"/>
          <p:nvPr/>
        </p:nvSpPr>
        <p:spPr>
          <a:xfrm>
            <a:off x="8203219" y="4505051"/>
            <a:ext cx="2621004" cy="369332"/>
          </a:xfrm>
          <a:prstGeom prst="rect">
            <a:avLst/>
          </a:prstGeom>
          <a:noFill/>
        </p:spPr>
        <p:txBody>
          <a:bodyPr wrap="square" rtlCol="0">
            <a:spAutoFit/>
          </a:bodyPr>
          <a:lstStyle/>
          <a:p>
            <a:r>
              <a:rPr lang="en-US" dirty="0" smtClean="0"/>
              <a:t> POINT FEATURE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567070"/>
            <a:ext cx="10131425" cy="1456267"/>
          </a:xfrm>
        </p:spPr>
        <p:txBody>
          <a:bodyPr/>
          <a:lstStyle/>
          <a:p>
            <a:pPr algn="ctr"/>
            <a:r>
              <a:rPr lang="en-US" sz="3600" b="1" dirty="0" smtClean="0">
                <a:solidFill>
                  <a:srgbClr val="FF0000"/>
                </a:solidFill>
                <a:latin typeface="Times New Roman" panose="02020603050405020304" pitchFamily="18" charset="0"/>
                <a:cs typeface="Times New Roman" panose="02020603050405020304" pitchFamily="18" charset="0"/>
              </a:rPr>
              <a:t>FEATURE EXTRACTION: (OFFLINE PROCESS)</a:t>
            </a:r>
          </a:p>
        </p:txBody>
      </p:sp>
      <p:sp>
        <p:nvSpPr>
          <p:cNvPr id="5" name="Text Placeholder 4"/>
          <p:cNvSpPr>
            <a:spLocks noGrp="1"/>
          </p:cNvSpPr>
          <p:nvPr>
            <p:ph type="body" idx="1"/>
          </p:nvPr>
        </p:nvSpPr>
        <p:spPr>
          <a:xfrm>
            <a:off x="994935" y="2218267"/>
            <a:ext cx="4709054" cy="576262"/>
          </a:xfrm>
        </p:spPr>
        <p:txBody>
          <a:bodyPr/>
          <a:lstStyle/>
          <a:p>
            <a:r>
              <a:rPr lang="en-US" sz="2200" dirty="0">
                <a:solidFill>
                  <a:srgbClr val="FF0000"/>
                </a:solidFill>
                <a:latin typeface="Times New Roman" panose="02020603050405020304" pitchFamily="18" charset="0"/>
                <a:cs typeface="Times New Roman" panose="02020603050405020304" pitchFamily="18" charset="0"/>
              </a:rPr>
              <a:t>INPUT:</a:t>
            </a:r>
            <a:endParaRPr lang="en-US" sz="2200" dirty="0">
              <a:solidFill>
                <a:srgbClr val="FF0000"/>
              </a:solidFill>
            </a:endParaRPr>
          </a:p>
        </p:txBody>
      </p:sp>
      <p:pic>
        <p:nvPicPr>
          <p:cNvPr id="6" name="Content Placeholder 5" descr="bird"/>
          <p:cNvPicPr>
            <a:picLocks noGrp="1" noChangeAspect="1"/>
          </p:cNvPicPr>
          <p:nvPr>
            <p:ph sz="half" idx="2"/>
          </p:nvPr>
        </p:nvPicPr>
        <p:blipFill>
          <a:blip r:embed="rId2"/>
          <a:stretch>
            <a:fillRect/>
          </a:stretch>
        </p:blipFill>
        <p:spPr>
          <a:xfrm>
            <a:off x="2500312" y="3282462"/>
            <a:ext cx="2118580" cy="1723292"/>
          </a:xfrm>
          <a:prstGeom prst="rect">
            <a:avLst/>
          </a:prstGeom>
        </p:spPr>
      </p:pic>
      <p:sp>
        <p:nvSpPr>
          <p:cNvPr id="7" name="Text Placeholder 6"/>
          <p:cNvSpPr>
            <a:spLocks noGrp="1"/>
          </p:cNvSpPr>
          <p:nvPr>
            <p:ph type="body" sz="quarter" idx="3"/>
          </p:nvPr>
        </p:nvSpPr>
        <p:spPr>
          <a:xfrm>
            <a:off x="6094413" y="2260797"/>
            <a:ext cx="4722813" cy="576262"/>
          </a:xfrm>
        </p:spPr>
        <p:txBody>
          <a:bodyPr/>
          <a:lstStyle/>
          <a:p>
            <a:r>
              <a:rPr lang="en-US" sz="2200" dirty="0">
                <a:solidFill>
                  <a:srgbClr val="FF0000"/>
                </a:solidFill>
                <a:latin typeface="Times New Roman" panose="02020603050405020304" pitchFamily="18" charset="0"/>
                <a:cs typeface="Times New Roman" panose="02020603050405020304" pitchFamily="18" charset="0"/>
              </a:rPr>
              <a:t>OUTPUT:</a:t>
            </a:r>
            <a:endParaRPr lang="en-US" sz="2200" dirty="0">
              <a:solidFill>
                <a:srgbClr val="FF0000"/>
              </a:solidFill>
            </a:endParaRPr>
          </a:p>
        </p:txBody>
      </p:sp>
      <p:pic>
        <p:nvPicPr>
          <p:cNvPr id="8" name="Content Placeholder 7" descr="boxfeature"/>
          <p:cNvPicPr>
            <a:picLocks noGrp="1" noChangeAspect="1"/>
          </p:cNvPicPr>
          <p:nvPr>
            <p:ph sz="quarter" idx="4"/>
          </p:nvPr>
        </p:nvPicPr>
        <p:blipFill>
          <a:blip r:embed="rId3"/>
          <a:stretch>
            <a:fillRect/>
          </a:stretch>
        </p:blipFill>
        <p:spPr>
          <a:xfrm>
            <a:off x="7249961" y="3150254"/>
            <a:ext cx="2162477" cy="200052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solidFill>
                  <a:srgbClr val="FF0000"/>
                </a:solidFill>
                <a:latin typeface="Times New Roman" panose="02020603050405020304" pitchFamily="18" charset="0"/>
                <a:cs typeface="Times New Roman" panose="02020603050405020304" pitchFamily="18" charset="0"/>
              </a:rPr>
              <a:t>FEATURE EXTRACTION: (ONLINE PROCESS)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US" sz="2200" dirty="0">
                <a:solidFill>
                  <a:srgbClr val="FF0000"/>
                </a:solidFill>
                <a:latin typeface="Times New Roman" panose="02020603050405020304" pitchFamily="18" charset="0"/>
                <a:cs typeface="Times New Roman" panose="02020603050405020304" pitchFamily="18" charset="0"/>
              </a:rPr>
              <a:t>INPUT</a:t>
            </a:r>
          </a:p>
        </p:txBody>
      </p:sp>
      <p:sp>
        <p:nvSpPr>
          <p:cNvPr id="5" name="Text Placeholder 4"/>
          <p:cNvSpPr>
            <a:spLocks noGrp="1"/>
          </p:cNvSpPr>
          <p:nvPr>
            <p:ph type="body" sz="quarter" idx="3"/>
          </p:nvPr>
        </p:nvSpPr>
        <p:spPr/>
        <p:txBody>
          <a:bodyPr/>
          <a:lstStyle/>
          <a:p>
            <a:r>
              <a:rPr lang="en-US" sz="2200" dirty="0">
                <a:solidFill>
                  <a:srgbClr val="FF0000"/>
                </a:solidFill>
                <a:latin typeface="Times New Roman" panose="02020603050405020304" pitchFamily="18" charset="0"/>
                <a:cs typeface="Times New Roman" panose="02020603050405020304" pitchFamily="18" charset="0"/>
              </a:rPr>
              <a:t>OUTPUT</a:t>
            </a:r>
          </a:p>
        </p:txBody>
      </p:sp>
      <p:pic>
        <p:nvPicPr>
          <p:cNvPr id="6" name="Picture 5" descr="input"/>
          <p:cNvPicPr>
            <a:picLocks noChangeAspect="1"/>
          </p:cNvPicPr>
          <p:nvPr/>
        </p:nvPicPr>
        <p:blipFill>
          <a:blip r:embed="rId2"/>
          <a:stretch>
            <a:fillRect/>
          </a:stretch>
        </p:blipFill>
        <p:spPr>
          <a:xfrm>
            <a:off x="826135" y="3173095"/>
            <a:ext cx="4856480" cy="2774950"/>
          </a:xfrm>
          <a:prstGeom prst="rect">
            <a:avLst/>
          </a:prstGeom>
        </p:spPr>
      </p:pic>
      <p:pic>
        <p:nvPicPr>
          <p:cNvPr id="7" name="Picture 6" descr="scenefeature"/>
          <p:cNvPicPr>
            <a:picLocks noChangeAspect="1"/>
          </p:cNvPicPr>
          <p:nvPr/>
        </p:nvPicPr>
        <p:blipFill>
          <a:blip r:embed="rId3"/>
          <a:stretch>
            <a:fillRect/>
          </a:stretch>
        </p:blipFill>
        <p:spPr>
          <a:xfrm>
            <a:off x="6200775" y="3079115"/>
            <a:ext cx="4881880" cy="286956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0" y="0"/>
            <a:ext cx="12192000" cy="7303770"/>
          </a:xfrm>
        </p:spPr>
        <p:txBody>
          <a:bodyPr>
            <a:normAutofit/>
          </a:bodyPr>
          <a:lstStyle/>
          <a:p>
            <a:pPr marL="0" indent="0">
              <a:buNone/>
            </a:pPr>
            <a:r>
              <a:rPr lang="en-IN" alt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SIMILARITY COMPUTATION: (ONLINE PROCESS)</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Feature </a:t>
            </a:r>
            <a:r>
              <a:rPr lang="en-US" sz="2200" dirty="0">
                <a:latin typeface="Times New Roman" panose="02020603050405020304" pitchFamily="18" charset="0"/>
                <a:cs typeface="Times New Roman" panose="02020603050405020304" pitchFamily="18" charset="0"/>
              </a:rPr>
              <a:t>extracted from image is computed </a:t>
            </a:r>
            <a:r>
              <a:rPr lang="en-US" sz="2200" dirty="0" smtClean="0">
                <a:latin typeface="Times New Roman" panose="02020603050405020304" pitchFamily="18" charset="0"/>
                <a:cs typeface="Times New Roman" panose="02020603050405020304" pitchFamily="18" charset="0"/>
              </a:rPr>
              <a:t>for similarity </a:t>
            </a:r>
            <a:r>
              <a:rPr lang="en-US" sz="2200" dirty="0">
                <a:latin typeface="Times New Roman" panose="02020603050405020304" pitchFamily="18" charset="0"/>
                <a:cs typeface="Times New Roman" panose="02020603050405020304" pitchFamily="18" charset="0"/>
              </a:rPr>
              <a:t>to features extracted from object which are stored in </a:t>
            </a:r>
            <a:r>
              <a:rPr lang="en-US" sz="2200" dirty="0" smtClean="0">
                <a:latin typeface="Times New Roman" panose="02020603050405020304" pitchFamily="18" charset="0"/>
                <a:cs typeface="Times New Roman" panose="02020603050405020304" pitchFamily="18" charset="0"/>
              </a:rPr>
              <a:t>the database</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IN" altLang="en-US" sz="2200" dirty="0">
                <a:latin typeface="Times New Roman" panose="02020603050405020304" pitchFamily="18" charset="0"/>
                <a:cs typeface="Times New Roman" panose="02020603050405020304" pitchFamily="18" charset="0"/>
              </a:rPr>
              <a:t>input to this module are two images: </a:t>
            </a:r>
            <a:r>
              <a:rPr lang="en-IN" altLang="en-US" sz="2200" dirty="0">
                <a:solidFill>
                  <a:srgbClr val="FF0000"/>
                </a:solidFill>
                <a:latin typeface="Times New Roman" panose="02020603050405020304" pitchFamily="18" charset="0"/>
                <a:cs typeface="Times New Roman" panose="02020603050405020304" pitchFamily="18" charset="0"/>
              </a:rPr>
              <a:t>Feature Extracted Original Image </a:t>
            </a:r>
            <a:r>
              <a:rPr lang="en-IN" altLang="en-US" sz="2200" dirty="0">
                <a:latin typeface="Times New Roman" panose="02020603050405020304" pitchFamily="18" charset="0"/>
                <a:cs typeface="Times New Roman" panose="02020603050405020304" pitchFamily="18" charset="0"/>
              </a:rPr>
              <a:t>and the </a:t>
            </a:r>
            <a:r>
              <a:rPr lang="en-IN" altLang="en-US" sz="2200" dirty="0">
                <a:solidFill>
                  <a:srgbClr val="FF0000"/>
                </a:solidFill>
                <a:latin typeface="Times New Roman" panose="02020603050405020304" pitchFamily="18" charset="0"/>
                <a:cs typeface="Times New Roman" panose="02020603050405020304" pitchFamily="18" charset="0"/>
              </a:rPr>
              <a:t>Feature Extracted Cropped objects</a:t>
            </a:r>
            <a:r>
              <a:rPr lang="en-IN" altLang="en-US" sz="2200" dirty="0">
                <a:latin typeface="Times New Roman" panose="02020603050405020304" pitchFamily="18" charset="0"/>
                <a:cs typeface="Times New Roman" panose="02020603050405020304" pitchFamily="18" charset="0"/>
              </a:rPr>
              <a:t> stored in the database.</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Euclidean Distance metric is used to compute the </a:t>
            </a:r>
            <a:r>
              <a:rPr lang="en-US" sz="2200" dirty="0" smtClean="0">
                <a:latin typeface="Times New Roman" panose="02020603050405020304" pitchFamily="18" charset="0"/>
                <a:cs typeface="Times New Roman" panose="02020603050405020304" pitchFamily="18" charset="0"/>
              </a:rPr>
              <a:t>similarity between </a:t>
            </a:r>
            <a:r>
              <a:rPr lang="en-US" sz="2200" dirty="0">
                <a:latin typeface="Times New Roman" panose="02020603050405020304" pitchFamily="18" charset="0"/>
                <a:cs typeface="Times New Roman" panose="02020603050405020304" pitchFamily="18" charset="0"/>
              </a:rPr>
              <a:t>the features of clipped object and original image</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Where,</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d(</a:t>
            </a:r>
            <a:r>
              <a:rPr lang="en-US" sz="2200" dirty="0" err="1" smtClean="0">
                <a:latin typeface="Times New Roman" panose="02020603050405020304" pitchFamily="18" charset="0"/>
                <a:cs typeface="Times New Roman" panose="02020603050405020304" pitchFamily="18" charset="0"/>
              </a:rPr>
              <a:t>x,y</a:t>
            </a:r>
            <a:r>
              <a:rPr lang="en-US" sz="2200" dirty="0">
                <a:latin typeface="Times New Roman" panose="02020603050405020304" pitchFamily="18" charset="0"/>
                <a:cs typeface="Times New Roman" panose="02020603050405020304" pitchFamily="18" charset="0"/>
              </a:rPr>
              <a:t>) is the distance between the co-ordinates of </a:t>
            </a:r>
            <a:r>
              <a:rPr lang="en-US" sz="2200" dirty="0" smtClean="0">
                <a:latin typeface="Times New Roman" panose="02020603050405020304" pitchFamily="18" charset="0"/>
                <a:cs typeface="Times New Roman" panose="02020603050405020304" pitchFamily="18" charset="0"/>
              </a:rPr>
              <a:t>both the </a:t>
            </a:r>
            <a:r>
              <a:rPr lang="en-US" sz="2200" dirty="0">
                <a:latin typeface="Times New Roman" panose="02020603050405020304" pitchFamily="18" charset="0"/>
                <a:cs typeface="Times New Roman" panose="02020603050405020304" pitchFamily="18" charset="0"/>
              </a:rPr>
              <a:t>axes of the objects.</a:t>
            </a:r>
            <a:endParaRPr lang="en-US" sz="2200" dirty="0" smtClean="0">
              <a:latin typeface="Times New Roman" panose="02020603050405020304" pitchFamily="18" charset="0"/>
              <a:cs typeface="Times New Roman" panose="02020603050405020304" pitchFamily="18" charset="0"/>
            </a:endParaRPr>
          </a:p>
          <a:p>
            <a:pPr marL="914400" lvl="2" indent="0">
              <a:buNone/>
            </a:pPr>
            <a:endParaRPr lang="en-US" sz="2200" dirty="0">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699" y="3839245"/>
            <a:ext cx="7259064" cy="91452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0" y="0"/>
            <a:ext cx="11687907" cy="6857999"/>
          </a:xfrm>
        </p:spPr>
        <p:txBody>
          <a:bodyPr>
            <a:normAutofit/>
          </a:bodyPr>
          <a:lstStyle/>
          <a:p>
            <a:pPr marL="0" indent="0">
              <a:buNone/>
            </a:pPr>
            <a:r>
              <a:rPr lang="en-US" sz="3600" b="1" dirty="0" smtClean="0">
                <a:solidFill>
                  <a:srgbClr val="FF0000"/>
                </a:solidFill>
                <a:latin typeface="Times New Roman" panose="02020603050405020304" pitchFamily="18" charset="0"/>
                <a:cs typeface="Times New Roman" panose="02020603050405020304" pitchFamily="18" charset="0"/>
              </a:rPr>
              <a:t>SIMILARITY </a:t>
            </a:r>
            <a:r>
              <a:rPr lang="en-US" sz="3600" b="1" dirty="0">
                <a:solidFill>
                  <a:srgbClr val="FF0000"/>
                </a:solidFill>
                <a:latin typeface="Times New Roman" panose="02020603050405020304" pitchFamily="18" charset="0"/>
                <a:cs typeface="Times New Roman" panose="02020603050405020304" pitchFamily="18" charset="0"/>
              </a:rPr>
              <a:t>COMPUTATION: (ONLINE PROCESS)</a:t>
            </a:r>
            <a:endParaRPr lang="en-US" sz="3600" b="1" dirty="0" smtClean="0">
              <a:solidFill>
                <a:srgbClr val="FFC000"/>
              </a:solidFill>
              <a:latin typeface="Times New Roman" panose="02020603050405020304" pitchFamily="18" charset="0"/>
              <a:cs typeface="Times New Roman" panose="02020603050405020304" pitchFamily="18" charset="0"/>
            </a:endParaRPr>
          </a:p>
          <a:p>
            <a:pPr marL="0" indent="0">
              <a:buNone/>
            </a:pPr>
            <a:endParaRPr lang="en-US" sz="2200" dirty="0" smtClean="0">
              <a:solidFill>
                <a:srgbClr val="FFC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INPUT</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C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Extracted feature from objec</a:t>
            </a:r>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 and input image is computed.</a:t>
            </a:r>
          </a:p>
          <a:p>
            <a:pPr marL="0" indent="0">
              <a:buNone/>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OUTPUT</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C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Similar image are displayed.</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ALGORITHM:</a:t>
            </a:r>
          </a:p>
          <a:p>
            <a:pPr marL="0" indent="0">
              <a:buNone/>
            </a:pPr>
            <a:r>
              <a:rPr lang="en-US" sz="2200" dirty="0">
                <a:latin typeface="Times New Roman" panose="02020603050405020304" pitchFamily="18" charset="0"/>
                <a:cs typeface="Times New Roman" panose="02020603050405020304" pitchFamily="18" charset="0"/>
              </a:rPr>
              <a:t>Begin</a:t>
            </a:r>
            <a:endParaRPr lang="en-US" sz="2200" dirty="0">
              <a:solidFill>
                <a:srgbClr val="FFC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C000"/>
                </a:solidFill>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boxPairs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matchFeatures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boxFeatures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sceneFeatures</a:t>
            </a:r>
            <a:r>
              <a:rPr lang="en-US" sz="2200" dirty="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matchedBoxPoints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boxPoints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boxPairs</a:t>
            </a:r>
            <a:r>
              <a:rPr lang="en-US" sz="2200" dirty="0">
                <a:latin typeface="Times New Roman" panose="02020603050405020304" pitchFamily="18" charset="0"/>
                <a:cs typeface="Times New Roman" panose="02020603050405020304" pitchFamily="18" charset="0"/>
              </a:rPr>
              <a:t>(:, 1), :);</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matchedScenePoints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scenePoints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boxPairs</a:t>
            </a:r>
            <a:r>
              <a:rPr lang="en-US" sz="2200" dirty="0">
                <a:latin typeface="Times New Roman" panose="02020603050405020304" pitchFamily="18" charset="0"/>
                <a:cs typeface="Times New Roman" panose="02020603050405020304" pitchFamily="18" charset="0"/>
              </a:rPr>
              <a:t>(:, 2), :);</a:t>
            </a:r>
          </a:p>
          <a:p>
            <a:pPr marL="0" indent="0">
              <a:buNone/>
            </a:pP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showMatchedFeatures</a:t>
            </a: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boxImage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sceneImage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matchedBoxPoints</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matchedScenePoints</a:t>
            </a:r>
            <a:r>
              <a:rPr lang="en-US" sz="2200" dirty="0">
                <a:latin typeface="Times New Roman" panose="02020603050405020304" pitchFamily="18" charset="0"/>
                <a:cs typeface="Times New Roman" panose="02020603050405020304" pitchFamily="18" charset="0"/>
              </a:rPr>
              <a:t>, 'montage');</a:t>
            </a:r>
          </a:p>
          <a:p>
            <a:pPr marL="0" indent="0">
              <a:buNone/>
            </a:pPr>
            <a:r>
              <a:rPr lang="en-US" sz="2200" dirty="0" smtClean="0">
                <a:latin typeface="Times New Roman" panose="02020603050405020304" pitchFamily="18" charset="0"/>
                <a:cs typeface="Times New Roman" panose="02020603050405020304" pitchFamily="18" charset="0"/>
              </a:rPr>
              <a:t>End</a:t>
            </a:r>
            <a:endParaRPr lang="en-US" sz="2200" dirty="0">
              <a:latin typeface="Times New Roman" panose="02020603050405020304" pitchFamily="18" charset="0"/>
              <a:cs typeface="Times New Roman" panose="02020603050405020304" pitchFamily="18" charset="0"/>
            </a:endParaRPr>
          </a:p>
        </p:txBody>
      </p:sp>
      <p:sp>
        <p:nvSpPr>
          <p:cNvPr id="2" name="Rectangle 1"/>
          <p:cNvSpPr/>
          <p:nvPr/>
        </p:nvSpPr>
        <p:spPr>
          <a:xfrm>
            <a:off x="8593014" y="1594336"/>
            <a:ext cx="1981200" cy="4572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INPUT</a:t>
            </a:r>
            <a:endParaRPr lang="en-US" dirty="0"/>
          </a:p>
        </p:txBody>
      </p:sp>
      <p:sp>
        <p:nvSpPr>
          <p:cNvPr id="3" name="Rectangle 2"/>
          <p:cNvSpPr/>
          <p:nvPr/>
        </p:nvSpPr>
        <p:spPr>
          <a:xfrm>
            <a:off x="8593014" y="2403231"/>
            <a:ext cx="1981200" cy="7502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SIMILARITY COMPUTATION</a:t>
            </a:r>
            <a:endParaRPr lang="en-US" dirty="0"/>
          </a:p>
        </p:txBody>
      </p:sp>
      <p:sp>
        <p:nvSpPr>
          <p:cNvPr id="4" name="Rectangle 3"/>
          <p:cNvSpPr/>
          <p:nvPr/>
        </p:nvSpPr>
        <p:spPr>
          <a:xfrm>
            <a:off x="8593015" y="3475892"/>
            <a:ext cx="1981200" cy="5040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OUTPUT</a:t>
            </a:r>
            <a:endParaRPr lang="en-US" dirty="0"/>
          </a:p>
        </p:txBody>
      </p:sp>
      <p:cxnSp>
        <p:nvCxnSpPr>
          <p:cNvPr id="6" name="Straight Arrow Connector 5"/>
          <p:cNvCxnSpPr>
            <a:endCxn id="2" idx="0"/>
          </p:cNvCxnSpPr>
          <p:nvPr/>
        </p:nvCxnSpPr>
        <p:spPr>
          <a:xfrm>
            <a:off x="9583614" y="1207476"/>
            <a:ext cx="0" cy="3868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2" idx="2"/>
            <a:endCxn id="3" idx="0"/>
          </p:cNvCxnSpPr>
          <p:nvPr/>
        </p:nvCxnSpPr>
        <p:spPr>
          <a:xfrm>
            <a:off x="9583614" y="2051537"/>
            <a:ext cx="0" cy="3516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3" idx="2"/>
            <a:endCxn id="4" idx="0"/>
          </p:cNvCxnSpPr>
          <p:nvPr/>
        </p:nvCxnSpPr>
        <p:spPr>
          <a:xfrm>
            <a:off x="9583614" y="3153509"/>
            <a:ext cx="1" cy="3223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2"/>
          </p:cNvCxnSpPr>
          <p:nvPr/>
        </p:nvCxnSpPr>
        <p:spPr>
          <a:xfrm>
            <a:off x="9583615" y="3979984"/>
            <a:ext cx="0" cy="25790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191497" y="745811"/>
            <a:ext cx="2502879" cy="923330"/>
          </a:xfrm>
          <a:prstGeom prst="rect">
            <a:avLst/>
          </a:prstGeom>
          <a:noFill/>
        </p:spPr>
        <p:txBody>
          <a:bodyPr wrap="square" rtlCol="0">
            <a:spAutoFit/>
          </a:bodyPr>
          <a:lstStyle/>
          <a:p>
            <a:r>
              <a:rPr lang="en-US" dirty="0" smtClean="0"/>
              <a:t>FEATURE EXTRACTED IMAGES AND  OBJECTS</a:t>
            </a:r>
          </a:p>
          <a:p>
            <a:endParaRPr lang="en-US" dirty="0" smtClean="0"/>
          </a:p>
        </p:txBody>
      </p:sp>
      <p:sp>
        <p:nvSpPr>
          <p:cNvPr id="18" name="TextBox 17"/>
          <p:cNvSpPr txBox="1"/>
          <p:nvPr/>
        </p:nvSpPr>
        <p:spPr>
          <a:xfrm>
            <a:off x="8472852" y="4290646"/>
            <a:ext cx="2221524" cy="1200329"/>
          </a:xfrm>
          <a:prstGeom prst="rect">
            <a:avLst/>
          </a:prstGeom>
          <a:noFill/>
        </p:spPr>
        <p:txBody>
          <a:bodyPr wrap="square" rtlCol="0">
            <a:spAutoFit/>
          </a:bodyPr>
          <a:lstStyle/>
          <a:p>
            <a:r>
              <a:rPr lang="en-US" dirty="0" smtClean="0"/>
              <a:t>SIMILARITY BETWEEN IMAGES AND OBJECTS</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12039601" cy="1456267"/>
          </a:xfrm>
        </p:spPr>
        <p:txBody>
          <a:bodyPr/>
          <a:lstStyle/>
          <a:p>
            <a:pPr algn="ctr"/>
            <a:r>
              <a:rPr lang="en-US" sz="3600" b="1" dirty="0" smtClean="0">
                <a:solidFill>
                  <a:srgbClr val="FF0000"/>
                </a:solidFill>
                <a:latin typeface="Times New Roman" panose="02020603050405020304" pitchFamily="18" charset="0"/>
                <a:cs typeface="Times New Roman" panose="02020603050405020304" pitchFamily="18" charset="0"/>
              </a:rPr>
              <a:t>SIMILARITY COMPUTATION: (ONLINE PROCESS)</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3" name="Picture 2" descr="simicomp"/>
          <p:cNvPicPr>
            <a:picLocks noChangeAspect="1"/>
          </p:cNvPicPr>
          <p:nvPr/>
        </p:nvPicPr>
        <p:blipFill>
          <a:blip r:embed="rId2"/>
          <a:stretch>
            <a:fillRect/>
          </a:stretch>
        </p:blipFill>
        <p:spPr>
          <a:xfrm>
            <a:off x="1180074" y="2489199"/>
            <a:ext cx="9203055" cy="355155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64123"/>
            <a:ext cx="10817226" cy="6693877"/>
          </a:xfrm>
        </p:spPr>
        <p:txBody>
          <a:bodyPr>
            <a:normAutofit/>
          </a:bodyPr>
          <a:lstStyle/>
          <a:p>
            <a:pPr marL="0" indent="0" algn="l">
              <a:buNone/>
            </a:pPr>
            <a:r>
              <a:rPr lang="en-US" sz="3600" b="1" dirty="0" smtClean="0">
                <a:solidFill>
                  <a:srgbClr val="FF0000"/>
                </a:solidFill>
                <a:latin typeface="Times New Roman" panose="02020603050405020304" pitchFamily="18" charset="0"/>
                <a:cs typeface="Times New Roman" panose="02020603050405020304" pitchFamily="18" charset="0"/>
              </a:rPr>
              <a:t>OBJECT RECOGNITION (ONLINE PROCESS)</a:t>
            </a:r>
          </a:p>
          <a:p>
            <a:pPr marL="0" indent="0">
              <a:buNone/>
            </a:pPr>
            <a:r>
              <a:rPr lang="en-US" sz="2200" dirty="0" smtClean="0">
                <a:solidFill>
                  <a:srgbClr val="FFC000"/>
                </a:solidFill>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O</a:t>
            </a:r>
            <a:r>
              <a:rPr lang="en-US" sz="2200" dirty="0" smtClean="0">
                <a:latin typeface="Times New Roman" panose="02020603050405020304" pitchFamily="18" charset="0"/>
                <a:cs typeface="Times New Roman" panose="02020603050405020304" pitchFamily="18" charset="0"/>
              </a:rPr>
              <a:t>bject </a:t>
            </a:r>
            <a:r>
              <a:rPr lang="en-US" sz="2200" dirty="0">
                <a:latin typeface="Times New Roman" panose="02020603050405020304" pitchFamily="18" charset="0"/>
                <a:cs typeface="Times New Roman" panose="02020603050405020304" pitchFamily="18" charset="0"/>
              </a:rPr>
              <a:t>is recognized in image using </a:t>
            </a:r>
            <a:r>
              <a:rPr lang="en-US" sz="2200" dirty="0" smtClean="0">
                <a:latin typeface="Times New Roman" panose="02020603050405020304" pitchFamily="18" charset="0"/>
                <a:cs typeface="Times New Roman" panose="02020603050405020304" pitchFamily="18" charset="0"/>
              </a:rPr>
              <a:t>clustering </a:t>
            </a:r>
            <a:r>
              <a:rPr lang="en-IN" altLang="en-US" sz="2200" dirty="0" smtClean="0">
                <a:latin typeface="Times New Roman" panose="02020603050405020304" pitchFamily="18" charset="0"/>
                <a:cs typeface="Times New Roman" panose="02020603050405020304" pitchFamily="18" charset="0"/>
              </a:rPr>
              <a:t>and Blob Detector </a:t>
            </a:r>
            <a:r>
              <a:rPr lang="en-US" sz="2200" dirty="0" smtClean="0">
                <a:latin typeface="Times New Roman" panose="02020603050405020304" pitchFamily="18" charset="0"/>
                <a:cs typeface="Times New Roman" panose="02020603050405020304" pitchFamily="18" charset="0"/>
              </a:rPr>
              <a:t>method</a:t>
            </a:r>
            <a:r>
              <a:rPr lang="en-IN" alt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if feature matches between the object and image.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IN" altLang="en-US" sz="2200" dirty="0" smtClean="0">
                <a:latin typeface="Times New Roman" panose="02020603050405020304" pitchFamily="18" charset="0"/>
                <a:cs typeface="Times New Roman" panose="02020603050405020304" pitchFamily="18" charset="0"/>
              </a:rPr>
              <a:t>input to this module is the region where there are </a:t>
            </a:r>
            <a:r>
              <a:rPr lang="en-IN" altLang="en-US" sz="2200" dirty="0" smtClean="0">
                <a:solidFill>
                  <a:srgbClr val="FF0000"/>
                </a:solidFill>
                <a:latin typeface="Times New Roman" panose="02020603050405020304" pitchFamily="18" charset="0"/>
                <a:cs typeface="Times New Roman" panose="02020603050405020304" pitchFamily="18" charset="0"/>
              </a:rPr>
              <a:t>similar feature points identified</a:t>
            </a:r>
            <a:r>
              <a:rPr lang="en-IN" altLang="en-US" sz="2200" dirty="0" smtClean="0">
                <a:latin typeface="Times New Roman" panose="02020603050405020304" pitchFamily="18" charset="0"/>
                <a:cs typeface="Times New Roman" panose="02020603050405020304" pitchFamily="18" charset="0"/>
              </a:rPr>
              <a:t> in the Similarity Computation Module and the </a:t>
            </a:r>
            <a:r>
              <a:rPr lang="en-US" sz="2200" dirty="0" smtClean="0">
                <a:latin typeface="Times New Roman" panose="02020603050405020304" pitchFamily="18" charset="0"/>
                <a:cs typeface="Times New Roman" panose="02020603050405020304" pitchFamily="18" charset="0"/>
              </a:rPr>
              <a:t>output </a:t>
            </a:r>
            <a:r>
              <a:rPr lang="en-US" sz="2200" dirty="0">
                <a:latin typeface="Times New Roman" panose="02020603050405020304" pitchFamily="18" charset="0"/>
                <a:cs typeface="Times New Roman" panose="02020603050405020304" pitchFamily="18" charset="0"/>
              </a:rPr>
              <a:t> is shown as </a:t>
            </a:r>
            <a:r>
              <a:rPr lang="en-US" sz="2200" dirty="0">
                <a:solidFill>
                  <a:srgbClr val="FF0000"/>
                </a:solidFill>
                <a:latin typeface="Times New Roman" panose="02020603050405020304" pitchFamily="18" charset="0"/>
                <a:cs typeface="Times New Roman" panose="02020603050405020304" pitchFamily="18" charset="0"/>
              </a:rPr>
              <a:t>rectangle </a:t>
            </a:r>
            <a:r>
              <a:rPr lang="en-IN" altLang="en-US" sz="2200" dirty="0">
                <a:solidFill>
                  <a:srgbClr val="FF0000"/>
                </a:solidFill>
                <a:latin typeface="Times New Roman" panose="02020603050405020304" pitchFamily="18" charset="0"/>
                <a:cs typeface="Times New Roman" panose="02020603050405020304" pitchFamily="18" charset="0"/>
              </a:rPr>
              <a:t>box </a:t>
            </a:r>
            <a:r>
              <a:rPr lang="en-US" sz="2200" dirty="0">
                <a:solidFill>
                  <a:srgbClr val="FF0000"/>
                </a:solidFill>
                <a:latin typeface="Times New Roman" panose="02020603050405020304" pitchFamily="18" charset="0"/>
                <a:cs typeface="Times New Roman" panose="02020603050405020304" pitchFamily="18" charset="0"/>
              </a:rPr>
              <a:t>drawn in the image where </a:t>
            </a:r>
            <a:r>
              <a:rPr lang="en-US" sz="2200" dirty="0" smtClean="0">
                <a:solidFill>
                  <a:srgbClr val="FF0000"/>
                </a:solidFill>
                <a:latin typeface="Times New Roman" panose="02020603050405020304" pitchFamily="18" charset="0"/>
                <a:cs typeface="Times New Roman" panose="02020603050405020304" pitchFamily="18" charset="0"/>
              </a:rPr>
              <a:t>the object </a:t>
            </a:r>
            <a:r>
              <a:rPr lang="en-US" sz="2200" dirty="0">
                <a:solidFill>
                  <a:srgbClr val="FF0000"/>
                </a:solidFill>
                <a:latin typeface="Times New Roman" panose="02020603050405020304" pitchFamily="18" charset="0"/>
                <a:cs typeface="Times New Roman" panose="02020603050405020304" pitchFamily="18" charset="0"/>
              </a:rPr>
              <a:t>is recognized. </a:t>
            </a:r>
            <a:endParaRPr lang="en-US" sz="2200" dirty="0" smtClean="0">
              <a:solidFill>
                <a:srgbClr val="FF0000"/>
              </a:solidFill>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Finally</a:t>
            </a:r>
            <a:r>
              <a:rPr lang="en-IN" altLang="en-US" sz="2200" dirty="0" smtClean="0">
                <a:latin typeface="Times New Roman" panose="02020603050405020304" pitchFamily="18" charset="0"/>
                <a:cs typeface="Times New Roman" panose="02020603050405020304" pitchFamily="18" charset="0"/>
              </a:rPr>
              <a:t>, the objects are located in the scene</a:t>
            </a:r>
            <a:r>
              <a:rPr lang="en-US" sz="2200" dirty="0">
                <a:latin typeface="Times New Roman" panose="02020603050405020304" pitchFamily="18" charset="0"/>
                <a:cs typeface="Times New Roman" panose="02020603050405020304" pitchFamily="18" charset="0"/>
              </a:rPr>
              <a:t> using </a:t>
            </a:r>
            <a:r>
              <a:rPr lang="en-US" sz="2200" dirty="0" smtClean="0">
                <a:latin typeface="Times New Roman" panose="02020603050405020304" pitchFamily="18" charset="0"/>
                <a:cs typeface="Times New Roman" panose="02020603050405020304" pitchFamily="18" charset="0"/>
              </a:rPr>
              <a:t>matched points</a:t>
            </a:r>
            <a:r>
              <a:rPr lang="en-US" sz="2200" dirty="0">
                <a:latin typeface="Times New Roman" panose="02020603050405020304" pitchFamily="18" charset="0"/>
                <a:cs typeface="Times New Roman" panose="02020603050405020304" pitchFamily="18" charset="0"/>
              </a:rPr>
              <a:t>.</a:t>
            </a:r>
          </a:p>
          <a:p>
            <a:endParaRPr lang="en-US" sz="2200" dirty="0">
              <a:solidFill>
                <a:srgbClr val="FFC000"/>
              </a:solidFill>
              <a:latin typeface="Times New Roman" panose="02020603050405020304" pitchFamily="18" charset="0"/>
              <a:cs typeface="Times New Roman" panose="02020603050405020304" pitchFamily="18" charset="0"/>
            </a:endParaRPr>
          </a:p>
          <a:p>
            <a:endParaRPr lang="en-US" sz="2200" dirty="0">
              <a:solidFill>
                <a:srgbClr val="FFC000"/>
              </a:solidFill>
              <a:latin typeface="Times New Roman" panose="02020603050405020304" pitchFamily="18" charset="0"/>
              <a:cs typeface="Times New Roman" panose="02020603050405020304" pitchFamily="18" charset="0"/>
            </a:endParaRPr>
          </a:p>
          <a:p>
            <a:endParaRPr lang="en-US" sz="2200" dirty="0">
              <a:solidFill>
                <a:srgbClr val="FFC000"/>
              </a:solidFill>
              <a:latin typeface="Times New Roman" panose="02020603050405020304" pitchFamily="18" charset="0"/>
              <a:cs typeface="Times New Roman" panose="02020603050405020304" pitchFamily="18" charset="0"/>
            </a:endParaRPr>
          </a:p>
          <a:p>
            <a:endParaRPr lang="en-US" sz="2200" dirty="0">
              <a:solidFill>
                <a:srgbClr val="FFC000"/>
              </a:solidFill>
              <a:latin typeface="Times New Roman" panose="02020603050405020304" pitchFamily="18" charset="0"/>
              <a:cs typeface="Times New Roman" panose="02020603050405020304" pitchFamily="18" charset="0"/>
            </a:endParaRPr>
          </a:p>
          <a:p>
            <a:r>
              <a:rPr lang="en-IN" altLang="en-US" sz="2200" dirty="0">
                <a:solidFill>
                  <a:schemeClr val="tx1"/>
                </a:solidFill>
                <a:latin typeface="Times New Roman" panose="02020603050405020304" pitchFamily="18" charset="0"/>
                <a:cs typeface="Times New Roman" panose="02020603050405020304" pitchFamily="18" charset="0"/>
              </a:rPr>
              <a:t>where</a:t>
            </a:r>
          </a:p>
          <a:p>
            <a:pPr marL="1051560" lvl="3" indent="0">
              <a:buNone/>
            </a:pPr>
            <a:r>
              <a:rPr lang="en-IN" altLang="en-US" sz="2200" dirty="0">
                <a:solidFill>
                  <a:schemeClr val="tx1"/>
                </a:solidFill>
                <a:latin typeface="Times New Roman" panose="02020603050405020304" pitchFamily="18" charset="0"/>
                <a:cs typeface="Times New Roman" panose="02020603050405020304" pitchFamily="18" charset="0"/>
              </a:rPr>
              <a:t>(x,y) is the point co-ordinate values  of x and y axes of the objects.</a:t>
            </a:r>
          </a:p>
          <a:p>
            <a:pPr marL="1051560" lvl="3" indent="0">
              <a:buNone/>
            </a:pPr>
            <a:r>
              <a:rPr lang="en-IN" altLang="en-US" sz="2200" dirty="0">
                <a:solidFill>
                  <a:schemeClr val="tx1"/>
                </a:solidFill>
                <a:latin typeface="Times New Roman" panose="02020603050405020304" pitchFamily="18" charset="0"/>
                <a:cs typeface="Times New Roman" panose="02020603050405020304" pitchFamily="18" charset="0"/>
              </a:rPr>
              <a:t>t is the scale to which blobs have to be detected.</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875" y="3674110"/>
            <a:ext cx="4399280" cy="110998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5" y="1"/>
            <a:ext cx="10902460" cy="6858000"/>
          </a:xfrm>
        </p:spPr>
        <p:txBody>
          <a:bodyPr>
            <a:normAutofit fontScale="92500" lnSpcReduction="10000"/>
          </a:bodyPr>
          <a:lstStyle/>
          <a:p>
            <a:pPr marL="0" indent="0">
              <a:buNone/>
            </a:pPr>
            <a:r>
              <a:rPr lang="en-US" sz="3900" b="1" dirty="0" smtClean="0">
                <a:solidFill>
                  <a:srgbClr val="FF0000"/>
                </a:solidFill>
                <a:latin typeface="Times New Roman" panose="02020603050405020304" pitchFamily="18" charset="0"/>
                <a:cs typeface="Times New Roman" panose="02020603050405020304" pitchFamily="18" charset="0"/>
              </a:rPr>
              <a:t>OBJECT RECOGNITION: (ONLINE PROCESS) </a:t>
            </a:r>
          </a:p>
          <a:p>
            <a:pPr marL="0" indent="0">
              <a:buNone/>
            </a:pPr>
            <a:endParaRPr lang="en-US" sz="39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INPUT:</a:t>
            </a:r>
          </a:p>
          <a:p>
            <a:pPr marL="0" indent="0">
              <a:buNone/>
            </a:pPr>
            <a:r>
              <a:rPr lang="en-US" sz="2200" dirty="0">
                <a:solidFill>
                  <a:srgbClr val="FFC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input to the module is the image in which all feature points are extracted  .</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OUTPUT:</a:t>
            </a:r>
          </a:p>
          <a:p>
            <a:pPr marL="0" indent="0">
              <a:buNone/>
            </a:pPr>
            <a:r>
              <a:rPr lang="en-US" sz="2200" dirty="0">
                <a:solidFill>
                  <a:srgbClr val="FFC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possible objects are recognized in the image.</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ALGORITHM:</a:t>
            </a:r>
          </a:p>
          <a:p>
            <a:pPr marL="0" indent="0">
              <a:buNone/>
            </a:pPr>
            <a:r>
              <a:rPr lang="en-US" sz="2200" dirty="0" smtClean="0">
                <a:latin typeface="Times New Roman" panose="02020603050405020304" pitchFamily="18" charset="0"/>
                <a:cs typeface="Times New Roman" panose="02020603050405020304" pitchFamily="18" charset="0"/>
              </a:rPr>
              <a:t>Begin</a:t>
            </a:r>
            <a:endParaRPr lang="en-US" sz="22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matchedBoxPoints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boxPoints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boxPairs</a:t>
            </a:r>
            <a:r>
              <a:rPr lang="en-US" sz="2200" dirty="0">
                <a:latin typeface="Times New Roman" panose="02020603050405020304" pitchFamily="18" charset="0"/>
                <a:cs typeface="Times New Roman" panose="02020603050405020304" pitchFamily="18" charset="0"/>
              </a:rPr>
              <a:t>(:, 1),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matchedScenePoints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scenePoints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boxPairs</a:t>
            </a:r>
            <a:r>
              <a:rPr lang="en-US" sz="2200" dirty="0">
                <a:latin typeface="Times New Roman" panose="02020603050405020304" pitchFamily="18" charset="0"/>
                <a:cs typeface="Times New Roman" panose="02020603050405020304" pitchFamily="18" charset="0"/>
              </a:rPr>
              <a:t>(:, 2),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boxPolygon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[1, 1;...                           </a:t>
            </a:r>
            <a:r>
              <a:rPr lang="en-US" sz="2200" dirty="0">
                <a:solidFill>
                  <a:srgbClr val="FF0000"/>
                </a:solidFill>
                <a:latin typeface="Times New Roman" panose="02020603050405020304" pitchFamily="18" charset="0"/>
                <a:cs typeface="Times New Roman" panose="02020603050405020304" pitchFamily="18" charset="0"/>
              </a:rPr>
              <a:t>% top-left</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size(</a:t>
            </a:r>
            <a:r>
              <a:rPr lang="en-US" sz="2200" dirty="0" err="1" smtClean="0">
                <a:latin typeface="Times New Roman" panose="02020603050405020304" pitchFamily="18" charset="0"/>
                <a:cs typeface="Times New Roman" panose="02020603050405020304" pitchFamily="18" charset="0"/>
              </a:rPr>
              <a:t>boxImage</a:t>
            </a:r>
            <a:r>
              <a:rPr lang="en-US" sz="2200" dirty="0">
                <a:latin typeface="Times New Roman" panose="02020603050405020304" pitchFamily="18" charset="0"/>
                <a:cs typeface="Times New Roman" panose="02020603050405020304" pitchFamily="18" charset="0"/>
              </a:rPr>
              <a:t>, 2), 1;...                 </a:t>
            </a:r>
            <a:r>
              <a:rPr lang="en-US" sz="2200" dirty="0">
                <a:solidFill>
                  <a:srgbClr val="FF0000"/>
                </a:solidFill>
                <a:latin typeface="Times New Roman" panose="02020603050405020304" pitchFamily="18" charset="0"/>
                <a:cs typeface="Times New Roman" panose="02020603050405020304" pitchFamily="18" charset="0"/>
              </a:rPr>
              <a:t>% top-right</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size(</a:t>
            </a:r>
            <a:r>
              <a:rPr lang="en-US" sz="2200" dirty="0" err="1" smtClean="0">
                <a:latin typeface="Times New Roman" panose="02020603050405020304" pitchFamily="18" charset="0"/>
                <a:cs typeface="Times New Roman" panose="02020603050405020304" pitchFamily="18" charset="0"/>
              </a:rPr>
              <a:t>boxImage</a:t>
            </a:r>
            <a:r>
              <a:rPr lang="en-US" sz="2200" dirty="0">
                <a:latin typeface="Times New Roman" panose="02020603050405020304" pitchFamily="18" charset="0"/>
                <a:cs typeface="Times New Roman" panose="02020603050405020304" pitchFamily="18" charset="0"/>
              </a:rPr>
              <a:t>, 2), size(</a:t>
            </a:r>
            <a:r>
              <a:rPr lang="en-US" sz="2200" dirty="0" err="1">
                <a:latin typeface="Times New Roman" panose="02020603050405020304" pitchFamily="18" charset="0"/>
                <a:cs typeface="Times New Roman" panose="02020603050405020304" pitchFamily="18" charset="0"/>
              </a:rPr>
              <a:t>boxImage</a:t>
            </a:r>
            <a:r>
              <a:rPr lang="en-US" sz="2200" dirty="0">
                <a:latin typeface="Times New Roman" panose="02020603050405020304" pitchFamily="18" charset="0"/>
                <a:cs typeface="Times New Roman" panose="02020603050405020304" pitchFamily="18" charset="0"/>
              </a:rPr>
              <a:t>, 1);... </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a:solidFill>
                  <a:schemeClr val="accent5"/>
                </a:solidFill>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bottom-right</a:t>
            </a:r>
          </a:p>
          <a:p>
            <a:pPr marL="0" indent="0">
              <a:buNone/>
            </a:pPr>
            <a:r>
              <a:rPr lang="en-US" sz="2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size(</a:t>
            </a:r>
            <a:r>
              <a:rPr lang="en-US" sz="2200" dirty="0" err="1">
                <a:latin typeface="Times New Roman" panose="02020603050405020304" pitchFamily="18" charset="0"/>
                <a:cs typeface="Times New Roman" panose="02020603050405020304" pitchFamily="18" charset="0"/>
              </a:rPr>
              <a:t>boxImage</a:t>
            </a:r>
            <a:r>
              <a:rPr lang="en-US" sz="2200" dirty="0">
                <a:latin typeface="Times New Roman" panose="02020603050405020304" pitchFamily="18" charset="0"/>
                <a:cs typeface="Times New Roman" panose="02020603050405020304" pitchFamily="18" charset="0"/>
              </a:rPr>
              <a:t>, 1);...                </a:t>
            </a:r>
            <a:r>
              <a:rPr lang="en-US" sz="2200" dirty="0">
                <a:solidFill>
                  <a:srgbClr val="FF0000"/>
                </a:solidFill>
                <a:latin typeface="Times New Roman" panose="02020603050405020304" pitchFamily="18" charset="0"/>
                <a:cs typeface="Times New Roman" panose="02020603050405020304" pitchFamily="18" charset="0"/>
              </a:rPr>
              <a:t> % bottom-left</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1];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newBoxPolygon</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transformPointsForward</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tform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boxPolygon</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line(</a:t>
            </a:r>
            <a:r>
              <a:rPr lang="en-US" sz="2200" dirty="0" err="1" smtClean="0">
                <a:latin typeface="Times New Roman" panose="02020603050405020304" pitchFamily="18" charset="0"/>
                <a:cs typeface="Times New Roman" panose="02020603050405020304" pitchFamily="18" charset="0"/>
              </a:rPr>
              <a:t>newBoxPolygon</a:t>
            </a:r>
            <a:r>
              <a:rPr lang="en-US" sz="2200" dirty="0">
                <a:latin typeface="Times New Roman" panose="02020603050405020304" pitchFamily="18" charset="0"/>
                <a:cs typeface="Times New Roman" panose="02020603050405020304" pitchFamily="18" charset="0"/>
              </a:rPr>
              <a:t>(:, 1), </a:t>
            </a:r>
            <a:r>
              <a:rPr lang="en-US" sz="2200" dirty="0" err="1">
                <a:latin typeface="Times New Roman" panose="02020603050405020304" pitchFamily="18" charset="0"/>
                <a:cs typeface="Times New Roman" panose="02020603050405020304" pitchFamily="18" charset="0"/>
              </a:rPr>
              <a:t>newBoxPolygon</a:t>
            </a:r>
            <a:r>
              <a:rPr lang="en-US" sz="2200" dirty="0">
                <a:latin typeface="Times New Roman" panose="02020603050405020304" pitchFamily="18" charset="0"/>
                <a:cs typeface="Times New Roman" panose="02020603050405020304" pitchFamily="18" charset="0"/>
              </a:rPr>
              <a:t>(:, 2), 'Color', 'y');</a:t>
            </a:r>
          </a:p>
          <a:p>
            <a:pPr marL="0" indent="0">
              <a:buNone/>
            </a:pPr>
            <a:r>
              <a:rPr lang="en-US" sz="2200" dirty="0" smtClean="0">
                <a:latin typeface="Times New Roman" panose="02020603050405020304" pitchFamily="18" charset="0"/>
                <a:cs typeface="Times New Roman" panose="02020603050405020304" pitchFamily="18" charset="0"/>
              </a:rPr>
              <a:t>End</a:t>
            </a:r>
            <a:endParaRPr lang="en-US" sz="2200" dirty="0">
              <a:solidFill>
                <a:srgbClr val="FFC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9067797" y="2555631"/>
            <a:ext cx="1664676" cy="4454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INPUT</a:t>
            </a:r>
            <a:endParaRPr lang="en-US" dirty="0"/>
          </a:p>
        </p:txBody>
      </p:sp>
      <p:sp>
        <p:nvSpPr>
          <p:cNvPr id="4" name="Rectangle 3"/>
          <p:cNvSpPr/>
          <p:nvPr/>
        </p:nvSpPr>
        <p:spPr>
          <a:xfrm>
            <a:off x="9067797" y="3399691"/>
            <a:ext cx="1664676" cy="6213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OBJECT RECOGINITION</a:t>
            </a:r>
            <a:endParaRPr lang="en-US" dirty="0"/>
          </a:p>
        </p:txBody>
      </p:sp>
      <p:sp>
        <p:nvSpPr>
          <p:cNvPr id="5" name="Rectangle 4"/>
          <p:cNvSpPr/>
          <p:nvPr/>
        </p:nvSpPr>
        <p:spPr>
          <a:xfrm>
            <a:off x="9067797" y="4196862"/>
            <a:ext cx="1664676" cy="4103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OUTPUT</a:t>
            </a:r>
            <a:endParaRPr lang="en-US" dirty="0"/>
          </a:p>
        </p:txBody>
      </p:sp>
      <p:cxnSp>
        <p:nvCxnSpPr>
          <p:cNvPr id="7" name="Straight Arrow Connector 6"/>
          <p:cNvCxnSpPr>
            <a:endCxn id="2" idx="0"/>
          </p:cNvCxnSpPr>
          <p:nvPr/>
        </p:nvCxnSpPr>
        <p:spPr>
          <a:xfrm>
            <a:off x="9900135" y="2098431"/>
            <a:ext cx="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2" idx="2"/>
            <a:endCxn id="4" idx="0"/>
          </p:cNvCxnSpPr>
          <p:nvPr/>
        </p:nvCxnSpPr>
        <p:spPr>
          <a:xfrm>
            <a:off x="9900135" y="3001108"/>
            <a:ext cx="0" cy="3985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4" idx="2"/>
            <a:endCxn id="5" idx="0"/>
          </p:cNvCxnSpPr>
          <p:nvPr/>
        </p:nvCxnSpPr>
        <p:spPr>
          <a:xfrm>
            <a:off x="9900135" y="4021014"/>
            <a:ext cx="0" cy="1758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5" idx="2"/>
          </p:cNvCxnSpPr>
          <p:nvPr/>
        </p:nvCxnSpPr>
        <p:spPr>
          <a:xfrm>
            <a:off x="9900135" y="4607170"/>
            <a:ext cx="0" cy="2813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8884626" y="1855039"/>
            <a:ext cx="2907321" cy="923330"/>
          </a:xfrm>
          <a:prstGeom prst="rect">
            <a:avLst/>
          </a:prstGeom>
          <a:noFill/>
        </p:spPr>
        <p:txBody>
          <a:bodyPr wrap="square" rtlCol="0">
            <a:spAutoFit/>
          </a:bodyPr>
          <a:lstStyle/>
          <a:p>
            <a:r>
              <a:rPr lang="en-US" dirty="0" smtClean="0"/>
              <a:t>SIMILARITY COMPUTED       IMAGE</a:t>
            </a:r>
          </a:p>
          <a:p>
            <a:endParaRPr lang="en-US" dirty="0" smtClean="0"/>
          </a:p>
        </p:txBody>
      </p:sp>
      <p:sp>
        <p:nvSpPr>
          <p:cNvPr id="15" name="TextBox 14"/>
          <p:cNvSpPr txBox="1"/>
          <p:nvPr/>
        </p:nvSpPr>
        <p:spPr>
          <a:xfrm>
            <a:off x="9272953" y="4888523"/>
            <a:ext cx="2130669" cy="1200329"/>
          </a:xfrm>
          <a:prstGeom prst="rect">
            <a:avLst/>
          </a:prstGeom>
          <a:noFill/>
        </p:spPr>
        <p:txBody>
          <a:bodyPr wrap="square" rtlCol="0">
            <a:spAutoFit/>
          </a:bodyPr>
          <a:lstStyle/>
          <a:p>
            <a:r>
              <a:rPr lang="en-US" dirty="0" smtClean="0"/>
              <a:t> OBJECTS RECOGNIZED IN IMAGE</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8540"/>
            <a:ext cx="10131425" cy="1391477"/>
          </a:xfrm>
        </p:spPr>
        <p:txBody>
          <a:bodyPr/>
          <a:lstStyle/>
          <a:p>
            <a:pPr algn="ctr"/>
            <a:r>
              <a:rPr lang="en-US" sz="3600" b="1"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85801" y="1762539"/>
            <a:ext cx="10131425" cy="4545496"/>
          </a:xfrm>
        </p:spPr>
        <p:txBody>
          <a:bodyPr>
            <a:normAutofit/>
          </a:bodyPr>
          <a:lstStyle/>
          <a:p>
            <a:r>
              <a:rPr lang="en-IN" sz="2200" dirty="0">
                <a:latin typeface="Times New Roman" panose="02020603050405020304" pitchFamily="18" charset="0"/>
                <a:cs typeface="Times New Roman" panose="02020603050405020304" pitchFamily="18" charset="0"/>
              </a:rPr>
              <a:t>Image processing is a rapidly growing field of research. .</a:t>
            </a:r>
          </a:p>
          <a:p>
            <a:r>
              <a:rPr lang="en-IN" sz="2200" dirty="0">
                <a:latin typeface="Times New Roman" panose="02020603050405020304" pitchFamily="18" charset="0"/>
                <a:cs typeface="Times New Roman" panose="02020603050405020304" pitchFamily="18" charset="0"/>
              </a:rPr>
              <a:t>Common people can easily understand the image on seeing the image with their naked eyes but that is not the case with the blind people. The project intends to help such people.</a:t>
            </a:r>
          </a:p>
          <a:p>
            <a:r>
              <a:rPr lang="en-IN" sz="2200" dirty="0">
                <a:latin typeface="Times New Roman" panose="02020603050405020304" pitchFamily="18" charset="0"/>
                <a:cs typeface="Times New Roman" panose="02020603050405020304" pitchFamily="18" charset="0"/>
              </a:rPr>
              <a:t>Given an image , the image is converted to textual description of that image which can be given as a input .</a:t>
            </a:r>
          </a:p>
          <a:p>
            <a:r>
              <a:rPr lang="en-IN" sz="2200" dirty="0">
                <a:latin typeface="Times New Roman" panose="02020603050405020304" pitchFamily="18" charset="0"/>
                <a:cs typeface="Times New Roman" panose="02020603050405020304" pitchFamily="18" charset="0"/>
              </a:rPr>
              <a:t>The process involved in image to textual description includes</a:t>
            </a:r>
            <a:r>
              <a:rPr lang="en-US" sz="2200" dirty="0">
                <a:latin typeface="Times New Roman" panose="02020603050405020304" pitchFamily="18" charset="0"/>
                <a:cs typeface="Times New Roman" panose="02020603050405020304" pitchFamily="18" charset="0"/>
              </a:rPr>
              <a:t> image processing like </a:t>
            </a:r>
            <a:r>
              <a:rPr lang="en-US" sz="2200" dirty="0">
                <a:solidFill>
                  <a:srgbClr val="FF0000"/>
                </a:solidFill>
                <a:latin typeface="Times New Roman" panose="02020603050405020304" pitchFamily="18" charset="0"/>
                <a:cs typeface="Times New Roman" panose="02020603050405020304" pitchFamily="18" charset="0"/>
              </a:rPr>
              <a:t>Feature Extraction</a:t>
            </a:r>
            <a:r>
              <a:rPr lang="en-IN" altLang="en-US" sz="2200" dirty="0">
                <a:solidFill>
                  <a:srgbClr val="FF0000"/>
                </a:solidFill>
                <a:latin typeface="Times New Roman" panose="02020603050405020304" pitchFamily="18" charset="0"/>
                <a:cs typeface="Times New Roman" panose="02020603050405020304" pitchFamily="18" charset="0"/>
              </a:rPr>
              <a:t>, Similarity Computation and Object Recognition.</a:t>
            </a:r>
            <a:r>
              <a:rPr lang="en-US" sz="2200" dirty="0">
                <a:solidFill>
                  <a:srgbClr val="FF0000"/>
                </a:solidFill>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In addition to </a:t>
            </a:r>
            <a:r>
              <a:rPr lang="en-US" sz="2200" dirty="0" smtClean="0">
                <a:latin typeface="Times New Roman" panose="02020603050405020304" pitchFamily="18" charset="0"/>
                <a:cs typeface="Times New Roman" panose="02020603050405020304" pitchFamily="18" charset="0"/>
              </a:rPr>
              <a:t>this, </a:t>
            </a:r>
            <a:r>
              <a:rPr lang="en-US" sz="2200" dirty="0">
                <a:solidFill>
                  <a:srgbClr val="FF0000"/>
                </a:solidFill>
                <a:latin typeface="Times New Roman" panose="02020603050405020304" pitchFamily="18" charset="0"/>
                <a:cs typeface="Times New Roman" panose="02020603050405020304" pitchFamily="18" charset="0"/>
              </a:rPr>
              <a:t>Multi Label Annotation</a:t>
            </a:r>
            <a:r>
              <a:rPr lang="en-US" sz="2200" dirty="0">
                <a:latin typeface="Times New Roman" panose="02020603050405020304" pitchFamily="18" charset="0"/>
                <a:cs typeface="Times New Roman" panose="02020603050405020304" pitchFamily="18" charset="0"/>
              </a:rPr>
              <a:t> is involved for better understanding of image.</a:t>
            </a:r>
            <a:endParaRPr lang="en-IN"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b="1" dirty="0" smtClean="0">
                <a:solidFill>
                  <a:srgbClr val="FF0000"/>
                </a:solidFill>
                <a:latin typeface="Times New Roman" panose="02020603050405020304" pitchFamily="18" charset="0"/>
                <a:cs typeface="Times New Roman" panose="02020603050405020304" pitchFamily="18" charset="0"/>
              </a:rPr>
              <a:t>OBJECT RECOGNITION: (ONLINE PROCESS)</a:t>
            </a:r>
            <a:endParaRPr lang="en-US" sz="3600" b="1" dirty="0">
              <a:solidFill>
                <a:srgbClr val="FF0000"/>
              </a:solidFill>
            </a:endParaRPr>
          </a:p>
        </p:txBody>
      </p:sp>
      <p:sp>
        <p:nvSpPr>
          <p:cNvPr id="5" name="Text Placeholder 4"/>
          <p:cNvSpPr>
            <a:spLocks noGrp="1"/>
          </p:cNvSpPr>
          <p:nvPr>
            <p:ph type="body" idx="1"/>
          </p:nvPr>
        </p:nvSpPr>
        <p:spPr/>
        <p:txBody>
          <a:bodyPr/>
          <a:lstStyle/>
          <a:p>
            <a:r>
              <a:rPr lang="en-US" sz="2200" dirty="0">
                <a:solidFill>
                  <a:srgbClr val="FF0000"/>
                </a:solidFill>
                <a:latin typeface="Times New Roman" panose="02020603050405020304" pitchFamily="18" charset="0"/>
                <a:cs typeface="Times New Roman" panose="02020603050405020304" pitchFamily="18" charset="0"/>
              </a:rPr>
              <a:t>INPUT:</a:t>
            </a:r>
            <a:endParaRPr lang="en-US" sz="2200" dirty="0">
              <a:solidFill>
                <a:srgbClr val="FF0000"/>
              </a:solidFill>
            </a:endParaRPr>
          </a:p>
        </p:txBody>
      </p:sp>
      <p:sp>
        <p:nvSpPr>
          <p:cNvPr id="7" name="Text Placeholder 6"/>
          <p:cNvSpPr>
            <a:spLocks noGrp="1"/>
          </p:cNvSpPr>
          <p:nvPr>
            <p:ph type="body" sz="quarter" idx="3"/>
          </p:nvPr>
        </p:nvSpPr>
        <p:spPr/>
        <p:txBody>
          <a:bodyPr/>
          <a:lstStyle/>
          <a:p>
            <a:r>
              <a:rPr lang="en-US" sz="2200" dirty="0">
                <a:solidFill>
                  <a:srgbClr val="FF0000"/>
                </a:solidFill>
                <a:latin typeface="Times New Roman" panose="02020603050405020304" pitchFamily="18" charset="0"/>
                <a:cs typeface="Times New Roman" panose="02020603050405020304" pitchFamily="18" charset="0"/>
              </a:rPr>
              <a:t>OUTPUT:</a:t>
            </a:r>
            <a:endParaRPr lang="en-US" sz="2200" dirty="0">
              <a:solidFill>
                <a:srgbClr val="FF0000"/>
              </a:solidFill>
            </a:endParaRPr>
          </a:p>
        </p:txBody>
      </p:sp>
      <p:pic>
        <p:nvPicPr>
          <p:cNvPr id="6" name="Picture 5" descr="input"/>
          <p:cNvPicPr>
            <a:picLocks noChangeAspect="1"/>
          </p:cNvPicPr>
          <p:nvPr/>
        </p:nvPicPr>
        <p:blipFill>
          <a:blip r:embed="rId2"/>
          <a:stretch>
            <a:fillRect/>
          </a:stretch>
        </p:blipFill>
        <p:spPr>
          <a:xfrm>
            <a:off x="973455" y="3089275"/>
            <a:ext cx="4344670" cy="2482850"/>
          </a:xfrm>
          <a:prstGeom prst="rect">
            <a:avLst/>
          </a:prstGeom>
        </p:spPr>
      </p:pic>
      <p:pic>
        <p:nvPicPr>
          <p:cNvPr id="8" name="Picture 7" descr="objrecog"/>
          <p:cNvPicPr>
            <a:picLocks noChangeAspect="1"/>
          </p:cNvPicPr>
          <p:nvPr/>
        </p:nvPicPr>
        <p:blipFill>
          <a:blip r:embed="rId3"/>
          <a:stretch>
            <a:fillRect/>
          </a:stretch>
        </p:blipFill>
        <p:spPr>
          <a:xfrm>
            <a:off x="5929630" y="2994660"/>
            <a:ext cx="4888865" cy="284924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3784"/>
            <a:ext cx="11289322" cy="6764215"/>
          </a:xfrm>
        </p:spPr>
        <p:txBody>
          <a:bodyPr>
            <a:noAutofit/>
          </a:bodyPr>
          <a:lstStyle/>
          <a:p>
            <a:pPr marL="0" indent="0" algn="ctr">
              <a:buNone/>
            </a:pPr>
            <a:endParaRPr lang="en-US" sz="2400" b="1"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3600" b="1" dirty="0" smtClean="0">
                <a:solidFill>
                  <a:srgbClr val="FF0000"/>
                </a:solidFill>
                <a:latin typeface="Times New Roman" panose="02020603050405020304" pitchFamily="18" charset="0"/>
                <a:cs typeface="Times New Roman" panose="02020603050405020304" pitchFamily="18" charset="0"/>
              </a:rPr>
              <a:t>MULTI LABEL IMAGE ANNOTATION: (ONLINE PROCESS)</a:t>
            </a:r>
          </a:p>
          <a:p>
            <a:pPr marL="0" indent="0">
              <a:buNone/>
            </a:pPr>
            <a:endParaRPr lang="en-US" sz="2400" b="1"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b="1" dirty="0">
              <a:solidFill>
                <a:srgbClr val="FF0000"/>
              </a:solidFill>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objects which are recognized in </a:t>
            </a:r>
            <a:r>
              <a:rPr lang="en-IN" altLang="en-US" sz="2200" dirty="0">
                <a:latin typeface="Times New Roman" panose="02020603050405020304" pitchFamily="18" charset="0"/>
                <a:cs typeface="Times New Roman" panose="02020603050405020304" pitchFamily="18" charset="0"/>
              </a:rPr>
              <a:t>the previous </a:t>
            </a:r>
            <a:r>
              <a:rPr lang="en-US" sz="2200" dirty="0">
                <a:latin typeface="Times New Roman" panose="02020603050405020304" pitchFamily="18" charset="0"/>
                <a:cs typeface="Times New Roman" panose="02020603050405020304" pitchFamily="18" charset="0"/>
              </a:rPr>
              <a:t>stage </a:t>
            </a:r>
            <a:r>
              <a:rPr lang="en-US" sz="2200" dirty="0" smtClean="0">
                <a:latin typeface="Times New Roman" panose="02020603050405020304" pitchFamily="18" charset="0"/>
                <a:cs typeface="Times New Roman" panose="02020603050405020304" pitchFamily="18" charset="0"/>
              </a:rPr>
              <a:t>are </a:t>
            </a:r>
            <a:r>
              <a:rPr lang="en-US" sz="2200" dirty="0" err="1" smtClean="0">
                <a:latin typeface="Times New Roman" panose="02020603050405020304" pitchFamily="18" charset="0"/>
                <a:cs typeface="Times New Roman" panose="02020603050405020304" pitchFamily="18" charset="0"/>
              </a:rPr>
              <a:t>labelled</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using multi label annotation.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IN" altLang="en-US" sz="2200" dirty="0" smtClean="0">
                <a:latin typeface="Times New Roman" panose="02020603050405020304" pitchFamily="18" charset="0"/>
                <a:cs typeface="Times New Roman" panose="02020603050405020304" pitchFamily="18" charset="0"/>
              </a:rPr>
              <a:t>input to this module are the </a:t>
            </a:r>
            <a:r>
              <a:rPr lang="en-IN" altLang="en-US" sz="2200" dirty="0" smtClean="0">
                <a:solidFill>
                  <a:srgbClr val="FF0000"/>
                </a:solidFill>
                <a:latin typeface="Times New Roman" panose="02020603050405020304" pitchFamily="18" charset="0"/>
                <a:cs typeface="Times New Roman" panose="02020603050405020304" pitchFamily="18" charset="0"/>
              </a:rPr>
              <a:t>objects recognized </a:t>
            </a:r>
            <a:r>
              <a:rPr lang="en-IN" altLang="en-US" sz="2200" dirty="0" smtClean="0">
                <a:latin typeface="Times New Roman" panose="02020603050405020304" pitchFamily="18" charset="0"/>
                <a:cs typeface="Times New Roman" panose="02020603050405020304" pitchFamily="18" charset="0"/>
              </a:rPr>
              <a:t>and the </a:t>
            </a:r>
            <a:r>
              <a:rPr lang="en-US" sz="2200" dirty="0">
                <a:latin typeface="Times New Roman" panose="02020603050405020304" pitchFamily="18" charset="0"/>
                <a:cs typeface="Times New Roman" panose="02020603050405020304" pitchFamily="18" charset="0"/>
              </a:rPr>
              <a:t>output </a:t>
            </a:r>
            <a:r>
              <a:rPr lang="en-IN" altLang="en-US" sz="2200" dirty="0">
                <a:latin typeface="Times New Roman" panose="02020603050405020304" pitchFamily="18" charset="0"/>
                <a:cs typeface="Times New Roman" panose="02020603050405020304" pitchFamily="18" charset="0"/>
              </a:rPr>
              <a:t>is</a:t>
            </a:r>
            <a:r>
              <a:rPr lang="en-US" sz="2200" dirty="0" smtClean="0">
                <a:latin typeface="Times New Roman" panose="02020603050405020304" pitchFamily="18" charset="0"/>
                <a:cs typeface="Times New Roman" panose="02020603050405020304" pitchFamily="18" charset="0"/>
              </a:rPr>
              <a:t> shown </a:t>
            </a:r>
            <a:r>
              <a:rPr lang="en-US" sz="2200" dirty="0">
                <a:latin typeface="Times New Roman" panose="02020603050405020304" pitchFamily="18" charset="0"/>
                <a:cs typeface="Times New Roman" panose="02020603050405020304" pitchFamily="18" charset="0"/>
              </a:rPr>
              <a:t>as </a:t>
            </a:r>
            <a:r>
              <a:rPr lang="en-US" sz="2200" dirty="0">
                <a:solidFill>
                  <a:srgbClr val="FF0000"/>
                </a:solidFill>
                <a:latin typeface="Times New Roman" panose="02020603050405020304" pitchFamily="18" charset="0"/>
                <a:cs typeface="Times New Roman" panose="02020603050405020304" pitchFamily="18" charset="0"/>
              </a:rPr>
              <a:t>multi-label</a:t>
            </a:r>
            <a:r>
              <a:rPr lang="en-IN" altLang="en-US" sz="2200" dirty="0">
                <a:solidFill>
                  <a:srgbClr val="FF0000"/>
                </a:solidFill>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annotated in the given image </a:t>
            </a:r>
            <a:r>
              <a:rPr lang="en-US" sz="2200" dirty="0">
                <a:latin typeface="Times New Roman" panose="02020603050405020304" pitchFamily="18" charset="0"/>
                <a:cs typeface="Times New Roman" panose="02020603050405020304" pitchFamily="18" charset="0"/>
              </a:rPr>
              <a:t>for objects </a:t>
            </a:r>
            <a:r>
              <a:rPr lang="en-US" sz="2200" dirty="0" smtClean="0">
                <a:latin typeface="Times New Roman" panose="02020603050405020304" pitchFamily="18" charset="0"/>
                <a:cs typeface="Times New Roman" panose="02020603050405020304" pitchFamily="18" charset="0"/>
              </a:rPr>
              <a:t>which are </a:t>
            </a:r>
            <a:r>
              <a:rPr lang="en-US" sz="2200" dirty="0">
                <a:latin typeface="Times New Roman" panose="02020603050405020304" pitchFamily="18" charset="0"/>
                <a:cs typeface="Times New Roman" panose="02020603050405020304" pitchFamily="18" charset="0"/>
              </a:rPr>
              <a:t>matched from the database</a:t>
            </a:r>
            <a:r>
              <a:rPr lang="en-US" sz="2200" dirty="0" smtClean="0">
                <a:latin typeface="Times New Roman" panose="02020603050405020304" pitchFamily="18" charset="0"/>
                <a:cs typeface="Times New Roman" panose="02020603050405020304" pitchFamily="18" charset="0"/>
              </a:rPr>
              <a:t>.</a:t>
            </a:r>
          </a:p>
          <a:p>
            <a:endParaRPr lang="en-US" sz="2200" dirty="0">
              <a:solidFill>
                <a:srgbClr val="FFC000"/>
              </a:solidFill>
              <a:latin typeface="Times New Roman" panose="02020603050405020304" pitchFamily="18" charset="0"/>
              <a:cs typeface="Times New Roman" panose="02020603050405020304" pitchFamily="18" charset="0"/>
            </a:endParaRPr>
          </a:p>
          <a:p>
            <a:endParaRPr lang="en-US" sz="2200" dirty="0" smtClean="0">
              <a:solidFill>
                <a:srgbClr val="FFC000"/>
              </a:solidFill>
              <a:latin typeface="Times New Roman" panose="02020603050405020304" pitchFamily="18" charset="0"/>
              <a:cs typeface="Times New Roman" panose="02020603050405020304" pitchFamily="18" charset="0"/>
            </a:endParaRPr>
          </a:p>
          <a:p>
            <a:endParaRPr lang="en-US" sz="2200" dirty="0">
              <a:solidFill>
                <a:srgbClr val="FFC000"/>
              </a:solidFill>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77599" cy="6671255"/>
          </a:xfrm>
        </p:spPr>
        <p:txBody>
          <a:bodyPr>
            <a:noAutofit/>
          </a:bodyPr>
          <a:lstStyle/>
          <a:p>
            <a:pPr marL="0" indent="0" algn="ctr">
              <a:buNone/>
            </a:pPr>
            <a:r>
              <a:rPr lang="en-US" sz="2200" dirty="0" smtClean="0">
                <a:solidFill>
                  <a:srgbClr val="FFC000"/>
                </a:solidFill>
                <a:latin typeface="Times New Roman" panose="02020603050405020304" pitchFamily="18" charset="0"/>
                <a:cs typeface="Times New Roman" panose="02020603050405020304" pitchFamily="18" charset="0"/>
              </a:rPr>
              <a:t>	</a:t>
            </a:r>
          </a:p>
          <a:p>
            <a:pPr marL="0" indent="0" algn="ctr">
              <a:buNone/>
            </a:pPr>
            <a:r>
              <a:rPr lang="en-US" sz="3600" b="1" dirty="0" smtClean="0">
                <a:solidFill>
                  <a:srgbClr val="FF0000"/>
                </a:solidFill>
                <a:latin typeface="Times New Roman" panose="02020603050405020304" pitchFamily="18" charset="0"/>
                <a:cs typeface="Times New Roman" panose="02020603050405020304" pitchFamily="18" charset="0"/>
              </a:rPr>
              <a:t>MULTI LABEL IMAGE ANNOTATION: (ONLINE PROCESS)</a:t>
            </a: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INPUT</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C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Image </a:t>
            </a:r>
            <a:r>
              <a:rPr lang="en-US" sz="2200" dirty="0">
                <a:latin typeface="Times New Roman" panose="02020603050405020304" pitchFamily="18" charset="0"/>
                <a:cs typeface="Times New Roman" panose="02020603050405020304" pitchFamily="18" charset="0"/>
              </a:rPr>
              <a:t>in which the objects are identified.</a:t>
            </a:r>
          </a:p>
          <a:p>
            <a:pPr marL="0" indent="0">
              <a:buNone/>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OUTPUT</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Object </a:t>
            </a:r>
            <a:r>
              <a:rPr lang="en-US" sz="2200" dirty="0">
                <a:latin typeface="Times New Roman" panose="02020603050405020304" pitchFamily="18" charset="0"/>
                <a:cs typeface="Times New Roman" panose="02020603050405020304" pitchFamily="18" charset="0"/>
              </a:rPr>
              <a:t>in the image are labelled.</a:t>
            </a:r>
          </a:p>
          <a:p>
            <a:pPr marL="0" indent="0">
              <a:buNone/>
            </a:pPr>
            <a:endParaRPr lang="en-US" sz="22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smtClean="0">
                <a:solidFill>
                  <a:srgbClr val="FF0000"/>
                </a:solidFill>
                <a:latin typeface="Times New Roman" panose="02020603050405020304" pitchFamily="18" charset="0"/>
                <a:cs typeface="Times New Roman" panose="02020603050405020304" pitchFamily="18" charset="0"/>
              </a:rPr>
              <a:t>ALGORITHM</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Begin</a:t>
            </a:r>
            <a:endParaRPr lang="en-US" sz="22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sv-SE" sz="2200" dirty="0" smtClean="0">
                <a:latin typeface="Times New Roman" panose="02020603050405020304" pitchFamily="18" charset="0"/>
                <a:cs typeface="Times New Roman" panose="02020603050405020304" pitchFamily="18" charset="0"/>
              </a:rPr>
              <a:t>position </a:t>
            </a:r>
            <a:r>
              <a:rPr lang="sv-SE" sz="2200" dirty="0">
                <a:latin typeface="Times New Roman" panose="02020603050405020304" pitchFamily="18" charset="0"/>
                <a:cs typeface="Times New Roman" panose="02020603050405020304" pitchFamily="18" charset="0"/>
              </a:rPr>
              <a:t>=  [newBoxPolygon(5, 1), newBoxPolygon(4, 2)];</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Rgb</a:t>
            </a: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insertText</a:t>
            </a: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sceneImage,position,filenames</a:t>
            </a:r>
            <a:r>
              <a:rPr lang="en-US" sz="2200" dirty="0" smtClean="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).name);</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imshow</a:t>
            </a: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Rgb</a:t>
            </a:r>
            <a:r>
              <a:rPr lang="en-US" sz="2200" dirty="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End</a:t>
            </a:r>
            <a:endParaRPr lang="en-US" sz="2200" dirty="0">
              <a:latin typeface="Times New Roman" panose="02020603050405020304" pitchFamily="18" charset="0"/>
              <a:cs typeface="Times New Roman" panose="02020603050405020304" pitchFamily="18" charset="0"/>
            </a:endParaRPr>
          </a:p>
          <a:p>
            <a:endParaRPr lang="en-US" sz="2200" dirty="0">
              <a:solidFill>
                <a:srgbClr val="FFC000"/>
              </a:solidFill>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2" name="Rectangle 1"/>
          <p:cNvSpPr/>
          <p:nvPr/>
        </p:nvSpPr>
        <p:spPr>
          <a:xfrm>
            <a:off x="8358554" y="2461847"/>
            <a:ext cx="2332892" cy="5392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INPUT</a:t>
            </a:r>
            <a:endParaRPr lang="en-US" dirty="0"/>
          </a:p>
        </p:txBody>
      </p:sp>
      <p:sp>
        <p:nvSpPr>
          <p:cNvPr id="4" name="Rectangle 3"/>
          <p:cNvSpPr/>
          <p:nvPr/>
        </p:nvSpPr>
        <p:spPr>
          <a:xfrm>
            <a:off x="8358554" y="3446584"/>
            <a:ext cx="2332892" cy="844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MULTI LABEL IMAGE ANNOTATION</a:t>
            </a:r>
            <a:endParaRPr lang="en-US" dirty="0"/>
          </a:p>
        </p:txBody>
      </p:sp>
      <p:sp>
        <p:nvSpPr>
          <p:cNvPr id="5" name="Rectangle 4"/>
          <p:cNvSpPr/>
          <p:nvPr/>
        </p:nvSpPr>
        <p:spPr>
          <a:xfrm>
            <a:off x="8358554" y="4595445"/>
            <a:ext cx="2332892" cy="5627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OUTPUT</a:t>
            </a:r>
            <a:endParaRPr lang="en-US" dirty="0"/>
          </a:p>
        </p:txBody>
      </p:sp>
      <p:cxnSp>
        <p:nvCxnSpPr>
          <p:cNvPr id="7" name="Straight Arrow Connector 6"/>
          <p:cNvCxnSpPr>
            <a:endCxn id="2" idx="0"/>
          </p:cNvCxnSpPr>
          <p:nvPr/>
        </p:nvCxnSpPr>
        <p:spPr>
          <a:xfrm>
            <a:off x="9525000" y="2004646"/>
            <a:ext cx="0" cy="4572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2" idx="2"/>
            <a:endCxn id="4" idx="0"/>
          </p:cNvCxnSpPr>
          <p:nvPr/>
        </p:nvCxnSpPr>
        <p:spPr>
          <a:xfrm>
            <a:off x="9525000" y="3001109"/>
            <a:ext cx="0" cy="4454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2"/>
            <a:endCxn id="5" idx="0"/>
          </p:cNvCxnSpPr>
          <p:nvPr/>
        </p:nvCxnSpPr>
        <p:spPr>
          <a:xfrm>
            <a:off x="9525000" y="4290645"/>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5" idx="2"/>
          </p:cNvCxnSpPr>
          <p:nvPr/>
        </p:nvCxnSpPr>
        <p:spPr>
          <a:xfrm>
            <a:off x="9525000" y="5158153"/>
            <a:ext cx="0" cy="2461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131934" y="1552018"/>
            <a:ext cx="3025252" cy="369332"/>
          </a:xfrm>
          <a:prstGeom prst="rect">
            <a:avLst/>
          </a:prstGeom>
          <a:noFill/>
        </p:spPr>
        <p:txBody>
          <a:bodyPr wrap="none" rtlCol="0">
            <a:spAutoFit/>
          </a:bodyPr>
          <a:lstStyle/>
          <a:p>
            <a:r>
              <a:rPr lang="en-US" dirty="0" smtClean="0"/>
              <a:t>OBEJECT RECOGINIZED IMAGE</a:t>
            </a:r>
            <a:endParaRPr lang="en-US" dirty="0"/>
          </a:p>
        </p:txBody>
      </p:sp>
      <p:sp>
        <p:nvSpPr>
          <p:cNvPr id="17" name="TextBox 16"/>
          <p:cNvSpPr txBox="1"/>
          <p:nvPr/>
        </p:nvSpPr>
        <p:spPr>
          <a:xfrm>
            <a:off x="7904780" y="5420634"/>
            <a:ext cx="3240439" cy="369332"/>
          </a:xfrm>
          <a:prstGeom prst="rect">
            <a:avLst/>
          </a:prstGeom>
          <a:noFill/>
        </p:spPr>
        <p:txBody>
          <a:bodyPr wrap="none" rtlCol="0">
            <a:spAutoFit/>
          </a:bodyPr>
          <a:lstStyle/>
          <a:p>
            <a:r>
              <a:rPr lang="en-US" dirty="0" smtClean="0"/>
              <a:t>OBJECTS ARE LABELED IN IMAGE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7231" y="1"/>
            <a:ext cx="12262338" cy="1629508"/>
          </a:xfrm>
        </p:spPr>
        <p:txBody>
          <a:bodyPr>
            <a:normAutofit/>
          </a:bodyPr>
          <a:lstStyle/>
          <a:p>
            <a:pPr algn="ctr"/>
            <a:r>
              <a:rPr lang="en-US" sz="3600" b="1" dirty="0" smtClean="0">
                <a:solidFill>
                  <a:srgbClr val="FF0000"/>
                </a:solidFill>
                <a:latin typeface="Times New Roman" panose="02020603050405020304" pitchFamily="18" charset="0"/>
                <a:cs typeface="Times New Roman" panose="02020603050405020304" pitchFamily="18" charset="0"/>
              </a:rPr>
              <a:t>MULTI LABEL IMAGE ANNOTATION:</a:t>
            </a:r>
            <a:br>
              <a:rPr lang="en-US" sz="3600" b="1" dirty="0" smtClean="0">
                <a:solidFill>
                  <a:srgbClr val="FF0000"/>
                </a:solidFill>
                <a:latin typeface="Times New Roman" panose="02020603050405020304" pitchFamily="18" charset="0"/>
                <a:cs typeface="Times New Roman" panose="02020603050405020304" pitchFamily="18" charset="0"/>
              </a:rPr>
            </a:br>
            <a:r>
              <a:rPr lang="en-US" sz="3600" b="1" dirty="0" smtClean="0">
                <a:solidFill>
                  <a:srgbClr val="FF0000"/>
                </a:solidFill>
                <a:latin typeface="Times New Roman" panose="02020603050405020304" pitchFamily="18" charset="0"/>
                <a:cs typeface="Times New Roman" panose="02020603050405020304" pitchFamily="18" charset="0"/>
              </a:rPr>
              <a:t> (ONLINE PROCESS)</a:t>
            </a:r>
            <a:endParaRPr lang="en-US" sz="3600" b="1" dirty="0">
              <a:solidFill>
                <a:srgbClr val="FF0000"/>
              </a:solidFill>
            </a:endParaRPr>
          </a:p>
        </p:txBody>
      </p:sp>
      <p:sp>
        <p:nvSpPr>
          <p:cNvPr id="5" name="Text Placeholder 4"/>
          <p:cNvSpPr>
            <a:spLocks noGrp="1"/>
          </p:cNvSpPr>
          <p:nvPr>
            <p:ph type="body" idx="1"/>
          </p:nvPr>
        </p:nvSpPr>
        <p:spPr/>
        <p:txBody>
          <a:bodyPr/>
          <a:lstStyle/>
          <a:p>
            <a:r>
              <a:rPr lang="en-US" sz="2200" dirty="0">
                <a:solidFill>
                  <a:srgbClr val="FF0000"/>
                </a:solidFill>
                <a:latin typeface="Times New Roman" panose="02020603050405020304" pitchFamily="18" charset="0"/>
                <a:cs typeface="Times New Roman" panose="02020603050405020304" pitchFamily="18" charset="0"/>
              </a:rPr>
              <a:t>INPUT:</a:t>
            </a:r>
            <a:endParaRPr lang="en-US" sz="2200" dirty="0">
              <a:solidFill>
                <a:srgbClr val="FF0000"/>
              </a:solidFill>
            </a:endParaRPr>
          </a:p>
        </p:txBody>
      </p:sp>
      <p:sp>
        <p:nvSpPr>
          <p:cNvPr id="7" name="Text Placeholder 6"/>
          <p:cNvSpPr>
            <a:spLocks noGrp="1"/>
          </p:cNvSpPr>
          <p:nvPr>
            <p:ph type="body" sz="quarter" idx="3"/>
          </p:nvPr>
        </p:nvSpPr>
        <p:spPr/>
        <p:txBody>
          <a:bodyPr/>
          <a:lstStyle/>
          <a:p>
            <a:r>
              <a:rPr lang="en-US" sz="2200" dirty="0">
                <a:solidFill>
                  <a:srgbClr val="FF0000"/>
                </a:solidFill>
                <a:latin typeface="Times New Roman" panose="02020603050405020304" pitchFamily="18" charset="0"/>
                <a:cs typeface="Times New Roman" panose="02020603050405020304" pitchFamily="18" charset="0"/>
              </a:rPr>
              <a:t>OUTPUT:</a:t>
            </a:r>
            <a:endParaRPr lang="en-US" sz="2200" dirty="0">
              <a:solidFill>
                <a:srgbClr val="FF0000"/>
              </a:solidFill>
            </a:endParaRPr>
          </a:p>
        </p:txBody>
      </p:sp>
      <p:pic>
        <p:nvPicPr>
          <p:cNvPr id="6" name="Picture 5" descr="multilabel"/>
          <p:cNvPicPr>
            <a:picLocks noChangeAspect="1"/>
          </p:cNvPicPr>
          <p:nvPr/>
        </p:nvPicPr>
        <p:blipFill>
          <a:blip r:embed="rId2"/>
          <a:stretch>
            <a:fillRect/>
          </a:stretch>
        </p:blipFill>
        <p:spPr>
          <a:xfrm>
            <a:off x="6096001" y="2870200"/>
            <a:ext cx="5134708" cy="3096260"/>
          </a:xfrm>
          <a:prstGeom prst="rect">
            <a:avLst/>
          </a:prstGeom>
        </p:spPr>
      </p:pic>
      <p:pic>
        <p:nvPicPr>
          <p:cNvPr id="8" name="Picture 7" descr="objrecog"/>
          <p:cNvPicPr>
            <a:picLocks noChangeAspect="1"/>
          </p:cNvPicPr>
          <p:nvPr/>
        </p:nvPicPr>
        <p:blipFill>
          <a:blip r:embed="rId3"/>
          <a:stretch>
            <a:fillRect/>
          </a:stretch>
        </p:blipFill>
        <p:spPr>
          <a:xfrm>
            <a:off x="685800" y="2870200"/>
            <a:ext cx="5296535" cy="308673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0817225" cy="7268210"/>
          </a:xfrm>
        </p:spPr>
        <p:txBody>
          <a:bodyPr>
            <a:noAutofit/>
          </a:bodyPr>
          <a:lstStyle/>
          <a:p>
            <a:pPr marL="0" indent="0">
              <a:buNone/>
            </a:pPr>
            <a:r>
              <a:rPr lang="en-US" sz="3600" b="1" dirty="0" smtClean="0">
                <a:solidFill>
                  <a:srgbClr val="FF0000"/>
                </a:solidFill>
                <a:latin typeface="Times New Roman" panose="02020603050405020304" pitchFamily="18" charset="0"/>
                <a:cs typeface="Times New Roman" panose="02020603050405020304" pitchFamily="18" charset="0"/>
              </a:rPr>
              <a:t>SPATIAL RELATIONSHIP DETERMINATION: (ONLINE PROCESS)</a:t>
            </a:r>
          </a:p>
          <a:p>
            <a:r>
              <a:rPr lang="en-US" sz="2200" dirty="0" smtClean="0">
                <a:latin typeface="Times New Roman" panose="02020603050405020304" pitchFamily="18" charset="0"/>
                <a:cs typeface="Times New Roman" panose="02020603050405020304" pitchFamily="18" charset="0"/>
              </a:rPr>
              <a:t>Spatial </a:t>
            </a:r>
            <a:r>
              <a:rPr lang="en-US" sz="2200" dirty="0">
                <a:latin typeface="Times New Roman" panose="02020603050405020304" pitchFamily="18" charset="0"/>
                <a:cs typeface="Times New Roman" panose="02020603050405020304" pitchFamily="18" charset="0"/>
              </a:rPr>
              <a:t>relationship is found between the objects </a:t>
            </a:r>
            <a:r>
              <a:rPr lang="en-US" sz="2200" dirty="0" smtClean="0">
                <a:latin typeface="Times New Roman" panose="02020603050405020304" pitchFamily="18" charset="0"/>
                <a:cs typeface="Times New Roman" panose="02020603050405020304" pitchFamily="18" charset="0"/>
              </a:rPr>
              <a:t>in the </a:t>
            </a:r>
            <a:r>
              <a:rPr lang="en-US" sz="2200" dirty="0">
                <a:latin typeface="Times New Roman" panose="02020603050405020304" pitchFamily="18" charset="0"/>
                <a:cs typeface="Times New Roman" panose="02020603050405020304" pitchFamily="18" charset="0"/>
              </a:rPr>
              <a:t>given image which include location of the particular object in </a:t>
            </a:r>
            <a:r>
              <a:rPr lang="en-US" sz="2200" dirty="0" smtClean="0">
                <a:latin typeface="Times New Roman" panose="02020603050405020304" pitchFamily="18" charset="0"/>
                <a:cs typeface="Times New Roman" panose="02020603050405020304" pitchFamily="18" charset="0"/>
              </a:rPr>
              <a:t>that image</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a:t>
            </a:r>
            <a:r>
              <a:rPr lang="en-IN" altLang="en-US" sz="2200" dirty="0" smtClean="0">
                <a:latin typeface="Times New Roman" panose="02020603050405020304" pitchFamily="18" charset="0"/>
                <a:cs typeface="Times New Roman" panose="02020603050405020304" pitchFamily="18" charset="0"/>
              </a:rPr>
              <a:t>e input to the module is the </a:t>
            </a:r>
            <a:r>
              <a:rPr lang="en-IN" altLang="en-US" sz="2200" dirty="0" smtClean="0">
                <a:solidFill>
                  <a:srgbClr val="FF0000"/>
                </a:solidFill>
                <a:latin typeface="Times New Roman" panose="02020603050405020304" pitchFamily="18" charset="0"/>
                <a:cs typeface="Times New Roman" panose="02020603050405020304" pitchFamily="18" charset="0"/>
              </a:rPr>
              <a:t>image in which all possible objects are labelled</a:t>
            </a:r>
            <a:r>
              <a:rPr lang="en-IN" altLang="en-US" sz="2200" dirty="0" smtClean="0">
                <a:latin typeface="Times New Roman" panose="02020603050405020304" pitchFamily="18" charset="0"/>
                <a:cs typeface="Times New Roman" panose="02020603050405020304" pitchFamily="18" charset="0"/>
              </a:rPr>
              <a:t> and the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output will be </a:t>
            </a:r>
            <a:r>
              <a:rPr lang="en-US" sz="2200" dirty="0">
                <a:solidFill>
                  <a:srgbClr val="FF0000"/>
                </a:solidFill>
                <a:latin typeface="Times New Roman" panose="02020603050405020304" pitchFamily="18" charset="0"/>
                <a:cs typeface="Times New Roman" panose="02020603050405020304" pitchFamily="18" charset="0"/>
              </a:rPr>
              <a:t>textual description of the object in the </a:t>
            </a:r>
            <a:r>
              <a:rPr lang="en-US" sz="2200" dirty="0" smtClean="0">
                <a:solidFill>
                  <a:srgbClr val="FF0000"/>
                </a:solidFill>
                <a:latin typeface="Times New Roman" panose="02020603050405020304" pitchFamily="18" charset="0"/>
                <a:cs typeface="Times New Roman" panose="02020603050405020304" pitchFamily="18" charset="0"/>
              </a:rPr>
              <a:t>image</a:t>
            </a:r>
            <a:r>
              <a:rPr lang="en-US" sz="2200" dirty="0" smtClean="0">
                <a:latin typeface="Times New Roman" panose="02020603050405020304" pitchFamily="18" charset="0"/>
                <a:cs typeface="Times New Roman" panose="02020603050405020304" pitchFamily="18" charset="0"/>
              </a:rPr>
              <a:t> based </a:t>
            </a:r>
            <a:r>
              <a:rPr lang="en-US" sz="2200" dirty="0">
                <a:latin typeface="Times New Roman" panose="02020603050405020304" pitchFamily="18" charset="0"/>
                <a:cs typeface="Times New Roman" panose="02020603050405020304" pitchFamily="18" charset="0"/>
              </a:rPr>
              <a:t>on their spatial relationship.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Spatial relationships that </a:t>
            </a:r>
            <a:r>
              <a:rPr lang="en-US" sz="2200" dirty="0" smtClean="0">
                <a:latin typeface="Times New Roman" panose="02020603050405020304" pitchFamily="18" charset="0"/>
                <a:cs typeface="Times New Roman" panose="02020603050405020304" pitchFamily="18" charset="0"/>
              </a:rPr>
              <a:t>are looked </a:t>
            </a:r>
            <a:r>
              <a:rPr lang="en-US" sz="2200" dirty="0">
                <a:latin typeface="Times New Roman" panose="02020603050405020304" pitchFamily="18" charset="0"/>
                <a:cs typeface="Times New Roman" panose="02020603050405020304" pitchFamily="18" charset="0"/>
              </a:rPr>
              <a:t>into in this system mainly come under the Directional </a:t>
            </a:r>
            <a:r>
              <a:rPr lang="en-US" sz="2200" dirty="0" smtClean="0">
                <a:latin typeface="Times New Roman" panose="02020603050405020304" pitchFamily="18" charset="0"/>
                <a:cs typeface="Times New Roman" panose="02020603050405020304" pitchFamily="18" charset="0"/>
              </a:rPr>
              <a:t>Relations namely </a:t>
            </a:r>
            <a:r>
              <a:rPr lang="en-US" sz="2200" dirty="0">
                <a:latin typeface="Times New Roman" panose="02020603050405020304" pitchFamily="18" charset="0"/>
                <a:cs typeface="Times New Roman" panose="02020603050405020304" pitchFamily="18" charset="0"/>
              </a:rPr>
              <a:t>Left, Right, Top and Bottom</a:t>
            </a:r>
            <a:r>
              <a:rPr lang="en-US"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where,</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µ </a:t>
            </a:r>
            <a:r>
              <a:rPr lang="en-US" sz="2200" dirty="0">
                <a:latin typeface="Times New Roman" panose="02020603050405020304" pitchFamily="18" charset="0"/>
                <a:cs typeface="Times New Roman" panose="02020603050405020304" pitchFamily="18" charset="0"/>
              </a:rPr>
              <a:t>is the angle of straight lines between the </a:t>
            </a:r>
            <a:r>
              <a:rPr lang="en-US" sz="2200" dirty="0" err="1">
                <a:latin typeface="Times New Roman" panose="02020603050405020304" pitchFamily="18" charset="0"/>
                <a:cs typeface="Times New Roman" panose="02020603050405020304" pitchFamily="18" charset="0"/>
              </a:rPr>
              <a:t>centres</a:t>
            </a:r>
            <a:r>
              <a:rPr lang="en-US" sz="2200" dirty="0">
                <a:latin typeface="Times New Roman" panose="02020603050405020304" pitchFamily="18" charset="0"/>
                <a:cs typeface="Times New Roman" panose="02020603050405020304" pitchFamily="18" charset="0"/>
              </a:rPr>
              <a:t> of the two objects.</a:t>
            </a:r>
            <a:endParaRPr lang="en-US" sz="2200" dirty="0">
              <a:solidFill>
                <a:srgbClr val="FFC000"/>
              </a:solidFill>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smtClean="0">
              <a:latin typeface="Times New Roman" panose="02020603050405020304" pitchFamily="18" charset="0"/>
              <a:cs typeface="Times New Roman" panose="02020603050405020304"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359" y="4033606"/>
            <a:ext cx="3801006" cy="96215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54153" cy="7139354"/>
          </a:xfrm>
        </p:spPr>
        <p:txBody>
          <a:bodyPr>
            <a:noAutofit/>
          </a:bodyPr>
          <a:lstStyle/>
          <a:p>
            <a:pPr marL="0" indent="0" algn="ctr">
              <a:buNone/>
            </a:pPr>
            <a:r>
              <a:rPr lang="en-US" sz="3600" b="1" dirty="0" smtClean="0">
                <a:solidFill>
                  <a:srgbClr val="FF0000"/>
                </a:solidFill>
                <a:latin typeface="Times New Roman" panose="02020603050405020304" pitchFamily="18" charset="0"/>
                <a:cs typeface="Times New Roman" panose="02020603050405020304" pitchFamily="18" charset="0"/>
              </a:rPr>
              <a:t>SPATIAL RELATIONSHIP DETERMINATION: (ONLINE PROCESS)</a:t>
            </a: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INPUT:</a:t>
            </a:r>
          </a:p>
          <a:p>
            <a:pPr marL="0" indent="0">
              <a:buNone/>
            </a:pPr>
            <a:r>
              <a:rPr lang="en-US" sz="2000" dirty="0">
                <a:solidFill>
                  <a:srgbClr val="FFC00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Image </a:t>
            </a:r>
            <a:r>
              <a:rPr lang="en-US" sz="2000" dirty="0">
                <a:latin typeface="Times New Roman" panose="02020603050405020304" pitchFamily="18" charset="0"/>
                <a:cs typeface="Times New Roman" panose="02020603050405020304" pitchFamily="18" charset="0"/>
              </a:rPr>
              <a:t>in which the objects are </a:t>
            </a:r>
            <a:r>
              <a:rPr lang="en-US" sz="2000" dirty="0" err="1">
                <a:latin typeface="Times New Roman" panose="02020603050405020304" pitchFamily="18" charset="0"/>
                <a:cs typeface="Times New Roman" panose="02020603050405020304" pitchFamily="18" charset="0"/>
              </a:rPr>
              <a:t>labelled</a:t>
            </a:r>
            <a:r>
              <a:rPr lang="en-US" sz="2000" dirty="0">
                <a:latin typeface="Times New Roman" panose="02020603050405020304" pitchFamily="18" charset="0"/>
                <a:cs typeface="Times New Roman" panose="02020603050405020304" pitchFamily="18" charset="0"/>
              </a:rPr>
              <a:t>.</a:t>
            </a:r>
          </a:p>
          <a:p>
            <a:pPr marL="0" indent="0">
              <a:buNone/>
            </a:pPr>
            <a:r>
              <a:rPr lang="en-US" sz="2000" dirty="0" smtClean="0">
                <a:solidFill>
                  <a:srgbClr val="FF0000"/>
                </a:solidFill>
                <a:latin typeface="Times New Roman" panose="02020603050405020304" pitchFamily="18" charset="0"/>
                <a:cs typeface="Times New Roman" panose="02020603050405020304" pitchFamily="18" charset="0"/>
              </a:rPr>
              <a:t>OUTPUT</a:t>
            </a:r>
            <a:r>
              <a:rPr lang="en-US" sz="20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000" dirty="0">
                <a:solidFill>
                  <a:srgbClr val="FFC000"/>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Textual description of the image.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solidFill>
                  <a:srgbClr val="FF0000"/>
                </a:solidFill>
                <a:latin typeface="Times New Roman" panose="02020603050405020304" pitchFamily="18" charset="0"/>
                <a:cs typeface="Times New Roman" panose="02020603050405020304" pitchFamily="18" charset="0"/>
              </a:rPr>
              <a:t>ALGORITHM:</a:t>
            </a:r>
          </a:p>
          <a:p>
            <a:pPr marL="0" indent="0">
              <a:buNone/>
            </a:pPr>
            <a:r>
              <a:rPr lang="en-US" sz="2000" dirty="0" smtClean="0">
                <a:latin typeface="Times New Roman" panose="02020603050405020304" pitchFamily="18" charset="0"/>
                <a:cs typeface="Times New Roman" panose="02020603050405020304" pitchFamily="18" charset="0"/>
              </a:rPr>
              <a:t>Begin</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if(A(n,1</a:t>
            </a:r>
            <a:r>
              <a:rPr lang="en-US" sz="2000" dirty="0">
                <a:latin typeface="Times New Roman" panose="02020603050405020304" pitchFamily="18" charset="0"/>
                <a:cs typeface="Times New Roman" panose="02020603050405020304" pitchFamily="18" charset="0"/>
              </a:rPr>
              <a:t>)&gt;A(a,1))</a:t>
            </a:r>
          </a:p>
          <a:p>
            <a:pPr marL="0" indent="0">
              <a:buNone/>
            </a:pPr>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isempty</a:t>
            </a:r>
            <a:r>
              <a:rPr lang="en-US" sz="2000" dirty="0">
                <a:latin typeface="Times New Roman" panose="02020603050405020304" pitchFamily="18" charset="0"/>
                <a:cs typeface="Times New Roman" panose="02020603050405020304" pitchFamily="18" charset="0"/>
              </a:rPr>
              <a:t>(B{n}) || </a:t>
            </a:r>
            <a:r>
              <a:rPr lang="en-US" sz="2000" dirty="0" err="1">
                <a:latin typeface="Times New Roman" panose="02020603050405020304" pitchFamily="18" charset="0"/>
                <a:cs typeface="Times New Roman" panose="02020603050405020304" pitchFamily="18" charset="0"/>
              </a:rPr>
              <a:t>isempty</a:t>
            </a:r>
            <a:r>
              <a:rPr lang="en-US" sz="2000" dirty="0">
                <a:latin typeface="Times New Roman" panose="02020603050405020304" pitchFamily="18" charset="0"/>
                <a:cs typeface="Times New Roman" panose="02020603050405020304" pitchFamily="18" charset="0"/>
              </a:rPr>
              <a:t>(B{a}))</a:t>
            </a:r>
          </a:p>
          <a:p>
            <a:pPr marL="0" indent="0">
              <a:buNone/>
            </a:pPr>
            <a:r>
              <a:rPr lang="en-US" sz="2000" dirty="0">
                <a:latin typeface="Times New Roman" panose="02020603050405020304" pitchFamily="18" charset="0"/>
                <a:cs typeface="Times New Roman" panose="02020603050405020304" pitchFamily="18" charset="0"/>
              </a:rPr>
              <a:t>                        continue</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else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S=</a:t>
            </a:r>
            <a:r>
              <a:rPr lang="en-US" sz="2000" dirty="0" err="1">
                <a:latin typeface="Times New Roman" panose="02020603050405020304" pitchFamily="18" charset="0"/>
                <a:cs typeface="Times New Roman" panose="02020603050405020304" pitchFamily="18" charset="0"/>
              </a:rPr>
              <a:t>sprintf</a:t>
            </a:r>
            <a:r>
              <a:rPr lang="en-US" sz="2000" dirty="0">
                <a:latin typeface="Times New Roman" panose="02020603050405020304" pitchFamily="18" charset="0"/>
                <a:cs typeface="Times New Roman" panose="02020603050405020304" pitchFamily="18" charset="0"/>
              </a:rPr>
              <a:t>('%s is to the right of %</a:t>
            </a:r>
            <a:r>
              <a:rPr lang="en-US" sz="2000" dirty="0" err="1">
                <a:latin typeface="Times New Roman" panose="02020603050405020304" pitchFamily="18" charset="0"/>
                <a:cs typeface="Times New Roman" panose="02020603050405020304" pitchFamily="18" charset="0"/>
              </a:rPr>
              <a:t>s',B</a:t>
            </a:r>
            <a:r>
              <a:rPr lang="en-US" sz="2000" dirty="0">
                <a:latin typeface="Times New Roman" panose="02020603050405020304" pitchFamily="18" charset="0"/>
                <a:cs typeface="Times New Roman" panose="02020603050405020304" pitchFamily="18" charset="0"/>
              </a:rPr>
              <a:t>{n},B{a</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%same for left, top  and bottom.</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disp</a:t>
            </a:r>
            <a:r>
              <a:rPr lang="en-US" sz="2000" dirty="0">
                <a:latin typeface="Times New Roman" panose="02020603050405020304" pitchFamily="18" charset="0"/>
                <a:cs typeface="Times New Roman" panose="02020603050405020304" pitchFamily="18" charset="0"/>
              </a:rPr>
              <a:t>(S);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End</a:t>
            </a:r>
          </a:p>
          <a:p>
            <a:pPr marL="0" indent="0">
              <a:buNone/>
            </a:pPr>
            <a:r>
              <a:rPr lang="en-US" sz="2000" dirty="0" smtClean="0">
                <a:latin typeface="Times New Roman" panose="02020603050405020304" pitchFamily="18" charset="0"/>
                <a:cs typeface="Times New Roman" panose="02020603050405020304" pitchFamily="18" charset="0"/>
              </a:rPr>
              <a:t>End</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8159262" y="1348152"/>
            <a:ext cx="1817076" cy="504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INPUT</a:t>
            </a:r>
            <a:endParaRPr lang="en-US" dirty="0"/>
          </a:p>
        </p:txBody>
      </p:sp>
      <p:sp>
        <p:nvSpPr>
          <p:cNvPr id="4" name="Rectangle 3"/>
          <p:cNvSpPr/>
          <p:nvPr/>
        </p:nvSpPr>
        <p:spPr>
          <a:xfrm>
            <a:off x="8159262" y="2133600"/>
            <a:ext cx="1817076" cy="1096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SPATIAL RELATIONSHIP DEERMINATION</a:t>
            </a:r>
            <a:endParaRPr lang="en-US" dirty="0"/>
          </a:p>
        </p:txBody>
      </p:sp>
      <p:sp>
        <p:nvSpPr>
          <p:cNvPr id="5" name="Rectangle 4"/>
          <p:cNvSpPr/>
          <p:nvPr/>
        </p:nvSpPr>
        <p:spPr>
          <a:xfrm>
            <a:off x="8159262" y="3622431"/>
            <a:ext cx="1817076" cy="5392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OUTPUT</a:t>
            </a:r>
            <a:endParaRPr lang="en-US" dirty="0"/>
          </a:p>
        </p:txBody>
      </p:sp>
      <p:cxnSp>
        <p:nvCxnSpPr>
          <p:cNvPr id="7" name="Straight Arrow Connector 6"/>
          <p:cNvCxnSpPr>
            <a:endCxn id="2" idx="0"/>
          </p:cNvCxnSpPr>
          <p:nvPr/>
        </p:nvCxnSpPr>
        <p:spPr>
          <a:xfrm>
            <a:off x="9067800" y="949569"/>
            <a:ext cx="0" cy="3985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2" idx="2"/>
            <a:endCxn id="4" idx="0"/>
          </p:cNvCxnSpPr>
          <p:nvPr/>
        </p:nvCxnSpPr>
        <p:spPr>
          <a:xfrm>
            <a:off x="9067800" y="1852245"/>
            <a:ext cx="0" cy="2813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2"/>
            <a:endCxn id="5" idx="0"/>
          </p:cNvCxnSpPr>
          <p:nvPr/>
        </p:nvCxnSpPr>
        <p:spPr>
          <a:xfrm>
            <a:off x="9067800" y="3229708"/>
            <a:ext cx="0" cy="392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2"/>
          </p:cNvCxnSpPr>
          <p:nvPr/>
        </p:nvCxnSpPr>
        <p:spPr>
          <a:xfrm>
            <a:off x="9067800" y="4161692"/>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159262" y="580237"/>
            <a:ext cx="2350965" cy="369332"/>
          </a:xfrm>
          <a:prstGeom prst="rect">
            <a:avLst/>
          </a:prstGeom>
          <a:noFill/>
        </p:spPr>
        <p:txBody>
          <a:bodyPr wrap="none" rtlCol="0">
            <a:spAutoFit/>
          </a:bodyPr>
          <a:lstStyle/>
          <a:p>
            <a:r>
              <a:rPr lang="en-US" dirty="0" smtClean="0"/>
              <a:t>MULTI LABELED IMAGE</a:t>
            </a:r>
            <a:endParaRPr lang="en-US" dirty="0"/>
          </a:p>
        </p:txBody>
      </p:sp>
      <p:sp>
        <p:nvSpPr>
          <p:cNvPr id="18" name="TextBox 17"/>
          <p:cNvSpPr txBox="1"/>
          <p:nvPr/>
        </p:nvSpPr>
        <p:spPr>
          <a:xfrm>
            <a:off x="7337939" y="4498141"/>
            <a:ext cx="3752630" cy="369332"/>
          </a:xfrm>
          <a:prstGeom prst="rect">
            <a:avLst/>
          </a:prstGeom>
          <a:noFill/>
        </p:spPr>
        <p:txBody>
          <a:bodyPr wrap="none" rtlCol="0">
            <a:spAutoFit/>
          </a:bodyPr>
          <a:lstStyle/>
          <a:p>
            <a:r>
              <a:rPr lang="en-US" dirty="0" smtClean="0"/>
              <a:t>TEXTUAL DESCRIPTION OF THE IMAGE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sz="3600" b="1" dirty="0" smtClean="0">
                <a:solidFill>
                  <a:srgbClr val="FF0000"/>
                </a:solidFill>
                <a:latin typeface="Times New Roman" panose="02020603050405020304" pitchFamily="18" charset="0"/>
                <a:cs typeface="Times New Roman" panose="02020603050405020304" pitchFamily="18" charset="0"/>
              </a:rPr>
              <a:t>SPATIAL RELATIONSHIP DETERMINATION: (ONLINE PROCESS)</a:t>
            </a:r>
            <a:endParaRPr lang="en-US" sz="3600" b="1" dirty="0">
              <a:solidFill>
                <a:srgbClr val="FF0000"/>
              </a:solidFill>
            </a:endParaRPr>
          </a:p>
        </p:txBody>
      </p:sp>
      <p:sp>
        <p:nvSpPr>
          <p:cNvPr id="5" name="Text Placeholder 4"/>
          <p:cNvSpPr>
            <a:spLocks noGrp="1"/>
          </p:cNvSpPr>
          <p:nvPr>
            <p:ph type="body" idx="1"/>
          </p:nvPr>
        </p:nvSpPr>
        <p:spPr>
          <a:xfrm>
            <a:off x="609600" y="1723291"/>
            <a:ext cx="4876800" cy="691663"/>
          </a:xfrm>
        </p:spPr>
        <p:txBody>
          <a:bodyPr>
            <a:normAutofit fontScale="25000" lnSpcReduction="20000"/>
          </a:bodyPr>
          <a:lstStyle/>
          <a:p>
            <a:endParaRPr lang="en-US" sz="2200" dirty="0" smtClean="0">
              <a:solidFill>
                <a:srgbClr val="FF0000"/>
              </a:solidFill>
              <a:latin typeface="Times New Roman" panose="02020603050405020304" pitchFamily="18" charset="0"/>
              <a:cs typeface="Times New Roman" panose="02020603050405020304" pitchFamily="18" charset="0"/>
            </a:endParaRPr>
          </a:p>
          <a:p>
            <a:endParaRPr lang="en-US" sz="2200" dirty="0">
              <a:solidFill>
                <a:srgbClr val="FF0000"/>
              </a:solidFill>
              <a:latin typeface="Times New Roman" panose="02020603050405020304" pitchFamily="18" charset="0"/>
              <a:cs typeface="Times New Roman" panose="02020603050405020304" pitchFamily="18" charset="0"/>
            </a:endParaRPr>
          </a:p>
          <a:p>
            <a:endParaRPr lang="en-US" sz="2200" dirty="0" smtClean="0">
              <a:solidFill>
                <a:srgbClr val="FF0000"/>
              </a:solidFill>
              <a:latin typeface="Times New Roman" panose="02020603050405020304" pitchFamily="18" charset="0"/>
              <a:cs typeface="Times New Roman" panose="02020603050405020304" pitchFamily="18" charset="0"/>
            </a:endParaRPr>
          </a:p>
          <a:p>
            <a:r>
              <a:rPr lang="en-US" sz="8800" dirty="0" smtClean="0">
                <a:solidFill>
                  <a:srgbClr val="FF0000"/>
                </a:solidFill>
                <a:latin typeface="Times New Roman" panose="02020603050405020304" pitchFamily="18" charset="0"/>
                <a:cs typeface="Times New Roman" panose="02020603050405020304" pitchFamily="18" charset="0"/>
              </a:rPr>
              <a:t>INPUT:</a:t>
            </a:r>
            <a:endParaRPr lang="en-US" sz="8800" dirty="0">
              <a:solidFill>
                <a:srgbClr val="FF0000"/>
              </a:solidFill>
            </a:endParaRPr>
          </a:p>
        </p:txBody>
      </p:sp>
      <p:sp>
        <p:nvSpPr>
          <p:cNvPr id="8" name="Content Placeholder 7"/>
          <p:cNvSpPr>
            <a:spLocks noGrp="1"/>
          </p:cNvSpPr>
          <p:nvPr>
            <p:ph sz="half" idx="2"/>
          </p:nvPr>
        </p:nvSpPr>
        <p:spPr>
          <a:xfrm>
            <a:off x="5823585" y="2870200"/>
            <a:ext cx="6084570" cy="3476625"/>
          </a:xfrm>
        </p:spPr>
        <p:txBody>
          <a:bodyPr>
            <a:normAutofit fontScale="87500" lnSpcReduction="20000"/>
          </a:bodyPr>
          <a:lstStyle/>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300" dirty="0" smtClean="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Girl is </a:t>
            </a:r>
            <a:r>
              <a:rPr lang="en-IN" altLang="en-US" sz="2300" dirty="0" smtClean="0">
                <a:latin typeface="Times New Roman" panose="02020603050405020304" pitchFamily="18" charset="0"/>
                <a:cs typeface="Times New Roman" panose="02020603050405020304" pitchFamily="18" charset="0"/>
              </a:rPr>
              <a:t>to the bottom of</a:t>
            </a:r>
            <a:r>
              <a:rPr lang="en-US" sz="2300" dirty="0" smtClean="0">
                <a:latin typeface="Times New Roman" panose="02020603050405020304" pitchFamily="18" charset="0"/>
                <a:cs typeface="Times New Roman" panose="02020603050405020304" pitchFamily="18" charset="0"/>
              </a:rPr>
              <a:t> t</a:t>
            </a:r>
            <a:r>
              <a:rPr lang="en-IN" altLang="en-US" sz="2300" dirty="0" smtClean="0">
                <a:latin typeface="Times New Roman" panose="02020603050405020304" pitchFamily="18" charset="0"/>
                <a:cs typeface="Times New Roman" panose="02020603050405020304" pitchFamily="18" charset="0"/>
              </a:rPr>
              <a:t>he</a:t>
            </a:r>
            <a:r>
              <a:rPr lang="en-US" sz="2300" dirty="0" smtClean="0">
                <a:latin typeface="Times New Roman" panose="02020603050405020304" pitchFamily="18" charset="0"/>
                <a:cs typeface="Times New Roman" panose="02020603050405020304" pitchFamily="18" charset="0"/>
              </a:rPr>
              <a:t> </a:t>
            </a:r>
            <a:r>
              <a:rPr lang="en-IN" altLang="en-US" sz="2300" dirty="0" smtClean="0">
                <a:latin typeface="Times New Roman" panose="02020603050405020304" pitchFamily="18" charset="0"/>
                <a:cs typeface="Times New Roman" panose="02020603050405020304" pitchFamily="18" charset="0"/>
              </a:rPr>
              <a:t>Sun</a:t>
            </a:r>
            <a:r>
              <a:rPr lang="en-US" sz="2300" dirty="0" smtClean="0">
                <a:latin typeface="Times New Roman" panose="02020603050405020304" pitchFamily="18" charset="0"/>
                <a:cs typeface="Times New Roman" panose="02020603050405020304" pitchFamily="18" charset="0"/>
              </a:rPr>
              <a:t>.</a:t>
            </a:r>
          </a:p>
          <a:p>
            <a:pPr marL="0" indent="0">
              <a:buNone/>
            </a:pPr>
            <a:r>
              <a:rPr lang="en-US" sz="2300" dirty="0" smtClean="0">
                <a:latin typeface="Times New Roman" panose="02020603050405020304" pitchFamily="18" charset="0"/>
                <a:cs typeface="Times New Roman" panose="02020603050405020304" pitchFamily="18" charset="0"/>
              </a:rPr>
              <a:t>	</a:t>
            </a:r>
            <a:r>
              <a:rPr lang="en-IN" altLang="en-US" sz="2300" dirty="0" smtClean="0">
                <a:latin typeface="Times New Roman" panose="02020603050405020304" pitchFamily="18" charset="0"/>
                <a:cs typeface="Times New Roman" panose="02020603050405020304" pitchFamily="18" charset="0"/>
              </a:rPr>
              <a:t>Girl is to the left of the Grass</a:t>
            </a:r>
            <a:r>
              <a:rPr lang="en-US" sz="2300" dirty="0" smtClean="0">
                <a:latin typeface="Times New Roman" panose="02020603050405020304" pitchFamily="18" charset="0"/>
                <a:cs typeface="Times New Roman" panose="02020603050405020304" pitchFamily="18" charset="0"/>
              </a:rPr>
              <a:t>.</a:t>
            </a:r>
          </a:p>
          <a:p>
            <a:pPr marL="0" indent="0">
              <a:buNone/>
            </a:pPr>
            <a:r>
              <a:rPr lang="en-IN" altLang="en-US" sz="2300" dirty="0" smtClean="0">
                <a:latin typeface="Times New Roman" panose="02020603050405020304" pitchFamily="18" charset="0"/>
                <a:cs typeface="Times New Roman" panose="02020603050405020304" pitchFamily="18" charset="0"/>
              </a:rPr>
              <a:t>	Girl is to the bottom of the Bird.</a:t>
            </a:r>
          </a:p>
          <a:p>
            <a:pPr marL="0" indent="0">
              <a:buNone/>
            </a:pPr>
            <a:r>
              <a:rPr lang="en-IN" altLang="en-US" sz="2300" dirty="0" smtClean="0">
                <a:latin typeface="Times New Roman" panose="02020603050405020304" pitchFamily="18" charset="0"/>
                <a:cs typeface="Times New Roman" panose="02020603050405020304" pitchFamily="18" charset="0"/>
              </a:rPr>
              <a:t>	Bird is to the right of the Sun.</a:t>
            </a:r>
          </a:p>
          <a:p>
            <a:pPr marL="0" indent="0">
              <a:buNone/>
            </a:pPr>
            <a:r>
              <a:rPr lang="en-IN" altLang="en-US" sz="2300" dirty="0" smtClean="0">
                <a:latin typeface="Times New Roman" panose="02020603050405020304" pitchFamily="18" charset="0"/>
                <a:cs typeface="Times New Roman" panose="02020603050405020304" pitchFamily="18" charset="0"/>
              </a:rPr>
              <a:t>	Bird is to the top of the Grass.</a:t>
            </a:r>
          </a:p>
          <a:p>
            <a:pPr marL="0" indent="0">
              <a:buNone/>
            </a:pPr>
            <a:endParaRPr lang="en-IN" altLang="en-US" sz="2000" dirty="0">
              <a:latin typeface="Times New Roman" panose="02020603050405020304" pitchFamily="18" charset="0"/>
              <a:cs typeface="Times New Roman" panose="02020603050405020304" pitchFamily="18" charset="0"/>
            </a:endParaRPr>
          </a:p>
          <a:p>
            <a:pPr marL="0" indent="0">
              <a:buNone/>
            </a:pPr>
            <a:endParaRPr lang="en-IN" alt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p:txBody>
      </p:sp>
      <p:sp>
        <p:nvSpPr>
          <p:cNvPr id="7" name="Text Placeholder 6"/>
          <p:cNvSpPr>
            <a:spLocks noGrp="1"/>
          </p:cNvSpPr>
          <p:nvPr>
            <p:ph type="body" sz="quarter" idx="3"/>
          </p:nvPr>
        </p:nvSpPr>
        <p:spPr>
          <a:xfrm>
            <a:off x="5892800" y="1793631"/>
            <a:ext cx="4876800" cy="597877"/>
          </a:xfrm>
        </p:spPr>
        <p:txBody>
          <a:bodyPr/>
          <a:lstStyle/>
          <a:p>
            <a:r>
              <a:rPr lang="en-US" sz="2200" dirty="0">
                <a:solidFill>
                  <a:srgbClr val="FF0000"/>
                </a:solidFill>
                <a:latin typeface="Times New Roman" panose="02020603050405020304" pitchFamily="18" charset="0"/>
                <a:cs typeface="Times New Roman" panose="02020603050405020304" pitchFamily="18" charset="0"/>
              </a:rPr>
              <a:t>OUTPUT</a:t>
            </a:r>
            <a:r>
              <a:rPr lang="en-US" sz="2200" dirty="0" smtClean="0">
                <a:solidFill>
                  <a:srgbClr val="FF0000"/>
                </a:solidFill>
                <a:latin typeface="Times New Roman" panose="02020603050405020304" pitchFamily="18" charset="0"/>
                <a:cs typeface="Times New Roman" panose="02020603050405020304" pitchFamily="18" charset="0"/>
              </a:rPr>
              <a:t>:</a:t>
            </a:r>
            <a:endParaRPr lang="en-US" sz="2200" dirty="0">
              <a:solidFill>
                <a:srgbClr val="FF0000"/>
              </a:solidFill>
            </a:endParaRPr>
          </a:p>
        </p:txBody>
      </p:sp>
      <p:pic>
        <p:nvPicPr>
          <p:cNvPr id="3" name="Picture 2" descr="multilabel"/>
          <p:cNvPicPr>
            <a:picLocks noChangeAspect="1"/>
          </p:cNvPicPr>
          <p:nvPr/>
        </p:nvPicPr>
        <p:blipFill>
          <a:blip r:embed="rId2"/>
          <a:stretch>
            <a:fillRect/>
          </a:stretch>
        </p:blipFill>
        <p:spPr>
          <a:xfrm>
            <a:off x="685800" y="2968576"/>
            <a:ext cx="5334635" cy="309626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3600" b="1" dirty="0">
                <a:solidFill>
                  <a:srgbClr val="FFC000"/>
                </a:solidFill>
                <a:latin typeface="Times New Roman" panose="02020603050405020304" pitchFamily="18" charset="0"/>
                <a:cs typeface="Times New Roman" panose="02020603050405020304" pitchFamily="18" charset="0"/>
              </a:rPr>
              <a:t>			</a:t>
            </a:r>
            <a:r>
              <a:rPr lang="en-US" sz="3600" b="1" dirty="0" smtClean="0">
                <a:solidFill>
                  <a:srgbClr val="FFC000"/>
                </a:solidFill>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TEST </a:t>
            </a:r>
            <a:r>
              <a:rPr lang="en-US" sz="3600" b="1" dirty="0">
                <a:solidFill>
                  <a:srgbClr val="FF0000"/>
                </a:solidFill>
                <a:latin typeface="Times New Roman" panose="02020603050405020304" pitchFamily="18" charset="0"/>
                <a:cs typeface="Times New Roman" panose="02020603050405020304" pitchFamily="18" charset="0"/>
              </a:rPr>
              <a:t>CASES</a:t>
            </a:r>
            <a:endParaRPr lang="en-US" sz="3600" b="1" dirty="0"/>
          </a:p>
        </p:txBody>
      </p:sp>
      <p:sp>
        <p:nvSpPr>
          <p:cNvPr id="8" name="Content Placeholder 7"/>
          <p:cNvSpPr>
            <a:spLocks noGrp="1"/>
          </p:cNvSpPr>
          <p:nvPr>
            <p:ph idx="1"/>
          </p:nvPr>
        </p:nvSpPr>
        <p:spPr/>
        <p:txBody>
          <a:bodyPr>
            <a:noAutofit/>
          </a:bodyPr>
          <a:lstStyle/>
          <a:p>
            <a:pPr marL="114300" indent="0">
              <a:buNone/>
            </a:pPr>
            <a:endParaRPr lang="en-US" dirty="0">
              <a:solidFill>
                <a:srgbClr val="FFC000"/>
              </a:solidFill>
              <a:latin typeface="Times New Roman" panose="02020603050405020304" pitchFamily="18" charset="0"/>
            </a:endParaRPr>
          </a:p>
          <a:p>
            <a:r>
              <a:rPr lang="en-IN" altLang="en-US" dirty="0">
                <a:solidFill>
                  <a:srgbClr val="FF0000"/>
                </a:solidFill>
                <a:latin typeface="Times New Roman" panose="02020603050405020304" pitchFamily="18" charset="0"/>
              </a:rPr>
              <a:t>POSITIVE CASES (</a:t>
            </a:r>
            <a:r>
              <a:rPr lang="en-US" dirty="0">
                <a:solidFill>
                  <a:srgbClr val="FF0000"/>
                </a:solidFill>
                <a:latin typeface="Times New Roman" panose="02020603050405020304" pitchFamily="18" charset="0"/>
              </a:rPr>
              <a:t>POSE VARIANTS</a:t>
            </a:r>
            <a:r>
              <a:rPr lang="en-IN" altLang="en-US" dirty="0">
                <a:solidFill>
                  <a:srgbClr val="FF0000"/>
                </a:solidFill>
                <a:latin typeface="Times New Roman" panose="02020603050405020304" pitchFamily="18" charset="0"/>
              </a:rPr>
              <a:t>)</a:t>
            </a:r>
          </a:p>
          <a:p>
            <a:pPr marL="0" indent="0">
              <a:buNone/>
            </a:pPr>
            <a:r>
              <a:rPr lang="en-US" dirty="0">
                <a:solidFill>
                  <a:srgbClr val="FFC000"/>
                </a:solidFill>
                <a:latin typeface="Times New Roman" panose="02020603050405020304" pitchFamily="18" charset="0"/>
              </a:rPr>
              <a:t>		</a:t>
            </a:r>
            <a:r>
              <a:rPr lang="en-US" dirty="0">
                <a:latin typeface="Times New Roman" panose="02020603050405020304" pitchFamily="18" charset="0"/>
              </a:rPr>
              <a:t>It work for all object</a:t>
            </a:r>
            <a:r>
              <a:rPr lang="en-IN" altLang="en-US" dirty="0">
                <a:latin typeface="Times New Roman" panose="02020603050405020304" pitchFamily="18" charset="0"/>
              </a:rPr>
              <a:t>s</a:t>
            </a:r>
            <a:r>
              <a:rPr lang="en-US" dirty="0">
                <a:latin typeface="Times New Roman" panose="02020603050405020304" pitchFamily="18" charset="0"/>
              </a:rPr>
              <a:t> irrespective of their pose</a:t>
            </a:r>
            <a:r>
              <a:rPr lang="en-IN" altLang="en-US" dirty="0">
                <a:latin typeface="Times New Roman" panose="02020603050405020304" pitchFamily="18" charset="0"/>
              </a:rPr>
              <a:t>, provided that the feature points match</a:t>
            </a:r>
            <a:r>
              <a:rPr lang="en-US" dirty="0">
                <a:latin typeface="Times New Roman" panose="02020603050405020304" pitchFamily="18" charset="0"/>
              </a:rPr>
              <a:t>.</a:t>
            </a:r>
          </a:p>
          <a:p>
            <a:pPr marL="0" indent="0">
              <a:buNone/>
            </a:pPr>
            <a:endParaRPr lang="en-US" dirty="0">
              <a:latin typeface="Times New Roman" panose="02020603050405020304" pitchFamily="18" charset="0"/>
            </a:endParaRPr>
          </a:p>
          <a:p>
            <a:r>
              <a:rPr lang="en-IN" altLang="en-US" dirty="0">
                <a:solidFill>
                  <a:srgbClr val="FF0000"/>
                </a:solidFill>
                <a:latin typeface="Times New Roman" panose="02020603050405020304" pitchFamily="18" charset="0"/>
              </a:rPr>
              <a:t>NEGATIVE CASES</a:t>
            </a:r>
          </a:p>
          <a:p>
            <a:pPr marL="0" indent="0">
              <a:buNone/>
            </a:pPr>
            <a:r>
              <a:rPr lang="en-IN" altLang="en-US" dirty="0">
                <a:solidFill>
                  <a:srgbClr val="FFC000"/>
                </a:solidFill>
                <a:latin typeface="Times New Roman" panose="02020603050405020304" pitchFamily="18" charset="0"/>
              </a:rPr>
              <a:t>		</a:t>
            </a:r>
            <a:r>
              <a:rPr lang="en-IN" altLang="en-US" dirty="0">
                <a:latin typeface="Times New Roman" panose="02020603050405020304" pitchFamily="18" charset="0"/>
              </a:rPr>
              <a:t>In some cases, the desired output is not got because of </a:t>
            </a:r>
            <a:r>
              <a:rPr lang="en-IN" altLang="en-US" dirty="0" err="1">
                <a:latin typeface="Times New Roman" panose="02020603050405020304" pitchFamily="18" charset="0"/>
              </a:rPr>
              <a:t>comparitively</a:t>
            </a:r>
            <a:r>
              <a:rPr lang="en-IN" altLang="en-US" dirty="0">
                <a:latin typeface="Times New Roman" panose="02020603050405020304" pitchFamily="18" charset="0"/>
              </a:rPr>
              <a:t> lesser size of the images or the missing enough feature points to identify an object.</a:t>
            </a:r>
          </a:p>
          <a:p>
            <a:pPr marL="0" indent="0">
              <a:buNone/>
            </a:pPr>
            <a:endParaRPr lang="en-US" dirty="0">
              <a:solidFill>
                <a:srgbClr val="FFC000"/>
              </a:solidFill>
              <a:latin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160000" cy="796925"/>
          </a:xfrm>
        </p:spPr>
        <p:txBody>
          <a:bodyPr/>
          <a:lstStyle/>
          <a:p>
            <a:r>
              <a:rPr lang="en-IN" altLang="en-US" sz="3600" b="1" dirty="0" smtClean="0">
                <a:solidFill>
                  <a:srgbClr val="FF0000"/>
                </a:solidFill>
                <a:latin typeface="Times New Roman" panose="02020603050405020304" pitchFamily="18" charset="0"/>
              </a:rPr>
              <a:t>	POSITIVE </a:t>
            </a:r>
            <a:r>
              <a:rPr lang="en-IN" altLang="en-US" sz="3600" b="1" dirty="0">
                <a:solidFill>
                  <a:srgbClr val="FF0000"/>
                </a:solidFill>
                <a:latin typeface="Times New Roman" panose="02020603050405020304" pitchFamily="18" charset="0"/>
              </a:rPr>
              <a:t>CASES  (POSE VARIANTS)</a:t>
            </a:r>
          </a:p>
        </p:txBody>
      </p:sp>
      <p:sp>
        <p:nvSpPr>
          <p:cNvPr id="3" name="Content Placeholder 2"/>
          <p:cNvSpPr>
            <a:spLocks noGrp="1"/>
          </p:cNvSpPr>
          <p:nvPr>
            <p:ph sz="half" idx="1"/>
          </p:nvPr>
        </p:nvSpPr>
        <p:spPr>
          <a:xfrm>
            <a:off x="609600" y="752475"/>
            <a:ext cx="10644505" cy="5374005"/>
          </a:xfrm>
        </p:spPr>
        <p:txBody>
          <a:bodyPr/>
          <a:lstStyle/>
          <a:p>
            <a:pPr marL="114300" indent="0">
              <a:buNone/>
            </a:pPr>
            <a:endParaRPr lang="en-IN" altLang="en-US" b="1" dirty="0" smtClean="0">
              <a:solidFill>
                <a:srgbClr val="FF0000"/>
              </a:solidFill>
              <a:latin typeface="Times New Roman" panose="02020603050405020304" pitchFamily="18" charset="0"/>
            </a:endParaRPr>
          </a:p>
          <a:p>
            <a:pPr marL="114300" indent="0">
              <a:buNone/>
            </a:pPr>
            <a:r>
              <a:rPr lang="en-IN" altLang="en-US" sz="2400" b="1" dirty="0" smtClean="0">
                <a:solidFill>
                  <a:srgbClr val="FF0000"/>
                </a:solidFill>
                <a:latin typeface="Times New Roman" panose="02020603050405020304" pitchFamily="18" charset="0"/>
              </a:rPr>
              <a:t>INPUT: (IMAGES)</a:t>
            </a:r>
            <a:r>
              <a:rPr lang="en-IN" altLang="en-US" sz="2400" b="1" dirty="0">
                <a:solidFill>
                  <a:srgbClr val="FF0000"/>
                </a:solidFill>
                <a:latin typeface="Times New Roman" panose="02020603050405020304" pitchFamily="18" charset="0"/>
              </a:rPr>
              <a:t>			</a:t>
            </a:r>
            <a:r>
              <a:rPr lang="en-IN" altLang="en-US" sz="2400" b="1" dirty="0" smtClean="0">
                <a:solidFill>
                  <a:srgbClr val="FF0000"/>
                </a:solidFill>
                <a:latin typeface="Times New Roman" panose="02020603050405020304" pitchFamily="18" charset="0"/>
              </a:rPr>
              <a:t>INPUT</a:t>
            </a:r>
            <a:r>
              <a:rPr lang="en-IN" altLang="en-US" sz="2400" b="1" dirty="0">
                <a:solidFill>
                  <a:srgbClr val="FF0000"/>
                </a:solidFill>
                <a:latin typeface="Times New Roman" panose="02020603050405020304" pitchFamily="18" charset="0"/>
              </a:rPr>
              <a:t>: </a:t>
            </a:r>
            <a:r>
              <a:rPr lang="en-IN" altLang="en-US" sz="2400" b="1" dirty="0" smtClean="0">
                <a:solidFill>
                  <a:srgbClr val="FF0000"/>
                </a:solidFill>
                <a:latin typeface="Times New Roman" panose="02020603050405020304" pitchFamily="18" charset="0"/>
              </a:rPr>
              <a:t>(CLIP ART)</a:t>
            </a:r>
            <a:endParaRPr lang="en-IN" altLang="en-US" sz="2400" b="1" dirty="0">
              <a:solidFill>
                <a:srgbClr val="FF0000"/>
              </a:solidFill>
              <a:latin typeface="Times New Roman" panose="02020603050405020304" pitchFamily="18" charset="0"/>
            </a:endParaRPr>
          </a:p>
        </p:txBody>
      </p:sp>
      <p:pic>
        <p:nvPicPr>
          <p:cNvPr id="6" name="Content Placeholder 6" descr="test1"/>
          <p:cNvPicPr>
            <a:picLocks noGrp="1" noChangeAspect="1"/>
          </p:cNvPicPr>
          <p:nvPr>
            <p:ph sz="half" idx="2"/>
          </p:nvPr>
        </p:nvPicPr>
        <p:blipFill>
          <a:blip r:embed="rId2"/>
          <a:stretch>
            <a:fillRect/>
          </a:stretch>
        </p:blipFill>
        <p:spPr>
          <a:xfrm>
            <a:off x="795655" y="2301557"/>
            <a:ext cx="2527935" cy="1444625"/>
          </a:xfrm>
          <a:prstGeom prst="rect">
            <a:avLst/>
          </a:prstGeom>
        </p:spPr>
      </p:pic>
      <p:pic>
        <p:nvPicPr>
          <p:cNvPr id="4" name="Content Placeholder 7" descr="test2"/>
          <p:cNvPicPr>
            <a:picLocks noChangeAspect="1"/>
          </p:cNvPicPr>
          <p:nvPr/>
        </p:nvPicPr>
        <p:blipFill>
          <a:blip r:embed="rId3"/>
          <a:stretch>
            <a:fillRect/>
          </a:stretch>
        </p:blipFill>
        <p:spPr>
          <a:xfrm>
            <a:off x="795655" y="4542839"/>
            <a:ext cx="2612390" cy="1492885"/>
          </a:xfrm>
          <a:prstGeom prst="rect">
            <a:avLst/>
          </a:prstGeom>
        </p:spPr>
      </p:pic>
      <p:pic>
        <p:nvPicPr>
          <p:cNvPr id="12" name="Picture 11" descr="man"/>
          <p:cNvPicPr>
            <a:picLocks noChangeAspect="1"/>
          </p:cNvPicPr>
          <p:nvPr/>
        </p:nvPicPr>
        <p:blipFill>
          <a:blip r:embed="rId4"/>
          <a:stretch>
            <a:fillRect/>
          </a:stretch>
        </p:blipFill>
        <p:spPr>
          <a:xfrm>
            <a:off x="5084836" y="2192215"/>
            <a:ext cx="5678170" cy="376310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160000" cy="796925"/>
          </a:xfrm>
        </p:spPr>
        <p:txBody>
          <a:bodyPr/>
          <a:lstStyle/>
          <a:p>
            <a:r>
              <a:rPr lang="en-IN" altLang="en-US" sz="3600" b="1" dirty="0" smtClean="0">
                <a:solidFill>
                  <a:srgbClr val="FF0000"/>
                </a:solidFill>
                <a:latin typeface="Times New Roman" panose="02020603050405020304" pitchFamily="18" charset="0"/>
              </a:rPr>
              <a:t>	POSITIVE CASES  </a:t>
            </a:r>
            <a:r>
              <a:rPr lang="en-IN" altLang="en-US" sz="3600" b="1" dirty="0">
                <a:solidFill>
                  <a:srgbClr val="FF0000"/>
                </a:solidFill>
                <a:latin typeface="Times New Roman" panose="02020603050405020304" pitchFamily="18" charset="0"/>
              </a:rPr>
              <a:t>(POSE VARIANTS)</a:t>
            </a:r>
          </a:p>
        </p:txBody>
      </p:sp>
      <p:sp>
        <p:nvSpPr>
          <p:cNvPr id="3" name="Content Placeholder 2"/>
          <p:cNvSpPr>
            <a:spLocks noGrp="1"/>
          </p:cNvSpPr>
          <p:nvPr>
            <p:ph sz="half" idx="1"/>
          </p:nvPr>
        </p:nvSpPr>
        <p:spPr>
          <a:xfrm>
            <a:off x="609600" y="752475"/>
            <a:ext cx="10644505" cy="5374005"/>
          </a:xfrm>
        </p:spPr>
        <p:txBody>
          <a:bodyPr/>
          <a:lstStyle/>
          <a:p>
            <a:pPr marL="114300" indent="0">
              <a:buNone/>
            </a:pPr>
            <a:endParaRPr lang="en-IN" altLang="en-US" b="1" dirty="0" smtClean="0">
              <a:solidFill>
                <a:srgbClr val="FF0000"/>
              </a:solidFill>
              <a:latin typeface="Times New Roman" panose="02020603050405020304" pitchFamily="18" charset="0"/>
            </a:endParaRPr>
          </a:p>
          <a:p>
            <a:pPr marL="114300" indent="0">
              <a:buNone/>
            </a:pPr>
            <a:r>
              <a:rPr lang="en-IN" altLang="en-US" sz="2400" b="1" dirty="0" smtClean="0">
                <a:solidFill>
                  <a:srgbClr val="FF0000"/>
                </a:solidFill>
                <a:latin typeface="Times New Roman" panose="02020603050405020304" pitchFamily="18" charset="0"/>
              </a:rPr>
              <a:t>OUTPUT: (MULTI LABEL)	</a:t>
            </a:r>
            <a:endParaRPr lang="en-IN" altLang="en-US" sz="2400" b="1" dirty="0">
              <a:solidFill>
                <a:srgbClr val="FF0000"/>
              </a:solidFill>
              <a:latin typeface="Times New Roman" panose="02020603050405020304" pitchFamily="18" charset="0"/>
            </a:endParaRPr>
          </a:p>
          <a:p>
            <a:pPr marL="114300" indent="0">
              <a:buNone/>
            </a:pPr>
            <a:endParaRPr lang="en-IN" altLang="en-US" b="1" dirty="0" smtClean="0">
              <a:solidFill>
                <a:srgbClr val="FF0000"/>
              </a:solidFill>
              <a:latin typeface="Times New Roman" panose="02020603050405020304" pitchFamily="18" charset="0"/>
            </a:endParaRPr>
          </a:p>
          <a:p>
            <a:pPr marL="114300" indent="0">
              <a:buNone/>
            </a:pPr>
            <a:endParaRPr lang="en-IN" altLang="en-US" b="1" dirty="0">
              <a:solidFill>
                <a:srgbClr val="FF0000"/>
              </a:solidFill>
              <a:latin typeface="Times New Roman" panose="02020603050405020304" pitchFamily="18" charset="0"/>
            </a:endParaRPr>
          </a:p>
          <a:p>
            <a:pPr marL="114300" indent="0">
              <a:buNone/>
            </a:pPr>
            <a:endParaRPr lang="en-IN" altLang="en-US" b="1" dirty="0" smtClean="0">
              <a:solidFill>
                <a:srgbClr val="FF0000"/>
              </a:solidFill>
              <a:latin typeface="Times New Roman" panose="02020603050405020304" pitchFamily="18" charset="0"/>
            </a:endParaRPr>
          </a:p>
          <a:p>
            <a:pPr marL="114300" indent="0">
              <a:buNone/>
            </a:pPr>
            <a:endParaRPr lang="en-IN" altLang="en-US" b="1" dirty="0" smtClean="0">
              <a:solidFill>
                <a:srgbClr val="FF0000"/>
              </a:solidFill>
              <a:latin typeface="Times New Roman" panose="02020603050405020304" pitchFamily="18" charset="0"/>
            </a:endParaRPr>
          </a:p>
          <a:p>
            <a:pPr marL="114300" indent="0">
              <a:buNone/>
            </a:pPr>
            <a:r>
              <a:rPr lang="en-IN" altLang="en-US" sz="2400" b="1" dirty="0" smtClean="0">
                <a:solidFill>
                  <a:srgbClr val="FF0000"/>
                </a:solidFill>
                <a:latin typeface="Times New Roman" panose="02020603050405020304" pitchFamily="18" charset="0"/>
              </a:rPr>
              <a:t>OUTPUT</a:t>
            </a:r>
            <a:r>
              <a:rPr lang="en-IN" altLang="en-US" sz="2400" b="1" dirty="0">
                <a:solidFill>
                  <a:srgbClr val="FF0000"/>
                </a:solidFill>
                <a:latin typeface="Times New Roman" panose="02020603050405020304" pitchFamily="18" charset="0"/>
              </a:rPr>
              <a:t>: ( TEXTUAL </a:t>
            </a:r>
            <a:r>
              <a:rPr lang="en-IN" altLang="en-US" sz="2400" b="1" dirty="0" smtClean="0">
                <a:solidFill>
                  <a:srgbClr val="FF0000"/>
                </a:solidFill>
                <a:latin typeface="Times New Roman" panose="02020603050405020304" pitchFamily="18" charset="0"/>
              </a:rPr>
              <a:t>DESCRIPTION)</a:t>
            </a:r>
            <a:endParaRPr lang="en-IN" altLang="en-US" sz="2400" b="1" dirty="0">
              <a:solidFill>
                <a:srgbClr val="FF0000"/>
              </a:solidFill>
              <a:latin typeface="Times New Roman" panose="02020603050405020304" pitchFamily="18" charset="0"/>
            </a:endParaRPr>
          </a:p>
        </p:txBody>
      </p:sp>
      <p:pic>
        <p:nvPicPr>
          <p:cNvPr id="5" name="Content Placeholder 9" descr="output1"/>
          <p:cNvPicPr>
            <a:picLocks noChangeAspect="1"/>
          </p:cNvPicPr>
          <p:nvPr/>
        </p:nvPicPr>
        <p:blipFill>
          <a:blip r:embed="rId2"/>
          <a:stretch>
            <a:fillRect/>
          </a:stretch>
        </p:blipFill>
        <p:spPr>
          <a:xfrm>
            <a:off x="959973" y="1834076"/>
            <a:ext cx="2425700" cy="1582420"/>
          </a:xfrm>
          <a:prstGeom prst="rect">
            <a:avLst/>
          </a:prstGeom>
        </p:spPr>
      </p:pic>
      <p:pic>
        <p:nvPicPr>
          <p:cNvPr id="7" name="Content Placeholder 10" descr="output2"/>
          <p:cNvPicPr>
            <a:picLocks noChangeAspect="1"/>
          </p:cNvPicPr>
          <p:nvPr/>
        </p:nvPicPr>
        <p:blipFill>
          <a:blip r:embed="rId3"/>
          <a:stretch>
            <a:fillRect/>
          </a:stretch>
        </p:blipFill>
        <p:spPr>
          <a:xfrm>
            <a:off x="6675557" y="1923611"/>
            <a:ext cx="2449830" cy="1492885"/>
          </a:xfrm>
          <a:prstGeom prst="rect">
            <a:avLst/>
          </a:prstGeom>
        </p:spPr>
      </p:pic>
      <p:pic>
        <p:nvPicPr>
          <p:cNvPr id="2050" name="Picture 2" descr="C:\Users\Swastic Engineers\Desktop\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07" y="4336952"/>
            <a:ext cx="5069131" cy="25210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wastic Engineers\Desktop\Cap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9847" y="4336952"/>
            <a:ext cx="5322276" cy="252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20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8540"/>
            <a:ext cx="10131425" cy="1391477"/>
          </a:xfrm>
        </p:spPr>
        <p:txBody>
          <a:bodyPr/>
          <a:lstStyle/>
          <a:p>
            <a:pPr algn="l"/>
            <a:r>
              <a:rPr lang="en-US" sz="3600" dirty="0" smtClean="0">
                <a:solidFill>
                  <a:srgbClr val="FFC000"/>
                </a:solidFill>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OBJECTIVE</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420495"/>
            <a:ext cx="10131425" cy="4871720"/>
          </a:xfrm>
        </p:spPr>
        <p:txBody>
          <a:bodyPr>
            <a:normAutofit/>
          </a:bodyPr>
          <a:lstStyle/>
          <a:p>
            <a:pPr marL="114300" indent="0">
              <a:buNone/>
            </a:pPr>
            <a:r>
              <a:rPr lang="en-IN" altLang="en-US" sz="2200" dirty="0" smtClean="0">
                <a:latin typeface="Times New Roman" panose="02020603050405020304" pitchFamily="18" charset="0"/>
                <a:cs typeface="Times New Roman" panose="02020603050405020304" pitchFamily="18" charset="0"/>
              </a:rPr>
              <a:t>To </a:t>
            </a:r>
            <a:r>
              <a:rPr lang="en-IN" altLang="en-US" sz="2200" dirty="0">
                <a:solidFill>
                  <a:srgbClr val="FF0000"/>
                </a:solidFill>
                <a:latin typeface="Times New Roman" panose="02020603050405020304" pitchFamily="18" charset="0"/>
                <a:cs typeface="Times New Roman" panose="02020603050405020304" pitchFamily="18" charset="0"/>
              </a:rPr>
              <a:t>semantically understand a given image</a:t>
            </a:r>
            <a:r>
              <a:rPr lang="en-IN" altLang="en-US" sz="2200" dirty="0">
                <a:latin typeface="Times New Roman" panose="02020603050405020304" pitchFamily="18" charset="0"/>
                <a:cs typeface="Times New Roman" panose="02020603050405020304" pitchFamily="18" charset="0"/>
              </a:rPr>
              <a:t> and to come up with the </a:t>
            </a:r>
            <a:r>
              <a:rPr lang="en-IN" altLang="en-US" sz="2200" dirty="0">
                <a:solidFill>
                  <a:srgbClr val="FF0000"/>
                </a:solidFill>
                <a:latin typeface="Times New Roman" panose="02020603050405020304" pitchFamily="18" charset="0"/>
                <a:cs typeface="Times New Roman" panose="02020603050405020304" pitchFamily="18" charset="0"/>
              </a:rPr>
              <a:t>Textual Description </a:t>
            </a:r>
            <a:r>
              <a:rPr lang="en-IN" altLang="en-US" sz="2200" dirty="0">
                <a:latin typeface="Times New Roman" panose="02020603050405020304" pitchFamily="18" charset="0"/>
                <a:cs typeface="Times New Roman" panose="02020603050405020304" pitchFamily="18" charset="0"/>
              </a:rPr>
              <a:t>for that image.</a:t>
            </a:r>
          </a:p>
          <a:p>
            <a:pPr marL="114300" indent="0">
              <a:buNone/>
            </a:pPr>
            <a:r>
              <a:rPr lang="en-IN" altLang="en-US" sz="2200" dirty="0">
                <a:latin typeface="Times New Roman" panose="02020603050405020304" pitchFamily="18" charset="0"/>
                <a:cs typeface="Times New Roman" panose="02020603050405020304" pitchFamily="18" charset="0"/>
              </a:rPr>
              <a:t>	- To </a:t>
            </a:r>
            <a:r>
              <a:rPr lang="en-IN" altLang="en-US" sz="2200" dirty="0">
                <a:solidFill>
                  <a:srgbClr val="FF0000"/>
                </a:solidFill>
                <a:latin typeface="Times New Roman" panose="02020603050405020304" pitchFamily="18" charset="0"/>
                <a:cs typeface="Times New Roman" panose="02020603050405020304" pitchFamily="18" charset="0"/>
              </a:rPr>
              <a:t>extract feature points</a:t>
            </a:r>
            <a:r>
              <a:rPr lang="en-IN" altLang="en-US" sz="2200" dirty="0">
                <a:latin typeface="Times New Roman" panose="02020603050405020304" pitchFamily="18" charset="0"/>
                <a:cs typeface="Times New Roman" panose="02020603050405020304" pitchFamily="18" charset="0"/>
              </a:rPr>
              <a:t> from the clipped object in Offline Process and from the input image during the Online Process.</a:t>
            </a:r>
          </a:p>
          <a:p>
            <a:pPr marL="114300" indent="0">
              <a:buNone/>
            </a:pPr>
            <a:r>
              <a:rPr lang="en-IN" altLang="en-US" sz="2200" dirty="0">
                <a:latin typeface="Times New Roman" panose="02020603050405020304" pitchFamily="18" charset="0"/>
                <a:cs typeface="Times New Roman" panose="02020603050405020304" pitchFamily="18" charset="0"/>
              </a:rPr>
              <a:t>	- To </a:t>
            </a:r>
            <a:r>
              <a:rPr lang="en-IN" altLang="en-US" sz="2200" dirty="0">
                <a:solidFill>
                  <a:srgbClr val="FF0000"/>
                </a:solidFill>
                <a:latin typeface="Times New Roman" panose="02020603050405020304" pitchFamily="18" charset="0"/>
                <a:cs typeface="Times New Roman" panose="02020603050405020304" pitchFamily="18" charset="0"/>
              </a:rPr>
              <a:t>compute similarities</a:t>
            </a:r>
            <a:r>
              <a:rPr lang="en-IN" altLang="en-US" sz="2200" dirty="0">
                <a:latin typeface="Times New Roman" panose="02020603050405020304" pitchFamily="18" charset="0"/>
                <a:cs typeface="Times New Roman" panose="02020603050405020304" pitchFamily="18" charset="0"/>
              </a:rPr>
              <a:t> between the feature points extracted from both the images.</a:t>
            </a:r>
          </a:p>
          <a:p>
            <a:pPr marL="114300" indent="0">
              <a:buNone/>
            </a:pPr>
            <a:r>
              <a:rPr lang="en-IN" altLang="en-US" sz="2200" dirty="0">
                <a:latin typeface="Times New Roman" panose="02020603050405020304" pitchFamily="18" charset="0"/>
                <a:cs typeface="Times New Roman" panose="02020603050405020304" pitchFamily="18" charset="0"/>
              </a:rPr>
              <a:t>	- To </a:t>
            </a:r>
            <a:r>
              <a:rPr lang="en-IN" altLang="en-US" sz="2200" dirty="0">
                <a:solidFill>
                  <a:srgbClr val="FF0000"/>
                </a:solidFill>
                <a:latin typeface="Times New Roman" panose="02020603050405020304" pitchFamily="18" charset="0"/>
                <a:cs typeface="Times New Roman" panose="02020603050405020304" pitchFamily="18" charset="0"/>
              </a:rPr>
              <a:t>recognize objects</a:t>
            </a:r>
            <a:r>
              <a:rPr lang="en-IN" altLang="en-US" sz="2200" dirty="0">
                <a:latin typeface="Times New Roman" panose="02020603050405020304" pitchFamily="18" charset="0"/>
                <a:cs typeface="Times New Roman" panose="02020603050405020304" pitchFamily="18" charset="0"/>
              </a:rPr>
              <a:t> in the image based on the similarities.</a:t>
            </a:r>
          </a:p>
          <a:p>
            <a:pPr marL="114300" indent="0">
              <a:buNone/>
            </a:pPr>
            <a:r>
              <a:rPr lang="en-IN" altLang="en-US" sz="2200" dirty="0">
                <a:latin typeface="Times New Roman" panose="02020603050405020304" pitchFamily="18" charset="0"/>
                <a:cs typeface="Times New Roman" panose="02020603050405020304" pitchFamily="18" charset="0"/>
              </a:rPr>
              <a:t>	- To </a:t>
            </a:r>
            <a:r>
              <a:rPr lang="en-IN" altLang="en-US" sz="2200" dirty="0">
                <a:solidFill>
                  <a:srgbClr val="FF0000"/>
                </a:solidFill>
                <a:latin typeface="Times New Roman" panose="02020603050405020304" pitchFamily="18" charset="0"/>
                <a:cs typeface="Times New Roman" panose="02020603050405020304" pitchFamily="18" charset="0"/>
              </a:rPr>
              <a:t>label multiple objects</a:t>
            </a:r>
            <a:r>
              <a:rPr lang="en-IN" altLang="en-US" sz="2200" dirty="0">
                <a:latin typeface="Times New Roman" panose="02020603050405020304" pitchFamily="18" charset="0"/>
                <a:cs typeface="Times New Roman" panose="02020603050405020304" pitchFamily="18" charset="0"/>
              </a:rPr>
              <a:t> in the image. (Multi-Label Image Annotation).</a:t>
            </a:r>
          </a:p>
          <a:p>
            <a:pPr marL="114300" indent="0">
              <a:buNone/>
            </a:pPr>
            <a:r>
              <a:rPr lang="en-IN" altLang="en-US" sz="2200" dirty="0">
                <a:latin typeface="Times New Roman" panose="02020603050405020304" pitchFamily="18" charset="0"/>
                <a:cs typeface="Times New Roman" panose="02020603050405020304" pitchFamily="18" charset="0"/>
              </a:rPr>
              <a:t>	- To </a:t>
            </a:r>
            <a:r>
              <a:rPr lang="en-IN" altLang="en-US" sz="2200" dirty="0">
                <a:solidFill>
                  <a:srgbClr val="FF0000"/>
                </a:solidFill>
                <a:latin typeface="Times New Roman" panose="02020603050405020304" pitchFamily="18" charset="0"/>
                <a:cs typeface="Times New Roman" panose="02020603050405020304" pitchFamily="18" charset="0"/>
              </a:rPr>
              <a:t>determine the Spatial relationship</a:t>
            </a:r>
            <a:r>
              <a:rPr lang="en-IN" altLang="en-US" sz="2200" dirty="0">
                <a:latin typeface="Times New Roman" panose="02020603050405020304" pitchFamily="18" charset="0"/>
                <a:cs typeface="Times New Roman" panose="02020603050405020304" pitchFamily="18" charset="0"/>
              </a:rPr>
              <a:t> between the labels/objects recognized.</a:t>
            </a:r>
          </a:p>
          <a:p>
            <a:pPr marL="114300" indent="0">
              <a:buNone/>
            </a:pPr>
            <a:r>
              <a:rPr lang="en-IN" altLang="en-US" sz="2200" dirty="0">
                <a:latin typeface="Times New Roman" panose="02020603050405020304" pitchFamily="18" charset="0"/>
                <a:cs typeface="Times New Roman" panose="02020603050405020304" pitchFamily="18" charset="0"/>
              </a:rPr>
              <a:t>	- To come up with a </a:t>
            </a:r>
            <a:r>
              <a:rPr lang="en-IN" altLang="en-US" sz="2200" dirty="0">
                <a:solidFill>
                  <a:srgbClr val="FF0000"/>
                </a:solidFill>
                <a:latin typeface="Times New Roman" panose="02020603050405020304" pitchFamily="18" charset="0"/>
                <a:cs typeface="Times New Roman" panose="02020603050405020304" pitchFamily="18" charset="0"/>
              </a:rPr>
              <a:t>Textual Description</a:t>
            </a:r>
            <a:r>
              <a:rPr lang="en-IN" altLang="en-US" sz="2200" dirty="0">
                <a:latin typeface="Times New Roman" panose="02020603050405020304" pitchFamily="18" charset="0"/>
                <a:cs typeface="Times New Roman" panose="02020603050405020304" pitchFamily="18" charset="0"/>
              </a:rPr>
              <a:t> about the objects in the image.</a:t>
            </a:r>
          </a:p>
          <a:p>
            <a:pPr marL="114300" indent="0">
              <a:buNone/>
            </a:pPr>
            <a:r>
              <a:rPr lang="en-IN" altLang="en-US" sz="22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dirty="0" smtClean="0">
                <a:solidFill>
                  <a:srgbClr val="FF0000"/>
                </a:solidFill>
                <a:latin typeface="Times New Roman" panose="02020603050405020304" pitchFamily="18" charset="0"/>
              </a:rPr>
              <a:t>			NEGATIVE </a:t>
            </a:r>
            <a:r>
              <a:rPr lang="en-IN" altLang="en-US" sz="3600" b="1" dirty="0">
                <a:solidFill>
                  <a:srgbClr val="FF0000"/>
                </a:solidFill>
                <a:latin typeface="Times New Roman" panose="02020603050405020304" pitchFamily="18" charset="0"/>
              </a:rPr>
              <a:t>CASES</a:t>
            </a:r>
            <a:br>
              <a:rPr lang="en-IN" altLang="en-US" sz="3600" b="1" dirty="0">
                <a:solidFill>
                  <a:srgbClr val="FF0000"/>
                </a:solidFill>
                <a:latin typeface="Times New Roman" panose="02020603050405020304" pitchFamily="18" charset="0"/>
              </a:rPr>
            </a:br>
            <a:endParaRPr lang="en-US" sz="3600" dirty="0"/>
          </a:p>
        </p:txBody>
      </p:sp>
      <p:sp>
        <p:nvSpPr>
          <p:cNvPr id="3" name="Content Placeholder 2"/>
          <p:cNvSpPr>
            <a:spLocks noGrp="1"/>
          </p:cNvSpPr>
          <p:nvPr>
            <p:ph sz="half" idx="1"/>
          </p:nvPr>
        </p:nvSpPr>
        <p:spPr>
          <a:xfrm>
            <a:off x="609600" y="973015"/>
            <a:ext cx="4876800" cy="5153465"/>
          </a:xfrm>
        </p:spPr>
        <p:txBody>
          <a:bodyPr/>
          <a:lstStyle/>
          <a:p>
            <a:pPr marL="114300" indent="0">
              <a:buNone/>
            </a:pPr>
            <a:r>
              <a:rPr lang="en-IN" altLang="en-US" b="1" dirty="0" smtClean="0">
                <a:solidFill>
                  <a:srgbClr val="FF0000"/>
                </a:solidFill>
                <a:latin typeface="Times New Roman" panose="02020603050405020304" pitchFamily="18" charset="0"/>
              </a:rPr>
              <a:t>INPUT</a:t>
            </a:r>
            <a:r>
              <a:rPr lang="en-IN" altLang="en-US" b="1" dirty="0">
                <a:solidFill>
                  <a:srgbClr val="FF0000"/>
                </a:solidFill>
                <a:latin typeface="Times New Roman" panose="02020603050405020304" pitchFamily="18" charset="0"/>
              </a:rPr>
              <a:t>: (IMAGES</a:t>
            </a:r>
            <a:r>
              <a:rPr lang="en-IN" altLang="en-US" b="1" dirty="0" smtClean="0">
                <a:solidFill>
                  <a:srgbClr val="FF0000"/>
                </a:solidFill>
                <a:latin typeface="Times New Roman" panose="02020603050405020304" pitchFamily="18" charset="0"/>
              </a:rPr>
              <a:t>)</a:t>
            </a:r>
          </a:p>
          <a:p>
            <a:pPr marL="114300" indent="0">
              <a:buNone/>
            </a:pPr>
            <a:endParaRPr lang="en-IN" altLang="en-US" b="1" dirty="0">
              <a:solidFill>
                <a:srgbClr val="FF0000"/>
              </a:solidFill>
              <a:latin typeface="Times New Roman" panose="02020603050405020304" pitchFamily="18" charset="0"/>
            </a:endParaRPr>
          </a:p>
          <a:p>
            <a:pPr marL="114300" indent="0">
              <a:buNone/>
            </a:pPr>
            <a:endParaRPr lang="en-IN" altLang="en-US" b="1" dirty="0" smtClean="0">
              <a:solidFill>
                <a:srgbClr val="FF0000"/>
              </a:solidFill>
              <a:latin typeface="Times New Roman" panose="02020603050405020304" pitchFamily="18" charset="0"/>
            </a:endParaRPr>
          </a:p>
          <a:p>
            <a:pPr marL="114300" indent="0">
              <a:buNone/>
            </a:pPr>
            <a:endParaRPr lang="en-IN" altLang="en-US" b="1" dirty="0">
              <a:solidFill>
                <a:srgbClr val="FF0000"/>
              </a:solidFill>
              <a:latin typeface="Times New Roman" panose="02020603050405020304" pitchFamily="18" charset="0"/>
            </a:endParaRPr>
          </a:p>
          <a:p>
            <a:pPr marL="114300" indent="0">
              <a:buNone/>
            </a:pPr>
            <a:endParaRPr lang="en-IN" altLang="en-US" b="1" dirty="0" smtClean="0">
              <a:solidFill>
                <a:srgbClr val="FF0000"/>
              </a:solidFill>
              <a:latin typeface="Times New Roman" panose="02020603050405020304" pitchFamily="18" charset="0"/>
            </a:endParaRPr>
          </a:p>
          <a:p>
            <a:pPr marL="114300" indent="0">
              <a:buNone/>
            </a:pPr>
            <a:endParaRPr lang="en-IN" altLang="en-US" b="1" dirty="0">
              <a:solidFill>
                <a:srgbClr val="FF0000"/>
              </a:solidFill>
              <a:latin typeface="Times New Roman" panose="02020603050405020304" pitchFamily="18" charset="0"/>
            </a:endParaRPr>
          </a:p>
          <a:p>
            <a:pPr marL="114300" indent="0">
              <a:buNone/>
            </a:pPr>
            <a:r>
              <a:rPr lang="en-IN" altLang="en-US" b="1" dirty="0">
                <a:solidFill>
                  <a:srgbClr val="FF0000"/>
                </a:solidFill>
                <a:latin typeface="Times New Roman" panose="02020603050405020304" pitchFamily="18" charset="0"/>
              </a:rPr>
              <a:t>OUTPUT: (MULTI LABEL)</a:t>
            </a:r>
          </a:p>
          <a:p>
            <a:pPr marL="114300" indent="0">
              <a:buNone/>
            </a:pPr>
            <a:endParaRPr lang="en-IN" altLang="en-US" b="1" dirty="0">
              <a:solidFill>
                <a:srgbClr val="FF0000"/>
              </a:solidFill>
              <a:latin typeface="Times New Roman" panose="02020603050405020304" pitchFamily="18" charset="0"/>
            </a:endParaRPr>
          </a:p>
        </p:txBody>
      </p:sp>
      <p:sp>
        <p:nvSpPr>
          <p:cNvPr id="4" name="Content Placeholder 3"/>
          <p:cNvSpPr>
            <a:spLocks noGrp="1"/>
          </p:cNvSpPr>
          <p:nvPr>
            <p:ph sz="half" idx="2"/>
          </p:nvPr>
        </p:nvSpPr>
        <p:spPr>
          <a:xfrm>
            <a:off x="5638799" y="937846"/>
            <a:ext cx="5130799" cy="5188634"/>
          </a:xfrm>
        </p:spPr>
        <p:txBody>
          <a:bodyPr/>
          <a:lstStyle/>
          <a:p>
            <a:pPr marL="114300" indent="0">
              <a:buNone/>
            </a:pPr>
            <a:r>
              <a:rPr lang="en-IN" altLang="en-US" b="1" dirty="0" smtClean="0">
                <a:solidFill>
                  <a:srgbClr val="FF0000"/>
                </a:solidFill>
                <a:latin typeface="Times New Roman" panose="02020603050405020304" pitchFamily="18" charset="0"/>
              </a:rPr>
              <a:t>OUTPUT</a:t>
            </a:r>
            <a:r>
              <a:rPr lang="en-IN" altLang="en-US" b="1" dirty="0">
                <a:solidFill>
                  <a:srgbClr val="FF0000"/>
                </a:solidFill>
                <a:latin typeface="Times New Roman" panose="02020603050405020304" pitchFamily="18" charset="0"/>
              </a:rPr>
              <a:t>: (TEXTUAL DESCRIPTION)</a:t>
            </a:r>
          </a:p>
          <a:p>
            <a:pPr marL="114300" indent="0">
              <a:buNone/>
            </a:pPr>
            <a:endParaRPr lang="en-IN" altLang="en-US" b="1" dirty="0">
              <a:solidFill>
                <a:srgbClr val="FF0000"/>
              </a:solidFill>
              <a:latin typeface="Times New Roman" panose="02020603050405020304" pitchFamily="18" charset="0"/>
            </a:endParaRPr>
          </a:p>
        </p:txBody>
      </p:sp>
      <p:pic>
        <p:nvPicPr>
          <p:cNvPr id="9" name="Picture 8" descr="Screenshot (5) - Copy"/>
          <p:cNvPicPr>
            <a:picLocks noChangeAspect="1"/>
          </p:cNvPicPr>
          <p:nvPr/>
        </p:nvPicPr>
        <p:blipFill>
          <a:blip r:embed="rId2"/>
          <a:stretch>
            <a:fillRect/>
          </a:stretch>
        </p:blipFill>
        <p:spPr>
          <a:xfrm>
            <a:off x="689610" y="1774483"/>
            <a:ext cx="3350260" cy="2156460"/>
          </a:xfrm>
          <a:prstGeom prst="rect">
            <a:avLst/>
          </a:prstGeom>
        </p:spPr>
      </p:pic>
      <p:pic>
        <p:nvPicPr>
          <p:cNvPr id="10" name="Picture 9" descr="Screenshot (4) - Copy"/>
          <p:cNvPicPr>
            <a:picLocks noChangeAspect="1"/>
          </p:cNvPicPr>
          <p:nvPr/>
        </p:nvPicPr>
        <p:blipFill>
          <a:blip r:embed="rId3"/>
          <a:stretch>
            <a:fillRect/>
          </a:stretch>
        </p:blipFill>
        <p:spPr>
          <a:xfrm>
            <a:off x="786666" y="4588019"/>
            <a:ext cx="3253204" cy="2155825"/>
          </a:xfrm>
          <a:prstGeom prst="rect">
            <a:avLst/>
          </a:prstGeom>
        </p:spPr>
      </p:pic>
      <p:pic>
        <p:nvPicPr>
          <p:cNvPr id="1027" name="Picture 3" descr="C:\Users\Swastic Engineers\Desktop\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538" y="2133600"/>
            <a:ext cx="4372707" cy="4267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01046" cy="6858000"/>
          </a:xfrm>
        </p:spPr>
        <p:txBody>
          <a:bodyPr>
            <a:normAutofit/>
          </a:bodyPr>
          <a:lstStyle/>
          <a:p>
            <a:pPr marL="487680" lvl="1" indent="0" defTabSz="487680">
              <a:spcBef>
                <a:spcPts val="1065"/>
              </a:spcBef>
              <a:buSzPct val="80000"/>
              <a:buNone/>
            </a:pPr>
            <a:r>
              <a:rPr lang="en-US" sz="2200" dirty="0" smtClean="0">
                <a:solidFill>
                  <a:srgbClr val="FF0000"/>
                </a:solidFill>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PERFORMANCE METRICS </a:t>
            </a:r>
          </a:p>
          <a:p>
            <a:pPr marL="1002030" lvl="1" indent="-514350" defTabSz="487680">
              <a:spcBef>
                <a:spcPts val="1065"/>
              </a:spcBef>
              <a:buSzPct val="80000"/>
            </a:pPr>
            <a:r>
              <a:rPr lang="en-US" dirty="0" smtClean="0">
                <a:solidFill>
                  <a:srgbClr val="FF0000"/>
                </a:solidFill>
                <a:latin typeface="Times New Roman" panose="02020603050405020304" pitchFamily="18" charset="0"/>
                <a:cs typeface="Times New Roman" panose="02020603050405020304" pitchFamily="18" charset="0"/>
              </a:rPr>
              <a:t>Precision</a:t>
            </a:r>
          </a:p>
          <a:p>
            <a:pPr marL="487680" lvl="1" indent="0" defTabSz="487680">
              <a:spcBef>
                <a:spcPts val="1065"/>
              </a:spcBef>
              <a:buSzPct val="80000"/>
              <a:buNone/>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Precision</a:t>
            </a:r>
            <a:r>
              <a:rPr lang="en-US" dirty="0">
                <a:latin typeface="Times New Roman" panose="02020603050405020304" pitchFamily="18" charset="0"/>
                <a:cs typeface="Times New Roman" panose="02020603050405020304" pitchFamily="18" charset="0"/>
              </a:rPr>
              <a:t> (also called positive predictive value) is the fraction of retrieved textual description that are relevant</a:t>
            </a:r>
            <a:r>
              <a:rPr lang="en-US" dirty="0" smtClean="0">
                <a:latin typeface="Times New Roman" panose="02020603050405020304" pitchFamily="18" charset="0"/>
                <a:cs typeface="Times New Roman" panose="02020603050405020304" pitchFamily="18" charset="0"/>
              </a:rPr>
              <a:t>.</a:t>
            </a:r>
          </a:p>
          <a:p>
            <a:pPr marL="0" indent="0" defTabSz="487680">
              <a:spcBef>
                <a:spcPts val="1065"/>
              </a:spcBef>
              <a:buClr>
                <a:schemeClr val="accent1"/>
              </a:buClr>
              <a:buSzPct val="80000"/>
              <a:buNone/>
            </a:pP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1002030" lvl="1" indent="-514350" defTabSz="487680">
              <a:spcBef>
                <a:spcPts val="1065"/>
              </a:spcBef>
              <a:buSzPct val="80000"/>
            </a:pPr>
            <a:r>
              <a:rPr lang="en-US" dirty="0" smtClean="0">
                <a:solidFill>
                  <a:srgbClr val="FF0000"/>
                </a:solidFill>
                <a:latin typeface="Times New Roman" panose="02020603050405020304" pitchFamily="18" charset="0"/>
                <a:cs typeface="Times New Roman" panose="02020603050405020304" pitchFamily="18" charset="0"/>
              </a:rPr>
              <a:t>Recall</a:t>
            </a:r>
          </a:p>
          <a:p>
            <a:pPr marL="487680" lvl="1" indent="0" defTabSz="487680">
              <a:spcBef>
                <a:spcPts val="1065"/>
              </a:spcBef>
              <a:buSzPct val="80000"/>
              <a:buNone/>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Recall</a:t>
            </a:r>
            <a:r>
              <a:rPr lang="en-US" dirty="0">
                <a:latin typeface="Times New Roman" panose="02020603050405020304" pitchFamily="18" charset="0"/>
                <a:cs typeface="Times New Roman" panose="02020603050405020304" pitchFamily="18" charset="0"/>
              </a:rPr>
              <a:t> (also known as sensitivity) is the fraction of relevant textual description that are retrieved.</a:t>
            </a:r>
          </a:p>
          <a:p>
            <a:pPr marL="1002030" lvl="1" indent="-514350" defTabSz="487680">
              <a:spcBef>
                <a:spcPts val="1065"/>
              </a:spcBef>
              <a:buSzPct val="80000"/>
            </a:pPr>
            <a:endParaRPr lang="en-US"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1002030" lvl="1" indent="-514350" defTabSz="487680">
              <a:spcBef>
                <a:spcPts val="1065"/>
              </a:spcBef>
              <a:buSzPct val="80000"/>
            </a:pPr>
            <a:r>
              <a:rPr lang="en-US" dirty="0" smtClean="0">
                <a:solidFill>
                  <a:srgbClr val="FF0000"/>
                </a:solidFill>
                <a:latin typeface="Times New Roman" panose="02020603050405020304" pitchFamily="18" charset="0"/>
                <a:cs typeface="Times New Roman" panose="02020603050405020304" pitchFamily="18" charset="0"/>
              </a:rPr>
              <a:t>F-score or Accuracy</a:t>
            </a:r>
          </a:p>
          <a:p>
            <a:pPr marL="487680" lvl="1" indent="0" defTabSz="487680">
              <a:spcBef>
                <a:spcPts val="1065"/>
              </a:spcBef>
              <a:buSzPct val="80000"/>
              <a:buNone/>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accuracy is the proportion of true results (both true positives</a:t>
            </a:r>
          </a:p>
          <a:p>
            <a:pPr marL="0" indent="0">
              <a:buNone/>
            </a:pPr>
            <a:r>
              <a:rPr lang="en-US" sz="2000" dirty="0">
                <a:latin typeface="Times New Roman" panose="02020603050405020304" pitchFamily="18" charset="0"/>
                <a:cs typeface="Times New Roman" panose="02020603050405020304" pitchFamily="18" charset="0"/>
              </a:rPr>
              <a:t>and true negatives) among the total number of cases </a:t>
            </a:r>
            <a:r>
              <a:rPr lang="en-US" sz="2000" dirty="0" smtClean="0">
                <a:latin typeface="Times New Roman" panose="02020603050405020304" pitchFamily="18" charset="0"/>
                <a:cs typeface="Times New Roman" panose="02020603050405020304" pitchFamily="18" charset="0"/>
              </a:rPr>
              <a:t>examined.</a:t>
            </a:r>
          </a:p>
          <a:p>
            <a:pPr marL="0" indent="0">
              <a:buNone/>
            </a:pP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t>
            </a:r>
          </a:p>
          <a:p>
            <a:pPr marL="0" indent="0">
              <a:buNone/>
            </a:pP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      Accuracy  =</a:t>
            </a:r>
            <a:endParaRPr 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106" y="1592514"/>
            <a:ext cx="2610214" cy="1086002"/>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291" y="3165278"/>
            <a:ext cx="2924583" cy="905001"/>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5399" y="4879610"/>
            <a:ext cx="2648320" cy="876422"/>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4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4800" b="1"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PRECISION</a:t>
            </a:r>
            <a:endParaRPr lang="en-US" b="1"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754" y="1404455"/>
            <a:ext cx="6072554" cy="1878007"/>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38" y="3141785"/>
            <a:ext cx="9812215" cy="371621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RECALL</a:t>
            </a:r>
            <a:r>
              <a:rPr lang="en-US" sz="3600" b="1" dirty="0">
                <a:solidFill>
                  <a:srgbClr val="FFC000"/>
                </a:solidFill>
                <a:latin typeface="Times New Roman" panose="02020603050405020304" pitchFamily="18" charset="0"/>
                <a:cs typeface="Times New Roman" panose="02020603050405020304" pitchFamily="18" charset="0"/>
              </a:rPr>
              <a:t/>
            </a:r>
            <a:br>
              <a:rPr lang="en-US" sz="3600" b="1" dirty="0">
                <a:solidFill>
                  <a:srgbClr val="FFC000"/>
                </a:solidFill>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Content Placeholder 3"/>
          <p:cNvSpPr txBox="1">
            <a:spLocks noGrp="1"/>
          </p:cNvSpPr>
          <p:nvPr>
            <p:ph idx="1"/>
          </p:nvPr>
        </p:nvSpPr>
        <p:spPr>
          <a:xfrm>
            <a:off x="685801" y="3751192"/>
            <a:ext cx="10131425" cy="430887"/>
          </a:xfrm>
          <a:prstGeom prst="rect">
            <a:avLst/>
          </a:prstGeom>
          <a:noFill/>
        </p:spPr>
        <p:txBody>
          <a:bodyPr wrap="square" rtlCol="0">
            <a:spAutoFit/>
          </a:bodyPr>
          <a:lstStyle/>
          <a:p>
            <a:pPr marL="0" indent="0">
              <a:buNone/>
            </a:pPr>
            <a:r>
              <a:rPr lang="en-US" sz="2200" dirty="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1" y="1519120"/>
            <a:ext cx="5591907" cy="193918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54" y="3329354"/>
            <a:ext cx="10433538" cy="335279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4000" b="1" dirty="0" smtClean="0">
                <a:solidFill>
                  <a:srgbClr val="FF0000"/>
                </a:solidFill>
                <a:latin typeface="Times New Roman" panose="02020603050405020304" pitchFamily="18" charset="0"/>
                <a:cs typeface="Times New Roman" panose="02020603050405020304" pitchFamily="18" charset="0"/>
              </a:rPr>
              <a:t>F-SCORE</a:t>
            </a:r>
            <a:r>
              <a:rPr lang="en-US" dirty="0">
                <a:solidFill>
                  <a:srgbClr val="FFC000"/>
                </a:solidFill>
                <a:latin typeface="Times New Roman" panose="02020603050405020304" pitchFamily="18" charset="0"/>
                <a:cs typeface="Times New Roman" panose="02020603050405020304" pitchFamily="18" charset="0"/>
              </a:rPr>
              <a:t/>
            </a:r>
            <a:br>
              <a:rPr lang="en-US" dirty="0">
                <a:solidFill>
                  <a:srgbClr val="FFC000"/>
                </a:solidFill>
                <a:latin typeface="Times New Roman" panose="02020603050405020304" pitchFamily="18" charset="0"/>
                <a:cs typeface="Times New Roman" panose="02020603050405020304" pitchFamily="18" charset="0"/>
              </a:rPr>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892" y="1447303"/>
            <a:ext cx="6086117" cy="2034451"/>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91" y="3323990"/>
            <a:ext cx="10738339" cy="353401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RESULTS</a:t>
            </a:r>
            <a:r>
              <a:rPr lang="en-US" sz="3600" b="1" dirty="0">
                <a:solidFill>
                  <a:srgbClr val="FFC000"/>
                </a:solidFill>
                <a:latin typeface="Times New Roman" panose="02020603050405020304" pitchFamily="18" charset="0"/>
                <a:cs typeface="Times New Roman" panose="02020603050405020304" pitchFamily="18" charset="0"/>
              </a:rPr>
              <a:t/>
            </a:r>
            <a:br>
              <a:rPr lang="en-US" sz="3600" b="1" dirty="0">
                <a:solidFill>
                  <a:srgbClr val="FFC000"/>
                </a:solidFill>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0"/>
            <a:ext cx="11289322" cy="6729046"/>
          </a:xfrm>
        </p:spPr>
        <p:txBody>
          <a:bodyPr>
            <a:normAutofit/>
          </a:bodyPr>
          <a:lstStyle/>
          <a:p>
            <a:endParaRPr lang="en-US" sz="22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Based </a:t>
            </a:r>
            <a:r>
              <a:rPr lang="en-US" sz="2200" dirty="0">
                <a:latin typeface="Times New Roman" panose="02020603050405020304" pitchFamily="18" charset="0"/>
                <a:cs typeface="Times New Roman" panose="02020603050405020304" pitchFamily="18" charset="0"/>
              </a:rPr>
              <a:t>on the Performance Evaluation of the entire system, it </a:t>
            </a:r>
            <a:r>
              <a:rPr lang="en-US" sz="2200" dirty="0" smtClean="0">
                <a:latin typeface="Times New Roman" panose="02020603050405020304" pitchFamily="18" charset="0"/>
                <a:cs typeface="Times New Roman" panose="02020603050405020304" pitchFamily="18" charset="0"/>
              </a:rPr>
              <a:t>is observed </a:t>
            </a:r>
            <a:r>
              <a:rPr lang="en-US" sz="2200" dirty="0">
                <a:latin typeface="Times New Roman" panose="02020603050405020304" pitchFamily="18" charset="0"/>
                <a:cs typeface="Times New Roman" panose="02020603050405020304" pitchFamily="18" charset="0"/>
              </a:rPr>
              <a:t>that the system works even for different pose variants</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It may fail </a:t>
            </a:r>
            <a:r>
              <a:rPr lang="en-US" sz="2200" dirty="0">
                <a:latin typeface="Times New Roman" panose="02020603050405020304" pitchFamily="18" charset="0"/>
                <a:cs typeface="Times New Roman" panose="02020603050405020304" pitchFamily="18" charset="0"/>
              </a:rPr>
              <a:t>in some cases where the cropped object size is very small.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system </a:t>
            </a:r>
            <a:r>
              <a:rPr lang="en-US" sz="2200" dirty="0">
                <a:latin typeface="Times New Roman" panose="02020603050405020304" pitchFamily="18" charset="0"/>
                <a:cs typeface="Times New Roman" panose="02020603050405020304" pitchFamily="18" charset="0"/>
              </a:rPr>
              <a:t>also captures for such objects in which there is multiple </a:t>
            </a:r>
            <a:r>
              <a:rPr lang="en-US" sz="2200" dirty="0" smtClean="0">
                <a:latin typeface="Times New Roman" panose="02020603050405020304" pitchFamily="18" charset="0"/>
                <a:cs typeface="Times New Roman" panose="02020603050405020304" pitchFamily="18" charset="0"/>
              </a:rPr>
              <a:t>instances of </a:t>
            </a:r>
            <a:r>
              <a:rPr lang="en-US" sz="2200" dirty="0">
                <a:latin typeface="Times New Roman" panose="02020603050405020304" pitchFamily="18" charset="0"/>
                <a:cs typeface="Times New Roman" panose="02020603050405020304" pitchFamily="18" charset="0"/>
              </a:rPr>
              <a:t>the same object. </a:t>
            </a: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Accuracy of the overall system is found out </a:t>
            </a:r>
            <a:r>
              <a:rPr lang="en-US" sz="2200" dirty="0" smtClean="0">
                <a:latin typeface="Times New Roman" panose="02020603050405020304" pitchFamily="18" charset="0"/>
                <a:cs typeface="Times New Roman" panose="02020603050405020304" pitchFamily="18" charset="0"/>
              </a:rPr>
              <a:t>to be </a:t>
            </a:r>
            <a:r>
              <a:rPr lang="en-US" sz="2200" dirty="0">
                <a:latin typeface="Times New Roman" panose="02020603050405020304" pitchFamily="18" charset="0"/>
                <a:cs typeface="Times New Roman" panose="02020603050405020304" pitchFamily="18" charset="0"/>
              </a:rPr>
              <a:t>89.9%.</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77599" cy="6858000"/>
          </a:xfrm>
        </p:spPr>
        <p:txBody>
          <a:bodyPr>
            <a:normAutofit/>
          </a:bodyPr>
          <a:lstStyle/>
          <a:p>
            <a:endParaRPr lang="en-US" sz="2200" dirty="0" smtClean="0">
              <a:latin typeface="Times New Roman" panose="02020603050405020304" pitchFamily="18" charset="0"/>
              <a:cs typeface="Times New Roman" panose="02020603050405020304" pitchFamily="18" charset="0"/>
            </a:endParaRPr>
          </a:p>
          <a:p>
            <a:pPr marL="1051560" lvl="3" indent="0">
              <a:buNone/>
            </a:pPr>
            <a:r>
              <a:rPr lang="en-US" sz="3200" dirty="0" smtClean="0">
                <a:solidFill>
                  <a:srgbClr val="FF0000"/>
                </a:solidFill>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CONCLUSION</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Multi-Label </a:t>
            </a:r>
            <a:r>
              <a:rPr lang="en-US" sz="2200" dirty="0">
                <a:latin typeface="Times New Roman" panose="02020603050405020304" pitchFamily="18" charset="0"/>
                <a:cs typeface="Times New Roman" panose="02020603050405020304" pitchFamily="18" charset="0"/>
              </a:rPr>
              <a:t>Image </a:t>
            </a:r>
            <a:r>
              <a:rPr lang="en-US" sz="2200" dirty="0" smtClean="0">
                <a:latin typeface="Times New Roman" panose="02020603050405020304" pitchFamily="18" charset="0"/>
                <a:cs typeface="Times New Roman" panose="02020603050405020304" pitchFamily="18" charset="0"/>
              </a:rPr>
              <a:t>Annotation, in </a:t>
            </a:r>
            <a:r>
              <a:rPr lang="en-US" sz="2200" dirty="0">
                <a:latin typeface="Times New Roman" panose="02020603050405020304" pitchFamily="18" charset="0"/>
                <a:cs typeface="Times New Roman" panose="02020603050405020304" pitchFamily="18" charset="0"/>
              </a:rPr>
              <a:t>which almost all the objects in the image are found and </a:t>
            </a:r>
            <a:r>
              <a:rPr lang="en-US" sz="2200" dirty="0" err="1">
                <a:latin typeface="Times New Roman" panose="02020603050405020304" pitchFamily="18" charset="0"/>
                <a:cs typeface="Times New Roman" panose="02020603050405020304" pitchFamily="18" charset="0"/>
              </a:rPr>
              <a:t>labelled</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spatial relationship that exists between the objects in the image </a:t>
            </a:r>
            <a:r>
              <a:rPr lang="en-US" sz="2200" dirty="0" smtClean="0">
                <a:latin typeface="Times New Roman" panose="02020603050405020304" pitchFamily="18" charset="0"/>
                <a:cs typeface="Times New Roman" panose="02020603050405020304" pitchFamily="18" charset="0"/>
              </a:rPr>
              <a:t>are taken </a:t>
            </a:r>
            <a:r>
              <a:rPr lang="en-US" sz="2200" dirty="0">
                <a:latin typeface="Times New Roman" panose="02020603050405020304" pitchFamily="18" charset="0"/>
                <a:cs typeface="Times New Roman" panose="02020603050405020304" pitchFamily="18" charset="0"/>
              </a:rPr>
              <a:t>into consideration to provide the final output, which is a </a:t>
            </a:r>
            <a:r>
              <a:rPr lang="en-US" sz="2200" dirty="0" smtClean="0">
                <a:latin typeface="Times New Roman" panose="02020603050405020304" pitchFamily="18" charset="0"/>
                <a:cs typeface="Times New Roman" panose="02020603050405020304" pitchFamily="18" charset="0"/>
              </a:rPr>
              <a:t>short textual </a:t>
            </a:r>
            <a:r>
              <a:rPr lang="en-US" sz="2200" dirty="0">
                <a:latin typeface="Times New Roman" panose="02020603050405020304" pitchFamily="18" charset="0"/>
                <a:cs typeface="Times New Roman" panose="02020603050405020304" pitchFamily="18" charset="0"/>
              </a:rPr>
              <a:t>description about the relationship between the objects in </a:t>
            </a:r>
            <a:r>
              <a:rPr lang="en-US" sz="2200" dirty="0" smtClean="0">
                <a:latin typeface="Times New Roman" panose="02020603050405020304" pitchFamily="18" charset="0"/>
                <a:cs typeface="Times New Roman" panose="02020603050405020304" pitchFamily="18" charset="0"/>
              </a:rPr>
              <a:t>the image.</a:t>
            </a:r>
          </a:p>
          <a:p>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can also be used as an input to Hardware system such </a:t>
            </a:r>
            <a:r>
              <a:rPr lang="en-US" sz="2200" dirty="0" smtClean="0">
                <a:latin typeface="Times New Roman" panose="02020603050405020304" pitchFamily="18" charset="0"/>
                <a:cs typeface="Times New Roman" panose="02020603050405020304" pitchFamily="18" charset="0"/>
              </a:rPr>
              <a:t>as Braille </a:t>
            </a:r>
            <a:r>
              <a:rPr lang="en-US" sz="2200" dirty="0">
                <a:latin typeface="Times New Roman" panose="02020603050405020304" pitchFamily="18" charset="0"/>
                <a:cs typeface="Times New Roman" panose="02020603050405020304" pitchFamily="18" charset="0"/>
              </a:rPr>
              <a:t>through which they can understand the images</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This project help for visually impaired people to semantically understand the image.</a:t>
            </a:r>
          </a:p>
          <a:p>
            <a:r>
              <a:rPr lang="en-US" dirty="0" smtClean="0">
                <a:latin typeface="Times New Roman" panose="02020603050405020304" pitchFamily="18" charset="0"/>
                <a:cs typeface="Times New Roman" panose="02020603050405020304" pitchFamily="18" charset="0"/>
              </a:rPr>
              <a:t>Time efficiency can be improved.</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
            <a:ext cx="11254154" cy="937895"/>
          </a:xfrm>
        </p:spPr>
        <p:txBody>
          <a:bodyPr/>
          <a:lstStyle/>
          <a:p>
            <a:pPr algn="ctr"/>
            <a:r>
              <a:rPr lang="en-IN" altLang="en-US" sz="3600"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0" y="1184910"/>
            <a:ext cx="11301046" cy="5271135"/>
          </a:xfrm>
        </p:spPr>
        <p:txBody>
          <a:bodyPr>
            <a:normAutofit fontScale="82500" lnSpcReduction="20000"/>
          </a:bodyPr>
          <a:lstStyle/>
          <a:p>
            <a:pPr marL="342900" indent="-342900">
              <a:lnSpc>
                <a:spcPct val="120000"/>
              </a:lnSpc>
              <a:buAutoNum type="arabicPeriod"/>
            </a:pPr>
            <a:r>
              <a:rPr lang="en-US" dirty="0">
                <a:latin typeface="Times New Roman" panose="02020603050405020304" pitchFamily="18" charset="0"/>
                <a:cs typeface="Times New Roman" panose="02020603050405020304" pitchFamily="18" charset="0"/>
              </a:rPr>
              <a:t>Matthew R. </a:t>
            </a:r>
            <a:r>
              <a:rPr lang="en-US" dirty="0" err="1">
                <a:latin typeface="Times New Roman" panose="02020603050405020304" pitchFamily="18" charset="0"/>
                <a:cs typeface="Times New Roman" panose="02020603050405020304" pitchFamily="18" charset="0"/>
              </a:rPr>
              <a:t>Boutell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Jiebo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Xipeng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Shen</a:t>
            </a:r>
            <a:r>
              <a:rPr lang="en-US" dirty="0">
                <a:latin typeface="Times New Roman" panose="02020603050405020304" pitchFamily="18" charset="0"/>
                <a:cs typeface="Times New Roman" panose="02020603050405020304" pitchFamily="18" charset="0"/>
              </a:rPr>
              <a:t>, and Christopher M. Brown, “</a:t>
            </a:r>
            <a:r>
              <a:rPr lang="en-US" dirty="0">
                <a:solidFill>
                  <a:srgbClr val="FF0000"/>
                </a:solidFill>
                <a:latin typeface="Times New Roman" panose="02020603050405020304" pitchFamily="18" charset="0"/>
                <a:cs typeface="Times New Roman" panose="02020603050405020304" pitchFamily="18" charset="0"/>
              </a:rPr>
              <a:t>Learning multi-label scene classification</a:t>
            </a:r>
            <a:r>
              <a:rPr lang="en-US" dirty="0">
                <a:latin typeface="Times New Roman" panose="02020603050405020304" pitchFamily="18" charset="0"/>
                <a:cs typeface="Times New Roman" panose="02020603050405020304" pitchFamily="18" charset="0"/>
              </a:rPr>
              <a:t>”, 2004.</a:t>
            </a:r>
          </a:p>
          <a:p>
            <a:pPr marL="342900" indent="-342900">
              <a:lnSpc>
                <a:spcPct val="120000"/>
              </a:lnSpc>
              <a:buAutoNum type="arabicPeriod"/>
            </a:pPr>
            <a:r>
              <a:rPr lang="en-US" dirty="0">
                <a:latin typeface="Times New Roman" panose="02020603050405020304" pitchFamily="18" charset="0"/>
                <a:cs typeface="Times New Roman" panose="02020603050405020304" pitchFamily="18" charset="0"/>
              </a:rPr>
              <a:t>X. Ding, B. Li, W. </a:t>
            </a:r>
            <a:r>
              <a:rPr lang="en-US" dirty="0" err="1">
                <a:latin typeface="Times New Roman" panose="02020603050405020304" pitchFamily="18" charset="0"/>
                <a:cs typeface="Times New Roman" panose="02020603050405020304" pitchFamily="18" charset="0"/>
              </a:rPr>
              <a:t>Xiong</a:t>
            </a:r>
            <a:r>
              <a:rPr lang="en-US" dirty="0">
                <a:latin typeface="Times New Roman" panose="02020603050405020304" pitchFamily="18" charset="0"/>
                <a:cs typeface="Times New Roman" panose="02020603050405020304" pitchFamily="18" charset="0"/>
              </a:rPr>
              <a:t>, W. </a:t>
            </a:r>
            <a:r>
              <a:rPr lang="en-US" dirty="0" err="1">
                <a:latin typeface="Times New Roman" panose="02020603050405020304" pitchFamily="18" charset="0"/>
                <a:cs typeface="Times New Roman" panose="02020603050405020304" pitchFamily="18" charset="0"/>
              </a:rPr>
              <a:t>Guo</a:t>
            </a:r>
            <a:r>
              <a:rPr lang="en-US" dirty="0">
                <a:latin typeface="Times New Roman" panose="02020603050405020304" pitchFamily="18" charset="0"/>
                <a:cs typeface="Times New Roman" panose="02020603050405020304" pitchFamily="18" charset="0"/>
              </a:rPr>
              <a:t>, W. Hu, and B. </a:t>
            </a:r>
            <a:r>
              <a:rPr lang="en-US" dirty="0" err="1">
                <a:latin typeface="Times New Roman" panose="02020603050405020304" pitchFamily="18" charset="0"/>
                <a:cs typeface="Times New Roman" panose="02020603050405020304" pitchFamily="18" charset="0"/>
              </a:rPr>
              <a:t>Wang,“</a:t>
            </a:r>
            <a:r>
              <a:rPr lang="en-US" dirty="0" err="1">
                <a:solidFill>
                  <a:srgbClr val="FF0000"/>
                </a:solidFill>
                <a:latin typeface="Times New Roman" panose="02020603050405020304" pitchFamily="18" charset="0"/>
                <a:cs typeface="Times New Roman" panose="02020603050405020304" pitchFamily="18" charset="0"/>
              </a:rPr>
              <a:t>Multi</a:t>
            </a:r>
            <a:r>
              <a:rPr lang="en-US" dirty="0">
                <a:solidFill>
                  <a:srgbClr val="FF0000"/>
                </a:solidFill>
                <a:latin typeface="Times New Roman" panose="02020603050405020304" pitchFamily="18" charset="0"/>
                <a:cs typeface="Times New Roman" panose="02020603050405020304" pitchFamily="18" charset="0"/>
              </a:rPr>
              <a:t>-instance multi-label learning combining hierarchical context and its application to image annotation</a:t>
            </a:r>
            <a:r>
              <a:rPr lang="en-US" dirty="0">
                <a:latin typeface="Times New Roman" panose="02020603050405020304" pitchFamily="18" charset="0"/>
                <a:cs typeface="Times New Roman" panose="02020603050405020304" pitchFamily="18" charset="0"/>
              </a:rPr>
              <a:t>”, IEEE Transactions on Multimedia, vol. 18, num. 8, pp. 1616–1627, Aug 2016.</a:t>
            </a:r>
          </a:p>
          <a:p>
            <a:pPr marL="342900" indent="-342900">
              <a:lnSpc>
                <a:spcPct val="120000"/>
              </a:lnSpc>
              <a:buAutoNum type="arabicPeriod"/>
            </a:pPr>
            <a:r>
              <a:rPr lang="en-US" dirty="0" err="1">
                <a:latin typeface="Times New Roman" panose="02020603050405020304" pitchFamily="18" charset="0"/>
                <a:cs typeface="Times New Roman" panose="02020603050405020304" pitchFamily="18" charset="0"/>
              </a:rPr>
              <a:t>Shantanu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Godbole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Sunita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Sarawagi</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Discriminative methods for multi-labeled classification</a:t>
            </a:r>
            <a:r>
              <a:rPr lang="en-US" dirty="0">
                <a:latin typeface="Times New Roman" panose="02020603050405020304" pitchFamily="18" charset="0"/>
                <a:cs typeface="Times New Roman" panose="02020603050405020304" pitchFamily="18" charset="0"/>
              </a:rPr>
              <a:t>”, In In Proceedings of the 8th Pacific-Asia Conference on Knowledge Discovery and Data Mining, pp. 22–30. Springer, 2004.</a:t>
            </a:r>
          </a:p>
          <a:p>
            <a:pPr marL="342900" indent="-342900">
              <a:lnSpc>
                <a:spcPct val="120000"/>
              </a:lnSpc>
              <a:buAutoNum type="arabicPeriod"/>
            </a:pPr>
            <a:r>
              <a:rPr lang="en-US" dirty="0" err="1">
                <a:latin typeface="Times New Roman" panose="02020603050405020304" pitchFamily="18" charset="0"/>
                <a:cs typeface="Times New Roman" panose="02020603050405020304" pitchFamily="18" charset="0"/>
              </a:rPr>
              <a:t>Feng</a:t>
            </a:r>
            <a:r>
              <a:rPr lang="en-US" dirty="0">
                <a:latin typeface="Times New Roman" panose="02020603050405020304" pitchFamily="18" charset="0"/>
                <a:cs typeface="Times New Roman" panose="02020603050405020304" pitchFamily="18" charset="0"/>
              </a:rPr>
              <a:t> Kang, </a:t>
            </a:r>
            <a:r>
              <a:rPr lang="en-US" dirty="0" err="1">
                <a:latin typeface="Times New Roman" panose="02020603050405020304" pitchFamily="18" charset="0"/>
                <a:cs typeface="Times New Roman" panose="02020603050405020304" pitchFamily="18" charset="0"/>
              </a:rPr>
              <a:t>Rong</a:t>
            </a:r>
            <a:r>
              <a:rPr lang="en-US" dirty="0">
                <a:latin typeface="Times New Roman" panose="02020603050405020304" pitchFamily="18" charset="0"/>
                <a:cs typeface="Times New Roman" panose="02020603050405020304" pitchFamily="18" charset="0"/>
              </a:rPr>
              <a:t> Jin, and R. </a:t>
            </a:r>
            <a:r>
              <a:rPr lang="en-US" dirty="0" err="1">
                <a:latin typeface="Times New Roman" panose="02020603050405020304" pitchFamily="18" charset="0"/>
                <a:cs typeface="Times New Roman" panose="02020603050405020304" pitchFamily="18" charset="0"/>
              </a:rPr>
              <a:t>Sukthankar</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Correlated label propagation with application to multi-label learning</a:t>
            </a:r>
            <a:r>
              <a:rPr lang="en-US" dirty="0">
                <a:latin typeface="Times New Roman" panose="02020603050405020304" pitchFamily="18" charset="0"/>
                <a:cs typeface="Times New Roman" panose="02020603050405020304" pitchFamily="18" charset="0"/>
              </a:rPr>
              <a:t>”, In 2006 IEEE Computer Society Conference on Computer Vision and Pattern Recognition (CVPR’06), volume 2, pp. 1719–1726, 2006.</a:t>
            </a:r>
          </a:p>
          <a:p>
            <a:pPr marL="342900" indent="-342900">
              <a:lnSpc>
                <a:spcPct val="120000"/>
              </a:lnSpc>
              <a:buAutoNum type="arabicPeriod"/>
            </a:pPr>
            <a:r>
              <a:rPr lang="en-US" dirty="0" err="1">
                <a:latin typeface="Times New Roman" panose="02020603050405020304" pitchFamily="18" charset="0"/>
                <a:cs typeface="Times New Roman" panose="02020603050405020304" pitchFamily="18" charset="0"/>
              </a:rPr>
              <a:t>Guo</a:t>
            </a:r>
            <a:r>
              <a:rPr lang="en-US" dirty="0">
                <a:latin typeface="Times New Roman" panose="02020603050405020304" pitchFamily="18" charset="0"/>
                <a:cs typeface="Times New Roman" panose="02020603050405020304" pitchFamily="18" charset="0"/>
              </a:rPr>
              <a:t>-Jun Qi, Xian-Sheng </a:t>
            </a:r>
            <a:r>
              <a:rPr lang="en-US" dirty="0" err="1">
                <a:latin typeface="Times New Roman" panose="02020603050405020304" pitchFamily="18" charset="0"/>
                <a:cs typeface="Times New Roman" panose="02020603050405020304" pitchFamily="18" charset="0"/>
              </a:rPr>
              <a:t>Hua</a:t>
            </a:r>
            <a:r>
              <a:rPr lang="en-US" dirty="0">
                <a:latin typeface="Times New Roman" panose="02020603050405020304" pitchFamily="18" charset="0"/>
                <a:cs typeface="Times New Roman" panose="02020603050405020304" pitchFamily="18" charset="0"/>
              </a:rPr>
              <a:t>, Yong </a:t>
            </a:r>
            <a:r>
              <a:rPr lang="en-US" dirty="0" err="1">
                <a:latin typeface="Times New Roman" panose="02020603050405020304" pitchFamily="18" charset="0"/>
                <a:cs typeface="Times New Roman" panose="02020603050405020304" pitchFamily="18" charset="0"/>
              </a:rPr>
              <a:t>Rui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Jinhui</a:t>
            </a:r>
            <a:r>
              <a:rPr lang="en-US" dirty="0">
                <a:latin typeface="Times New Roman" panose="02020603050405020304" pitchFamily="18" charset="0"/>
                <a:cs typeface="Times New Roman" panose="02020603050405020304" pitchFamily="18" charset="0"/>
              </a:rPr>
              <a:t> Tang, Tao Mei, and Hong-Jiang Zhang, “</a:t>
            </a:r>
            <a:r>
              <a:rPr lang="en-US" dirty="0">
                <a:solidFill>
                  <a:srgbClr val="FF0000"/>
                </a:solidFill>
                <a:latin typeface="Times New Roman" panose="02020603050405020304" pitchFamily="18" charset="0"/>
                <a:cs typeface="Times New Roman" panose="02020603050405020304" pitchFamily="18" charset="0"/>
              </a:rPr>
              <a:t>Correlative multi-label video annotation</a:t>
            </a:r>
            <a:r>
              <a:rPr lang="en-US" dirty="0">
                <a:latin typeface="Times New Roman" panose="02020603050405020304" pitchFamily="18" charset="0"/>
                <a:cs typeface="Times New Roman" panose="02020603050405020304" pitchFamily="18" charset="0"/>
              </a:rPr>
              <a:t>”, In Proceedings of the 15th ACM international conference on Multimedia, pp. 17–26. ACM, 2007.</a:t>
            </a:r>
          </a:p>
          <a:p>
            <a:pPr marL="342900" indent="-342900">
              <a:lnSpc>
                <a:spcPct val="120000"/>
              </a:lnSpc>
              <a:buAutoNum type="arabicPeriod"/>
            </a:pPr>
            <a:r>
              <a:rPr lang="en-US" dirty="0">
                <a:latin typeface="Times New Roman" panose="02020603050405020304" pitchFamily="18" charset="0"/>
                <a:cs typeface="Times New Roman" panose="02020603050405020304" pitchFamily="18" charset="0"/>
              </a:rPr>
              <a:t>Jamie </a:t>
            </a:r>
            <a:r>
              <a:rPr lang="en-US" dirty="0" err="1">
                <a:latin typeface="Times New Roman" panose="02020603050405020304" pitchFamily="18" charset="0"/>
                <a:cs typeface="Times New Roman" panose="02020603050405020304" pitchFamily="18" charset="0"/>
              </a:rPr>
              <a:t>Shotton</a:t>
            </a:r>
            <a:r>
              <a:rPr lang="en-US" dirty="0">
                <a:latin typeface="Times New Roman" panose="02020603050405020304" pitchFamily="18" charset="0"/>
                <a:cs typeface="Times New Roman" panose="02020603050405020304" pitchFamily="18" charset="0"/>
              </a:rPr>
              <a:t>, John Winn, </a:t>
            </a:r>
            <a:r>
              <a:rPr lang="en-US" dirty="0" err="1">
                <a:latin typeface="Times New Roman" panose="02020603050405020304" pitchFamily="18" charset="0"/>
                <a:cs typeface="Times New Roman" panose="02020603050405020304" pitchFamily="18" charset="0"/>
              </a:rPr>
              <a:t>Carsten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Rother</a:t>
            </a:r>
            <a:r>
              <a:rPr lang="en-US" dirty="0">
                <a:latin typeface="Times New Roman" panose="02020603050405020304" pitchFamily="18" charset="0"/>
                <a:cs typeface="Times New Roman" panose="02020603050405020304" pitchFamily="18" charset="0"/>
              </a:rPr>
              <a:t>, and Antonio </a:t>
            </a:r>
            <a:r>
              <a:rPr lang="en-US" dirty="0" err="1">
                <a:latin typeface="Times New Roman" panose="02020603050405020304" pitchFamily="18" charset="0"/>
                <a:cs typeface="Times New Roman" panose="02020603050405020304" pitchFamily="18" charset="0"/>
              </a:rPr>
              <a:t>Criminisi</a:t>
            </a:r>
            <a:r>
              <a:rPr lang="en-US" dirty="0">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Textonboost</a:t>
            </a:r>
            <a:r>
              <a:rPr lang="en-US" dirty="0">
                <a:solidFill>
                  <a:srgbClr val="FF0000"/>
                </a:solidFill>
                <a:latin typeface="Times New Roman" panose="02020603050405020304" pitchFamily="18" charset="0"/>
                <a:cs typeface="Times New Roman" panose="02020603050405020304" pitchFamily="18" charset="0"/>
              </a:rPr>
              <a:t>: Joint appearance, shape and context modeling for multi-class object recognition and segmentation</a:t>
            </a:r>
            <a:r>
              <a:rPr lang="en-US" dirty="0">
                <a:latin typeface="Times New Roman" panose="02020603050405020304" pitchFamily="18" charset="0"/>
                <a:cs typeface="Times New Roman" panose="02020603050405020304" pitchFamily="18" charset="0"/>
              </a:rPr>
              <a:t>”, 2006</a:t>
            </a:r>
            <a:r>
              <a:rPr lang="en-IN" altLang="en-US" dirty="0">
                <a:latin typeface="Times New Roman" panose="02020603050405020304" pitchFamily="18" charset="0"/>
                <a:cs typeface="Times New Roman" panose="02020603050405020304" pitchFamily="18" charset="0"/>
              </a:rPr>
              <a:t>.</a:t>
            </a:r>
          </a:p>
          <a:p>
            <a:pPr marL="342900" indent="-342900">
              <a:lnSpc>
                <a:spcPct val="120000"/>
              </a:lnSpc>
              <a:buAutoNum type="arabicPeriod"/>
            </a:pPr>
            <a:r>
              <a:rPr lang="en-IN" altLang="en-US" dirty="0" err="1">
                <a:latin typeface="Times New Roman" panose="02020603050405020304" pitchFamily="18" charset="0"/>
                <a:cs typeface="Times New Roman" panose="02020603050405020304" pitchFamily="18" charset="0"/>
              </a:rPr>
              <a:t>Zheng</a:t>
            </a:r>
            <a:r>
              <a:rPr lang="en-IN" altLang="en-US" dirty="0">
                <a:latin typeface="Times New Roman" panose="02020603050405020304" pitchFamily="18" charset="0"/>
                <a:cs typeface="Times New Roman" panose="02020603050405020304" pitchFamily="18" charset="0"/>
              </a:rPr>
              <a:t>-Jun </a:t>
            </a:r>
            <a:r>
              <a:rPr lang="en-IN" altLang="en-US" dirty="0" err="1">
                <a:latin typeface="Times New Roman" panose="02020603050405020304" pitchFamily="18" charset="0"/>
                <a:cs typeface="Times New Roman" panose="02020603050405020304" pitchFamily="18" charset="0"/>
              </a:rPr>
              <a:t>Zha</a:t>
            </a:r>
            <a:r>
              <a:rPr lang="en-IN" altLang="en-US" dirty="0">
                <a:latin typeface="Times New Roman" panose="02020603050405020304" pitchFamily="18" charset="0"/>
                <a:cs typeface="Times New Roman" panose="02020603050405020304" pitchFamily="18" charset="0"/>
              </a:rPr>
              <a:t>, Xian-Sheng </a:t>
            </a:r>
            <a:r>
              <a:rPr lang="en-IN" altLang="en-US" dirty="0" err="1">
                <a:latin typeface="Times New Roman" panose="02020603050405020304" pitchFamily="18" charset="0"/>
                <a:cs typeface="Times New Roman" panose="02020603050405020304" pitchFamily="18" charset="0"/>
              </a:rPr>
              <a:t>Hua</a:t>
            </a:r>
            <a:r>
              <a:rPr lang="en-IN" altLang="en-US" dirty="0">
                <a:latin typeface="Times New Roman" panose="02020603050405020304" pitchFamily="18" charset="0"/>
                <a:cs typeface="Times New Roman" panose="02020603050405020304" pitchFamily="18" charset="0"/>
              </a:rPr>
              <a:t>, Tao Mei, </a:t>
            </a:r>
            <a:r>
              <a:rPr lang="en-IN" altLang="en-US" dirty="0" err="1">
                <a:latin typeface="Times New Roman" panose="02020603050405020304" pitchFamily="18" charset="0"/>
                <a:cs typeface="Times New Roman" panose="02020603050405020304" pitchFamily="18" charset="0"/>
              </a:rPr>
              <a:t>Jingdong</a:t>
            </a:r>
            <a:r>
              <a:rPr lang="en-IN" altLang="en-US" dirty="0">
                <a:latin typeface="Times New Roman" panose="02020603050405020304" pitchFamily="18" charset="0"/>
                <a:cs typeface="Times New Roman" panose="02020603050405020304" pitchFamily="18" charset="0"/>
              </a:rPr>
              <a:t> Wang, </a:t>
            </a:r>
            <a:r>
              <a:rPr lang="en-IN" altLang="en-US" dirty="0" err="1">
                <a:latin typeface="Times New Roman" panose="02020603050405020304" pitchFamily="18" charset="0"/>
                <a:cs typeface="Times New Roman" panose="02020603050405020304" pitchFamily="18" charset="0"/>
              </a:rPr>
              <a:t>Guo</a:t>
            </a:r>
            <a:r>
              <a:rPr lang="en-IN" altLang="en-US" dirty="0">
                <a:latin typeface="Times New Roman" panose="02020603050405020304" pitchFamily="18" charset="0"/>
                <a:cs typeface="Times New Roman" panose="02020603050405020304" pitchFamily="18" charset="0"/>
              </a:rPr>
              <a:t>-Jun Qi, and </a:t>
            </a:r>
            <a:r>
              <a:rPr lang="en-IN" altLang="en-US" dirty="0" err="1">
                <a:latin typeface="Times New Roman" panose="02020603050405020304" pitchFamily="18" charset="0"/>
                <a:cs typeface="Times New Roman" panose="02020603050405020304" pitchFamily="18" charset="0"/>
              </a:rPr>
              <a:t>Zengfu</a:t>
            </a:r>
            <a:r>
              <a:rPr lang="en-IN" altLang="en-US" dirty="0">
                <a:latin typeface="Times New Roman" panose="02020603050405020304" pitchFamily="18" charset="0"/>
                <a:cs typeface="Times New Roman" panose="02020603050405020304" pitchFamily="18" charset="0"/>
              </a:rPr>
              <a:t> Wang, “</a:t>
            </a:r>
            <a:r>
              <a:rPr lang="en-IN" altLang="en-US" dirty="0">
                <a:solidFill>
                  <a:srgbClr val="FF0000"/>
                </a:solidFill>
                <a:latin typeface="Times New Roman" panose="02020603050405020304" pitchFamily="18" charset="0"/>
                <a:cs typeface="Times New Roman" panose="02020603050405020304" pitchFamily="18" charset="0"/>
              </a:rPr>
              <a:t>Joint multi-label multi-instance learning for image classification</a:t>
            </a:r>
            <a:r>
              <a:rPr lang="en-IN" altLang="en-US" dirty="0">
                <a:latin typeface="Times New Roman" panose="02020603050405020304" pitchFamily="18" charset="0"/>
                <a:cs typeface="Times New Roman" panose="02020603050405020304" pitchFamily="18" charset="0"/>
              </a:rPr>
              <a:t>”, In 2008 IEEE Conference on Computer Vision and Pattern Recognition, pp. 1–8, June 2008.</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9" y="2590800"/>
            <a:ext cx="10131425" cy="1456267"/>
          </a:xfrm>
        </p:spPr>
        <p:txBody>
          <a:bodyPr/>
          <a:lstStyle/>
          <a:p>
            <a:r>
              <a:rPr lang="en-US" sz="3600" b="1" dirty="0" smtClean="0">
                <a:solidFill>
                  <a:srgbClr val="FF0000"/>
                </a:solidFill>
                <a:latin typeface="Times New Roman" panose="02020603050405020304" pitchFamily="18" charset="0"/>
                <a:cs typeface="Times New Roman" panose="02020603050405020304" pitchFamily="18" charset="0"/>
              </a:rPr>
              <a:t>				THANK YOU</a:t>
            </a:r>
            <a:endParaRPr lang="en-US" sz="36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80"/>
            <a:ext cx="11277600" cy="711835"/>
          </a:xfrm>
        </p:spPr>
        <p:txBody>
          <a:bodyPr>
            <a:normAutofit/>
          </a:bodyPr>
          <a:lstStyle/>
          <a:p>
            <a:pPr algn="ctr"/>
            <a:r>
              <a:rPr lang="en-IN" altLang="en-US" sz="3600" b="1" dirty="0">
                <a:solidFill>
                  <a:srgbClr val="FF0000"/>
                </a:solidFill>
                <a:latin typeface="Times New Roman" panose="02020603050405020304" pitchFamily="18" charset="0"/>
              </a:rPr>
              <a:t>LITERATURE SURVEY</a:t>
            </a:r>
          </a:p>
        </p:txBody>
      </p:sp>
      <p:graphicFrame>
        <p:nvGraphicFramePr>
          <p:cNvPr id="5" name="Content Placeholder 4"/>
          <p:cNvGraphicFramePr>
            <a:graphicFrameLocks noGrp="1"/>
          </p:cNvGraphicFramePr>
          <p:nvPr>
            <p:ph idx="1"/>
          </p:nvPr>
        </p:nvGraphicFramePr>
        <p:xfrm>
          <a:off x="93784" y="914573"/>
          <a:ext cx="11125200" cy="5790951"/>
        </p:xfrm>
        <a:graphic>
          <a:graphicData uri="http://schemas.openxmlformats.org/drawingml/2006/table">
            <a:tbl>
              <a:tblPr firstRow="1" bandRow="1">
                <a:tableStyleId>{073A0DAA-6AF3-43AB-8588-CEC1D06C72B9}</a:tableStyleId>
              </a:tblPr>
              <a:tblGrid>
                <a:gridCol w="3708400"/>
                <a:gridCol w="3708400"/>
                <a:gridCol w="3708400"/>
              </a:tblGrid>
              <a:tr h="468750">
                <a:tc>
                  <a:txBody>
                    <a:bodyPr/>
                    <a:lstStyle/>
                    <a:p>
                      <a:pPr algn="ctr"/>
                      <a:r>
                        <a:rPr lang="en-US" dirty="0" smtClean="0"/>
                        <a:t>BASE PAPER</a:t>
                      </a:r>
                      <a:endParaRPr lang="en-US" dirty="0"/>
                    </a:p>
                  </a:txBody>
                  <a:tcPr/>
                </a:tc>
                <a:tc>
                  <a:txBody>
                    <a:bodyPr/>
                    <a:lstStyle/>
                    <a:p>
                      <a:pPr algn="ctr"/>
                      <a:r>
                        <a:rPr lang="en-US" dirty="0" smtClean="0"/>
                        <a:t>METHODS</a:t>
                      </a:r>
                      <a:endParaRPr lang="en-US" dirty="0"/>
                    </a:p>
                  </a:txBody>
                  <a:tcPr/>
                </a:tc>
                <a:tc>
                  <a:txBody>
                    <a:bodyPr/>
                    <a:lstStyle/>
                    <a:p>
                      <a:pPr algn="ctr"/>
                      <a:r>
                        <a:rPr lang="en-US" dirty="0" smtClean="0"/>
                        <a:t>ISSUES</a:t>
                      </a:r>
                      <a:endParaRPr lang="en-US" dirty="0"/>
                    </a:p>
                  </a:txBody>
                  <a:tcPr/>
                </a:tc>
              </a:tr>
              <a:tr h="136942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Matthew R. </a:t>
                      </a:r>
                      <a:r>
                        <a:rPr lang="en-US" dirty="0" err="1" smtClean="0">
                          <a:latin typeface="Times New Roman" panose="02020603050405020304" pitchFamily="18" charset="0"/>
                          <a:cs typeface="Times New Roman" panose="02020603050405020304" pitchFamily="18" charset="0"/>
                        </a:rPr>
                        <a:t>Boutell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Jiebo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Luo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Xipeng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Shen</a:t>
                      </a:r>
                      <a:r>
                        <a:rPr lang="en-US" dirty="0" smtClean="0">
                          <a:latin typeface="Times New Roman" panose="02020603050405020304" pitchFamily="18" charset="0"/>
                          <a:cs typeface="Times New Roman" panose="02020603050405020304" pitchFamily="18" charset="0"/>
                        </a:rPr>
                        <a:t>, and Christopher M. Brown, “</a:t>
                      </a:r>
                      <a:r>
                        <a:rPr lang="en-US" dirty="0" smtClean="0">
                          <a:solidFill>
                            <a:srgbClr val="FF0000"/>
                          </a:solidFill>
                          <a:latin typeface="Times New Roman" panose="02020603050405020304" pitchFamily="18" charset="0"/>
                          <a:cs typeface="Times New Roman" panose="02020603050405020304" pitchFamily="18" charset="0"/>
                        </a:rPr>
                        <a:t>Learning multi-label scene classification</a:t>
                      </a:r>
                      <a:r>
                        <a:rPr lang="en-US" dirty="0" smtClean="0">
                          <a:latin typeface="Times New Roman" panose="02020603050405020304" pitchFamily="18" charset="0"/>
                          <a:cs typeface="Times New Roman" panose="02020603050405020304" pitchFamily="18" charset="0"/>
                        </a:rPr>
                        <a:t>”.</a:t>
                      </a:r>
                    </a:p>
                    <a:p>
                      <a:endParaRPr lang="en-US" dirty="0"/>
                    </a:p>
                  </a:txBody>
                  <a:tcPr/>
                </a:tc>
                <a:tc>
                  <a:txBody>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Region growing method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No accuracy</a:t>
                      </a:r>
                      <a:endParaRPr lang="en-US" dirty="0">
                        <a:latin typeface="Times New Roman" panose="02020603050405020304" pitchFamily="18" charset="0"/>
                        <a:cs typeface="Times New Roman" panose="02020603050405020304" pitchFamily="18" charset="0"/>
                      </a:endParaRPr>
                    </a:p>
                  </a:txBody>
                  <a:tcPr/>
                </a:tc>
              </a:tr>
              <a:tr h="158557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X. Ding, B. Li, W. </a:t>
                      </a:r>
                      <a:r>
                        <a:rPr lang="en-US" dirty="0" err="1" smtClean="0">
                          <a:latin typeface="Times New Roman" panose="02020603050405020304" pitchFamily="18" charset="0"/>
                          <a:cs typeface="Times New Roman" panose="02020603050405020304" pitchFamily="18" charset="0"/>
                        </a:rPr>
                        <a:t>Xiong</a:t>
                      </a:r>
                      <a:r>
                        <a:rPr lang="en-US" dirty="0" smtClean="0">
                          <a:latin typeface="Times New Roman" panose="02020603050405020304" pitchFamily="18" charset="0"/>
                          <a:cs typeface="Times New Roman" panose="02020603050405020304" pitchFamily="18" charset="0"/>
                        </a:rPr>
                        <a:t>, W. </a:t>
                      </a:r>
                      <a:r>
                        <a:rPr lang="en-US" dirty="0" err="1" smtClean="0">
                          <a:latin typeface="Times New Roman" panose="02020603050405020304" pitchFamily="18" charset="0"/>
                          <a:cs typeface="Times New Roman" panose="02020603050405020304" pitchFamily="18" charset="0"/>
                        </a:rPr>
                        <a:t>Guo</a:t>
                      </a:r>
                      <a:r>
                        <a:rPr lang="en-US" dirty="0" smtClean="0">
                          <a:latin typeface="Times New Roman" panose="02020603050405020304" pitchFamily="18" charset="0"/>
                          <a:cs typeface="Times New Roman" panose="02020603050405020304" pitchFamily="18" charset="0"/>
                        </a:rPr>
                        <a:t>, W. Hu, and B. </a:t>
                      </a:r>
                      <a:r>
                        <a:rPr lang="en-US" dirty="0" err="1" smtClean="0">
                          <a:latin typeface="Times New Roman" panose="02020603050405020304" pitchFamily="18" charset="0"/>
                          <a:cs typeface="Times New Roman" panose="02020603050405020304" pitchFamily="18" charset="0"/>
                        </a:rPr>
                        <a:t>Wang,“</a:t>
                      </a:r>
                      <a:r>
                        <a:rPr lang="en-US" dirty="0" err="1" smtClean="0">
                          <a:solidFill>
                            <a:srgbClr val="FF0000"/>
                          </a:solidFill>
                          <a:latin typeface="Times New Roman" panose="02020603050405020304" pitchFamily="18" charset="0"/>
                          <a:cs typeface="Times New Roman" panose="02020603050405020304" pitchFamily="18" charset="0"/>
                        </a:rPr>
                        <a:t>Multi</a:t>
                      </a:r>
                      <a:r>
                        <a:rPr lang="en-US" dirty="0" smtClean="0">
                          <a:solidFill>
                            <a:srgbClr val="FF0000"/>
                          </a:solidFill>
                          <a:latin typeface="Times New Roman" panose="02020603050405020304" pitchFamily="18" charset="0"/>
                          <a:cs typeface="Times New Roman" panose="02020603050405020304" pitchFamily="18" charset="0"/>
                        </a:rPr>
                        <a:t>-instance multi-label learning combining hierarchical context and its application to image annotation</a:t>
                      </a:r>
                      <a:r>
                        <a:rPr lang="en-US" dirty="0" smtClean="0">
                          <a:latin typeface="Times New Roman" panose="02020603050405020304" pitchFamily="18" charset="0"/>
                          <a:cs typeface="Times New Roman" panose="02020603050405020304" pitchFamily="18" charset="0"/>
                        </a:rPr>
                        <a:t>”.</a:t>
                      </a:r>
                      <a:endParaRPr lang="en-US" dirty="0"/>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Multi-label Learning (MIML)</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Correlation</a:t>
                      </a:r>
                      <a:r>
                        <a:rPr lang="en-US" baseline="0" dirty="0" smtClean="0">
                          <a:latin typeface="Times New Roman" panose="02020603050405020304" pitchFamily="18" charset="0"/>
                          <a:cs typeface="Times New Roman" panose="02020603050405020304" pitchFamily="18" charset="0"/>
                        </a:rPr>
                        <a:t> between the object is not established</a:t>
                      </a:r>
                      <a:endParaRPr lang="en-US" dirty="0">
                        <a:latin typeface="Times New Roman" panose="02020603050405020304" pitchFamily="18" charset="0"/>
                        <a:cs typeface="Times New Roman" panose="02020603050405020304" pitchFamily="18" charset="0"/>
                      </a:endParaRPr>
                    </a:p>
                  </a:txBody>
                  <a:tcPr/>
                </a:tc>
              </a:tr>
              <a:tr h="1084867">
                <a:tc>
                  <a:txBody>
                    <a:bodyPr/>
                    <a:lstStyle/>
                    <a:p>
                      <a:r>
                        <a:rPr lang="en-US" dirty="0" err="1" smtClean="0">
                          <a:latin typeface="Times New Roman" panose="02020603050405020304" pitchFamily="18" charset="0"/>
                          <a:cs typeface="Times New Roman" panose="02020603050405020304" pitchFamily="18" charset="0"/>
                        </a:rPr>
                        <a:t>Shantanu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Godbole</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Sunita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Sarawagi</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Discriminative methods for multi-labeled classification</a:t>
                      </a:r>
                      <a:r>
                        <a:rPr lang="en-US" dirty="0" smtClean="0">
                          <a:latin typeface="Times New Roman" panose="02020603050405020304" pitchFamily="18" charset="0"/>
                          <a:cs typeface="Times New Roman" panose="02020603050405020304" pitchFamily="18" charset="0"/>
                        </a:rPr>
                        <a:t>”.</a:t>
                      </a:r>
                      <a:endParaRPr lang="en-US" dirty="0"/>
                    </a:p>
                  </a:txBody>
                  <a:tcPr/>
                </a:tc>
                <a:tc>
                  <a:txBody>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Support</a:t>
                      </a:r>
                      <a:r>
                        <a:rPr lang="en-US" baseline="0" dirty="0" smtClean="0">
                          <a:latin typeface="Times New Roman" panose="02020603050405020304" pitchFamily="18" charset="0"/>
                          <a:cs typeface="Times New Roman" panose="02020603050405020304" pitchFamily="18" charset="0"/>
                        </a:rPr>
                        <a:t> Vector Machine (SVM)</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a:txBody>
                  <a:tcPr/>
                </a:tc>
              </a:tr>
              <a:tr h="1084867">
                <a:tc>
                  <a:txBody>
                    <a:bodyPr/>
                    <a:lstStyle/>
                    <a:p>
                      <a:r>
                        <a:rPr lang="en-US" dirty="0" err="1" smtClean="0">
                          <a:latin typeface="Times New Roman" panose="02020603050405020304" pitchFamily="18" charset="0"/>
                          <a:cs typeface="Times New Roman" panose="02020603050405020304" pitchFamily="18" charset="0"/>
                        </a:rPr>
                        <a:t>Feng</a:t>
                      </a:r>
                      <a:r>
                        <a:rPr lang="en-US" dirty="0" smtClean="0">
                          <a:latin typeface="Times New Roman" panose="02020603050405020304" pitchFamily="18" charset="0"/>
                          <a:cs typeface="Times New Roman" panose="02020603050405020304" pitchFamily="18" charset="0"/>
                        </a:rPr>
                        <a:t> Kang, </a:t>
                      </a:r>
                      <a:r>
                        <a:rPr lang="en-US" dirty="0" err="1" smtClean="0">
                          <a:latin typeface="Times New Roman" panose="02020603050405020304" pitchFamily="18" charset="0"/>
                          <a:cs typeface="Times New Roman" panose="02020603050405020304" pitchFamily="18" charset="0"/>
                        </a:rPr>
                        <a:t>Rong</a:t>
                      </a:r>
                      <a:r>
                        <a:rPr lang="en-US" dirty="0" smtClean="0">
                          <a:latin typeface="Times New Roman" panose="02020603050405020304" pitchFamily="18" charset="0"/>
                          <a:cs typeface="Times New Roman" panose="02020603050405020304" pitchFamily="18" charset="0"/>
                        </a:rPr>
                        <a:t> Jin, and R. </a:t>
                      </a:r>
                      <a:r>
                        <a:rPr lang="en-US" dirty="0" err="1" smtClean="0">
                          <a:latin typeface="Times New Roman" panose="02020603050405020304" pitchFamily="18" charset="0"/>
                          <a:cs typeface="Times New Roman" panose="02020603050405020304" pitchFamily="18" charset="0"/>
                        </a:rPr>
                        <a:t>Sukthankar</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Correlated label propagation with application to multi-label learning</a:t>
                      </a:r>
                      <a:r>
                        <a:rPr lang="en-US" dirty="0" smtClean="0">
                          <a:latin typeface="Times New Roman" panose="02020603050405020304" pitchFamily="18" charset="0"/>
                          <a:cs typeface="Times New Roman" panose="02020603050405020304" pitchFamily="18" charset="0"/>
                        </a:rPr>
                        <a:t>”</a:t>
                      </a:r>
                      <a:endParaRPr lang="en-US" dirty="0"/>
                    </a:p>
                  </a:txBody>
                  <a:tcPr/>
                </a:tc>
                <a:tc>
                  <a:txBody>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Correlated Label Propagation (CLP)</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Not efficient while labeling</a:t>
                      </a:r>
                      <a:r>
                        <a:rPr lang="en-US" baseline="0" dirty="0" smtClean="0">
                          <a:latin typeface="Times New Roman" panose="02020603050405020304" pitchFamily="18" charset="0"/>
                          <a:cs typeface="Times New Roman" panose="02020603050405020304" pitchFamily="18" charset="0"/>
                        </a:rPr>
                        <a:t> the object</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700"/>
            <a:ext cx="10131425" cy="950595"/>
          </a:xfrm>
        </p:spPr>
        <p:txBody>
          <a:bodyPr/>
          <a:lstStyle/>
          <a:p>
            <a:pPr algn="ctr"/>
            <a:r>
              <a:rPr lang="en-IN" altLang="en-US" sz="3600" b="1" dirty="0">
                <a:solidFill>
                  <a:srgbClr val="FF0000"/>
                </a:solidFill>
                <a:latin typeface="Times New Roman" panose="02020603050405020304" pitchFamily="18" charset="0"/>
              </a:rPr>
              <a:t>LITERATURE SURVEY </a:t>
            </a:r>
          </a:p>
        </p:txBody>
      </p:sp>
      <p:graphicFrame>
        <p:nvGraphicFramePr>
          <p:cNvPr id="4" name="Content Placeholder 3"/>
          <p:cNvGraphicFramePr>
            <a:graphicFrameLocks noGrp="1"/>
          </p:cNvGraphicFramePr>
          <p:nvPr>
            <p:ph idx="1"/>
          </p:nvPr>
        </p:nvGraphicFramePr>
        <p:xfrm>
          <a:off x="0" y="1362198"/>
          <a:ext cx="11254155" cy="4485640"/>
        </p:xfrm>
        <a:graphic>
          <a:graphicData uri="http://schemas.openxmlformats.org/drawingml/2006/table">
            <a:tbl>
              <a:tblPr firstRow="1" bandRow="1">
                <a:tableStyleId>{073A0DAA-6AF3-43AB-8588-CEC1D06C72B9}</a:tableStyleId>
              </a:tblPr>
              <a:tblGrid>
                <a:gridCol w="3751385"/>
                <a:gridCol w="3751385"/>
                <a:gridCol w="3751385"/>
              </a:tblGrid>
              <a:tr h="370840">
                <a:tc>
                  <a:txBody>
                    <a:bodyPr/>
                    <a:lstStyle/>
                    <a:p>
                      <a:pPr algn="ctr"/>
                      <a:r>
                        <a:rPr lang="en-US" dirty="0" smtClean="0"/>
                        <a:t>BASE PAPER</a:t>
                      </a:r>
                      <a:endParaRPr lang="en-US" dirty="0"/>
                    </a:p>
                  </a:txBody>
                  <a:tcPr/>
                </a:tc>
                <a:tc>
                  <a:txBody>
                    <a:bodyPr/>
                    <a:lstStyle/>
                    <a:p>
                      <a:pPr algn="ctr"/>
                      <a:r>
                        <a:rPr lang="en-US" dirty="0" smtClean="0"/>
                        <a:t>METHODS</a:t>
                      </a:r>
                      <a:endParaRPr lang="en-US" dirty="0"/>
                    </a:p>
                  </a:txBody>
                  <a:tcPr/>
                </a:tc>
                <a:tc>
                  <a:txBody>
                    <a:bodyPr/>
                    <a:lstStyle/>
                    <a:p>
                      <a:pPr algn="ctr"/>
                      <a:r>
                        <a:rPr lang="en-US" dirty="0" smtClean="0"/>
                        <a:t>ISSUES</a:t>
                      </a:r>
                      <a:endParaRPr lang="en-US" dirty="0"/>
                    </a:p>
                  </a:txBody>
                  <a:tcPr/>
                </a:tc>
              </a:tr>
              <a:tr h="370840">
                <a:tc>
                  <a:txBody>
                    <a:bodyPr/>
                    <a:lstStyle/>
                    <a:p>
                      <a:r>
                        <a:rPr lang="en-US" dirty="0" err="1" smtClean="0">
                          <a:latin typeface="Times New Roman" panose="02020603050405020304" pitchFamily="18" charset="0"/>
                          <a:cs typeface="Times New Roman" panose="02020603050405020304" pitchFamily="18" charset="0"/>
                        </a:rPr>
                        <a:t>Guo</a:t>
                      </a:r>
                      <a:r>
                        <a:rPr lang="en-US" dirty="0" smtClean="0">
                          <a:latin typeface="Times New Roman" panose="02020603050405020304" pitchFamily="18" charset="0"/>
                          <a:cs typeface="Times New Roman" panose="02020603050405020304" pitchFamily="18" charset="0"/>
                        </a:rPr>
                        <a:t>-Jun Qi, Xian-Sheng </a:t>
                      </a:r>
                      <a:r>
                        <a:rPr lang="en-US" dirty="0" err="1" smtClean="0">
                          <a:latin typeface="Times New Roman" panose="02020603050405020304" pitchFamily="18" charset="0"/>
                          <a:cs typeface="Times New Roman" panose="02020603050405020304" pitchFamily="18" charset="0"/>
                        </a:rPr>
                        <a:t>Hua</a:t>
                      </a:r>
                      <a:r>
                        <a:rPr lang="en-US" dirty="0" smtClean="0">
                          <a:latin typeface="Times New Roman" panose="02020603050405020304" pitchFamily="18" charset="0"/>
                          <a:cs typeface="Times New Roman" panose="02020603050405020304" pitchFamily="18" charset="0"/>
                        </a:rPr>
                        <a:t>, Yong </a:t>
                      </a:r>
                      <a:r>
                        <a:rPr lang="en-US" dirty="0" err="1" smtClean="0">
                          <a:latin typeface="Times New Roman" panose="02020603050405020304" pitchFamily="18" charset="0"/>
                          <a:cs typeface="Times New Roman" panose="02020603050405020304" pitchFamily="18" charset="0"/>
                        </a:rPr>
                        <a:t>Rui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Jinhui</a:t>
                      </a:r>
                      <a:r>
                        <a:rPr lang="en-US" dirty="0" smtClean="0">
                          <a:latin typeface="Times New Roman" panose="02020603050405020304" pitchFamily="18" charset="0"/>
                          <a:cs typeface="Times New Roman" panose="02020603050405020304" pitchFamily="18" charset="0"/>
                        </a:rPr>
                        <a:t> Tang, Tao Mei, and Hong-Jiang Zhang, “</a:t>
                      </a:r>
                      <a:r>
                        <a:rPr lang="en-US" dirty="0" smtClean="0">
                          <a:solidFill>
                            <a:srgbClr val="FF0000"/>
                          </a:solidFill>
                          <a:latin typeface="Times New Roman" panose="02020603050405020304" pitchFamily="18" charset="0"/>
                          <a:cs typeface="Times New Roman" panose="02020603050405020304" pitchFamily="18" charset="0"/>
                        </a:rPr>
                        <a:t>Correlative multi-label video annotation</a:t>
                      </a:r>
                      <a:r>
                        <a:rPr lang="en-US" dirty="0" smtClean="0">
                          <a:latin typeface="Times New Roman" panose="02020603050405020304" pitchFamily="18" charset="0"/>
                          <a:cs typeface="Times New Roman" panose="02020603050405020304" pitchFamily="18" charset="0"/>
                        </a:rPr>
                        <a:t>”</a:t>
                      </a:r>
                      <a:endParaRPr lang="en-US" dirty="0"/>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Correlative Multi-Label (CML)</a:t>
                      </a:r>
                      <a:endParaRPr lang="en-US" i="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Performance</a:t>
                      </a:r>
                      <a:r>
                        <a:rPr lang="en-US" baseline="0" dirty="0" smtClean="0">
                          <a:latin typeface="Times New Roman" panose="02020603050405020304" pitchFamily="18" charset="0"/>
                          <a:cs typeface="Times New Roman" panose="02020603050405020304" pitchFamily="18" charset="0"/>
                        </a:rPr>
                        <a:t> varies</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Jamie </a:t>
                      </a:r>
                      <a:r>
                        <a:rPr lang="en-US" dirty="0" err="1" smtClean="0">
                          <a:latin typeface="Times New Roman" panose="02020603050405020304" pitchFamily="18" charset="0"/>
                          <a:cs typeface="Times New Roman" panose="02020603050405020304" pitchFamily="18" charset="0"/>
                        </a:rPr>
                        <a:t>Shotton</a:t>
                      </a:r>
                      <a:r>
                        <a:rPr lang="en-US" dirty="0" smtClean="0">
                          <a:latin typeface="Times New Roman" panose="02020603050405020304" pitchFamily="18" charset="0"/>
                          <a:cs typeface="Times New Roman" panose="02020603050405020304" pitchFamily="18" charset="0"/>
                        </a:rPr>
                        <a:t>, John Winn, </a:t>
                      </a:r>
                      <a:r>
                        <a:rPr lang="en-US" dirty="0" err="1" smtClean="0">
                          <a:latin typeface="Times New Roman" panose="02020603050405020304" pitchFamily="18" charset="0"/>
                          <a:cs typeface="Times New Roman" panose="02020603050405020304" pitchFamily="18" charset="0"/>
                        </a:rPr>
                        <a:t>Carsten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Rother</a:t>
                      </a:r>
                      <a:r>
                        <a:rPr lang="en-US" dirty="0" smtClean="0">
                          <a:latin typeface="Times New Roman" panose="02020603050405020304" pitchFamily="18" charset="0"/>
                          <a:cs typeface="Times New Roman" panose="02020603050405020304" pitchFamily="18" charset="0"/>
                        </a:rPr>
                        <a:t>, and Antonio </a:t>
                      </a:r>
                      <a:r>
                        <a:rPr lang="en-US" dirty="0" err="1" smtClean="0">
                          <a:latin typeface="Times New Roman" panose="02020603050405020304" pitchFamily="18" charset="0"/>
                          <a:cs typeface="Times New Roman" panose="02020603050405020304" pitchFamily="18" charset="0"/>
                        </a:rPr>
                        <a:t>Criminisi</a:t>
                      </a:r>
                      <a:r>
                        <a:rPr lang="en-US" dirty="0" smtClean="0">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Textonboost</a:t>
                      </a:r>
                      <a:r>
                        <a:rPr lang="en-US" dirty="0" smtClean="0">
                          <a:solidFill>
                            <a:srgbClr val="FF0000"/>
                          </a:solidFill>
                          <a:latin typeface="Times New Roman" panose="02020603050405020304" pitchFamily="18" charset="0"/>
                          <a:cs typeface="Times New Roman" panose="02020603050405020304" pitchFamily="18" charset="0"/>
                        </a:rPr>
                        <a:t>: Joint appearance, shape and context modeling for multi-class object recognition and segmentation</a:t>
                      </a:r>
                      <a:r>
                        <a:rPr lang="en-US" dirty="0" smtClean="0">
                          <a:latin typeface="Times New Roman" panose="02020603050405020304" pitchFamily="18" charset="0"/>
                          <a:cs typeface="Times New Roman" panose="02020603050405020304" pitchFamily="18" charset="0"/>
                        </a:rPr>
                        <a:t>”</a:t>
                      </a:r>
                      <a:endParaRPr lang="en-US" dirty="0"/>
                    </a:p>
                  </a:txBody>
                  <a:tcPr/>
                </a:tc>
                <a:tc>
                  <a:txBody>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Conditional Random Field (CRF)</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Segmentation is not accurate.</a:t>
                      </a:r>
                      <a:endParaRPr lang="en-US" dirty="0">
                        <a:latin typeface="Times New Roman" panose="02020603050405020304" pitchFamily="18" charset="0"/>
                        <a:cs typeface="Times New Roman" panose="02020603050405020304" pitchFamily="18" charset="0"/>
                      </a:endParaRPr>
                    </a:p>
                  </a:txBody>
                  <a:tcPr/>
                </a:tc>
              </a:tr>
              <a:tr h="370840">
                <a:tc>
                  <a:txBody>
                    <a:bodyPr/>
                    <a:lstStyle/>
                    <a:p>
                      <a:r>
                        <a:rPr lang="en-IN" altLang="en-US" sz="1800" dirty="0" err="1" smtClean="0">
                          <a:latin typeface="Times New Roman" panose="02020603050405020304" pitchFamily="18" charset="0"/>
                          <a:cs typeface="Times New Roman" panose="02020603050405020304" pitchFamily="18" charset="0"/>
                        </a:rPr>
                        <a:t>Zheng</a:t>
                      </a:r>
                      <a:r>
                        <a:rPr lang="en-IN" altLang="en-US" sz="1800" dirty="0" smtClean="0">
                          <a:latin typeface="Times New Roman" panose="02020603050405020304" pitchFamily="18" charset="0"/>
                          <a:cs typeface="Times New Roman" panose="02020603050405020304" pitchFamily="18" charset="0"/>
                        </a:rPr>
                        <a:t>-Jun </a:t>
                      </a:r>
                      <a:r>
                        <a:rPr lang="en-IN" altLang="en-US" sz="1800" dirty="0" err="1" smtClean="0">
                          <a:latin typeface="Times New Roman" panose="02020603050405020304" pitchFamily="18" charset="0"/>
                          <a:cs typeface="Times New Roman" panose="02020603050405020304" pitchFamily="18" charset="0"/>
                        </a:rPr>
                        <a:t>Zha</a:t>
                      </a:r>
                      <a:r>
                        <a:rPr lang="en-IN" altLang="en-US" sz="1800" dirty="0" smtClean="0">
                          <a:latin typeface="Times New Roman" panose="02020603050405020304" pitchFamily="18" charset="0"/>
                          <a:cs typeface="Times New Roman" panose="02020603050405020304" pitchFamily="18" charset="0"/>
                        </a:rPr>
                        <a:t>, Xian-Sheng </a:t>
                      </a:r>
                      <a:r>
                        <a:rPr lang="en-IN" altLang="en-US" sz="1800" dirty="0" err="1" smtClean="0">
                          <a:latin typeface="Times New Roman" panose="02020603050405020304" pitchFamily="18" charset="0"/>
                          <a:cs typeface="Times New Roman" panose="02020603050405020304" pitchFamily="18" charset="0"/>
                        </a:rPr>
                        <a:t>Hua</a:t>
                      </a:r>
                      <a:r>
                        <a:rPr lang="en-IN" altLang="en-US" sz="1800" dirty="0" smtClean="0">
                          <a:latin typeface="Times New Roman" panose="02020603050405020304" pitchFamily="18" charset="0"/>
                          <a:cs typeface="Times New Roman" panose="02020603050405020304" pitchFamily="18" charset="0"/>
                        </a:rPr>
                        <a:t>, Tao Mei, </a:t>
                      </a:r>
                      <a:r>
                        <a:rPr lang="en-IN" altLang="en-US" sz="1800" dirty="0" err="1" smtClean="0">
                          <a:latin typeface="Times New Roman" panose="02020603050405020304" pitchFamily="18" charset="0"/>
                          <a:cs typeface="Times New Roman" panose="02020603050405020304" pitchFamily="18" charset="0"/>
                        </a:rPr>
                        <a:t>Jingdong</a:t>
                      </a:r>
                      <a:r>
                        <a:rPr lang="en-IN" altLang="en-US" sz="1800" dirty="0" smtClean="0">
                          <a:latin typeface="Times New Roman" panose="02020603050405020304" pitchFamily="18" charset="0"/>
                          <a:cs typeface="Times New Roman" panose="02020603050405020304" pitchFamily="18" charset="0"/>
                        </a:rPr>
                        <a:t> Wang, </a:t>
                      </a:r>
                      <a:r>
                        <a:rPr lang="en-IN" altLang="en-US" sz="1800" dirty="0" err="1" smtClean="0">
                          <a:latin typeface="Times New Roman" panose="02020603050405020304" pitchFamily="18" charset="0"/>
                          <a:cs typeface="Times New Roman" panose="02020603050405020304" pitchFamily="18" charset="0"/>
                        </a:rPr>
                        <a:t>Guo</a:t>
                      </a:r>
                      <a:r>
                        <a:rPr lang="en-IN" altLang="en-US" sz="1800" dirty="0" smtClean="0">
                          <a:latin typeface="Times New Roman" panose="02020603050405020304" pitchFamily="18" charset="0"/>
                          <a:cs typeface="Times New Roman" panose="02020603050405020304" pitchFamily="18" charset="0"/>
                        </a:rPr>
                        <a:t>-Jun Qi, and </a:t>
                      </a:r>
                      <a:r>
                        <a:rPr lang="en-IN" altLang="en-US" sz="1800" dirty="0" err="1" smtClean="0">
                          <a:latin typeface="Times New Roman" panose="02020603050405020304" pitchFamily="18" charset="0"/>
                          <a:cs typeface="Times New Roman" panose="02020603050405020304" pitchFamily="18" charset="0"/>
                        </a:rPr>
                        <a:t>Zengfu</a:t>
                      </a:r>
                      <a:r>
                        <a:rPr lang="en-IN" altLang="en-US" sz="1800" dirty="0" smtClean="0">
                          <a:latin typeface="Times New Roman" panose="02020603050405020304" pitchFamily="18" charset="0"/>
                          <a:cs typeface="Times New Roman" panose="02020603050405020304" pitchFamily="18" charset="0"/>
                        </a:rPr>
                        <a:t> Wang, “</a:t>
                      </a:r>
                      <a:r>
                        <a:rPr lang="en-IN" altLang="en-US" sz="1800" dirty="0" smtClean="0">
                          <a:solidFill>
                            <a:srgbClr val="FF0000"/>
                          </a:solidFill>
                          <a:latin typeface="Times New Roman" panose="02020603050405020304" pitchFamily="18" charset="0"/>
                          <a:cs typeface="Times New Roman" panose="02020603050405020304" pitchFamily="18" charset="0"/>
                        </a:rPr>
                        <a:t>Joint multi-label multi-instance learning for image classification</a:t>
                      </a:r>
                      <a:r>
                        <a:rPr lang="en-IN" altLang="en-US" sz="1800" dirty="0" smtClean="0">
                          <a:latin typeface="Times New Roman" panose="02020603050405020304" pitchFamily="18" charset="0"/>
                          <a:cs typeface="Times New Roman" panose="02020603050405020304" pitchFamily="18" charset="0"/>
                        </a:rPr>
                        <a:t>”</a:t>
                      </a:r>
                      <a:endParaRPr lang="en-US" sz="1800" dirty="0"/>
                    </a:p>
                  </a:txBody>
                  <a:tcPr/>
                </a:tc>
                <a:tc>
                  <a:txBody>
                    <a:bodyPr/>
                    <a:lstStyle/>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MIML-BOOST </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MIMI-SVM</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solidFill>
                            <a:schemeClr val="tx1"/>
                          </a:solidFill>
                          <a:latin typeface="Times New Roman" panose="02020603050405020304" pitchFamily="18" charset="0"/>
                          <a:cs typeface="Times New Roman" panose="02020603050405020304" pitchFamily="18" charset="0"/>
                        </a:rPr>
                        <a:t>The connections between instances and labels, and the correlations among labels are not sufficiently leveraged to improve the classification performance.</a:t>
                      </a:r>
                      <a:endParaRPr lang="en-US" sz="18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solidFill>
                  <a:srgbClr val="FF0000"/>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To semantically understand a given image and to convert into its Textual Description, by using </a:t>
            </a:r>
            <a:r>
              <a:rPr lang="en-US" sz="2200" dirty="0">
                <a:solidFill>
                  <a:srgbClr val="FF0000"/>
                </a:solidFill>
                <a:latin typeface="Times New Roman" panose="02020603050405020304" pitchFamily="18" charset="0"/>
                <a:cs typeface="Times New Roman" panose="02020603050405020304" pitchFamily="18" charset="0"/>
              </a:rPr>
              <a:t>Multi-Label (ML)</a:t>
            </a:r>
            <a:r>
              <a:rPr lang="en-US" sz="2200" dirty="0">
                <a:latin typeface="Times New Roman" panose="02020603050405020304" pitchFamily="18" charset="0"/>
                <a:cs typeface="Times New Roman" panose="02020603050405020304" pitchFamily="18" charset="0"/>
              </a:rPr>
              <a:t>Annotation.</a:t>
            </a:r>
          </a:p>
          <a:p>
            <a:r>
              <a:rPr lang="en-US" sz="2200" dirty="0">
                <a:latin typeface="Times New Roman" panose="02020603050405020304" pitchFamily="18" charset="0"/>
                <a:cs typeface="Times New Roman" panose="02020603050405020304" pitchFamily="18" charset="0"/>
              </a:rPr>
              <a:t>The overall system is intended </a:t>
            </a:r>
          </a:p>
          <a:p>
            <a:pPr lvl="1">
              <a:buFont typeface="Times New Roman" panose="02020603050405020304" pitchFamily="18" charset="0"/>
              <a:buChar char="–"/>
            </a:pPr>
            <a:r>
              <a:rPr lang="en-US" sz="2200" dirty="0">
                <a:solidFill>
                  <a:srgbClr val="FFC000"/>
                </a:solidFill>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rPr>
              <a:t>To achieve multi label annotation to understand the images better and to provide a short description based on the spatial relationship </a:t>
            </a:r>
            <a:r>
              <a:rPr lang="en-IN" altLang="en-US" sz="2200" dirty="0">
                <a:solidFill>
                  <a:srgbClr val="FF0000"/>
                </a:solidFill>
                <a:latin typeface="Times New Roman" panose="02020603050405020304" pitchFamily="18" charset="0"/>
                <a:cs typeface="Times New Roman" panose="02020603050405020304" pitchFamily="18" charset="0"/>
              </a:rPr>
              <a:t>between the </a:t>
            </a:r>
            <a:r>
              <a:rPr lang="en-US" sz="2200" dirty="0">
                <a:solidFill>
                  <a:srgbClr val="FF0000"/>
                </a:solidFill>
                <a:latin typeface="Times New Roman" panose="02020603050405020304" pitchFamily="18" charset="0"/>
                <a:cs typeface="Times New Roman" panose="02020603050405020304" pitchFamily="18" charset="0"/>
              </a:rPr>
              <a:t>objects in an image.</a:t>
            </a:r>
          </a:p>
          <a:p>
            <a:endParaRPr lang="en-US" sz="22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1564" y="1083281"/>
            <a:ext cx="3049785" cy="1179443"/>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rgbClr val="FF0000"/>
                </a:solidFill>
              </a:rPr>
              <a:t>FEATURE </a:t>
            </a:r>
            <a:r>
              <a:rPr lang="en-US" b="1" dirty="0" smtClean="0">
                <a:solidFill>
                  <a:srgbClr val="FF0000"/>
                </a:solidFill>
              </a:rPr>
              <a:t>EXTRACTION</a:t>
            </a:r>
          </a:p>
          <a:p>
            <a:pPr algn="ctr"/>
            <a:endParaRPr lang="en-US" b="1" dirty="0" smtClean="0">
              <a:solidFill>
                <a:srgbClr val="FF0000"/>
              </a:solidFill>
            </a:endParaRPr>
          </a:p>
          <a:p>
            <a:pPr algn="ctr"/>
            <a:endParaRPr lang="en-US" b="1" dirty="0">
              <a:solidFill>
                <a:srgbClr val="FF0000"/>
              </a:solidFill>
            </a:endParaRPr>
          </a:p>
        </p:txBody>
      </p:sp>
      <p:sp>
        <p:nvSpPr>
          <p:cNvPr id="18" name="Flowchart: Magnetic Disk 17"/>
          <p:cNvSpPr/>
          <p:nvPr/>
        </p:nvSpPr>
        <p:spPr>
          <a:xfrm>
            <a:off x="9778979" y="1317737"/>
            <a:ext cx="1190375" cy="70899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rgbClr val="FF0000"/>
                </a:solidFill>
              </a:rPr>
              <a:t>DATABASE</a:t>
            </a:r>
          </a:p>
        </p:txBody>
      </p:sp>
      <p:sp>
        <p:nvSpPr>
          <p:cNvPr id="27" name="Rectangle 26"/>
          <p:cNvSpPr/>
          <p:nvPr/>
        </p:nvSpPr>
        <p:spPr>
          <a:xfrm>
            <a:off x="1674189" y="2672041"/>
            <a:ext cx="3707122" cy="13976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rgbClr val="FF0000"/>
                </a:solidFill>
              </a:rPr>
              <a:t>FEATURE </a:t>
            </a:r>
          </a:p>
          <a:p>
            <a:pPr algn="ctr"/>
            <a:r>
              <a:rPr lang="en-US" b="1" dirty="0">
                <a:solidFill>
                  <a:srgbClr val="FF0000"/>
                </a:solidFill>
              </a:rPr>
              <a:t>EXTRACTION</a:t>
            </a: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p:txBody>
      </p:sp>
      <p:sp>
        <p:nvSpPr>
          <p:cNvPr id="32" name="Rectangle 31"/>
          <p:cNvSpPr/>
          <p:nvPr/>
        </p:nvSpPr>
        <p:spPr>
          <a:xfrm>
            <a:off x="4136617" y="4359934"/>
            <a:ext cx="4561322" cy="1748333"/>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rgbClr val="FF0000"/>
                </a:solidFill>
              </a:rPr>
              <a:t>IMAGE ANNOTATION</a:t>
            </a:r>
          </a:p>
          <a:p>
            <a:pPr algn="ctr"/>
            <a:endParaRPr lang="en-US" b="1" dirty="0">
              <a:solidFill>
                <a:srgbClr val="FF0000"/>
              </a:solidFill>
            </a:endParaRPr>
          </a:p>
          <a:p>
            <a:pPr algn="ctr"/>
            <a:endParaRPr lang="en-US" b="1" dirty="0">
              <a:solidFill>
                <a:srgbClr val="FF0000"/>
              </a:solidFill>
            </a:endParaRPr>
          </a:p>
          <a:p>
            <a:pPr algn="ctr"/>
            <a:endParaRPr lang="en-US" b="1" dirty="0">
              <a:solidFill>
                <a:srgbClr val="FF0000"/>
              </a:solidFill>
            </a:endParaRPr>
          </a:p>
        </p:txBody>
      </p:sp>
      <p:sp>
        <p:nvSpPr>
          <p:cNvPr id="33" name="Rectangle: Rounded Corners 32"/>
          <p:cNvSpPr/>
          <p:nvPr/>
        </p:nvSpPr>
        <p:spPr>
          <a:xfrm>
            <a:off x="7174251" y="2867255"/>
            <a:ext cx="1873307" cy="10071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rgbClr val="FF0000"/>
                </a:solidFill>
              </a:rPr>
              <a:t>SIMILARITY </a:t>
            </a:r>
          </a:p>
          <a:p>
            <a:pPr algn="ctr"/>
            <a:r>
              <a:rPr lang="en-US" b="1" dirty="0">
                <a:solidFill>
                  <a:srgbClr val="FF0000"/>
                </a:solidFill>
              </a:rPr>
              <a:t>COMPUTATION</a:t>
            </a:r>
          </a:p>
        </p:txBody>
      </p:sp>
      <p:sp>
        <p:nvSpPr>
          <p:cNvPr id="37" name="Rectangle 36"/>
          <p:cNvSpPr/>
          <p:nvPr/>
        </p:nvSpPr>
        <p:spPr>
          <a:xfrm>
            <a:off x="4504380" y="5193803"/>
            <a:ext cx="1502228" cy="798259"/>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solidFill>
                  <a:schemeClr val="tx1"/>
                </a:solidFill>
              </a:rPr>
              <a:t>MULTI LABEL ANNOTATION</a:t>
            </a:r>
          </a:p>
        </p:txBody>
      </p:sp>
      <p:sp>
        <p:nvSpPr>
          <p:cNvPr id="38" name="Rectangle 37"/>
          <p:cNvSpPr/>
          <p:nvPr/>
        </p:nvSpPr>
        <p:spPr>
          <a:xfrm>
            <a:off x="6798993" y="5002235"/>
            <a:ext cx="1410788"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solidFill>
                  <a:schemeClr val="tx1"/>
                </a:solidFill>
              </a:rPr>
              <a:t>LABEL 1</a:t>
            </a:r>
          </a:p>
        </p:txBody>
      </p:sp>
      <p:sp>
        <p:nvSpPr>
          <p:cNvPr id="39" name="Rectangle 38"/>
          <p:cNvSpPr/>
          <p:nvPr/>
        </p:nvSpPr>
        <p:spPr>
          <a:xfrm>
            <a:off x="6812335" y="5429646"/>
            <a:ext cx="1399064" cy="32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solidFill>
                  <a:schemeClr val="tx1"/>
                </a:solidFill>
              </a:rPr>
              <a:t>LABEL 2</a:t>
            </a:r>
          </a:p>
        </p:txBody>
      </p:sp>
      <p:sp>
        <p:nvSpPr>
          <p:cNvPr id="40" name="Rectangle 39"/>
          <p:cNvSpPr/>
          <p:nvPr/>
        </p:nvSpPr>
        <p:spPr>
          <a:xfrm>
            <a:off x="6812335" y="5811871"/>
            <a:ext cx="1418659"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solidFill>
                  <a:schemeClr val="tx1"/>
                </a:solidFill>
              </a:rPr>
              <a:t>LABEL N</a:t>
            </a:r>
          </a:p>
        </p:txBody>
      </p:sp>
      <p:sp>
        <p:nvSpPr>
          <p:cNvPr id="45" name="Rectangle 44"/>
          <p:cNvSpPr/>
          <p:nvPr/>
        </p:nvSpPr>
        <p:spPr>
          <a:xfrm>
            <a:off x="1552766" y="4684657"/>
            <a:ext cx="1974984" cy="1146220"/>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IN" b="1" dirty="0">
                <a:solidFill>
                  <a:srgbClr val="FF0000"/>
                </a:solidFill>
              </a:rPr>
              <a:t>	SPATIAL</a:t>
            </a:r>
          </a:p>
          <a:p>
            <a:r>
              <a:rPr lang="en-IN" b="1" dirty="0">
                <a:solidFill>
                  <a:srgbClr val="FF0000"/>
                </a:solidFill>
              </a:rPr>
              <a:t> RELATIONSHIP DETERMINATION</a:t>
            </a:r>
          </a:p>
        </p:txBody>
      </p:sp>
      <p:cxnSp>
        <p:nvCxnSpPr>
          <p:cNvPr id="112" name="Straight Arrow Connector 111"/>
          <p:cNvCxnSpPr>
            <a:endCxn id="27" idx="1"/>
          </p:cNvCxnSpPr>
          <p:nvPr/>
        </p:nvCxnSpPr>
        <p:spPr>
          <a:xfrm>
            <a:off x="534493" y="3370840"/>
            <a:ext cx="113969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37" idx="3"/>
            <a:endCxn id="38" idx="1"/>
          </p:cNvCxnSpPr>
          <p:nvPr/>
        </p:nvCxnSpPr>
        <p:spPr>
          <a:xfrm flipV="1">
            <a:off x="6006608" y="5139395"/>
            <a:ext cx="792385" cy="453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37" idx="3"/>
            <a:endCxn id="39" idx="1"/>
          </p:cNvCxnSpPr>
          <p:nvPr/>
        </p:nvCxnSpPr>
        <p:spPr>
          <a:xfrm flipV="1">
            <a:off x="6006608" y="5592932"/>
            <a:ext cx="8057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37" idx="3"/>
            <a:endCxn id="40" idx="1"/>
          </p:cNvCxnSpPr>
          <p:nvPr/>
        </p:nvCxnSpPr>
        <p:spPr>
          <a:xfrm>
            <a:off x="6006608" y="5592933"/>
            <a:ext cx="805727" cy="349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p:cNvCxnSpPr>
            <a:stCxn id="32" idx="1"/>
            <a:endCxn id="45" idx="3"/>
          </p:cNvCxnSpPr>
          <p:nvPr/>
        </p:nvCxnSpPr>
        <p:spPr>
          <a:xfrm flipH="1">
            <a:off x="3527750" y="5234101"/>
            <a:ext cx="608867" cy="23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45" idx="1"/>
          </p:cNvCxnSpPr>
          <p:nvPr/>
        </p:nvCxnSpPr>
        <p:spPr>
          <a:xfrm flipH="1">
            <a:off x="1135677" y="5257767"/>
            <a:ext cx="417089" cy="187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49524" y="4578636"/>
            <a:ext cx="1503241" cy="1200329"/>
          </a:xfrm>
          <a:prstGeom prst="rect">
            <a:avLst/>
          </a:prstGeom>
          <a:noFill/>
        </p:spPr>
        <p:txBody>
          <a:bodyPr wrap="square" rtlCol="0">
            <a:spAutoFit/>
          </a:bodyPr>
          <a:lstStyle/>
          <a:p>
            <a:r>
              <a:rPr lang="en-US" dirty="0" smtClean="0"/>
              <a:t>TEXTUAL  DESCRIPTION OF THE IMAGE</a:t>
            </a:r>
            <a:endParaRPr lang="en-US" dirty="0"/>
          </a:p>
        </p:txBody>
      </p:sp>
      <p:sp>
        <p:nvSpPr>
          <p:cNvPr id="43" name="TextBox 42"/>
          <p:cNvSpPr txBox="1"/>
          <p:nvPr/>
        </p:nvSpPr>
        <p:spPr>
          <a:xfrm>
            <a:off x="9274103" y="2092422"/>
            <a:ext cx="1225632" cy="1200329"/>
          </a:xfrm>
          <a:prstGeom prst="rect">
            <a:avLst/>
          </a:prstGeom>
          <a:noFill/>
        </p:spPr>
        <p:txBody>
          <a:bodyPr wrap="square" rtlCol="0">
            <a:spAutoFit/>
          </a:bodyPr>
          <a:lstStyle/>
          <a:p>
            <a:r>
              <a:rPr lang="en-US" dirty="0"/>
              <a:t>Clip arts from original image</a:t>
            </a:r>
          </a:p>
        </p:txBody>
      </p:sp>
      <p:cxnSp>
        <p:nvCxnSpPr>
          <p:cNvPr id="54" name="Straight Arrow Connector 53"/>
          <p:cNvCxnSpPr>
            <a:stCxn id="4" idx="3"/>
            <a:endCxn id="18" idx="2"/>
          </p:cNvCxnSpPr>
          <p:nvPr/>
        </p:nvCxnSpPr>
        <p:spPr>
          <a:xfrm flipV="1">
            <a:off x="8211349" y="1672368"/>
            <a:ext cx="1567815" cy="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1671316" y="1107527"/>
            <a:ext cx="2544418" cy="1129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IMAGE CROPPING</a:t>
            </a:r>
          </a:p>
          <a:p>
            <a:pPr algn="ctr"/>
            <a:endParaRPr lang="en-US" b="1" dirty="0">
              <a:solidFill>
                <a:srgbClr val="FF0000"/>
              </a:solidFill>
            </a:endParaRPr>
          </a:p>
          <a:p>
            <a:pPr algn="ctr"/>
            <a:endParaRPr lang="en-US" dirty="0">
              <a:solidFill>
                <a:srgbClr val="FF0000"/>
              </a:solidFill>
            </a:endParaRPr>
          </a:p>
        </p:txBody>
      </p:sp>
      <p:sp>
        <p:nvSpPr>
          <p:cNvPr id="58" name="Rectangle: Rounded Corners 57"/>
          <p:cNvSpPr/>
          <p:nvPr/>
        </p:nvSpPr>
        <p:spPr>
          <a:xfrm>
            <a:off x="2647860" y="1626512"/>
            <a:ext cx="1094057" cy="4661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CLIP-ART</a:t>
            </a:r>
          </a:p>
        </p:txBody>
      </p:sp>
      <p:cxnSp>
        <p:nvCxnSpPr>
          <p:cNvPr id="61" name="Straight Arrow Connector 60"/>
          <p:cNvCxnSpPr>
            <a:stCxn id="56" idx="3"/>
            <a:endCxn id="4" idx="1"/>
          </p:cNvCxnSpPr>
          <p:nvPr/>
        </p:nvCxnSpPr>
        <p:spPr>
          <a:xfrm>
            <a:off x="4215734" y="1672368"/>
            <a:ext cx="945515" cy="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endCxn id="56" idx="1"/>
          </p:cNvCxnSpPr>
          <p:nvPr/>
        </p:nvCxnSpPr>
        <p:spPr>
          <a:xfrm>
            <a:off x="351133" y="1672367"/>
            <a:ext cx="13201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708003" y="1196042"/>
            <a:ext cx="963432" cy="1200329"/>
          </a:xfrm>
          <a:prstGeom prst="rect">
            <a:avLst/>
          </a:prstGeom>
          <a:noFill/>
        </p:spPr>
        <p:txBody>
          <a:bodyPr wrap="square" rtlCol="0">
            <a:spAutoFit/>
          </a:bodyPr>
          <a:lstStyle/>
          <a:p>
            <a:r>
              <a:rPr lang="en-US" dirty="0" smtClean="0"/>
              <a:t> </a:t>
            </a:r>
            <a:r>
              <a:rPr lang="en-US" dirty="0"/>
              <a:t>INPUT</a:t>
            </a:r>
          </a:p>
          <a:p>
            <a:endParaRPr lang="en-US" dirty="0" smtClean="0"/>
          </a:p>
          <a:p>
            <a:r>
              <a:rPr lang="en-US" dirty="0" smtClean="0"/>
              <a:t>IMAGE</a:t>
            </a:r>
          </a:p>
          <a:p>
            <a:endParaRPr lang="en-US" dirty="0" smtClean="0"/>
          </a:p>
        </p:txBody>
      </p:sp>
      <p:sp>
        <p:nvSpPr>
          <p:cNvPr id="79" name="Rectangle: Rounded Corners 78"/>
          <p:cNvSpPr/>
          <p:nvPr/>
        </p:nvSpPr>
        <p:spPr>
          <a:xfrm>
            <a:off x="2504193" y="3293944"/>
            <a:ext cx="2203173" cy="5804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POINT FEATURE EXTRACTION</a:t>
            </a:r>
          </a:p>
        </p:txBody>
      </p:sp>
      <p:cxnSp>
        <p:nvCxnSpPr>
          <p:cNvPr id="82" name="Straight Arrow Connector 81"/>
          <p:cNvCxnSpPr>
            <a:stCxn id="27" idx="3"/>
            <a:endCxn id="33" idx="1"/>
          </p:cNvCxnSpPr>
          <p:nvPr/>
        </p:nvCxnSpPr>
        <p:spPr>
          <a:xfrm>
            <a:off x="5381311" y="3370841"/>
            <a:ext cx="1792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 name="Rectangle 106"/>
          <p:cNvSpPr/>
          <p:nvPr/>
        </p:nvSpPr>
        <p:spPr>
          <a:xfrm>
            <a:off x="9287678" y="4421425"/>
            <a:ext cx="2424113" cy="1521075"/>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rgbClr val="FF0000"/>
                </a:solidFill>
              </a:rPr>
              <a:t>OBJECT </a:t>
            </a:r>
          </a:p>
          <a:p>
            <a:pPr algn="ctr"/>
            <a:r>
              <a:rPr lang="en-US" b="1" dirty="0" smtClean="0">
                <a:solidFill>
                  <a:srgbClr val="FF0000"/>
                </a:solidFill>
              </a:rPr>
              <a:t>RECOGNITION</a:t>
            </a:r>
          </a:p>
          <a:p>
            <a:pPr algn="ctr"/>
            <a:endParaRPr lang="en-US" b="1" dirty="0">
              <a:solidFill>
                <a:srgbClr val="FF0000"/>
              </a:solidFill>
            </a:endParaRPr>
          </a:p>
          <a:p>
            <a:pPr algn="ctr"/>
            <a:endParaRPr lang="en-US" b="1" dirty="0">
              <a:solidFill>
                <a:srgbClr val="FF0000"/>
              </a:solidFill>
            </a:endParaRPr>
          </a:p>
        </p:txBody>
      </p:sp>
      <p:cxnSp>
        <p:nvCxnSpPr>
          <p:cNvPr id="101" name="Straight Arrow Connector 100"/>
          <p:cNvCxnSpPr>
            <a:stCxn id="107" idx="1"/>
            <a:endCxn id="32" idx="3"/>
          </p:cNvCxnSpPr>
          <p:nvPr/>
        </p:nvCxnSpPr>
        <p:spPr>
          <a:xfrm flipH="1">
            <a:off x="8697939" y="5181963"/>
            <a:ext cx="589739" cy="52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534493" y="2838662"/>
            <a:ext cx="937818" cy="1200329"/>
          </a:xfrm>
          <a:prstGeom prst="rect">
            <a:avLst/>
          </a:prstGeom>
          <a:noFill/>
        </p:spPr>
        <p:txBody>
          <a:bodyPr wrap="square" rtlCol="0">
            <a:spAutoFit/>
          </a:bodyPr>
          <a:lstStyle/>
          <a:p>
            <a:r>
              <a:rPr lang="en-US" dirty="0"/>
              <a:t>INPUT</a:t>
            </a:r>
          </a:p>
          <a:p>
            <a:endParaRPr lang="en-US" dirty="0"/>
          </a:p>
          <a:p>
            <a:r>
              <a:rPr lang="en-US" dirty="0"/>
              <a:t>IMAGE </a:t>
            </a:r>
          </a:p>
          <a:p>
            <a:endParaRPr lang="en-US" dirty="0"/>
          </a:p>
        </p:txBody>
      </p:sp>
      <p:cxnSp>
        <p:nvCxnSpPr>
          <p:cNvPr id="13" name="Elbow Connector 12"/>
          <p:cNvCxnSpPr>
            <a:stCxn id="18" idx="3"/>
            <a:endCxn id="33" idx="0"/>
          </p:cNvCxnSpPr>
          <p:nvPr/>
        </p:nvCxnSpPr>
        <p:spPr>
          <a:xfrm rot="5400000">
            <a:off x="8822690" y="1315085"/>
            <a:ext cx="840105" cy="2263775"/>
          </a:xfrm>
          <a:prstGeom prst="bentConnector3">
            <a:avLst>
              <a:gd name="adj1" fmla="val 50038"/>
            </a:avLst>
          </a:prstGeom>
          <a:ln>
            <a:tailEnd type="arrow"/>
          </a:ln>
        </p:spPr>
        <p:style>
          <a:lnRef idx="1">
            <a:schemeClr val="dk1"/>
          </a:lnRef>
          <a:fillRef idx="0">
            <a:schemeClr val="dk1"/>
          </a:fillRef>
          <a:effectRef idx="0">
            <a:schemeClr val="dk1"/>
          </a:effectRef>
          <a:fontRef idx="minor">
            <a:schemeClr val="tx1"/>
          </a:fontRef>
        </p:style>
      </p:cxnSp>
      <p:cxnSp>
        <p:nvCxnSpPr>
          <p:cNvPr id="15" name="Elbow Connector 14"/>
          <p:cNvCxnSpPr>
            <a:stCxn id="33" idx="3"/>
            <a:endCxn id="107" idx="0"/>
          </p:cNvCxnSpPr>
          <p:nvPr/>
        </p:nvCxnSpPr>
        <p:spPr>
          <a:xfrm>
            <a:off x="9047558" y="3370841"/>
            <a:ext cx="1452177" cy="105058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17" name="Rounded Rectangle 16"/>
          <p:cNvSpPr/>
          <p:nvPr/>
        </p:nvSpPr>
        <p:spPr>
          <a:xfrm>
            <a:off x="9988062" y="5213730"/>
            <a:ext cx="1242347" cy="5652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BLOB DETECTOR</a:t>
            </a:r>
            <a:endParaRPr lang="en-US" dirty="0"/>
          </a:p>
        </p:txBody>
      </p:sp>
      <p:sp>
        <p:nvSpPr>
          <p:cNvPr id="34" name="Rectangle: Rounded Corners 78"/>
          <p:cNvSpPr/>
          <p:nvPr/>
        </p:nvSpPr>
        <p:spPr>
          <a:xfrm>
            <a:off x="5643388" y="1569378"/>
            <a:ext cx="2203173" cy="5804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POINT FEATURE EXTRACTION</a:t>
            </a:r>
          </a:p>
        </p:txBody>
      </p:sp>
      <p:sp>
        <p:nvSpPr>
          <p:cNvPr id="91" name="TextBox 90"/>
          <p:cNvSpPr txBox="1"/>
          <p:nvPr/>
        </p:nvSpPr>
        <p:spPr>
          <a:xfrm>
            <a:off x="0" y="11723"/>
            <a:ext cx="11230409" cy="646331"/>
          </a:xfrm>
          <a:prstGeom prst="rect">
            <a:avLst/>
          </a:prstGeom>
          <a:noFill/>
        </p:spPr>
        <p:txBody>
          <a:bodyPr wrap="square" rtlCol="0">
            <a:spAutoFit/>
          </a:bodyPr>
          <a:lstStyle/>
          <a:p>
            <a:r>
              <a:rPr lang="en-US" sz="3600" b="1" dirty="0" smtClean="0">
                <a:solidFill>
                  <a:srgbClr val="FF0000"/>
                </a:solidFill>
                <a:latin typeface="Times New Roman" panose="02020603050405020304" pitchFamily="18" charset="0"/>
                <a:cs typeface="Times New Roman" panose="02020603050405020304" pitchFamily="18" charset="0"/>
              </a:rPr>
              <a:t>			OVERALL </a:t>
            </a:r>
            <a:r>
              <a:rPr lang="en-US" sz="3600" b="1" dirty="0">
                <a:solidFill>
                  <a:srgbClr val="FF0000"/>
                </a:solidFill>
                <a:latin typeface="Times New Roman" panose="02020603050405020304" pitchFamily="18" charset="0"/>
                <a:cs typeface="Times New Roman" panose="02020603050405020304" pitchFamily="18" charset="0"/>
              </a:rPr>
              <a:t>ARCHITECTURE DIAGRAM</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solidFill>
                  <a:srgbClr val="FF0000"/>
                </a:solidFill>
                <a:latin typeface="Times New Roman" panose="02020603050405020304" pitchFamily="18" charset="0"/>
                <a:cs typeface="Times New Roman" panose="02020603050405020304" pitchFamily="18" charset="0"/>
              </a:rPr>
              <a:t>LIST OF MODULES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2142067"/>
            <a:ext cx="10131425" cy="4417759"/>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	The list of modules involved in the entire process are as follows:</a:t>
            </a:r>
          </a:p>
          <a:p>
            <a:pPr marL="457200" indent="-342900"/>
            <a:r>
              <a:rPr lang="en-US" sz="2200" dirty="0" smtClean="0">
                <a:latin typeface="Times New Roman" panose="02020603050405020304" pitchFamily="18" charset="0"/>
                <a:cs typeface="Times New Roman" panose="02020603050405020304" pitchFamily="18" charset="0"/>
              </a:rPr>
              <a:t>Image Cropping</a:t>
            </a:r>
            <a:endParaRPr lang="en-US" sz="2200" dirty="0">
              <a:latin typeface="Times New Roman" panose="02020603050405020304" pitchFamily="18" charset="0"/>
              <a:cs typeface="Times New Roman" panose="02020603050405020304" pitchFamily="18" charset="0"/>
            </a:endParaRPr>
          </a:p>
          <a:p>
            <a:pPr marL="457200" indent="-342900"/>
            <a:r>
              <a:rPr lang="en-US" sz="2200" dirty="0">
                <a:latin typeface="Times New Roman" panose="02020603050405020304" pitchFamily="18" charset="0"/>
                <a:cs typeface="Times New Roman" panose="02020603050405020304" pitchFamily="18" charset="0"/>
              </a:rPr>
              <a:t>Feature </a:t>
            </a:r>
            <a:r>
              <a:rPr lang="en-US" sz="2200" dirty="0" smtClean="0">
                <a:latin typeface="Times New Roman" panose="02020603050405020304" pitchFamily="18" charset="0"/>
                <a:cs typeface="Times New Roman" panose="02020603050405020304" pitchFamily="18" charset="0"/>
              </a:rPr>
              <a:t>Extraction</a:t>
            </a:r>
          </a:p>
          <a:p>
            <a:pPr marL="457200" indent="-342900"/>
            <a:r>
              <a:rPr lang="en-US" sz="2200" dirty="0">
                <a:latin typeface="Times New Roman" panose="02020603050405020304" pitchFamily="18" charset="0"/>
                <a:cs typeface="Times New Roman" panose="02020603050405020304" pitchFamily="18" charset="0"/>
              </a:rPr>
              <a:t>Similarity </a:t>
            </a:r>
            <a:r>
              <a:rPr lang="en-US" sz="2200" dirty="0" smtClean="0">
                <a:latin typeface="Times New Roman" panose="02020603050405020304" pitchFamily="18" charset="0"/>
                <a:cs typeface="Times New Roman" panose="02020603050405020304" pitchFamily="18" charset="0"/>
              </a:rPr>
              <a:t>Computation</a:t>
            </a:r>
            <a:endParaRPr lang="en-US" sz="2200" dirty="0">
              <a:latin typeface="Times New Roman" panose="02020603050405020304" pitchFamily="18" charset="0"/>
              <a:cs typeface="Times New Roman" panose="02020603050405020304" pitchFamily="18" charset="0"/>
            </a:endParaRPr>
          </a:p>
          <a:p>
            <a:pPr marL="457200" indent="-342900"/>
            <a:r>
              <a:rPr lang="en-US" sz="2200" dirty="0">
                <a:latin typeface="Times New Roman" panose="02020603050405020304" pitchFamily="18" charset="0"/>
                <a:cs typeface="Times New Roman" panose="02020603050405020304" pitchFamily="18" charset="0"/>
              </a:rPr>
              <a:t>Object </a:t>
            </a:r>
            <a:r>
              <a:rPr lang="en-US" sz="2200" dirty="0" smtClean="0">
                <a:latin typeface="Times New Roman" panose="02020603050405020304" pitchFamily="18" charset="0"/>
                <a:cs typeface="Times New Roman" panose="02020603050405020304" pitchFamily="18" charset="0"/>
              </a:rPr>
              <a:t>Recognition</a:t>
            </a:r>
          </a:p>
          <a:p>
            <a:pPr marL="457200" indent="-342900"/>
            <a:r>
              <a:rPr lang="en-US" sz="2200" dirty="0" smtClean="0">
                <a:latin typeface="Times New Roman" panose="02020603050405020304" pitchFamily="18" charset="0"/>
                <a:cs typeface="Times New Roman" panose="02020603050405020304" pitchFamily="18" charset="0"/>
              </a:rPr>
              <a:t>Multi </a:t>
            </a:r>
            <a:r>
              <a:rPr lang="en-US" sz="2200" dirty="0">
                <a:latin typeface="Times New Roman" panose="02020603050405020304" pitchFamily="18" charset="0"/>
                <a:cs typeface="Times New Roman" panose="02020603050405020304" pitchFamily="18" charset="0"/>
              </a:rPr>
              <a:t>Label Image Annotation</a:t>
            </a:r>
          </a:p>
          <a:p>
            <a:pPr marL="457200" indent="-342900"/>
            <a:r>
              <a:rPr lang="en-US" sz="2200" dirty="0">
                <a:latin typeface="Times New Roman" panose="02020603050405020304" pitchFamily="18" charset="0"/>
                <a:cs typeface="Times New Roman" panose="02020603050405020304" pitchFamily="18" charset="0"/>
              </a:rPr>
              <a:t>Spatial Relationship </a:t>
            </a:r>
            <a:r>
              <a:rPr lang="en-US" sz="2200" dirty="0" smtClean="0">
                <a:latin typeface="Times New Roman" panose="02020603050405020304" pitchFamily="18" charset="0"/>
                <a:cs typeface="Times New Roman" panose="02020603050405020304" pitchFamily="18" charset="0"/>
              </a:rPr>
              <a:t>Determination</a:t>
            </a:r>
          </a:p>
          <a:p>
            <a:pPr marL="457200" indent="-342900">
              <a:buNone/>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12769" cy="6764215"/>
          </a:xfrm>
        </p:spPr>
        <p:txBody>
          <a:bodyPr>
            <a:noAutofit/>
          </a:bodyPr>
          <a:lstStyle/>
          <a:p>
            <a:pPr marL="0" indent="0">
              <a:buNone/>
            </a:pPr>
            <a:endParaRPr lang="en-US" sz="3600" b="1"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IN" altLang="en-US" sz="3600" b="1" dirty="0" smtClean="0">
                <a:solidFill>
                  <a:srgbClr val="FF0000"/>
                </a:solidFill>
                <a:latin typeface="Times New Roman" panose="02020603050405020304" pitchFamily="18" charset="0"/>
                <a:cs typeface="Times New Roman" panose="02020603050405020304" pitchFamily="18" charset="0"/>
              </a:rPr>
              <a:t>	</a:t>
            </a:r>
            <a:r>
              <a:rPr lang="en-US" sz="3600" b="1" dirty="0" smtClean="0">
                <a:solidFill>
                  <a:srgbClr val="FF0000"/>
                </a:solidFill>
                <a:latin typeface="Times New Roman" panose="02020603050405020304" pitchFamily="18" charset="0"/>
                <a:cs typeface="Times New Roman" panose="02020603050405020304" pitchFamily="18" charset="0"/>
              </a:rPr>
              <a:t>IMAGE CROPPING: (OFFLINE PROCESS)</a:t>
            </a:r>
          </a:p>
          <a:p>
            <a:pPr marL="0" indent="0">
              <a:buNone/>
            </a:pPr>
            <a:endParaRPr lang="en-US" sz="2200" dirty="0" smtClean="0">
              <a:solidFill>
                <a:srgbClr val="FFC000"/>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Cropping refers to the removal of the outer parts of an image </a:t>
            </a:r>
            <a:r>
              <a:rPr lang="en-US" sz="2200" dirty="0" smtClean="0">
                <a:latin typeface="Times New Roman" panose="02020603050405020304" pitchFamily="18" charset="0"/>
                <a:cs typeface="Times New Roman" panose="02020603050405020304" pitchFamily="18" charset="0"/>
              </a:rPr>
              <a:t>to improve </a:t>
            </a:r>
            <a:r>
              <a:rPr lang="en-US" sz="2200" dirty="0">
                <a:latin typeface="Times New Roman" panose="02020603050405020304" pitchFamily="18" charset="0"/>
                <a:cs typeface="Times New Roman" panose="02020603050405020304" pitchFamily="18" charset="0"/>
              </a:rPr>
              <a:t>framing, accentuate subject matter or change aspect ratio.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set </a:t>
            </a:r>
            <a:r>
              <a:rPr lang="en-US" sz="2200" dirty="0">
                <a:latin typeface="Times New Roman" panose="02020603050405020304" pitchFamily="18" charset="0"/>
                <a:cs typeface="Times New Roman" panose="02020603050405020304" pitchFamily="18" charset="0"/>
              </a:rPr>
              <a:t>of images which needs to be trained is cropped using Crop </a:t>
            </a:r>
            <a:r>
              <a:rPr lang="en-US" sz="2200" dirty="0" smtClean="0">
                <a:latin typeface="Times New Roman" panose="02020603050405020304" pitchFamily="18" charset="0"/>
                <a:cs typeface="Times New Roman" panose="02020603050405020304" pitchFamily="18" charset="0"/>
              </a:rPr>
              <a:t>image Interactive Tool.</a:t>
            </a:r>
          </a:p>
          <a:p>
            <a:r>
              <a:rPr lang="en-US" sz="2200" dirty="0" smtClean="0">
                <a:latin typeface="Times New Roman" panose="02020603050405020304" pitchFamily="18" charset="0"/>
                <a:cs typeface="Times New Roman" panose="02020603050405020304" pitchFamily="18" charset="0"/>
              </a:rPr>
              <a:t>Open </a:t>
            </a:r>
            <a:r>
              <a:rPr lang="en-US" sz="2200" dirty="0">
                <a:latin typeface="Times New Roman" panose="02020603050405020304" pitchFamily="18" charset="0"/>
                <a:cs typeface="Times New Roman" panose="02020603050405020304" pitchFamily="18" charset="0"/>
              </a:rPr>
              <a:t>Crop Image tool associated with this image.</a:t>
            </a:r>
          </a:p>
          <a:p>
            <a:r>
              <a:rPr lang="en-US" sz="2200" dirty="0">
                <a:latin typeface="Times New Roman" panose="02020603050405020304" pitchFamily="18" charset="0"/>
                <a:cs typeface="Times New Roman" panose="02020603050405020304" pitchFamily="18" charset="0"/>
              </a:rPr>
              <a:t>Specify a variable in which to store the cropped image</a:t>
            </a:r>
            <a:r>
              <a:rPr lang="en-US" sz="2200" dirty="0" smtClean="0">
                <a:latin typeface="Times New Roman" panose="02020603050405020304" pitchFamily="18" charset="0"/>
                <a:cs typeface="Times New Roman" panose="02020603050405020304" pitchFamily="18" charset="0"/>
              </a:rPr>
              <a:t>.</a:t>
            </a:r>
          </a:p>
          <a:p>
            <a:r>
              <a:rPr lang="en-IN" altLang="en-US" sz="2200" dirty="0" smtClean="0">
                <a:latin typeface="Times New Roman" panose="02020603050405020304" pitchFamily="18" charset="0"/>
                <a:cs typeface="Times New Roman" panose="02020603050405020304" pitchFamily="18" charset="0"/>
              </a:rPr>
              <a:t>The input to this module is the </a:t>
            </a:r>
            <a:r>
              <a:rPr lang="en-IN" altLang="en-US" sz="2200" dirty="0" smtClean="0">
                <a:solidFill>
                  <a:srgbClr val="FF0000"/>
                </a:solidFill>
                <a:latin typeface="Times New Roman" panose="02020603050405020304" pitchFamily="18" charset="0"/>
                <a:cs typeface="Times New Roman" panose="02020603050405020304" pitchFamily="18" charset="0"/>
              </a:rPr>
              <a:t>Original Image </a:t>
            </a:r>
            <a:r>
              <a:rPr lang="en-IN" altLang="en-US" sz="2200" dirty="0" smtClean="0">
                <a:latin typeface="Times New Roman" panose="02020603050405020304" pitchFamily="18" charset="0"/>
                <a:cs typeface="Times New Roman" panose="02020603050405020304" pitchFamily="18" charset="0"/>
              </a:rPr>
              <a:t>and the output is the </a:t>
            </a:r>
            <a:r>
              <a:rPr lang="en-IN" altLang="en-US" sz="2200" dirty="0" smtClean="0">
                <a:solidFill>
                  <a:srgbClr val="FF0000"/>
                </a:solidFill>
                <a:latin typeface="Times New Roman" panose="02020603050405020304" pitchFamily="18" charset="0"/>
                <a:cs typeface="Times New Roman" panose="02020603050405020304" pitchFamily="18" charset="0"/>
              </a:rPr>
              <a:t>Cropped Object</a:t>
            </a:r>
            <a:r>
              <a:rPr lang="en-IN" altLang="en-US" sz="2200" dirty="0" smtClean="0">
                <a:latin typeface="Times New Roman" panose="02020603050405020304" pitchFamily="18" charset="0"/>
                <a:cs typeface="Times New Roman" panose="02020603050405020304" pitchFamily="18" charset="0"/>
              </a:rPr>
              <a:t> from it.</a:t>
            </a:r>
          </a:p>
          <a:p>
            <a:endParaRPr lang="en-US" sz="2200" dirty="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551" y="4822176"/>
            <a:ext cx="2362530" cy="54300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31</TotalTime>
  <Words>1307</Words>
  <Application>Microsoft Office PowerPoint</Application>
  <PresentationFormat>Custom</PresentationFormat>
  <Paragraphs>364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Adjacency</vt:lpstr>
      <vt:lpstr>SEMANTIC UNDERSTANDING OF AN IMAGE USING  MULTI REGION LABEL ANNOTATION</vt:lpstr>
      <vt:lpstr>INTRODUCTION</vt:lpstr>
      <vt:lpstr>    OBJECTIVE</vt:lpstr>
      <vt:lpstr>LITERATURE SURVEY</vt:lpstr>
      <vt:lpstr>LITERATURE SURVEY </vt:lpstr>
      <vt:lpstr>PROPOSED SYSTEM</vt:lpstr>
      <vt:lpstr>PowerPoint Presentation</vt:lpstr>
      <vt:lpstr>LIST OF MODULES</vt:lpstr>
      <vt:lpstr>PowerPoint Presentation</vt:lpstr>
      <vt:lpstr> IMAGE CROPPING (OFFLINE PROCESS)</vt:lpstr>
      <vt:lpstr>PowerPoint Presentation</vt:lpstr>
      <vt:lpstr>PowerPoint Presentation</vt:lpstr>
      <vt:lpstr>FEATURE EXTRACTION: (OFFLINE PROCESS)</vt:lpstr>
      <vt:lpstr>FEATURE EXTRACTION: (ONLINE PROCESS)</vt:lpstr>
      <vt:lpstr>PowerPoint Presentation</vt:lpstr>
      <vt:lpstr>PowerPoint Presentation</vt:lpstr>
      <vt:lpstr>SIMILARITY COMPUTATION: (ONLINE PROCESS)</vt:lpstr>
      <vt:lpstr>PowerPoint Presentation</vt:lpstr>
      <vt:lpstr>PowerPoint Presentation</vt:lpstr>
      <vt:lpstr>OBJECT RECOGNITION: (ONLINE PROCESS)</vt:lpstr>
      <vt:lpstr>PowerPoint Presentation</vt:lpstr>
      <vt:lpstr>PowerPoint Presentation</vt:lpstr>
      <vt:lpstr>MULTI LABEL IMAGE ANNOTATION:  (ONLINE PROCESS)</vt:lpstr>
      <vt:lpstr>PowerPoint Presentation</vt:lpstr>
      <vt:lpstr>PowerPoint Presentation</vt:lpstr>
      <vt:lpstr>SPATIAL RELATIONSHIP DETERMINATION: (ONLINE PROCESS)</vt:lpstr>
      <vt:lpstr>    TEST CASES</vt:lpstr>
      <vt:lpstr> POSITIVE CASES  (POSE VARIANTS)</vt:lpstr>
      <vt:lpstr> POSITIVE CASES  (POSE VARIANTS)</vt:lpstr>
      <vt:lpstr>   NEGATIVE CASES </vt:lpstr>
      <vt:lpstr>PowerPoint Presentation</vt:lpstr>
      <vt:lpstr>    PRECISION</vt:lpstr>
      <vt:lpstr>          RECALL </vt:lpstr>
      <vt:lpstr>          F-SCORE </vt:lpstr>
      <vt:lpstr>          RESULTS </vt:lpstr>
      <vt:lpstr>PowerPoint Presentation</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IMAGE TO TEXTUAL DESCRIPTION USING SEMANTIC SCENE UNDERSTANDING</dc:title>
  <dc:creator>Ashwin Kumar</dc:creator>
  <cp:lastModifiedBy>Swastic Engineers</cp:lastModifiedBy>
  <cp:revision>283</cp:revision>
  <dcterms:created xsi:type="dcterms:W3CDTF">2016-09-28T15:00:00Z</dcterms:created>
  <dcterms:modified xsi:type="dcterms:W3CDTF">2017-04-19T03:52:50Z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1033-10.2.0.5820</vt:lpwstr>
  </property>
</Properties>
</file>