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x="9753600" cy="7315200"/>
  <p:notesSz cx="9753600" cy="73152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1520" y="2267712"/>
            <a:ext cx="8290560" cy="15361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63040" y="4096512"/>
            <a:ext cx="682752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 spc="-400"/>
              <a:t>#</a:t>
            </a:fld>
            <a:r>
              <a:rPr dirty="0" spc="-400"/>
              <a:t> </a:t>
            </a:r>
            <a:r>
              <a:rPr dirty="0" spc="105"/>
              <a:t>/</a:t>
            </a:r>
            <a:r>
              <a:rPr dirty="0" spc="-325"/>
              <a:t> </a:t>
            </a:r>
            <a:r>
              <a:rPr dirty="0" spc="-400"/>
              <a:t>43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100" b="0" i="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 spc="-400"/>
              <a:t>#</a:t>
            </a:fld>
            <a:r>
              <a:rPr dirty="0" spc="-400"/>
              <a:t> </a:t>
            </a:r>
            <a:r>
              <a:rPr dirty="0" spc="105"/>
              <a:t>/</a:t>
            </a:r>
            <a:r>
              <a:rPr dirty="0" spc="-325"/>
              <a:t> </a:t>
            </a:r>
            <a:r>
              <a:rPr dirty="0" spc="-400"/>
              <a:t>43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100" b="0" i="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87680" y="1682496"/>
            <a:ext cx="4242816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023104" y="1682496"/>
            <a:ext cx="4242816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 spc="-400"/>
              <a:t>#</a:t>
            </a:fld>
            <a:r>
              <a:rPr dirty="0" spc="-400"/>
              <a:t> </a:t>
            </a:r>
            <a:r>
              <a:rPr dirty="0" spc="105"/>
              <a:t>/</a:t>
            </a:r>
            <a:r>
              <a:rPr dirty="0" spc="-325"/>
              <a:t> </a:t>
            </a:r>
            <a:r>
              <a:rPr dirty="0" spc="-400"/>
              <a:t>43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100" b="0" i="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 spc="-400"/>
              <a:t>#</a:t>
            </a:fld>
            <a:r>
              <a:rPr dirty="0" spc="-400"/>
              <a:t> </a:t>
            </a:r>
            <a:r>
              <a:rPr dirty="0" spc="105"/>
              <a:t>/</a:t>
            </a:r>
            <a:r>
              <a:rPr dirty="0" spc="-325"/>
              <a:t> </a:t>
            </a:r>
            <a:r>
              <a:rPr dirty="0" spc="-400"/>
              <a:t>43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 spc="-400"/>
              <a:t>#</a:t>
            </a:fld>
            <a:r>
              <a:rPr dirty="0" spc="-400"/>
              <a:t> </a:t>
            </a:r>
            <a:r>
              <a:rPr dirty="0" spc="105"/>
              <a:t>/</a:t>
            </a:r>
            <a:r>
              <a:rPr dirty="0" spc="-325"/>
              <a:t> </a:t>
            </a:r>
            <a:r>
              <a:rPr dirty="0" spc="-400"/>
              <a:t>43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-411" y="2981073"/>
            <a:ext cx="9754423" cy="1112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100" b="0" i="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79456" y="2337507"/>
            <a:ext cx="5282565" cy="33058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316224" y="6803136"/>
            <a:ext cx="3121152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87680" y="6803136"/>
            <a:ext cx="2243328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094317" y="6924684"/>
            <a:ext cx="481329" cy="285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 spc="-400"/>
              <a:t>#</a:t>
            </a:fld>
            <a:r>
              <a:rPr dirty="0" spc="-400"/>
              <a:t> </a:t>
            </a:r>
            <a:r>
              <a:rPr dirty="0" spc="105"/>
              <a:t>/</a:t>
            </a:r>
            <a:r>
              <a:rPr dirty="0" spc="-325"/>
              <a:t> </a:t>
            </a:r>
            <a:r>
              <a:rPr dirty="0" spc="-400"/>
              <a:t>43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hyperlink" Target="https://github.com/eueung" TargetMode="External"/><Relationship Id="rId5" Type="http://schemas.openxmlformats.org/officeDocument/2006/relationships/hyperlink" Target="https://eueung.github.io/012017/nodemcu" TargetMode="External"/><Relationship Id="rId6" Type="http://schemas.openxmlformats.org/officeDocument/2006/relationships/hyperlink" Target="https://creativecommons.org/licenses/by-sa/4.0/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rduino.esp8266.com/stable/package_esp8266com_index.json" TargetMode="Externa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github.com/blynkkk/blynk-library/releases/tag/v0.4.4" TargetMode="Externa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jpg"/><Relationship Id="rId3" Type="http://schemas.openxmlformats.org/officeDocument/2006/relationships/hyperlink" Target="http://examples.blynk.cc/" TargetMode="Externa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jp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jp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jp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jp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jp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odemcu.com/index_en.html" TargetMode="External"/><Relationship Id="rId3" Type="http://schemas.openxmlformats.org/officeDocument/2006/relationships/hyperlink" Target="https://github.com/nodemcu/nodemcu-devkit-v1.0" TargetMode="External"/><Relationship Id="rId4" Type="http://schemas.openxmlformats.org/officeDocument/2006/relationships/hyperlink" Target="http://nodemcu.readthedocs.io/en/master/en/" TargetMode="External"/><Relationship Id="rId5" Type="http://schemas.openxmlformats.org/officeDocument/2006/relationships/hyperlink" Target="https://github.com/esp8266/Arduino#installing-with-boards-manager" TargetMode="External"/><Relationship Id="rId6" Type="http://schemas.openxmlformats.org/officeDocument/2006/relationships/hyperlink" Target="http://www.blynk.cc/getting-started/" TargetMode="External"/><Relationship Id="rId7" Type="http://schemas.openxmlformats.org/officeDocument/2006/relationships/hyperlink" Target="http://www.instructables.com/id/Simple-Led-Control-With-Blynk-and-NodeMCU-Esp8266-/?ALLSTEPS" TargetMode="External"/><Relationship Id="rId8" Type="http://schemas.openxmlformats.org/officeDocument/2006/relationships/hyperlink" Target="https://github.com/firebase/firebase-arduino/tree/master/examples/FirebaseDemo_ESP8266" TargetMode="External"/><Relationship Id="rId9" Type="http://schemas.openxmlformats.org/officeDocument/2006/relationships/hyperlink" Target="http://www.cnx-software.com/2015/04/18/nodemcu-is-both-a-breadboard-friendly-esp8266-wi-fi-board-and-a-lua-based-firmware/" TargetMode="External"/><Relationship Id="rId10" Type="http://schemas.openxmlformats.org/officeDocument/2006/relationships/hyperlink" Target="https://en.wikipedia.org/wiki/NodeMCU" TargetMode="Externa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hyperlink" Target="https://github.com/nodemcu/nodemcu-firmware" TargetMode="External"/><Relationship Id="rId4" Type="http://schemas.openxmlformats.org/officeDocument/2006/relationships/hyperlink" Target="https://nodemcu-build.com/" TargetMode="External"/><Relationship Id="rId5" Type="http://schemas.openxmlformats.org/officeDocument/2006/relationships/hyperlink" Target="https://hub.docker.com/r/marcelstoer/nodemcu-build/" TargetMode="External"/><Relationship Id="rId6" Type="http://schemas.openxmlformats.org/officeDocument/2006/relationships/hyperlink" Target="https://frightanic.com/iot/comparison-of-esp8266-nodemcu-development-boards/" TargetMode="External"/><Relationship Id="rId7" Type="http://schemas.openxmlformats.org/officeDocument/2006/relationships/hyperlink" Target="https://frightanic.com/iot/tools-ides-nodemcu/" TargetMode="Externa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hyperlink" Target="https://github.com/eueung" TargetMode="External"/><Relationship Id="rId5" Type="http://schemas.openxmlformats.org/officeDocument/2006/relationships/hyperlink" Target="https://eueung.github.io/012017/nodemcu" TargetMode="External"/><Relationship Id="rId6" Type="http://schemas.openxmlformats.org/officeDocument/2006/relationships/hyperlink" Target="https://creativecommons.org/licenses/by-sa/4.0/" TargetMode="Externa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nx-software.com/2015/04/18/nodemcu-is-both-a-breadboard-friendly-esp8266-wi-fi-board-and-a-lua-based-firmware/" TargetMode="Externa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demcu.readthedocs.io/en/master/en/" TargetMode="Externa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7312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95992" y="6937384"/>
            <a:ext cx="367030" cy="259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500" spc="-400">
                <a:latin typeface="Arial Black"/>
                <a:cs typeface="Arial Black"/>
              </a:rPr>
              <a:t>1 </a:t>
            </a:r>
            <a:r>
              <a:rPr dirty="0" sz="1500" spc="105">
                <a:latin typeface="Arial Black"/>
                <a:cs typeface="Arial Black"/>
              </a:rPr>
              <a:t>/</a:t>
            </a:r>
            <a:r>
              <a:rPr dirty="0" sz="1500" spc="-340">
                <a:latin typeface="Arial Black"/>
                <a:cs typeface="Arial Black"/>
              </a:rPr>
              <a:t> </a:t>
            </a:r>
            <a:r>
              <a:rPr dirty="0" sz="1500" spc="-400">
                <a:latin typeface="Arial Black"/>
                <a:cs typeface="Arial Black"/>
              </a:rPr>
              <a:t>43</a:t>
            </a:r>
            <a:endParaRPr sz="15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686" y="1487352"/>
            <a:ext cx="5558503" cy="4290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899533" y="0"/>
            <a:ext cx="5854065" cy="7313295"/>
          </a:xfrm>
          <a:custGeom>
            <a:avLst/>
            <a:gdLst/>
            <a:ahLst/>
            <a:cxnLst/>
            <a:rect l="l" t="t" r="r" b="b"/>
            <a:pathLst>
              <a:path w="5854065" h="7313295">
                <a:moveTo>
                  <a:pt x="0" y="7312816"/>
                </a:moveTo>
                <a:lnTo>
                  <a:pt x="5854066" y="7312816"/>
                </a:lnTo>
                <a:lnTo>
                  <a:pt x="5854066" y="0"/>
                </a:lnTo>
                <a:lnTo>
                  <a:pt x="0" y="0"/>
                </a:lnTo>
                <a:lnTo>
                  <a:pt x="0" y="7312816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4189" y="0"/>
            <a:ext cx="95885" cy="7313295"/>
          </a:xfrm>
          <a:custGeom>
            <a:avLst/>
            <a:gdLst/>
            <a:ahLst/>
            <a:cxnLst/>
            <a:rect l="l" t="t" r="r" b="b"/>
            <a:pathLst>
              <a:path w="95885" h="7313295">
                <a:moveTo>
                  <a:pt x="0" y="0"/>
                </a:moveTo>
                <a:lnTo>
                  <a:pt x="95343" y="0"/>
                </a:lnTo>
                <a:lnTo>
                  <a:pt x="95343" y="7312816"/>
                </a:lnTo>
                <a:lnTo>
                  <a:pt x="0" y="73128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99533" y="5386885"/>
            <a:ext cx="19685" cy="19685"/>
          </a:xfrm>
          <a:custGeom>
            <a:avLst/>
            <a:gdLst/>
            <a:ahLst/>
            <a:cxnLst/>
            <a:rect l="l" t="t" r="r" b="b"/>
            <a:pathLst>
              <a:path w="19685" h="19685">
                <a:moveTo>
                  <a:pt x="0" y="0"/>
                </a:moveTo>
                <a:lnTo>
                  <a:pt x="19068" y="0"/>
                </a:lnTo>
                <a:lnTo>
                  <a:pt x="19068" y="19068"/>
                </a:lnTo>
                <a:lnTo>
                  <a:pt x="0" y="1906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734531" y="5386885"/>
            <a:ext cx="19685" cy="19685"/>
          </a:xfrm>
          <a:custGeom>
            <a:avLst/>
            <a:gdLst/>
            <a:ahLst/>
            <a:cxnLst/>
            <a:rect l="l" t="t" r="r" b="b"/>
            <a:pathLst>
              <a:path w="19684" h="19685">
                <a:moveTo>
                  <a:pt x="0" y="0"/>
                </a:moveTo>
                <a:lnTo>
                  <a:pt x="19068" y="0"/>
                </a:lnTo>
                <a:lnTo>
                  <a:pt x="19068" y="19068"/>
                </a:lnTo>
                <a:lnTo>
                  <a:pt x="0" y="1906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918601" y="5386885"/>
            <a:ext cx="19685" cy="19685"/>
          </a:xfrm>
          <a:custGeom>
            <a:avLst/>
            <a:gdLst/>
            <a:ahLst/>
            <a:cxnLst/>
            <a:rect l="l" t="t" r="r" b="b"/>
            <a:pathLst>
              <a:path w="19685" h="19685">
                <a:moveTo>
                  <a:pt x="0" y="0"/>
                </a:moveTo>
                <a:lnTo>
                  <a:pt x="19068" y="0"/>
                </a:lnTo>
                <a:lnTo>
                  <a:pt x="19068" y="19068"/>
                </a:lnTo>
                <a:lnTo>
                  <a:pt x="0" y="1906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715462" y="5386885"/>
            <a:ext cx="19685" cy="19685"/>
          </a:xfrm>
          <a:custGeom>
            <a:avLst/>
            <a:gdLst/>
            <a:ahLst/>
            <a:cxnLst/>
            <a:rect l="l" t="t" r="r" b="b"/>
            <a:pathLst>
              <a:path w="19684" h="19685">
                <a:moveTo>
                  <a:pt x="0" y="0"/>
                </a:moveTo>
                <a:lnTo>
                  <a:pt x="19068" y="0"/>
                </a:lnTo>
                <a:lnTo>
                  <a:pt x="19068" y="19068"/>
                </a:lnTo>
                <a:lnTo>
                  <a:pt x="0" y="1906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994876" y="5386885"/>
            <a:ext cx="57785" cy="19685"/>
          </a:xfrm>
          <a:custGeom>
            <a:avLst/>
            <a:gdLst/>
            <a:ahLst/>
            <a:cxnLst/>
            <a:rect l="l" t="t" r="r" b="b"/>
            <a:pathLst>
              <a:path w="57785" h="19685">
                <a:moveTo>
                  <a:pt x="0" y="0"/>
                </a:moveTo>
                <a:lnTo>
                  <a:pt x="57205" y="0"/>
                </a:lnTo>
                <a:lnTo>
                  <a:pt x="57205" y="19068"/>
                </a:lnTo>
                <a:lnTo>
                  <a:pt x="0" y="1906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109288" y="5386885"/>
            <a:ext cx="57785" cy="19685"/>
          </a:xfrm>
          <a:custGeom>
            <a:avLst/>
            <a:gdLst/>
            <a:ahLst/>
            <a:cxnLst/>
            <a:rect l="l" t="t" r="r" b="b"/>
            <a:pathLst>
              <a:path w="57785" h="19685">
                <a:moveTo>
                  <a:pt x="0" y="0"/>
                </a:moveTo>
                <a:lnTo>
                  <a:pt x="57205" y="0"/>
                </a:lnTo>
                <a:lnTo>
                  <a:pt x="57205" y="19068"/>
                </a:lnTo>
                <a:lnTo>
                  <a:pt x="0" y="1906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223699" y="5386885"/>
            <a:ext cx="57785" cy="19685"/>
          </a:xfrm>
          <a:custGeom>
            <a:avLst/>
            <a:gdLst/>
            <a:ahLst/>
            <a:cxnLst/>
            <a:rect l="l" t="t" r="r" b="b"/>
            <a:pathLst>
              <a:path w="57785" h="19685">
                <a:moveTo>
                  <a:pt x="0" y="0"/>
                </a:moveTo>
                <a:lnTo>
                  <a:pt x="57205" y="0"/>
                </a:lnTo>
                <a:lnTo>
                  <a:pt x="57205" y="19068"/>
                </a:lnTo>
                <a:lnTo>
                  <a:pt x="0" y="1906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338111" y="5386885"/>
            <a:ext cx="57785" cy="19685"/>
          </a:xfrm>
          <a:custGeom>
            <a:avLst/>
            <a:gdLst/>
            <a:ahLst/>
            <a:cxnLst/>
            <a:rect l="l" t="t" r="r" b="b"/>
            <a:pathLst>
              <a:path w="57785" h="19685">
                <a:moveTo>
                  <a:pt x="0" y="0"/>
                </a:moveTo>
                <a:lnTo>
                  <a:pt x="57205" y="0"/>
                </a:lnTo>
                <a:lnTo>
                  <a:pt x="57205" y="19068"/>
                </a:lnTo>
                <a:lnTo>
                  <a:pt x="0" y="1906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452523" y="5386885"/>
            <a:ext cx="57785" cy="19685"/>
          </a:xfrm>
          <a:custGeom>
            <a:avLst/>
            <a:gdLst/>
            <a:ahLst/>
            <a:cxnLst/>
            <a:rect l="l" t="t" r="r" b="b"/>
            <a:pathLst>
              <a:path w="57785" h="19685">
                <a:moveTo>
                  <a:pt x="0" y="0"/>
                </a:moveTo>
                <a:lnTo>
                  <a:pt x="57205" y="0"/>
                </a:lnTo>
                <a:lnTo>
                  <a:pt x="57205" y="19068"/>
                </a:lnTo>
                <a:lnTo>
                  <a:pt x="0" y="1906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566935" y="5386885"/>
            <a:ext cx="57785" cy="19685"/>
          </a:xfrm>
          <a:custGeom>
            <a:avLst/>
            <a:gdLst/>
            <a:ahLst/>
            <a:cxnLst/>
            <a:rect l="l" t="t" r="r" b="b"/>
            <a:pathLst>
              <a:path w="57785" h="19685">
                <a:moveTo>
                  <a:pt x="0" y="0"/>
                </a:moveTo>
                <a:lnTo>
                  <a:pt x="57205" y="0"/>
                </a:lnTo>
                <a:lnTo>
                  <a:pt x="57205" y="19068"/>
                </a:lnTo>
                <a:lnTo>
                  <a:pt x="0" y="1906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681346" y="5386885"/>
            <a:ext cx="57785" cy="19685"/>
          </a:xfrm>
          <a:custGeom>
            <a:avLst/>
            <a:gdLst/>
            <a:ahLst/>
            <a:cxnLst/>
            <a:rect l="l" t="t" r="r" b="b"/>
            <a:pathLst>
              <a:path w="57785" h="19685">
                <a:moveTo>
                  <a:pt x="0" y="0"/>
                </a:moveTo>
                <a:lnTo>
                  <a:pt x="57205" y="0"/>
                </a:lnTo>
                <a:lnTo>
                  <a:pt x="57205" y="19068"/>
                </a:lnTo>
                <a:lnTo>
                  <a:pt x="0" y="1906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795758" y="5386885"/>
            <a:ext cx="57785" cy="19685"/>
          </a:xfrm>
          <a:custGeom>
            <a:avLst/>
            <a:gdLst/>
            <a:ahLst/>
            <a:cxnLst/>
            <a:rect l="l" t="t" r="r" b="b"/>
            <a:pathLst>
              <a:path w="57785" h="19685">
                <a:moveTo>
                  <a:pt x="0" y="0"/>
                </a:moveTo>
                <a:lnTo>
                  <a:pt x="57205" y="0"/>
                </a:lnTo>
                <a:lnTo>
                  <a:pt x="57205" y="19068"/>
                </a:lnTo>
                <a:lnTo>
                  <a:pt x="0" y="1906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910170" y="5386885"/>
            <a:ext cx="57785" cy="19685"/>
          </a:xfrm>
          <a:custGeom>
            <a:avLst/>
            <a:gdLst/>
            <a:ahLst/>
            <a:cxnLst/>
            <a:rect l="l" t="t" r="r" b="b"/>
            <a:pathLst>
              <a:path w="57785" h="19685">
                <a:moveTo>
                  <a:pt x="0" y="0"/>
                </a:moveTo>
                <a:lnTo>
                  <a:pt x="57205" y="0"/>
                </a:lnTo>
                <a:lnTo>
                  <a:pt x="57205" y="19068"/>
                </a:lnTo>
                <a:lnTo>
                  <a:pt x="0" y="1906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024582" y="5386885"/>
            <a:ext cx="57785" cy="19685"/>
          </a:xfrm>
          <a:custGeom>
            <a:avLst/>
            <a:gdLst/>
            <a:ahLst/>
            <a:cxnLst/>
            <a:rect l="l" t="t" r="r" b="b"/>
            <a:pathLst>
              <a:path w="57785" h="19685">
                <a:moveTo>
                  <a:pt x="0" y="0"/>
                </a:moveTo>
                <a:lnTo>
                  <a:pt x="57205" y="0"/>
                </a:lnTo>
                <a:lnTo>
                  <a:pt x="57205" y="19068"/>
                </a:lnTo>
                <a:lnTo>
                  <a:pt x="0" y="1906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138993" y="5386885"/>
            <a:ext cx="57785" cy="19685"/>
          </a:xfrm>
          <a:custGeom>
            <a:avLst/>
            <a:gdLst/>
            <a:ahLst/>
            <a:cxnLst/>
            <a:rect l="l" t="t" r="r" b="b"/>
            <a:pathLst>
              <a:path w="57785" h="19685">
                <a:moveTo>
                  <a:pt x="0" y="0"/>
                </a:moveTo>
                <a:lnTo>
                  <a:pt x="57205" y="0"/>
                </a:lnTo>
                <a:lnTo>
                  <a:pt x="57205" y="19068"/>
                </a:lnTo>
                <a:lnTo>
                  <a:pt x="0" y="1906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253405" y="5386885"/>
            <a:ext cx="57785" cy="19685"/>
          </a:xfrm>
          <a:custGeom>
            <a:avLst/>
            <a:gdLst/>
            <a:ahLst/>
            <a:cxnLst/>
            <a:rect l="l" t="t" r="r" b="b"/>
            <a:pathLst>
              <a:path w="57785" h="19685">
                <a:moveTo>
                  <a:pt x="0" y="0"/>
                </a:moveTo>
                <a:lnTo>
                  <a:pt x="57205" y="0"/>
                </a:lnTo>
                <a:lnTo>
                  <a:pt x="57205" y="19068"/>
                </a:lnTo>
                <a:lnTo>
                  <a:pt x="0" y="1906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367817" y="5386885"/>
            <a:ext cx="57785" cy="19685"/>
          </a:xfrm>
          <a:custGeom>
            <a:avLst/>
            <a:gdLst/>
            <a:ahLst/>
            <a:cxnLst/>
            <a:rect l="l" t="t" r="r" b="b"/>
            <a:pathLst>
              <a:path w="57785" h="19685">
                <a:moveTo>
                  <a:pt x="0" y="0"/>
                </a:moveTo>
                <a:lnTo>
                  <a:pt x="57205" y="0"/>
                </a:lnTo>
                <a:lnTo>
                  <a:pt x="57205" y="19068"/>
                </a:lnTo>
                <a:lnTo>
                  <a:pt x="0" y="1906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482228" y="5386885"/>
            <a:ext cx="57785" cy="19685"/>
          </a:xfrm>
          <a:custGeom>
            <a:avLst/>
            <a:gdLst/>
            <a:ahLst/>
            <a:cxnLst/>
            <a:rect l="l" t="t" r="r" b="b"/>
            <a:pathLst>
              <a:path w="57785" h="19685">
                <a:moveTo>
                  <a:pt x="0" y="0"/>
                </a:moveTo>
                <a:lnTo>
                  <a:pt x="57205" y="0"/>
                </a:lnTo>
                <a:lnTo>
                  <a:pt x="57205" y="19068"/>
                </a:lnTo>
                <a:lnTo>
                  <a:pt x="0" y="1906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596640" y="5386885"/>
            <a:ext cx="57785" cy="19685"/>
          </a:xfrm>
          <a:custGeom>
            <a:avLst/>
            <a:gdLst/>
            <a:ahLst/>
            <a:cxnLst/>
            <a:rect l="l" t="t" r="r" b="b"/>
            <a:pathLst>
              <a:path w="57785" h="19685">
                <a:moveTo>
                  <a:pt x="0" y="0"/>
                </a:moveTo>
                <a:lnTo>
                  <a:pt x="57205" y="0"/>
                </a:lnTo>
                <a:lnTo>
                  <a:pt x="57205" y="19068"/>
                </a:lnTo>
                <a:lnTo>
                  <a:pt x="0" y="1906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711052" y="5386885"/>
            <a:ext cx="57785" cy="19685"/>
          </a:xfrm>
          <a:custGeom>
            <a:avLst/>
            <a:gdLst/>
            <a:ahLst/>
            <a:cxnLst/>
            <a:rect l="l" t="t" r="r" b="b"/>
            <a:pathLst>
              <a:path w="57785" h="19685">
                <a:moveTo>
                  <a:pt x="0" y="0"/>
                </a:moveTo>
                <a:lnTo>
                  <a:pt x="57205" y="0"/>
                </a:lnTo>
                <a:lnTo>
                  <a:pt x="57205" y="19068"/>
                </a:lnTo>
                <a:lnTo>
                  <a:pt x="0" y="1906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825464" y="5386885"/>
            <a:ext cx="57785" cy="19685"/>
          </a:xfrm>
          <a:custGeom>
            <a:avLst/>
            <a:gdLst/>
            <a:ahLst/>
            <a:cxnLst/>
            <a:rect l="l" t="t" r="r" b="b"/>
            <a:pathLst>
              <a:path w="57785" h="19685">
                <a:moveTo>
                  <a:pt x="0" y="0"/>
                </a:moveTo>
                <a:lnTo>
                  <a:pt x="57205" y="0"/>
                </a:lnTo>
                <a:lnTo>
                  <a:pt x="57205" y="19068"/>
                </a:lnTo>
                <a:lnTo>
                  <a:pt x="0" y="1906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939875" y="5386885"/>
            <a:ext cx="57785" cy="19685"/>
          </a:xfrm>
          <a:custGeom>
            <a:avLst/>
            <a:gdLst/>
            <a:ahLst/>
            <a:cxnLst/>
            <a:rect l="l" t="t" r="r" b="b"/>
            <a:pathLst>
              <a:path w="57785" h="19685">
                <a:moveTo>
                  <a:pt x="0" y="0"/>
                </a:moveTo>
                <a:lnTo>
                  <a:pt x="57205" y="0"/>
                </a:lnTo>
                <a:lnTo>
                  <a:pt x="57205" y="19068"/>
                </a:lnTo>
                <a:lnTo>
                  <a:pt x="0" y="1906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054287" y="5386885"/>
            <a:ext cx="57785" cy="19685"/>
          </a:xfrm>
          <a:custGeom>
            <a:avLst/>
            <a:gdLst/>
            <a:ahLst/>
            <a:cxnLst/>
            <a:rect l="l" t="t" r="r" b="b"/>
            <a:pathLst>
              <a:path w="57785" h="19685">
                <a:moveTo>
                  <a:pt x="0" y="0"/>
                </a:moveTo>
                <a:lnTo>
                  <a:pt x="57205" y="0"/>
                </a:lnTo>
                <a:lnTo>
                  <a:pt x="57205" y="19068"/>
                </a:lnTo>
                <a:lnTo>
                  <a:pt x="0" y="1906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168699" y="5386885"/>
            <a:ext cx="57785" cy="19685"/>
          </a:xfrm>
          <a:custGeom>
            <a:avLst/>
            <a:gdLst/>
            <a:ahLst/>
            <a:cxnLst/>
            <a:rect l="l" t="t" r="r" b="b"/>
            <a:pathLst>
              <a:path w="57785" h="19685">
                <a:moveTo>
                  <a:pt x="0" y="0"/>
                </a:moveTo>
                <a:lnTo>
                  <a:pt x="57205" y="0"/>
                </a:lnTo>
                <a:lnTo>
                  <a:pt x="57205" y="19068"/>
                </a:lnTo>
                <a:lnTo>
                  <a:pt x="0" y="1906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283111" y="5386885"/>
            <a:ext cx="57785" cy="19685"/>
          </a:xfrm>
          <a:custGeom>
            <a:avLst/>
            <a:gdLst/>
            <a:ahLst/>
            <a:cxnLst/>
            <a:rect l="l" t="t" r="r" b="b"/>
            <a:pathLst>
              <a:path w="57785" h="19685">
                <a:moveTo>
                  <a:pt x="0" y="0"/>
                </a:moveTo>
                <a:lnTo>
                  <a:pt x="57205" y="0"/>
                </a:lnTo>
                <a:lnTo>
                  <a:pt x="57205" y="19068"/>
                </a:lnTo>
                <a:lnTo>
                  <a:pt x="0" y="1906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397522" y="5386885"/>
            <a:ext cx="57785" cy="19685"/>
          </a:xfrm>
          <a:custGeom>
            <a:avLst/>
            <a:gdLst/>
            <a:ahLst/>
            <a:cxnLst/>
            <a:rect l="l" t="t" r="r" b="b"/>
            <a:pathLst>
              <a:path w="57785" h="19685">
                <a:moveTo>
                  <a:pt x="0" y="0"/>
                </a:moveTo>
                <a:lnTo>
                  <a:pt x="57205" y="0"/>
                </a:lnTo>
                <a:lnTo>
                  <a:pt x="57205" y="19068"/>
                </a:lnTo>
                <a:lnTo>
                  <a:pt x="0" y="1906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511934" y="5386885"/>
            <a:ext cx="57785" cy="19685"/>
          </a:xfrm>
          <a:custGeom>
            <a:avLst/>
            <a:gdLst/>
            <a:ahLst/>
            <a:cxnLst/>
            <a:rect l="l" t="t" r="r" b="b"/>
            <a:pathLst>
              <a:path w="57784" h="19685">
                <a:moveTo>
                  <a:pt x="0" y="0"/>
                </a:moveTo>
                <a:lnTo>
                  <a:pt x="57205" y="0"/>
                </a:lnTo>
                <a:lnTo>
                  <a:pt x="57205" y="19068"/>
                </a:lnTo>
                <a:lnTo>
                  <a:pt x="0" y="1906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626345" y="5386885"/>
            <a:ext cx="57785" cy="19685"/>
          </a:xfrm>
          <a:custGeom>
            <a:avLst/>
            <a:gdLst/>
            <a:ahLst/>
            <a:cxnLst/>
            <a:rect l="l" t="t" r="r" b="b"/>
            <a:pathLst>
              <a:path w="57784" h="19685">
                <a:moveTo>
                  <a:pt x="0" y="0"/>
                </a:moveTo>
                <a:lnTo>
                  <a:pt x="57205" y="0"/>
                </a:lnTo>
                <a:lnTo>
                  <a:pt x="57205" y="19068"/>
                </a:lnTo>
                <a:lnTo>
                  <a:pt x="0" y="1906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740758" y="5386885"/>
            <a:ext cx="57785" cy="19685"/>
          </a:xfrm>
          <a:custGeom>
            <a:avLst/>
            <a:gdLst/>
            <a:ahLst/>
            <a:cxnLst/>
            <a:rect l="l" t="t" r="r" b="b"/>
            <a:pathLst>
              <a:path w="57784" h="19685">
                <a:moveTo>
                  <a:pt x="0" y="0"/>
                </a:moveTo>
                <a:lnTo>
                  <a:pt x="57205" y="0"/>
                </a:lnTo>
                <a:lnTo>
                  <a:pt x="57205" y="19068"/>
                </a:lnTo>
                <a:lnTo>
                  <a:pt x="0" y="1906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855169" y="5386885"/>
            <a:ext cx="57785" cy="19685"/>
          </a:xfrm>
          <a:custGeom>
            <a:avLst/>
            <a:gdLst/>
            <a:ahLst/>
            <a:cxnLst/>
            <a:rect l="l" t="t" r="r" b="b"/>
            <a:pathLst>
              <a:path w="57784" h="19685">
                <a:moveTo>
                  <a:pt x="0" y="0"/>
                </a:moveTo>
                <a:lnTo>
                  <a:pt x="57205" y="0"/>
                </a:lnTo>
                <a:lnTo>
                  <a:pt x="57205" y="19068"/>
                </a:lnTo>
                <a:lnTo>
                  <a:pt x="0" y="1906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969581" y="5386885"/>
            <a:ext cx="57785" cy="19685"/>
          </a:xfrm>
          <a:custGeom>
            <a:avLst/>
            <a:gdLst/>
            <a:ahLst/>
            <a:cxnLst/>
            <a:rect l="l" t="t" r="r" b="b"/>
            <a:pathLst>
              <a:path w="57784" h="19685">
                <a:moveTo>
                  <a:pt x="0" y="0"/>
                </a:moveTo>
                <a:lnTo>
                  <a:pt x="57205" y="0"/>
                </a:lnTo>
                <a:lnTo>
                  <a:pt x="57205" y="19068"/>
                </a:lnTo>
                <a:lnTo>
                  <a:pt x="0" y="1906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083993" y="5386885"/>
            <a:ext cx="57785" cy="19685"/>
          </a:xfrm>
          <a:custGeom>
            <a:avLst/>
            <a:gdLst/>
            <a:ahLst/>
            <a:cxnLst/>
            <a:rect l="l" t="t" r="r" b="b"/>
            <a:pathLst>
              <a:path w="57784" h="19685">
                <a:moveTo>
                  <a:pt x="0" y="0"/>
                </a:moveTo>
                <a:lnTo>
                  <a:pt x="57205" y="0"/>
                </a:lnTo>
                <a:lnTo>
                  <a:pt x="57205" y="19068"/>
                </a:lnTo>
                <a:lnTo>
                  <a:pt x="0" y="1906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198404" y="5386885"/>
            <a:ext cx="57785" cy="19685"/>
          </a:xfrm>
          <a:custGeom>
            <a:avLst/>
            <a:gdLst/>
            <a:ahLst/>
            <a:cxnLst/>
            <a:rect l="l" t="t" r="r" b="b"/>
            <a:pathLst>
              <a:path w="57784" h="19685">
                <a:moveTo>
                  <a:pt x="0" y="0"/>
                </a:moveTo>
                <a:lnTo>
                  <a:pt x="57205" y="0"/>
                </a:lnTo>
                <a:lnTo>
                  <a:pt x="57205" y="19068"/>
                </a:lnTo>
                <a:lnTo>
                  <a:pt x="0" y="1906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312816" y="5386885"/>
            <a:ext cx="57785" cy="19685"/>
          </a:xfrm>
          <a:custGeom>
            <a:avLst/>
            <a:gdLst/>
            <a:ahLst/>
            <a:cxnLst/>
            <a:rect l="l" t="t" r="r" b="b"/>
            <a:pathLst>
              <a:path w="57784" h="19685">
                <a:moveTo>
                  <a:pt x="0" y="0"/>
                </a:moveTo>
                <a:lnTo>
                  <a:pt x="57205" y="0"/>
                </a:lnTo>
                <a:lnTo>
                  <a:pt x="57205" y="19068"/>
                </a:lnTo>
                <a:lnTo>
                  <a:pt x="0" y="1906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427228" y="5386885"/>
            <a:ext cx="57785" cy="19685"/>
          </a:xfrm>
          <a:custGeom>
            <a:avLst/>
            <a:gdLst/>
            <a:ahLst/>
            <a:cxnLst/>
            <a:rect l="l" t="t" r="r" b="b"/>
            <a:pathLst>
              <a:path w="57784" h="19685">
                <a:moveTo>
                  <a:pt x="0" y="0"/>
                </a:moveTo>
                <a:lnTo>
                  <a:pt x="57205" y="0"/>
                </a:lnTo>
                <a:lnTo>
                  <a:pt x="57205" y="19068"/>
                </a:lnTo>
                <a:lnTo>
                  <a:pt x="0" y="1906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541640" y="5386885"/>
            <a:ext cx="57785" cy="19685"/>
          </a:xfrm>
          <a:custGeom>
            <a:avLst/>
            <a:gdLst/>
            <a:ahLst/>
            <a:cxnLst/>
            <a:rect l="l" t="t" r="r" b="b"/>
            <a:pathLst>
              <a:path w="57784" h="19685">
                <a:moveTo>
                  <a:pt x="0" y="0"/>
                </a:moveTo>
                <a:lnTo>
                  <a:pt x="57205" y="0"/>
                </a:lnTo>
                <a:lnTo>
                  <a:pt x="57205" y="19068"/>
                </a:lnTo>
                <a:lnTo>
                  <a:pt x="0" y="1906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656052" y="5386885"/>
            <a:ext cx="57785" cy="19685"/>
          </a:xfrm>
          <a:custGeom>
            <a:avLst/>
            <a:gdLst/>
            <a:ahLst/>
            <a:cxnLst/>
            <a:rect l="l" t="t" r="r" b="b"/>
            <a:pathLst>
              <a:path w="57784" h="19685">
                <a:moveTo>
                  <a:pt x="0" y="0"/>
                </a:moveTo>
                <a:lnTo>
                  <a:pt x="57205" y="0"/>
                </a:lnTo>
                <a:lnTo>
                  <a:pt x="57205" y="19068"/>
                </a:lnTo>
                <a:lnTo>
                  <a:pt x="0" y="1906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770463" y="5386885"/>
            <a:ext cx="57785" cy="19685"/>
          </a:xfrm>
          <a:custGeom>
            <a:avLst/>
            <a:gdLst/>
            <a:ahLst/>
            <a:cxnLst/>
            <a:rect l="l" t="t" r="r" b="b"/>
            <a:pathLst>
              <a:path w="57784" h="19685">
                <a:moveTo>
                  <a:pt x="0" y="0"/>
                </a:moveTo>
                <a:lnTo>
                  <a:pt x="57205" y="0"/>
                </a:lnTo>
                <a:lnTo>
                  <a:pt x="57205" y="19068"/>
                </a:lnTo>
                <a:lnTo>
                  <a:pt x="0" y="1906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884875" y="5386885"/>
            <a:ext cx="57785" cy="19685"/>
          </a:xfrm>
          <a:custGeom>
            <a:avLst/>
            <a:gdLst/>
            <a:ahLst/>
            <a:cxnLst/>
            <a:rect l="l" t="t" r="r" b="b"/>
            <a:pathLst>
              <a:path w="57784" h="19685">
                <a:moveTo>
                  <a:pt x="0" y="0"/>
                </a:moveTo>
                <a:lnTo>
                  <a:pt x="57205" y="0"/>
                </a:lnTo>
                <a:lnTo>
                  <a:pt x="57205" y="19068"/>
                </a:lnTo>
                <a:lnTo>
                  <a:pt x="0" y="1906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999286" y="5386885"/>
            <a:ext cx="57785" cy="19685"/>
          </a:xfrm>
          <a:custGeom>
            <a:avLst/>
            <a:gdLst/>
            <a:ahLst/>
            <a:cxnLst/>
            <a:rect l="l" t="t" r="r" b="b"/>
            <a:pathLst>
              <a:path w="57784" h="19685">
                <a:moveTo>
                  <a:pt x="0" y="0"/>
                </a:moveTo>
                <a:lnTo>
                  <a:pt x="57205" y="0"/>
                </a:lnTo>
                <a:lnTo>
                  <a:pt x="57205" y="19068"/>
                </a:lnTo>
                <a:lnTo>
                  <a:pt x="0" y="1906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8113698" y="5386885"/>
            <a:ext cx="57785" cy="19685"/>
          </a:xfrm>
          <a:custGeom>
            <a:avLst/>
            <a:gdLst/>
            <a:ahLst/>
            <a:cxnLst/>
            <a:rect l="l" t="t" r="r" b="b"/>
            <a:pathLst>
              <a:path w="57784" h="19685">
                <a:moveTo>
                  <a:pt x="0" y="0"/>
                </a:moveTo>
                <a:lnTo>
                  <a:pt x="57205" y="0"/>
                </a:lnTo>
                <a:lnTo>
                  <a:pt x="57205" y="19068"/>
                </a:lnTo>
                <a:lnTo>
                  <a:pt x="0" y="1906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8228110" y="5386885"/>
            <a:ext cx="57785" cy="19685"/>
          </a:xfrm>
          <a:custGeom>
            <a:avLst/>
            <a:gdLst/>
            <a:ahLst/>
            <a:cxnLst/>
            <a:rect l="l" t="t" r="r" b="b"/>
            <a:pathLst>
              <a:path w="57784" h="19685">
                <a:moveTo>
                  <a:pt x="0" y="0"/>
                </a:moveTo>
                <a:lnTo>
                  <a:pt x="57205" y="0"/>
                </a:lnTo>
                <a:lnTo>
                  <a:pt x="57205" y="19068"/>
                </a:lnTo>
                <a:lnTo>
                  <a:pt x="0" y="1906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8342522" y="5386885"/>
            <a:ext cx="57785" cy="19685"/>
          </a:xfrm>
          <a:custGeom>
            <a:avLst/>
            <a:gdLst/>
            <a:ahLst/>
            <a:cxnLst/>
            <a:rect l="l" t="t" r="r" b="b"/>
            <a:pathLst>
              <a:path w="57784" h="19685">
                <a:moveTo>
                  <a:pt x="0" y="0"/>
                </a:moveTo>
                <a:lnTo>
                  <a:pt x="57205" y="0"/>
                </a:lnTo>
                <a:lnTo>
                  <a:pt x="57205" y="19068"/>
                </a:lnTo>
                <a:lnTo>
                  <a:pt x="0" y="1906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8456934" y="5386885"/>
            <a:ext cx="57785" cy="19685"/>
          </a:xfrm>
          <a:custGeom>
            <a:avLst/>
            <a:gdLst/>
            <a:ahLst/>
            <a:cxnLst/>
            <a:rect l="l" t="t" r="r" b="b"/>
            <a:pathLst>
              <a:path w="57784" h="19685">
                <a:moveTo>
                  <a:pt x="0" y="0"/>
                </a:moveTo>
                <a:lnTo>
                  <a:pt x="57205" y="0"/>
                </a:lnTo>
                <a:lnTo>
                  <a:pt x="57205" y="19068"/>
                </a:lnTo>
                <a:lnTo>
                  <a:pt x="0" y="1906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8571345" y="5386885"/>
            <a:ext cx="57785" cy="19685"/>
          </a:xfrm>
          <a:custGeom>
            <a:avLst/>
            <a:gdLst/>
            <a:ahLst/>
            <a:cxnLst/>
            <a:rect l="l" t="t" r="r" b="b"/>
            <a:pathLst>
              <a:path w="57784" h="19685">
                <a:moveTo>
                  <a:pt x="0" y="0"/>
                </a:moveTo>
                <a:lnTo>
                  <a:pt x="57205" y="0"/>
                </a:lnTo>
                <a:lnTo>
                  <a:pt x="57205" y="19068"/>
                </a:lnTo>
                <a:lnTo>
                  <a:pt x="0" y="1906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8685757" y="5386885"/>
            <a:ext cx="57785" cy="19685"/>
          </a:xfrm>
          <a:custGeom>
            <a:avLst/>
            <a:gdLst/>
            <a:ahLst/>
            <a:cxnLst/>
            <a:rect l="l" t="t" r="r" b="b"/>
            <a:pathLst>
              <a:path w="57784" h="19685">
                <a:moveTo>
                  <a:pt x="0" y="0"/>
                </a:moveTo>
                <a:lnTo>
                  <a:pt x="57205" y="0"/>
                </a:lnTo>
                <a:lnTo>
                  <a:pt x="57205" y="19068"/>
                </a:lnTo>
                <a:lnTo>
                  <a:pt x="0" y="1906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8800169" y="5386885"/>
            <a:ext cx="57785" cy="19685"/>
          </a:xfrm>
          <a:custGeom>
            <a:avLst/>
            <a:gdLst/>
            <a:ahLst/>
            <a:cxnLst/>
            <a:rect l="l" t="t" r="r" b="b"/>
            <a:pathLst>
              <a:path w="57784" h="19685">
                <a:moveTo>
                  <a:pt x="0" y="0"/>
                </a:moveTo>
                <a:lnTo>
                  <a:pt x="57205" y="0"/>
                </a:lnTo>
                <a:lnTo>
                  <a:pt x="57205" y="19068"/>
                </a:lnTo>
                <a:lnTo>
                  <a:pt x="0" y="1906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8914580" y="5386885"/>
            <a:ext cx="57785" cy="19685"/>
          </a:xfrm>
          <a:custGeom>
            <a:avLst/>
            <a:gdLst/>
            <a:ahLst/>
            <a:cxnLst/>
            <a:rect l="l" t="t" r="r" b="b"/>
            <a:pathLst>
              <a:path w="57784" h="19685">
                <a:moveTo>
                  <a:pt x="0" y="0"/>
                </a:moveTo>
                <a:lnTo>
                  <a:pt x="57205" y="0"/>
                </a:lnTo>
                <a:lnTo>
                  <a:pt x="57205" y="19068"/>
                </a:lnTo>
                <a:lnTo>
                  <a:pt x="0" y="1906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9028992" y="5386885"/>
            <a:ext cx="57785" cy="19685"/>
          </a:xfrm>
          <a:custGeom>
            <a:avLst/>
            <a:gdLst/>
            <a:ahLst/>
            <a:cxnLst/>
            <a:rect l="l" t="t" r="r" b="b"/>
            <a:pathLst>
              <a:path w="57784" h="19685">
                <a:moveTo>
                  <a:pt x="0" y="0"/>
                </a:moveTo>
                <a:lnTo>
                  <a:pt x="57205" y="0"/>
                </a:lnTo>
                <a:lnTo>
                  <a:pt x="57205" y="19068"/>
                </a:lnTo>
                <a:lnTo>
                  <a:pt x="0" y="1906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9143404" y="5386885"/>
            <a:ext cx="57785" cy="19685"/>
          </a:xfrm>
          <a:custGeom>
            <a:avLst/>
            <a:gdLst/>
            <a:ahLst/>
            <a:cxnLst/>
            <a:rect l="l" t="t" r="r" b="b"/>
            <a:pathLst>
              <a:path w="57784" h="19685">
                <a:moveTo>
                  <a:pt x="0" y="0"/>
                </a:moveTo>
                <a:lnTo>
                  <a:pt x="57205" y="0"/>
                </a:lnTo>
                <a:lnTo>
                  <a:pt x="57205" y="19068"/>
                </a:lnTo>
                <a:lnTo>
                  <a:pt x="0" y="1906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9257816" y="5386885"/>
            <a:ext cx="57785" cy="19685"/>
          </a:xfrm>
          <a:custGeom>
            <a:avLst/>
            <a:gdLst/>
            <a:ahLst/>
            <a:cxnLst/>
            <a:rect l="l" t="t" r="r" b="b"/>
            <a:pathLst>
              <a:path w="57784" h="19685">
                <a:moveTo>
                  <a:pt x="0" y="0"/>
                </a:moveTo>
                <a:lnTo>
                  <a:pt x="57205" y="0"/>
                </a:lnTo>
                <a:lnTo>
                  <a:pt x="57205" y="19068"/>
                </a:lnTo>
                <a:lnTo>
                  <a:pt x="0" y="1906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9372227" y="5386885"/>
            <a:ext cx="57785" cy="19685"/>
          </a:xfrm>
          <a:custGeom>
            <a:avLst/>
            <a:gdLst/>
            <a:ahLst/>
            <a:cxnLst/>
            <a:rect l="l" t="t" r="r" b="b"/>
            <a:pathLst>
              <a:path w="57784" h="19685">
                <a:moveTo>
                  <a:pt x="0" y="0"/>
                </a:moveTo>
                <a:lnTo>
                  <a:pt x="57205" y="0"/>
                </a:lnTo>
                <a:lnTo>
                  <a:pt x="57205" y="19068"/>
                </a:lnTo>
                <a:lnTo>
                  <a:pt x="0" y="1906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9486639" y="5386885"/>
            <a:ext cx="57785" cy="19685"/>
          </a:xfrm>
          <a:custGeom>
            <a:avLst/>
            <a:gdLst/>
            <a:ahLst/>
            <a:cxnLst/>
            <a:rect l="l" t="t" r="r" b="b"/>
            <a:pathLst>
              <a:path w="57784" h="19685">
                <a:moveTo>
                  <a:pt x="0" y="0"/>
                </a:moveTo>
                <a:lnTo>
                  <a:pt x="57205" y="0"/>
                </a:lnTo>
                <a:lnTo>
                  <a:pt x="57205" y="19068"/>
                </a:lnTo>
                <a:lnTo>
                  <a:pt x="0" y="1906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9601051" y="5386885"/>
            <a:ext cx="57785" cy="19685"/>
          </a:xfrm>
          <a:custGeom>
            <a:avLst/>
            <a:gdLst/>
            <a:ahLst/>
            <a:cxnLst/>
            <a:rect l="l" t="t" r="r" b="b"/>
            <a:pathLst>
              <a:path w="57784" h="19685">
                <a:moveTo>
                  <a:pt x="0" y="0"/>
                </a:moveTo>
                <a:lnTo>
                  <a:pt x="57205" y="0"/>
                </a:lnTo>
                <a:lnTo>
                  <a:pt x="57205" y="19068"/>
                </a:lnTo>
                <a:lnTo>
                  <a:pt x="0" y="1906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>
            <a:spLocks noGrp="1"/>
          </p:cNvSpPr>
          <p:nvPr>
            <p:ph type="title"/>
          </p:nvPr>
        </p:nvSpPr>
        <p:spPr>
          <a:xfrm>
            <a:off x="4079456" y="2113451"/>
            <a:ext cx="3086735" cy="426084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-470"/>
              <a:t>Introduction </a:t>
            </a:r>
            <a:r>
              <a:rPr dirty="0" sz="2600" spc="-114"/>
              <a:t>- </a:t>
            </a:r>
            <a:r>
              <a:rPr dirty="0" sz="2600" spc="-480"/>
              <a:t>Blynk </a:t>
            </a:r>
            <a:r>
              <a:rPr dirty="0" sz="2600" spc="-114"/>
              <a:t>-</a:t>
            </a:r>
            <a:r>
              <a:rPr dirty="0" sz="2600" spc="-585"/>
              <a:t> </a:t>
            </a:r>
            <a:r>
              <a:rPr dirty="0" sz="2600" spc="-480"/>
              <a:t>Firebase</a:t>
            </a:r>
            <a:endParaRPr sz="2600"/>
          </a:p>
        </p:txBody>
      </p:sp>
      <p:sp>
        <p:nvSpPr>
          <p:cNvPr id="62" name="object 62"/>
          <p:cNvSpPr txBox="1"/>
          <p:nvPr/>
        </p:nvSpPr>
        <p:spPr>
          <a:xfrm>
            <a:off x="4079456" y="1894162"/>
            <a:ext cx="4530725" cy="3209925"/>
          </a:xfrm>
          <a:prstGeom prst="rect">
            <a:avLst/>
          </a:prstGeom>
        </p:spPr>
        <p:txBody>
          <a:bodyPr wrap="square" lIns="0" tIns="2997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dirty="0" sz="11250" spc="-3135">
                <a:solidFill>
                  <a:srgbClr val="DBEB61"/>
                </a:solidFill>
                <a:latin typeface="Lucida Sans"/>
                <a:cs typeface="Lucida Sans"/>
              </a:rPr>
              <a:t>NodeMCU</a:t>
            </a:r>
            <a:endParaRPr sz="11250">
              <a:latin typeface="Lucida Sans"/>
              <a:cs typeface="Lucida Sans"/>
            </a:endParaRPr>
          </a:p>
          <a:p>
            <a:pPr marL="12700" marR="5080">
              <a:lnSpc>
                <a:spcPct val="108300"/>
              </a:lnSpc>
              <a:spcBef>
                <a:spcPts val="300"/>
              </a:spcBef>
            </a:pPr>
            <a:r>
              <a:rPr dirty="0" sz="2600" spc="-575">
                <a:solidFill>
                  <a:srgbClr val="F82571"/>
                </a:solidFill>
                <a:latin typeface="Lucida Sans"/>
                <a:cs typeface="Lucida Sans"/>
                <a:hlinkClick r:id="rId4"/>
              </a:rPr>
              <a:t>Eueung </a:t>
            </a:r>
            <a:r>
              <a:rPr dirty="0" sz="2600" spc="-560">
                <a:solidFill>
                  <a:srgbClr val="F82571"/>
                </a:solidFill>
                <a:latin typeface="Lucida Sans"/>
                <a:cs typeface="Lucida Sans"/>
                <a:hlinkClick r:id="rId4"/>
              </a:rPr>
              <a:t>Mulyana </a:t>
            </a:r>
            <a:r>
              <a:rPr dirty="0" sz="2600" spc="-560">
                <a:solidFill>
                  <a:srgbClr val="F82571"/>
                </a:solidFill>
                <a:latin typeface="Lucida Sans"/>
                <a:cs typeface="Lucida Sans"/>
              </a:rPr>
              <a:t> </a:t>
            </a:r>
            <a:r>
              <a:rPr dirty="0" sz="2600" spc="-520">
                <a:solidFill>
                  <a:srgbClr val="F82571"/>
                </a:solidFill>
                <a:latin typeface="Lucida Sans"/>
                <a:cs typeface="Lucida Sans"/>
                <a:hlinkClick r:id="rId5"/>
              </a:rPr>
              <a:t>https://eueung.github.io/012017/nodemcu</a:t>
            </a:r>
            <a:endParaRPr sz="260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1500" spc="-355">
                <a:solidFill>
                  <a:srgbClr val="FFFFFF"/>
                </a:solidFill>
                <a:latin typeface="Lucida Sans"/>
                <a:cs typeface="Lucida Sans"/>
              </a:rPr>
              <a:t>CodeLabs </a:t>
            </a:r>
            <a:r>
              <a:rPr dirty="0" sz="1500" spc="85">
                <a:solidFill>
                  <a:srgbClr val="FFFFFF"/>
                </a:solidFill>
                <a:latin typeface="Lucida Sans"/>
                <a:cs typeface="Lucida Sans"/>
              </a:rPr>
              <a:t>|</a:t>
            </a:r>
            <a:r>
              <a:rPr dirty="0" sz="1500" spc="-21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1500" spc="-270">
                <a:solidFill>
                  <a:srgbClr val="F82571"/>
                </a:solidFill>
                <a:latin typeface="Lucida Sans"/>
                <a:cs typeface="Lucida Sans"/>
                <a:hlinkClick r:id="rId6"/>
              </a:rPr>
              <a:t>Attribution-ShareAlike </a:t>
            </a:r>
            <a:r>
              <a:rPr dirty="0" sz="1500" spc="-540">
                <a:solidFill>
                  <a:srgbClr val="F82571"/>
                </a:solidFill>
                <a:latin typeface="Lucida Sans"/>
                <a:cs typeface="Lucida Sans"/>
                <a:hlinkClick r:id="rId6"/>
              </a:rPr>
              <a:t>CC</a:t>
            </a:r>
            <a:r>
              <a:rPr dirty="0" sz="1500" spc="-240">
                <a:solidFill>
                  <a:srgbClr val="F82571"/>
                </a:solidFill>
                <a:latin typeface="Lucida Sans"/>
                <a:cs typeface="Lucida Sans"/>
                <a:hlinkClick r:id="rId6"/>
              </a:rPr>
              <a:t> </a:t>
            </a:r>
            <a:r>
              <a:rPr dirty="0" sz="1500" spc="-320">
                <a:solidFill>
                  <a:srgbClr val="F82571"/>
                </a:solidFill>
                <a:latin typeface="Lucida Sans"/>
                <a:cs typeface="Lucida Sans"/>
                <a:hlinkClick r:id="rId6"/>
              </a:rPr>
              <a:t>BY-SA</a:t>
            </a:r>
            <a:endParaRPr sz="15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7312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0686" y="1487352"/>
            <a:ext cx="5558503" cy="4290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22376" y="2927033"/>
            <a:ext cx="6731634" cy="1468755"/>
          </a:xfrm>
          <a:custGeom>
            <a:avLst/>
            <a:gdLst/>
            <a:ahLst/>
            <a:cxnLst/>
            <a:rect l="l" t="t" r="r" b="b"/>
            <a:pathLst>
              <a:path w="6731634" h="1468754">
                <a:moveTo>
                  <a:pt x="0" y="1468283"/>
                </a:moveTo>
                <a:lnTo>
                  <a:pt x="6731223" y="1468283"/>
                </a:lnTo>
                <a:lnTo>
                  <a:pt x="6731223" y="0"/>
                </a:lnTo>
                <a:lnTo>
                  <a:pt x="0" y="0"/>
                </a:lnTo>
                <a:lnTo>
                  <a:pt x="0" y="1468283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27033" y="2927033"/>
            <a:ext cx="95885" cy="1468755"/>
          </a:xfrm>
          <a:custGeom>
            <a:avLst/>
            <a:gdLst/>
            <a:ahLst/>
            <a:cxnLst/>
            <a:rect l="l" t="t" r="r" b="b"/>
            <a:pathLst>
              <a:path w="95885" h="1468754">
                <a:moveTo>
                  <a:pt x="0" y="0"/>
                </a:moveTo>
                <a:lnTo>
                  <a:pt x="95343" y="0"/>
                </a:lnTo>
                <a:lnTo>
                  <a:pt x="95343" y="1468283"/>
                </a:lnTo>
                <a:lnTo>
                  <a:pt x="0" y="14682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3211830">
              <a:lnSpc>
                <a:spcPct val="100000"/>
              </a:lnSpc>
              <a:spcBef>
                <a:spcPts val="130"/>
              </a:spcBef>
            </a:pPr>
            <a:r>
              <a:rPr dirty="0" spc="-1480"/>
              <a:t>Arduino</a:t>
            </a:r>
            <a:r>
              <a:rPr dirty="0" spc="-1125"/>
              <a:t> </a:t>
            </a:r>
            <a:r>
              <a:rPr dirty="0" spc="-1655"/>
              <a:t>IDE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 spc="-400"/>
              <a:t>20</a:t>
            </a:fld>
            <a:r>
              <a:rPr dirty="0" spc="-400"/>
              <a:t> </a:t>
            </a:r>
            <a:r>
              <a:rPr dirty="0" spc="105"/>
              <a:t>/</a:t>
            </a:r>
            <a:r>
              <a:rPr dirty="0" spc="-325"/>
              <a:t> </a:t>
            </a:r>
            <a:r>
              <a:rPr dirty="0" spc="-400"/>
              <a:t>43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899535" cy="6292850"/>
          </a:xfrm>
          <a:custGeom>
            <a:avLst/>
            <a:gdLst/>
            <a:ahLst/>
            <a:cxnLst/>
            <a:rect l="l" t="t" r="r" b="b"/>
            <a:pathLst>
              <a:path w="3899535" h="6292850">
                <a:moveTo>
                  <a:pt x="0" y="6292645"/>
                </a:moveTo>
                <a:lnTo>
                  <a:pt x="3899533" y="6292645"/>
                </a:lnTo>
                <a:lnTo>
                  <a:pt x="3899533" y="0"/>
                </a:lnTo>
                <a:lnTo>
                  <a:pt x="0" y="0"/>
                </a:lnTo>
                <a:lnTo>
                  <a:pt x="0" y="6292645"/>
                </a:lnTo>
                <a:close/>
              </a:path>
            </a:pathLst>
          </a:custGeom>
          <a:solidFill>
            <a:srgbClr val="2AA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292644"/>
            <a:ext cx="9753600" cy="1020444"/>
          </a:xfrm>
          <a:custGeom>
            <a:avLst/>
            <a:gdLst/>
            <a:ahLst/>
            <a:cxnLst/>
            <a:rect l="l" t="t" r="r" b="b"/>
            <a:pathLst>
              <a:path w="9753600" h="1020445">
                <a:moveTo>
                  <a:pt x="0" y="0"/>
                </a:moveTo>
                <a:lnTo>
                  <a:pt x="9753599" y="0"/>
                </a:lnTo>
                <a:lnTo>
                  <a:pt x="9753599" y="1020171"/>
                </a:lnTo>
                <a:lnTo>
                  <a:pt x="0" y="1020171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860792" y="6670851"/>
            <a:ext cx="603250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FFFFFF"/>
                </a:solidFill>
                <a:latin typeface="SimSun"/>
                <a:cs typeface="SimSun"/>
                <a:hlinkClick r:id="rId2"/>
              </a:rPr>
              <a:t>http://arduino.esp8266.com/stable/package_esp8266com_index.json</a:t>
            </a:r>
            <a:endParaRPr sz="1500">
              <a:latin typeface="SimSun"/>
              <a:cs typeface="SimSu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 spc="-400"/>
              <a:t>20</a:t>
            </a:fld>
            <a:r>
              <a:rPr dirty="0" spc="-400"/>
              <a:t> </a:t>
            </a:r>
            <a:r>
              <a:rPr dirty="0" spc="105"/>
              <a:t>/</a:t>
            </a:r>
            <a:r>
              <a:rPr dirty="0" spc="-325"/>
              <a:t> </a:t>
            </a:r>
            <a:r>
              <a:rPr dirty="0" spc="-400"/>
              <a:t>43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1649" y="1698708"/>
            <a:ext cx="3192145" cy="1631314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ts val="6305"/>
              </a:lnSpc>
              <a:spcBef>
                <a:spcPts val="130"/>
              </a:spcBef>
            </a:pPr>
            <a:r>
              <a:rPr dirty="0" sz="5750" spc="-1130"/>
              <a:t>Using</a:t>
            </a:r>
            <a:r>
              <a:rPr dirty="0" sz="5750" spc="-985"/>
              <a:t> </a:t>
            </a:r>
            <a:r>
              <a:rPr dirty="0" sz="5750" spc="-1195"/>
              <a:t>Arduino</a:t>
            </a:r>
            <a:endParaRPr sz="5750"/>
          </a:p>
          <a:p>
            <a:pPr algn="r" marR="5080">
              <a:lnSpc>
                <a:spcPts val="6305"/>
              </a:lnSpc>
            </a:pPr>
            <a:r>
              <a:rPr dirty="0" sz="5750" spc="-1340"/>
              <a:t>IDE</a:t>
            </a:r>
            <a:endParaRPr sz="5750"/>
          </a:p>
        </p:txBody>
      </p:sp>
      <p:sp>
        <p:nvSpPr>
          <p:cNvPr id="6" name="object 6"/>
          <p:cNvSpPr txBox="1"/>
          <p:nvPr/>
        </p:nvSpPr>
        <p:spPr>
          <a:xfrm>
            <a:off x="428559" y="3319541"/>
            <a:ext cx="3295015" cy="1922780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238760" marR="5080" indent="-123825">
              <a:lnSpc>
                <a:spcPts val="2930"/>
              </a:lnSpc>
              <a:spcBef>
                <a:spcPts val="755"/>
              </a:spcBef>
            </a:pPr>
            <a:r>
              <a:rPr dirty="0" sz="3000" spc="-665">
                <a:solidFill>
                  <a:srgbClr val="B3E4FB"/>
                </a:solidFill>
                <a:latin typeface="Lucida Sans"/>
                <a:cs typeface="Lucida Sans"/>
              </a:rPr>
              <a:t>Develop </a:t>
            </a:r>
            <a:r>
              <a:rPr dirty="0" sz="3000" spc="-560">
                <a:solidFill>
                  <a:srgbClr val="B3E4FB"/>
                </a:solidFill>
                <a:latin typeface="Lucida Sans"/>
                <a:cs typeface="Lucida Sans"/>
              </a:rPr>
              <a:t>Sketches </a:t>
            </a:r>
            <a:r>
              <a:rPr dirty="0" sz="3000" spc="-675">
                <a:solidFill>
                  <a:srgbClr val="B3E4FB"/>
                </a:solidFill>
                <a:latin typeface="Lucida Sans"/>
                <a:cs typeface="Lucida Sans"/>
              </a:rPr>
              <a:t>and </a:t>
            </a:r>
            <a:r>
              <a:rPr dirty="0" sz="3000" spc="-565">
                <a:solidFill>
                  <a:srgbClr val="B3E4FB"/>
                </a:solidFill>
                <a:latin typeface="Lucida Sans"/>
                <a:cs typeface="Lucida Sans"/>
              </a:rPr>
              <a:t>Flash  </a:t>
            </a:r>
            <a:r>
              <a:rPr dirty="0" sz="3000" spc="-840">
                <a:solidFill>
                  <a:srgbClr val="B3E4FB"/>
                </a:solidFill>
                <a:latin typeface="Lucida Sans"/>
                <a:cs typeface="Lucida Sans"/>
              </a:rPr>
              <a:t>NodeMCU    </a:t>
            </a:r>
            <a:r>
              <a:rPr dirty="0" sz="3000" spc="-500">
                <a:solidFill>
                  <a:srgbClr val="B3E4FB"/>
                </a:solidFill>
                <a:latin typeface="Lucida Sans"/>
                <a:cs typeface="Lucida Sans"/>
              </a:rPr>
              <a:t>with </a:t>
            </a:r>
            <a:r>
              <a:rPr dirty="0" sz="3000" spc="-630">
                <a:solidFill>
                  <a:srgbClr val="B3E4FB"/>
                </a:solidFill>
                <a:latin typeface="Lucida Sans"/>
                <a:cs typeface="Lucida Sans"/>
              </a:rPr>
              <a:t>Arduino</a:t>
            </a:r>
            <a:r>
              <a:rPr dirty="0" sz="3000" spc="-459">
                <a:solidFill>
                  <a:srgbClr val="B3E4FB"/>
                </a:solidFill>
                <a:latin typeface="Lucida Sans"/>
                <a:cs typeface="Lucida Sans"/>
              </a:rPr>
              <a:t> </a:t>
            </a:r>
            <a:r>
              <a:rPr dirty="0" sz="3000" spc="-705">
                <a:solidFill>
                  <a:srgbClr val="B3E4FB"/>
                </a:solidFill>
                <a:latin typeface="Lucida Sans"/>
                <a:cs typeface="Lucida Sans"/>
              </a:rPr>
              <a:t>IDE</a:t>
            </a:r>
            <a:endParaRPr sz="3000">
              <a:latin typeface="Lucida Sans"/>
              <a:cs typeface="Lucida Sans"/>
            </a:endParaRPr>
          </a:p>
          <a:p>
            <a:pPr marL="2185670">
              <a:lnSpc>
                <a:spcPts val="2940"/>
              </a:lnSpc>
            </a:pPr>
            <a:r>
              <a:rPr dirty="0" sz="3000" spc="-430">
                <a:solidFill>
                  <a:srgbClr val="B3E4FB"/>
                </a:solidFill>
                <a:latin typeface="Lucida Sans"/>
                <a:cs typeface="Lucida Sans"/>
              </a:rPr>
              <a:t>(C-Style)!</a:t>
            </a:r>
            <a:endParaRPr sz="3000">
              <a:latin typeface="Lucida Sans"/>
              <a:cs typeface="Lucida Sans"/>
            </a:endParaRPr>
          </a:p>
          <a:p>
            <a:pPr marL="12700" marR="5080" indent="302260">
              <a:lnSpc>
                <a:spcPct val="112599"/>
              </a:lnSpc>
              <a:spcBef>
                <a:spcPts val="1430"/>
              </a:spcBef>
            </a:pPr>
            <a:r>
              <a:rPr dirty="0" sz="1500" spc="-365">
                <a:solidFill>
                  <a:srgbClr val="FFFFFF"/>
                </a:solidFill>
                <a:latin typeface="Arial Black"/>
                <a:cs typeface="Arial Black"/>
              </a:rPr>
              <a:t>Starting </a:t>
            </a:r>
            <a:r>
              <a:rPr dirty="0" sz="1500" spc="-380">
                <a:solidFill>
                  <a:srgbClr val="FFFFFF"/>
                </a:solidFill>
                <a:latin typeface="Arial Black"/>
                <a:cs typeface="Arial Black"/>
              </a:rPr>
              <a:t>with </a:t>
            </a:r>
            <a:r>
              <a:rPr dirty="0" sz="1500" spc="-300">
                <a:solidFill>
                  <a:srgbClr val="FFFFFF"/>
                </a:solidFill>
                <a:latin typeface="Arial Black"/>
                <a:cs typeface="Arial Black"/>
              </a:rPr>
              <a:t>1.6.4, </a:t>
            </a:r>
            <a:r>
              <a:rPr dirty="0" sz="1500" spc="-360">
                <a:solidFill>
                  <a:srgbClr val="FFFFFF"/>
                </a:solidFill>
                <a:latin typeface="Arial Black"/>
                <a:cs typeface="Arial Black"/>
              </a:rPr>
              <a:t>Arduino </a:t>
            </a:r>
            <a:r>
              <a:rPr dirty="0" sz="1500" spc="-380">
                <a:solidFill>
                  <a:srgbClr val="FFFFFF"/>
                </a:solidFill>
                <a:latin typeface="Arial Black"/>
                <a:cs typeface="Arial Black"/>
              </a:rPr>
              <a:t>allows </a:t>
            </a:r>
            <a:r>
              <a:rPr dirty="0" sz="1500" spc="-330">
                <a:solidFill>
                  <a:srgbClr val="FFFFFF"/>
                </a:solidFill>
                <a:latin typeface="Arial Black"/>
                <a:cs typeface="Arial Black"/>
              </a:rPr>
              <a:t>installation </a:t>
            </a:r>
            <a:r>
              <a:rPr dirty="0" sz="1500" spc="-315">
                <a:solidFill>
                  <a:srgbClr val="FFFFFF"/>
                </a:solidFill>
                <a:latin typeface="Arial Black"/>
                <a:cs typeface="Arial Black"/>
              </a:rPr>
              <a:t>of  third-party  </a:t>
            </a:r>
            <a:r>
              <a:rPr dirty="0" sz="1500" spc="-345">
                <a:solidFill>
                  <a:srgbClr val="FFFFFF"/>
                </a:solidFill>
                <a:latin typeface="Arial Black"/>
                <a:cs typeface="Arial Black"/>
              </a:rPr>
              <a:t>platform  </a:t>
            </a:r>
            <a:r>
              <a:rPr dirty="0" sz="1500" spc="-445">
                <a:solidFill>
                  <a:srgbClr val="FFFFFF"/>
                </a:solidFill>
                <a:latin typeface="Arial Black"/>
                <a:cs typeface="Arial Black"/>
              </a:rPr>
              <a:t>packages     </a:t>
            </a:r>
            <a:r>
              <a:rPr dirty="0" sz="1500" spc="-370">
                <a:solidFill>
                  <a:srgbClr val="FFFFFF"/>
                </a:solidFill>
                <a:latin typeface="Arial Black"/>
                <a:cs typeface="Arial Black"/>
              </a:rPr>
              <a:t>using  </a:t>
            </a:r>
            <a:r>
              <a:rPr dirty="0" sz="1500" spc="-395">
                <a:solidFill>
                  <a:srgbClr val="FFFFFF"/>
                </a:solidFill>
                <a:latin typeface="Arial Black"/>
                <a:cs typeface="Arial Black"/>
              </a:rPr>
              <a:t>Boards  </a:t>
            </a:r>
            <a:r>
              <a:rPr dirty="0" sz="1500" spc="-370">
                <a:solidFill>
                  <a:srgbClr val="FFFFFF"/>
                </a:solidFill>
                <a:latin typeface="Arial Black"/>
                <a:cs typeface="Arial Black"/>
              </a:rPr>
              <a:t>Manager.</a:t>
            </a:r>
            <a:endParaRPr sz="15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49137" y="2719833"/>
            <a:ext cx="4043045" cy="1837055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224154" indent="-212090">
              <a:lnSpc>
                <a:spcPct val="100000"/>
              </a:lnSpc>
              <a:spcBef>
                <a:spcPts val="430"/>
              </a:spcBef>
              <a:buAutoNum type="arabicPeriod"/>
              <a:tabLst>
                <a:tab pos="224790" algn="l"/>
              </a:tabLst>
            </a:pPr>
            <a:r>
              <a:rPr dirty="0" sz="2100" spc="-459">
                <a:latin typeface="Arial Black"/>
                <a:cs typeface="Arial Black"/>
              </a:rPr>
              <a:t>Install </a:t>
            </a:r>
            <a:r>
              <a:rPr dirty="0" sz="2100" spc="-500">
                <a:latin typeface="Arial Black"/>
                <a:cs typeface="Arial Black"/>
              </a:rPr>
              <a:t>Arduino</a:t>
            </a:r>
            <a:r>
              <a:rPr dirty="0" sz="2100" spc="-405">
                <a:latin typeface="Arial Black"/>
                <a:cs typeface="Arial Black"/>
              </a:rPr>
              <a:t> </a:t>
            </a:r>
            <a:r>
              <a:rPr dirty="0" sz="2100" spc="-570">
                <a:latin typeface="Arial Black"/>
                <a:cs typeface="Arial Black"/>
              </a:rPr>
              <a:t>IDE</a:t>
            </a:r>
            <a:endParaRPr sz="2100">
              <a:latin typeface="Arial Black"/>
              <a:cs typeface="Arial Black"/>
            </a:endParaRPr>
          </a:p>
          <a:p>
            <a:pPr marL="224154" indent="-212090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224790" algn="l"/>
              </a:tabLst>
            </a:pPr>
            <a:r>
              <a:rPr dirty="0" sz="2100" spc="-520">
                <a:latin typeface="Arial Black"/>
                <a:cs typeface="Arial Black"/>
              </a:rPr>
              <a:t>Start </a:t>
            </a:r>
            <a:r>
              <a:rPr dirty="0" sz="2100" spc="-500">
                <a:latin typeface="Arial Black"/>
                <a:cs typeface="Arial Black"/>
              </a:rPr>
              <a:t>Arduino </a:t>
            </a:r>
            <a:r>
              <a:rPr dirty="0" sz="2100" spc="-530">
                <a:latin typeface="Arial Black"/>
                <a:cs typeface="Arial Black"/>
              </a:rPr>
              <a:t>and </a:t>
            </a:r>
            <a:r>
              <a:rPr dirty="0" sz="2100" spc="-525">
                <a:latin typeface="Arial Black"/>
                <a:cs typeface="Arial Black"/>
              </a:rPr>
              <a:t>open </a:t>
            </a:r>
            <a:r>
              <a:rPr dirty="0" sz="2100" spc="-540">
                <a:solidFill>
                  <a:srgbClr val="41C7EF"/>
                </a:solidFill>
                <a:latin typeface="Arial Black"/>
                <a:cs typeface="Arial Black"/>
              </a:rPr>
              <a:t>Preferences</a:t>
            </a:r>
            <a:r>
              <a:rPr dirty="0" sz="2100" spc="-530">
                <a:solidFill>
                  <a:srgbClr val="41C7EF"/>
                </a:solidFill>
                <a:latin typeface="Arial Black"/>
                <a:cs typeface="Arial Black"/>
              </a:rPr>
              <a:t> </a:t>
            </a:r>
            <a:r>
              <a:rPr dirty="0" sz="2100" spc="-585">
                <a:latin typeface="Arial Black"/>
                <a:cs typeface="Arial Black"/>
              </a:rPr>
              <a:t>window</a:t>
            </a:r>
            <a:endParaRPr sz="2100">
              <a:latin typeface="Arial Black"/>
              <a:cs typeface="Arial Black"/>
            </a:endParaRPr>
          </a:p>
          <a:p>
            <a:pPr marL="224154" indent="-212090">
              <a:lnSpc>
                <a:spcPct val="100000"/>
              </a:lnSpc>
              <a:spcBef>
                <a:spcPts val="330"/>
              </a:spcBef>
              <a:buAutoNum type="arabicPeriod"/>
              <a:tabLst>
                <a:tab pos="224790" algn="l"/>
              </a:tabLst>
            </a:pPr>
            <a:r>
              <a:rPr dirty="0" sz="2100" spc="-525">
                <a:latin typeface="Arial Black"/>
                <a:cs typeface="Arial Black"/>
              </a:rPr>
              <a:t>Enter </a:t>
            </a:r>
            <a:r>
              <a:rPr dirty="0" sz="2100" spc="-495">
                <a:latin typeface="Arial Black"/>
                <a:cs typeface="Arial Black"/>
              </a:rPr>
              <a:t>board </a:t>
            </a:r>
            <a:r>
              <a:rPr dirty="0" sz="2100" spc="-710">
                <a:latin typeface="Arial Black"/>
                <a:cs typeface="Arial Black"/>
              </a:rPr>
              <a:t>URL</a:t>
            </a:r>
            <a:r>
              <a:rPr dirty="0" sz="2100" spc="-315">
                <a:latin typeface="Arial Black"/>
                <a:cs typeface="Arial Black"/>
              </a:rPr>
              <a:t> </a:t>
            </a:r>
            <a:r>
              <a:rPr dirty="0" sz="2100" spc="-455">
                <a:latin typeface="Arial Black"/>
                <a:cs typeface="Arial Black"/>
              </a:rPr>
              <a:t>into </a:t>
            </a:r>
            <a:r>
              <a:rPr dirty="0" sz="2100" spc="-480">
                <a:solidFill>
                  <a:srgbClr val="41C7EF"/>
                </a:solidFill>
                <a:latin typeface="Arial Black"/>
                <a:cs typeface="Arial Black"/>
              </a:rPr>
              <a:t>Additional </a:t>
            </a:r>
            <a:r>
              <a:rPr dirty="0" sz="2100" spc="-630">
                <a:solidFill>
                  <a:srgbClr val="41C7EF"/>
                </a:solidFill>
                <a:latin typeface="Arial Black"/>
                <a:cs typeface="Arial Black"/>
              </a:rPr>
              <a:t>BM</a:t>
            </a:r>
            <a:r>
              <a:rPr dirty="0" sz="2100" spc="-585">
                <a:solidFill>
                  <a:srgbClr val="41C7EF"/>
                </a:solidFill>
                <a:latin typeface="Arial Black"/>
                <a:cs typeface="Arial Black"/>
              </a:rPr>
              <a:t> </a:t>
            </a:r>
            <a:r>
              <a:rPr dirty="0" sz="2100" spc="-690">
                <a:solidFill>
                  <a:srgbClr val="41C7EF"/>
                </a:solidFill>
                <a:latin typeface="Arial Black"/>
                <a:cs typeface="Arial Black"/>
              </a:rPr>
              <a:t>URLs</a:t>
            </a:r>
            <a:endParaRPr sz="2100">
              <a:latin typeface="Arial Black"/>
              <a:cs typeface="Arial Black"/>
            </a:endParaRPr>
          </a:p>
          <a:p>
            <a:pPr marL="224154" indent="-212090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224790" algn="l"/>
              </a:tabLst>
            </a:pPr>
            <a:r>
              <a:rPr dirty="0" sz="2100" spc="-560">
                <a:latin typeface="Arial Black"/>
                <a:cs typeface="Arial Black"/>
              </a:rPr>
              <a:t>Open </a:t>
            </a:r>
            <a:r>
              <a:rPr dirty="0" sz="2100" spc="-550">
                <a:solidFill>
                  <a:srgbClr val="41C7EF"/>
                </a:solidFill>
                <a:latin typeface="Arial Black"/>
                <a:cs typeface="Arial Black"/>
              </a:rPr>
              <a:t>Boards Manager </a:t>
            </a:r>
            <a:r>
              <a:rPr dirty="0" sz="2100" spc="-530">
                <a:latin typeface="Arial Black"/>
                <a:cs typeface="Arial Black"/>
              </a:rPr>
              <a:t>and </a:t>
            </a:r>
            <a:r>
              <a:rPr dirty="0" sz="2100" spc="-445">
                <a:latin typeface="Arial Black"/>
                <a:cs typeface="Arial Black"/>
              </a:rPr>
              <a:t>install</a:t>
            </a:r>
            <a:r>
              <a:rPr dirty="0" sz="2100" spc="-420">
                <a:latin typeface="Arial Black"/>
                <a:cs typeface="Arial Black"/>
              </a:rPr>
              <a:t> </a:t>
            </a:r>
            <a:r>
              <a:rPr dirty="0" sz="2100" spc="-565">
                <a:solidFill>
                  <a:srgbClr val="FF4843"/>
                </a:solidFill>
                <a:latin typeface="Arial Black"/>
                <a:cs typeface="Arial Black"/>
              </a:rPr>
              <a:t>esp8266</a:t>
            </a:r>
            <a:endParaRPr sz="2100">
              <a:latin typeface="Arial Black"/>
              <a:cs typeface="Arial Black"/>
            </a:endParaRPr>
          </a:p>
          <a:p>
            <a:pPr marL="224154" indent="-212090">
              <a:lnSpc>
                <a:spcPct val="100000"/>
              </a:lnSpc>
              <a:spcBef>
                <a:spcPts val="330"/>
              </a:spcBef>
              <a:buAutoNum type="arabicPeriod"/>
              <a:tabLst>
                <a:tab pos="224790" algn="l"/>
              </a:tabLst>
            </a:pPr>
            <a:r>
              <a:rPr dirty="0" sz="2100" spc="-565">
                <a:latin typeface="Arial Black"/>
                <a:cs typeface="Arial Black"/>
              </a:rPr>
              <a:t>Select </a:t>
            </a:r>
            <a:r>
              <a:rPr dirty="0" sz="2100" spc="-505">
                <a:latin typeface="Arial Black"/>
                <a:cs typeface="Arial Black"/>
              </a:rPr>
              <a:t>your </a:t>
            </a:r>
            <a:r>
              <a:rPr dirty="0" sz="2100" spc="-605">
                <a:latin typeface="Arial Black"/>
                <a:cs typeface="Arial Black"/>
              </a:rPr>
              <a:t>NodeMCU</a:t>
            </a:r>
            <a:r>
              <a:rPr dirty="0" sz="2100" spc="-520">
                <a:latin typeface="Arial Black"/>
                <a:cs typeface="Arial Black"/>
              </a:rPr>
              <a:t> </a:t>
            </a:r>
            <a:r>
              <a:rPr dirty="0" sz="2100" spc="-495">
                <a:latin typeface="Arial Black"/>
                <a:cs typeface="Arial Black"/>
              </a:rPr>
              <a:t>board</a:t>
            </a:r>
            <a:endParaRPr sz="21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7312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321248"/>
            <a:ext cx="9753600" cy="991869"/>
          </a:xfrm>
          <a:custGeom>
            <a:avLst/>
            <a:gdLst/>
            <a:ahLst/>
            <a:cxnLst/>
            <a:rect l="l" t="t" r="r" b="b"/>
            <a:pathLst>
              <a:path w="9753600" h="991870">
                <a:moveTo>
                  <a:pt x="0" y="0"/>
                </a:moveTo>
                <a:lnTo>
                  <a:pt x="9753599" y="0"/>
                </a:lnTo>
                <a:lnTo>
                  <a:pt x="9753599" y="991568"/>
                </a:lnTo>
                <a:lnTo>
                  <a:pt x="0" y="991568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06211" y="6461097"/>
            <a:ext cx="3541395" cy="654685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100" spc="-869">
                <a:solidFill>
                  <a:srgbClr val="FF4843"/>
                </a:solidFill>
              </a:rPr>
              <a:t>#2</a:t>
            </a:r>
            <a:r>
              <a:rPr dirty="0" sz="4100" spc="-670">
                <a:solidFill>
                  <a:srgbClr val="FF4843"/>
                </a:solidFill>
              </a:rPr>
              <a:t> </a:t>
            </a:r>
            <a:r>
              <a:rPr dirty="0" sz="4100" spc="250"/>
              <a:t>|</a:t>
            </a:r>
            <a:r>
              <a:rPr dirty="0" sz="4100" spc="-665"/>
              <a:t> </a:t>
            </a:r>
            <a:r>
              <a:rPr dirty="0" sz="4100" spc="-660">
                <a:solidFill>
                  <a:srgbClr val="DBEB61"/>
                </a:solidFill>
              </a:rPr>
              <a:t>File </a:t>
            </a:r>
            <a:r>
              <a:rPr dirty="0" sz="4100" spc="250">
                <a:solidFill>
                  <a:srgbClr val="DBEB61"/>
                </a:solidFill>
              </a:rPr>
              <a:t>|</a:t>
            </a:r>
            <a:r>
              <a:rPr dirty="0" sz="4100" spc="-665">
                <a:solidFill>
                  <a:srgbClr val="DBEB61"/>
                </a:solidFill>
              </a:rPr>
              <a:t> </a:t>
            </a:r>
            <a:r>
              <a:rPr dirty="0" sz="4100" spc="-755">
                <a:solidFill>
                  <a:srgbClr val="DBEB61"/>
                </a:solidFill>
              </a:rPr>
              <a:t>Preferences</a:t>
            </a:r>
            <a:endParaRPr sz="41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 spc="-400"/>
              <a:t>20</a:t>
            </a:fld>
            <a:r>
              <a:rPr dirty="0" spc="-400"/>
              <a:t> </a:t>
            </a:r>
            <a:r>
              <a:rPr dirty="0" spc="105"/>
              <a:t>/</a:t>
            </a:r>
            <a:r>
              <a:rPr dirty="0" spc="-325"/>
              <a:t> </a:t>
            </a:r>
            <a:r>
              <a:rPr dirty="0" spc="-400"/>
              <a:t>43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7312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321248"/>
            <a:ext cx="9753600" cy="991869"/>
          </a:xfrm>
          <a:custGeom>
            <a:avLst/>
            <a:gdLst/>
            <a:ahLst/>
            <a:cxnLst/>
            <a:rect l="l" t="t" r="r" b="b"/>
            <a:pathLst>
              <a:path w="9753600" h="991870">
                <a:moveTo>
                  <a:pt x="0" y="0"/>
                </a:moveTo>
                <a:lnTo>
                  <a:pt x="9753599" y="0"/>
                </a:lnTo>
                <a:lnTo>
                  <a:pt x="9753599" y="991568"/>
                </a:lnTo>
                <a:lnTo>
                  <a:pt x="0" y="991568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84771" y="6461097"/>
            <a:ext cx="5184140" cy="654685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100" spc="-869">
                <a:solidFill>
                  <a:srgbClr val="FF4843"/>
                </a:solidFill>
              </a:rPr>
              <a:t>#3</a:t>
            </a:r>
            <a:r>
              <a:rPr dirty="0" sz="4100" spc="-660">
                <a:solidFill>
                  <a:srgbClr val="FF4843"/>
                </a:solidFill>
              </a:rPr>
              <a:t> </a:t>
            </a:r>
            <a:r>
              <a:rPr dirty="0" sz="4100" spc="250"/>
              <a:t>|</a:t>
            </a:r>
            <a:r>
              <a:rPr dirty="0" sz="4100" spc="-655"/>
              <a:t> </a:t>
            </a:r>
            <a:r>
              <a:rPr dirty="0" sz="4100" spc="-660">
                <a:solidFill>
                  <a:srgbClr val="DBEB61"/>
                </a:solidFill>
              </a:rPr>
              <a:t>File</a:t>
            </a:r>
            <a:r>
              <a:rPr dirty="0" sz="4100" spc="-650">
                <a:solidFill>
                  <a:srgbClr val="DBEB61"/>
                </a:solidFill>
              </a:rPr>
              <a:t> </a:t>
            </a:r>
            <a:r>
              <a:rPr dirty="0" sz="4100" spc="250">
                <a:solidFill>
                  <a:srgbClr val="DBEB61"/>
                </a:solidFill>
              </a:rPr>
              <a:t>|</a:t>
            </a:r>
            <a:r>
              <a:rPr dirty="0" sz="4100" spc="-650">
                <a:solidFill>
                  <a:srgbClr val="DBEB61"/>
                </a:solidFill>
              </a:rPr>
              <a:t> </a:t>
            </a:r>
            <a:r>
              <a:rPr dirty="0" sz="4100" spc="-755">
                <a:solidFill>
                  <a:srgbClr val="DBEB61"/>
                </a:solidFill>
              </a:rPr>
              <a:t>Preferences</a:t>
            </a:r>
            <a:r>
              <a:rPr dirty="0" sz="4100" spc="-650">
                <a:solidFill>
                  <a:srgbClr val="DBEB61"/>
                </a:solidFill>
              </a:rPr>
              <a:t> </a:t>
            </a:r>
            <a:r>
              <a:rPr dirty="0" sz="4100" spc="250">
                <a:solidFill>
                  <a:srgbClr val="DBEB61"/>
                </a:solidFill>
              </a:rPr>
              <a:t>|</a:t>
            </a:r>
            <a:r>
              <a:rPr dirty="0" sz="4100" spc="-655">
                <a:solidFill>
                  <a:srgbClr val="DBEB61"/>
                </a:solidFill>
              </a:rPr>
              <a:t> </a:t>
            </a:r>
            <a:r>
              <a:rPr dirty="0" sz="4100" spc="-1160">
                <a:solidFill>
                  <a:srgbClr val="DBEB61"/>
                </a:solidFill>
              </a:rPr>
              <a:t>BM</a:t>
            </a:r>
            <a:r>
              <a:rPr dirty="0" sz="4100" spc="-1065">
                <a:solidFill>
                  <a:srgbClr val="DBEB61"/>
                </a:solidFill>
              </a:rPr>
              <a:t> </a:t>
            </a:r>
            <a:r>
              <a:rPr dirty="0" sz="4100" spc="-915">
                <a:solidFill>
                  <a:srgbClr val="DBEB61"/>
                </a:solidFill>
              </a:rPr>
              <a:t>URLs</a:t>
            </a:r>
            <a:endParaRPr sz="41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 spc="-400"/>
              <a:t>20</a:t>
            </a:fld>
            <a:r>
              <a:rPr dirty="0" spc="-400"/>
              <a:t> </a:t>
            </a:r>
            <a:r>
              <a:rPr dirty="0" spc="105"/>
              <a:t>/</a:t>
            </a:r>
            <a:r>
              <a:rPr dirty="0" spc="-325"/>
              <a:t> </a:t>
            </a:r>
            <a:r>
              <a:rPr dirty="0" spc="-400"/>
              <a:t>43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7312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321248"/>
            <a:ext cx="9753600" cy="991869"/>
          </a:xfrm>
          <a:custGeom>
            <a:avLst/>
            <a:gdLst/>
            <a:ahLst/>
            <a:cxnLst/>
            <a:rect l="l" t="t" r="r" b="b"/>
            <a:pathLst>
              <a:path w="9753600" h="991870">
                <a:moveTo>
                  <a:pt x="0" y="0"/>
                </a:moveTo>
                <a:lnTo>
                  <a:pt x="9753599" y="0"/>
                </a:lnTo>
                <a:lnTo>
                  <a:pt x="9753599" y="991568"/>
                </a:lnTo>
                <a:lnTo>
                  <a:pt x="0" y="991568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12894" y="6461097"/>
            <a:ext cx="5728335" cy="654685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100" spc="-869">
                <a:solidFill>
                  <a:srgbClr val="FF4843"/>
                </a:solidFill>
              </a:rPr>
              <a:t>#4</a:t>
            </a:r>
            <a:r>
              <a:rPr dirty="0" sz="4100" spc="-655">
                <a:solidFill>
                  <a:srgbClr val="FF4843"/>
                </a:solidFill>
              </a:rPr>
              <a:t> </a:t>
            </a:r>
            <a:r>
              <a:rPr dirty="0" sz="4100" spc="250"/>
              <a:t>|</a:t>
            </a:r>
            <a:r>
              <a:rPr dirty="0" sz="4100" spc="-655"/>
              <a:t> </a:t>
            </a:r>
            <a:r>
              <a:rPr dirty="0" sz="4100" spc="-890">
                <a:solidFill>
                  <a:srgbClr val="DBEB61"/>
                </a:solidFill>
              </a:rPr>
              <a:t>Tools</a:t>
            </a:r>
            <a:r>
              <a:rPr dirty="0" sz="4100" spc="-650">
                <a:solidFill>
                  <a:srgbClr val="DBEB61"/>
                </a:solidFill>
              </a:rPr>
              <a:t> </a:t>
            </a:r>
            <a:r>
              <a:rPr dirty="0" sz="4100" spc="250">
                <a:solidFill>
                  <a:srgbClr val="DBEB61"/>
                </a:solidFill>
              </a:rPr>
              <a:t>|</a:t>
            </a:r>
            <a:r>
              <a:rPr dirty="0" sz="4100" spc="-650">
                <a:solidFill>
                  <a:srgbClr val="DBEB61"/>
                </a:solidFill>
              </a:rPr>
              <a:t> </a:t>
            </a:r>
            <a:r>
              <a:rPr dirty="0" sz="4100" spc="-855">
                <a:solidFill>
                  <a:srgbClr val="DBEB61"/>
                </a:solidFill>
              </a:rPr>
              <a:t>Board</a:t>
            </a:r>
            <a:r>
              <a:rPr dirty="0" sz="4100" spc="-645">
                <a:solidFill>
                  <a:srgbClr val="DBEB61"/>
                </a:solidFill>
              </a:rPr>
              <a:t> </a:t>
            </a:r>
            <a:r>
              <a:rPr dirty="0" sz="4100" spc="250">
                <a:solidFill>
                  <a:srgbClr val="DBEB61"/>
                </a:solidFill>
              </a:rPr>
              <a:t>|</a:t>
            </a:r>
            <a:r>
              <a:rPr dirty="0" sz="4100" spc="-655">
                <a:solidFill>
                  <a:srgbClr val="DBEB61"/>
                </a:solidFill>
              </a:rPr>
              <a:t> </a:t>
            </a:r>
            <a:r>
              <a:rPr dirty="0" sz="4100" spc="-819">
                <a:solidFill>
                  <a:srgbClr val="DBEB61"/>
                </a:solidFill>
              </a:rPr>
              <a:t>Boards</a:t>
            </a:r>
            <a:r>
              <a:rPr dirty="0" sz="4100" spc="-650">
                <a:solidFill>
                  <a:srgbClr val="DBEB61"/>
                </a:solidFill>
              </a:rPr>
              <a:t> </a:t>
            </a:r>
            <a:r>
              <a:rPr dirty="0" sz="4100" spc="-925">
                <a:solidFill>
                  <a:srgbClr val="DBEB61"/>
                </a:solidFill>
              </a:rPr>
              <a:t>Manager</a:t>
            </a:r>
            <a:endParaRPr sz="41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 spc="-400"/>
              <a:t>20</a:t>
            </a:fld>
            <a:r>
              <a:rPr dirty="0" spc="-400"/>
              <a:t> </a:t>
            </a:r>
            <a:r>
              <a:rPr dirty="0" spc="105"/>
              <a:t>/</a:t>
            </a:r>
            <a:r>
              <a:rPr dirty="0" spc="-325"/>
              <a:t> </a:t>
            </a:r>
            <a:r>
              <a:rPr dirty="0" spc="-400"/>
              <a:t>43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7312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321248"/>
            <a:ext cx="9753600" cy="991869"/>
          </a:xfrm>
          <a:custGeom>
            <a:avLst/>
            <a:gdLst/>
            <a:ahLst/>
            <a:cxnLst/>
            <a:rect l="l" t="t" r="r" b="b"/>
            <a:pathLst>
              <a:path w="9753600" h="991870">
                <a:moveTo>
                  <a:pt x="0" y="0"/>
                </a:moveTo>
                <a:lnTo>
                  <a:pt x="9753599" y="0"/>
                </a:lnTo>
                <a:lnTo>
                  <a:pt x="9753599" y="991568"/>
                </a:lnTo>
                <a:lnTo>
                  <a:pt x="0" y="991568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53352" y="6461097"/>
            <a:ext cx="2247265" cy="654685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100" spc="-869">
                <a:solidFill>
                  <a:srgbClr val="FF4843"/>
                </a:solidFill>
              </a:rPr>
              <a:t>#4 </a:t>
            </a:r>
            <a:r>
              <a:rPr dirty="0" sz="4100" spc="250"/>
              <a:t>|</a:t>
            </a:r>
            <a:r>
              <a:rPr dirty="0" sz="4100" spc="-919"/>
              <a:t> </a:t>
            </a:r>
            <a:r>
              <a:rPr dirty="0" sz="4100" spc="-850">
                <a:solidFill>
                  <a:srgbClr val="DBEB61"/>
                </a:solidFill>
              </a:rPr>
              <a:t>esp8266</a:t>
            </a:r>
            <a:endParaRPr sz="41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 spc="-400"/>
              <a:t>20</a:t>
            </a:fld>
            <a:r>
              <a:rPr dirty="0" spc="-400"/>
              <a:t> </a:t>
            </a:r>
            <a:r>
              <a:rPr dirty="0" spc="105"/>
              <a:t>/</a:t>
            </a:r>
            <a:r>
              <a:rPr dirty="0" spc="-325"/>
              <a:t> </a:t>
            </a:r>
            <a:r>
              <a:rPr dirty="0" spc="-400"/>
              <a:t>43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7312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321248"/>
            <a:ext cx="9753600" cy="991869"/>
          </a:xfrm>
          <a:custGeom>
            <a:avLst/>
            <a:gdLst/>
            <a:ahLst/>
            <a:cxnLst/>
            <a:rect l="l" t="t" r="r" b="b"/>
            <a:pathLst>
              <a:path w="9753600" h="991870">
                <a:moveTo>
                  <a:pt x="0" y="0"/>
                </a:moveTo>
                <a:lnTo>
                  <a:pt x="9753599" y="0"/>
                </a:lnTo>
                <a:lnTo>
                  <a:pt x="9753599" y="991568"/>
                </a:lnTo>
                <a:lnTo>
                  <a:pt x="0" y="991568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26075" y="6461097"/>
            <a:ext cx="5301615" cy="654685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100" spc="-869">
                <a:solidFill>
                  <a:srgbClr val="FF4843"/>
                </a:solidFill>
              </a:rPr>
              <a:t>#5</a:t>
            </a:r>
            <a:r>
              <a:rPr dirty="0" sz="4100" spc="-660">
                <a:solidFill>
                  <a:srgbClr val="FF4843"/>
                </a:solidFill>
              </a:rPr>
              <a:t> </a:t>
            </a:r>
            <a:r>
              <a:rPr dirty="0" sz="4100" spc="250"/>
              <a:t>|</a:t>
            </a:r>
            <a:r>
              <a:rPr dirty="0" sz="4100" spc="-655"/>
              <a:t> </a:t>
            </a:r>
            <a:r>
              <a:rPr dirty="0" sz="4100" spc="-890">
                <a:solidFill>
                  <a:srgbClr val="DBEB61"/>
                </a:solidFill>
              </a:rPr>
              <a:t>Tools</a:t>
            </a:r>
            <a:r>
              <a:rPr dirty="0" sz="4100" spc="-650">
                <a:solidFill>
                  <a:srgbClr val="DBEB61"/>
                </a:solidFill>
              </a:rPr>
              <a:t> </a:t>
            </a:r>
            <a:r>
              <a:rPr dirty="0" sz="4100" spc="250">
                <a:solidFill>
                  <a:srgbClr val="DBEB61"/>
                </a:solidFill>
              </a:rPr>
              <a:t>|</a:t>
            </a:r>
            <a:r>
              <a:rPr dirty="0" sz="4100" spc="-650">
                <a:solidFill>
                  <a:srgbClr val="DBEB61"/>
                </a:solidFill>
              </a:rPr>
              <a:t> </a:t>
            </a:r>
            <a:r>
              <a:rPr dirty="0" sz="4100" spc="-855">
                <a:solidFill>
                  <a:srgbClr val="DBEB61"/>
                </a:solidFill>
              </a:rPr>
              <a:t>Board</a:t>
            </a:r>
            <a:r>
              <a:rPr dirty="0" sz="4100" spc="-650">
                <a:solidFill>
                  <a:srgbClr val="DBEB61"/>
                </a:solidFill>
              </a:rPr>
              <a:t> </a:t>
            </a:r>
            <a:r>
              <a:rPr dirty="0" sz="4100" spc="250">
                <a:solidFill>
                  <a:srgbClr val="DBEB61"/>
                </a:solidFill>
              </a:rPr>
              <a:t>|</a:t>
            </a:r>
            <a:r>
              <a:rPr dirty="0" sz="4100" spc="-655">
                <a:solidFill>
                  <a:srgbClr val="DBEB61"/>
                </a:solidFill>
              </a:rPr>
              <a:t> </a:t>
            </a:r>
            <a:r>
              <a:rPr dirty="0" sz="4100" spc="-1135">
                <a:solidFill>
                  <a:srgbClr val="DBEB61"/>
                </a:solidFill>
              </a:rPr>
              <a:t>NodeMCU</a:t>
            </a:r>
            <a:r>
              <a:rPr dirty="0" sz="4100" spc="-980">
                <a:solidFill>
                  <a:srgbClr val="DBEB61"/>
                </a:solidFill>
              </a:rPr>
              <a:t> </a:t>
            </a:r>
            <a:r>
              <a:rPr dirty="0" sz="4100" spc="-760">
                <a:solidFill>
                  <a:srgbClr val="DBEB61"/>
                </a:solidFill>
              </a:rPr>
              <a:t>1.0</a:t>
            </a:r>
            <a:endParaRPr sz="41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 spc="-400"/>
              <a:t>20</a:t>
            </a:fld>
            <a:r>
              <a:rPr dirty="0" spc="-400"/>
              <a:t> </a:t>
            </a:r>
            <a:r>
              <a:rPr dirty="0" spc="105"/>
              <a:t>/</a:t>
            </a:r>
            <a:r>
              <a:rPr dirty="0" spc="-325"/>
              <a:t> </a:t>
            </a:r>
            <a:r>
              <a:rPr dirty="0" spc="-400"/>
              <a:t>43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7312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0686" y="1487352"/>
            <a:ext cx="5558503" cy="4290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22376" y="2927033"/>
            <a:ext cx="6731634" cy="1468755"/>
          </a:xfrm>
          <a:custGeom>
            <a:avLst/>
            <a:gdLst/>
            <a:ahLst/>
            <a:cxnLst/>
            <a:rect l="l" t="t" r="r" b="b"/>
            <a:pathLst>
              <a:path w="6731634" h="1468754">
                <a:moveTo>
                  <a:pt x="0" y="1468283"/>
                </a:moveTo>
                <a:lnTo>
                  <a:pt x="6731223" y="1468283"/>
                </a:lnTo>
                <a:lnTo>
                  <a:pt x="6731223" y="0"/>
                </a:lnTo>
                <a:lnTo>
                  <a:pt x="0" y="0"/>
                </a:lnTo>
                <a:lnTo>
                  <a:pt x="0" y="1468283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27033" y="2927033"/>
            <a:ext cx="95885" cy="1468755"/>
          </a:xfrm>
          <a:custGeom>
            <a:avLst/>
            <a:gdLst/>
            <a:ahLst/>
            <a:cxnLst/>
            <a:rect l="l" t="t" r="r" b="b"/>
            <a:pathLst>
              <a:path w="95885" h="1468754">
                <a:moveTo>
                  <a:pt x="0" y="0"/>
                </a:moveTo>
                <a:lnTo>
                  <a:pt x="95343" y="0"/>
                </a:lnTo>
                <a:lnTo>
                  <a:pt x="95343" y="1468283"/>
                </a:lnTo>
                <a:lnTo>
                  <a:pt x="0" y="14682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3211830">
              <a:lnSpc>
                <a:spcPct val="100000"/>
              </a:lnSpc>
              <a:spcBef>
                <a:spcPts val="130"/>
              </a:spcBef>
            </a:pPr>
            <a:r>
              <a:rPr dirty="0" spc="-1320"/>
              <a:t>Blynk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 spc="-400"/>
              <a:t>20</a:t>
            </a:fld>
            <a:r>
              <a:rPr dirty="0" spc="-400"/>
              <a:t> </a:t>
            </a:r>
            <a:r>
              <a:rPr dirty="0" spc="105"/>
              <a:t>/</a:t>
            </a:r>
            <a:r>
              <a:rPr dirty="0" spc="-325"/>
              <a:t> </a:t>
            </a:r>
            <a:r>
              <a:rPr dirty="0" spc="-400"/>
              <a:t>43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899535" cy="7313295"/>
          </a:xfrm>
          <a:custGeom>
            <a:avLst/>
            <a:gdLst/>
            <a:ahLst/>
            <a:cxnLst/>
            <a:rect l="l" t="t" r="r" b="b"/>
            <a:pathLst>
              <a:path w="3899535" h="7313295">
                <a:moveTo>
                  <a:pt x="0" y="0"/>
                </a:moveTo>
                <a:lnTo>
                  <a:pt x="3899533" y="0"/>
                </a:lnTo>
                <a:lnTo>
                  <a:pt x="3899533" y="7312816"/>
                </a:lnTo>
                <a:lnTo>
                  <a:pt x="0" y="7312816"/>
                </a:lnTo>
                <a:lnTo>
                  <a:pt x="0" y="0"/>
                </a:lnTo>
                <a:close/>
              </a:path>
            </a:pathLst>
          </a:custGeom>
          <a:solidFill>
            <a:srgbClr val="2AA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3651" y="2518659"/>
            <a:ext cx="2590165" cy="1631314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ts val="6305"/>
              </a:lnSpc>
              <a:spcBef>
                <a:spcPts val="130"/>
              </a:spcBef>
            </a:pPr>
            <a:r>
              <a:rPr dirty="0" sz="5750" spc="-1595"/>
              <a:t>NodeMCU  </a:t>
            </a:r>
            <a:r>
              <a:rPr dirty="0" sz="5750" spc="-1435"/>
              <a:t> </a:t>
            </a:r>
            <a:r>
              <a:rPr dirty="0" sz="5750" spc="-1110"/>
              <a:t>&amp;</a:t>
            </a:r>
            <a:endParaRPr sz="5750"/>
          </a:p>
          <a:p>
            <a:pPr algn="ctr" marL="1347470">
              <a:lnSpc>
                <a:spcPts val="6305"/>
              </a:lnSpc>
            </a:pPr>
            <a:r>
              <a:rPr dirty="0" sz="5750" spc="-855"/>
              <a:t>Bl</a:t>
            </a:r>
            <a:r>
              <a:rPr dirty="0" sz="5750" spc="-1085"/>
              <a:t>y</a:t>
            </a:r>
            <a:r>
              <a:rPr dirty="0" sz="5750" spc="-1275"/>
              <a:t>nk</a:t>
            </a:r>
            <a:endParaRPr sz="575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 spc="-400"/>
              <a:t>20</a:t>
            </a:fld>
            <a:r>
              <a:rPr dirty="0" spc="-400"/>
              <a:t> </a:t>
            </a:r>
            <a:r>
              <a:rPr dirty="0" spc="105"/>
              <a:t>/</a:t>
            </a:r>
            <a:r>
              <a:rPr dirty="0" spc="-325"/>
              <a:t> </a:t>
            </a:r>
            <a:r>
              <a:rPr dirty="0" spc="-400"/>
              <a:t>43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58485" y="4139492"/>
            <a:ext cx="2065020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95">
                <a:solidFill>
                  <a:srgbClr val="B3E4FB"/>
                </a:solidFill>
                <a:latin typeface="Lucida Sans"/>
                <a:cs typeface="Lucida Sans"/>
              </a:rPr>
              <a:t>Using </a:t>
            </a:r>
            <a:r>
              <a:rPr dirty="0" sz="3000" spc="-630">
                <a:solidFill>
                  <a:srgbClr val="B3E4FB"/>
                </a:solidFill>
                <a:latin typeface="Lucida Sans"/>
                <a:cs typeface="Lucida Sans"/>
              </a:rPr>
              <a:t>Arduino</a:t>
            </a:r>
            <a:r>
              <a:rPr dirty="0" sz="3000" spc="-415">
                <a:solidFill>
                  <a:srgbClr val="B3E4FB"/>
                </a:solidFill>
                <a:latin typeface="Lucida Sans"/>
                <a:cs typeface="Lucida Sans"/>
              </a:rPr>
              <a:t> </a:t>
            </a:r>
            <a:r>
              <a:rPr dirty="0" sz="3000" spc="-705">
                <a:solidFill>
                  <a:srgbClr val="B3E4FB"/>
                </a:solidFill>
                <a:latin typeface="Lucida Sans"/>
                <a:cs typeface="Lucida Sans"/>
              </a:rPr>
              <a:t>IDE</a:t>
            </a:r>
            <a:endParaRPr sz="300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49137" y="2719833"/>
            <a:ext cx="4385945" cy="1837055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224154" indent="-212090">
              <a:lnSpc>
                <a:spcPct val="100000"/>
              </a:lnSpc>
              <a:spcBef>
                <a:spcPts val="430"/>
              </a:spcBef>
              <a:buAutoNum type="arabicPeriod"/>
              <a:tabLst>
                <a:tab pos="224790" algn="l"/>
              </a:tabLst>
            </a:pPr>
            <a:r>
              <a:rPr dirty="0" sz="2100" spc="-505">
                <a:latin typeface="Arial Black"/>
                <a:cs typeface="Arial Black"/>
              </a:rPr>
              <a:t>Configure </a:t>
            </a:r>
            <a:r>
              <a:rPr dirty="0" sz="2100" spc="-500">
                <a:latin typeface="Arial Black"/>
                <a:cs typeface="Arial Black"/>
              </a:rPr>
              <a:t>Arduino </a:t>
            </a:r>
            <a:r>
              <a:rPr dirty="0" sz="2100" spc="-570">
                <a:latin typeface="Arial Black"/>
                <a:cs typeface="Arial Black"/>
              </a:rPr>
              <a:t>IDE </a:t>
            </a:r>
            <a:r>
              <a:rPr dirty="0" sz="2100" spc="-415">
                <a:latin typeface="Arial Black"/>
                <a:cs typeface="Arial Black"/>
              </a:rPr>
              <a:t>for </a:t>
            </a:r>
            <a:r>
              <a:rPr dirty="0" sz="2100" spc="-605">
                <a:latin typeface="Arial Black"/>
                <a:cs typeface="Arial Black"/>
              </a:rPr>
              <a:t>NodeMCU </a:t>
            </a:r>
            <a:r>
              <a:rPr dirty="0" sz="2100" spc="-484">
                <a:latin typeface="Arial Black"/>
                <a:cs typeface="Arial Black"/>
              </a:rPr>
              <a:t>(as</a:t>
            </a:r>
            <a:r>
              <a:rPr dirty="0" sz="2100" spc="-550">
                <a:latin typeface="Arial Black"/>
                <a:cs typeface="Arial Black"/>
              </a:rPr>
              <a:t> </a:t>
            </a:r>
            <a:r>
              <a:rPr dirty="0" sz="2100" spc="-445">
                <a:latin typeface="Arial Black"/>
                <a:cs typeface="Arial Black"/>
              </a:rPr>
              <a:t>before)</a:t>
            </a:r>
            <a:endParaRPr sz="2100">
              <a:latin typeface="Arial Black"/>
              <a:cs typeface="Arial Black"/>
            </a:endParaRPr>
          </a:p>
          <a:p>
            <a:pPr marL="224154" indent="-212090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224790" algn="l"/>
              </a:tabLst>
            </a:pPr>
            <a:r>
              <a:rPr dirty="0" sz="2100" spc="-459">
                <a:latin typeface="Arial Black"/>
                <a:cs typeface="Arial Black"/>
              </a:rPr>
              <a:t>Install </a:t>
            </a:r>
            <a:r>
              <a:rPr dirty="0" sz="2100" spc="-560">
                <a:latin typeface="Arial Black"/>
                <a:cs typeface="Arial Black"/>
              </a:rPr>
              <a:t>Blynk</a:t>
            </a:r>
            <a:r>
              <a:rPr dirty="0" sz="2100" spc="-545">
                <a:latin typeface="Arial Black"/>
                <a:cs typeface="Arial Black"/>
              </a:rPr>
              <a:t> </a:t>
            </a:r>
            <a:r>
              <a:rPr dirty="0" sz="2100" spc="-484">
                <a:latin typeface="Arial Black"/>
                <a:cs typeface="Arial Black"/>
              </a:rPr>
              <a:t>Library</a:t>
            </a:r>
            <a:endParaRPr sz="2100">
              <a:latin typeface="Arial Black"/>
              <a:cs typeface="Arial Black"/>
            </a:endParaRPr>
          </a:p>
          <a:p>
            <a:pPr marL="224154" indent="-212090">
              <a:lnSpc>
                <a:spcPct val="100000"/>
              </a:lnSpc>
              <a:spcBef>
                <a:spcPts val="330"/>
              </a:spcBef>
              <a:buAutoNum type="arabicPeriod"/>
              <a:tabLst>
                <a:tab pos="224790" algn="l"/>
              </a:tabLst>
            </a:pPr>
            <a:r>
              <a:rPr dirty="0" sz="2100" spc="-470">
                <a:latin typeface="Arial Black"/>
                <a:cs typeface="Arial Black"/>
              </a:rPr>
              <a:t>Prepare/Configure </a:t>
            </a:r>
            <a:r>
              <a:rPr dirty="0" sz="2100" spc="-560">
                <a:latin typeface="Arial Black"/>
                <a:cs typeface="Arial Black"/>
              </a:rPr>
              <a:t>Blynk</a:t>
            </a:r>
            <a:r>
              <a:rPr dirty="0" sz="2100" spc="-530">
                <a:latin typeface="Arial Black"/>
                <a:cs typeface="Arial Black"/>
              </a:rPr>
              <a:t> </a:t>
            </a:r>
            <a:r>
              <a:rPr dirty="0" sz="2100" spc="-590">
                <a:latin typeface="Arial Black"/>
                <a:cs typeface="Arial Black"/>
              </a:rPr>
              <a:t>App</a:t>
            </a:r>
            <a:endParaRPr sz="2100">
              <a:latin typeface="Arial Black"/>
              <a:cs typeface="Arial Black"/>
            </a:endParaRPr>
          </a:p>
          <a:p>
            <a:pPr marL="224154" indent="-212090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224790" algn="l"/>
              </a:tabLst>
            </a:pPr>
            <a:r>
              <a:rPr dirty="0" sz="2100" spc="-515">
                <a:latin typeface="Arial Black"/>
                <a:cs typeface="Arial Black"/>
              </a:rPr>
              <a:t>Prepare </a:t>
            </a:r>
            <a:r>
              <a:rPr dirty="0" sz="2100" spc="-520">
                <a:latin typeface="Arial Black"/>
                <a:cs typeface="Arial Black"/>
              </a:rPr>
              <a:t>the </a:t>
            </a:r>
            <a:r>
              <a:rPr dirty="0" sz="2100" spc="-490">
                <a:latin typeface="Arial Black"/>
                <a:cs typeface="Arial Black"/>
              </a:rPr>
              <a:t>Board, </a:t>
            </a:r>
            <a:r>
              <a:rPr dirty="0" sz="2100" spc="-555">
                <a:latin typeface="Arial Black"/>
                <a:cs typeface="Arial Black"/>
              </a:rPr>
              <a:t>Create </a:t>
            </a:r>
            <a:r>
              <a:rPr dirty="0" sz="2100" spc="-520">
                <a:latin typeface="Arial Black"/>
                <a:cs typeface="Arial Black"/>
              </a:rPr>
              <a:t>the </a:t>
            </a:r>
            <a:r>
              <a:rPr dirty="0" sz="2100" spc="-615">
                <a:latin typeface="Arial Black"/>
                <a:cs typeface="Arial Black"/>
              </a:rPr>
              <a:t>Sketch</a:t>
            </a:r>
            <a:r>
              <a:rPr dirty="0" sz="2100" spc="-580">
                <a:latin typeface="Arial Black"/>
                <a:cs typeface="Arial Black"/>
              </a:rPr>
              <a:t> </a:t>
            </a:r>
            <a:r>
              <a:rPr dirty="0" sz="2100" spc="-1015">
                <a:latin typeface="Arial Black"/>
                <a:cs typeface="Arial Black"/>
              </a:rPr>
              <a:t>&amp;</a:t>
            </a:r>
            <a:r>
              <a:rPr dirty="0" sz="2100" spc="-315">
                <a:latin typeface="Arial Black"/>
                <a:cs typeface="Arial Black"/>
              </a:rPr>
              <a:t> </a:t>
            </a:r>
            <a:r>
              <a:rPr dirty="0" sz="2100" spc="-540">
                <a:latin typeface="Arial Black"/>
                <a:cs typeface="Arial Black"/>
              </a:rPr>
              <a:t>Flash</a:t>
            </a:r>
            <a:endParaRPr sz="2100">
              <a:latin typeface="Arial Black"/>
              <a:cs typeface="Arial Black"/>
            </a:endParaRPr>
          </a:p>
          <a:p>
            <a:pPr marL="224154" indent="-212090">
              <a:lnSpc>
                <a:spcPct val="100000"/>
              </a:lnSpc>
              <a:spcBef>
                <a:spcPts val="330"/>
              </a:spcBef>
              <a:buAutoNum type="arabicPeriod"/>
              <a:tabLst>
                <a:tab pos="224790" algn="l"/>
              </a:tabLst>
            </a:pPr>
            <a:r>
              <a:rPr dirty="0" sz="2100" spc="-545">
                <a:latin typeface="Arial Black"/>
                <a:cs typeface="Arial Black"/>
              </a:rPr>
              <a:t>Play </a:t>
            </a:r>
            <a:r>
              <a:rPr dirty="0" sz="2100" spc="-520">
                <a:latin typeface="Arial Black"/>
                <a:cs typeface="Arial Black"/>
              </a:rPr>
              <a:t>the </a:t>
            </a:r>
            <a:r>
              <a:rPr dirty="0" sz="2100" spc="-525">
                <a:latin typeface="Arial Black"/>
                <a:cs typeface="Arial Black"/>
              </a:rPr>
              <a:t>Project </a:t>
            </a:r>
            <a:r>
              <a:rPr dirty="0" sz="2100" spc="-509">
                <a:latin typeface="Arial Black"/>
                <a:cs typeface="Arial Black"/>
              </a:rPr>
              <a:t>(Blynk </a:t>
            </a:r>
            <a:r>
              <a:rPr dirty="0" sz="2100" spc="-450">
                <a:latin typeface="Arial Black"/>
                <a:cs typeface="Arial Black"/>
              </a:rPr>
              <a:t>App)!</a:t>
            </a:r>
            <a:endParaRPr sz="21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899535" cy="7313295"/>
          </a:xfrm>
          <a:custGeom>
            <a:avLst/>
            <a:gdLst/>
            <a:ahLst/>
            <a:cxnLst/>
            <a:rect l="l" t="t" r="r" b="b"/>
            <a:pathLst>
              <a:path w="3899535" h="7313295">
                <a:moveTo>
                  <a:pt x="0" y="0"/>
                </a:moveTo>
                <a:lnTo>
                  <a:pt x="3899533" y="0"/>
                </a:lnTo>
                <a:lnTo>
                  <a:pt x="3899533" y="7312816"/>
                </a:lnTo>
                <a:lnTo>
                  <a:pt x="0" y="7312816"/>
                </a:lnTo>
                <a:lnTo>
                  <a:pt x="0" y="0"/>
                </a:lnTo>
                <a:close/>
              </a:path>
            </a:pathLst>
          </a:custGeom>
          <a:solidFill>
            <a:srgbClr val="2AA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419681" y="2880963"/>
            <a:ext cx="2303780" cy="137985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 marL="1664335">
              <a:lnSpc>
                <a:spcPct val="100000"/>
              </a:lnSpc>
              <a:spcBef>
                <a:spcPts val="130"/>
              </a:spcBef>
            </a:pPr>
            <a:r>
              <a:rPr dirty="0" sz="5750" spc="-1220">
                <a:solidFill>
                  <a:srgbClr val="DBEB61"/>
                </a:solidFill>
                <a:latin typeface="Lucida Sans"/>
                <a:cs typeface="Lucida Sans"/>
              </a:rPr>
              <a:t>#2</a:t>
            </a:r>
            <a:endParaRPr sz="575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0" spc="-445">
                <a:solidFill>
                  <a:srgbClr val="B3E4FB"/>
                </a:solidFill>
                <a:latin typeface="Lucida Sans"/>
                <a:cs typeface="Lucida Sans"/>
              </a:rPr>
              <a:t>Install </a:t>
            </a:r>
            <a:r>
              <a:rPr dirty="0" sz="3000" spc="-565">
                <a:solidFill>
                  <a:srgbClr val="B3E4FB"/>
                </a:solidFill>
                <a:latin typeface="Lucida Sans"/>
                <a:cs typeface="Lucida Sans"/>
              </a:rPr>
              <a:t>Blynk</a:t>
            </a:r>
            <a:r>
              <a:rPr dirty="0" sz="3000" spc="-555">
                <a:solidFill>
                  <a:srgbClr val="B3E4FB"/>
                </a:solidFill>
                <a:latin typeface="Lucida Sans"/>
                <a:cs typeface="Lucida Sans"/>
              </a:rPr>
              <a:t> </a:t>
            </a:r>
            <a:r>
              <a:rPr dirty="0" sz="3000" spc="-530">
                <a:solidFill>
                  <a:srgbClr val="B3E4FB"/>
                </a:solidFill>
                <a:latin typeface="Lucida Sans"/>
                <a:cs typeface="Lucida Sans"/>
              </a:rPr>
              <a:t>Library</a:t>
            </a:r>
            <a:endParaRPr sz="3000">
              <a:latin typeface="Lucida Sans"/>
              <a:cs typeface="Lucida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90219" y="1182254"/>
            <a:ext cx="5473065" cy="0"/>
          </a:xfrm>
          <a:custGeom>
            <a:avLst/>
            <a:gdLst/>
            <a:ahLst/>
            <a:cxnLst/>
            <a:rect l="l" t="t" r="r" b="b"/>
            <a:pathLst>
              <a:path w="5473065" h="0">
                <a:moveTo>
                  <a:pt x="0" y="0"/>
                </a:moveTo>
                <a:lnTo>
                  <a:pt x="5472694" y="0"/>
                </a:lnTo>
              </a:path>
            </a:pathLst>
          </a:custGeom>
          <a:ln w="47671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090219" y="5787326"/>
            <a:ext cx="5473065" cy="0"/>
          </a:xfrm>
          <a:custGeom>
            <a:avLst/>
            <a:gdLst/>
            <a:ahLst/>
            <a:cxnLst/>
            <a:rect l="l" t="t" r="r" b="b"/>
            <a:pathLst>
              <a:path w="5473065" h="0">
                <a:moveTo>
                  <a:pt x="0" y="0"/>
                </a:moveTo>
                <a:lnTo>
                  <a:pt x="5472694" y="0"/>
                </a:lnTo>
              </a:path>
            </a:pathLst>
          </a:custGeom>
          <a:ln w="47671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146196" y="1250596"/>
            <a:ext cx="1494155" cy="1587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30" b="1">
                <a:solidFill>
                  <a:srgbClr val="4D4D4B"/>
                </a:solidFill>
                <a:latin typeface="Arial"/>
                <a:cs typeface="Arial"/>
              </a:rPr>
              <a:t>~/Arduino$</a:t>
            </a:r>
            <a:r>
              <a:rPr dirty="0" sz="1050" spc="225" b="1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1050" spc="40" b="1">
                <a:solidFill>
                  <a:srgbClr val="4D4D4B"/>
                </a:solidFill>
                <a:latin typeface="Arial"/>
                <a:cs typeface="Arial"/>
              </a:rPr>
              <a:t>tree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4D4D4B"/>
                </a:solidFill>
                <a:latin typeface="SimSun"/>
                <a:cs typeface="SimSun"/>
              </a:rPr>
              <a:t>.</a:t>
            </a:r>
            <a:endParaRPr sz="10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4D4D4B"/>
                </a:solidFill>
                <a:latin typeface="SimSun"/>
                <a:cs typeface="SimSun"/>
              </a:rPr>
              <a:t>|--</a:t>
            </a:r>
            <a:r>
              <a:rPr dirty="0" sz="1050" spc="-10">
                <a:solidFill>
                  <a:srgbClr val="4D4D4B"/>
                </a:solidFill>
                <a:latin typeface="SimSun"/>
                <a:cs typeface="SimSun"/>
              </a:rPr>
              <a:t> </a:t>
            </a:r>
            <a:r>
              <a:rPr dirty="0" sz="1050">
                <a:solidFill>
                  <a:srgbClr val="4D4D4B"/>
                </a:solidFill>
                <a:latin typeface="SimSun"/>
                <a:cs typeface="SimSun"/>
              </a:rPr>
              <a:t>blank</a:t>
            </a:r>
            <a:endParaRPr sz="10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279400" algn="l"/>
              </a:tabLst>
            </a:pPr>
            <a:r>
              <a:rPr dirty="0" sz="1050">
                <a:solidFill>
                  <a:srgbClr val="4D4D4B"/>
                </a:solidFill>
                <a:latin typeface="SimSun"/>
                <a:cs typeface="SimSun"/>
              </a:rPr>
              <a:t>|	|--</a:t>
            </a:r>
            <a:r>
              <a:rPr dirty="0" sz="1050" spc="-20">
                <a:solidFill>
                  <a:srgbClr val="4D4D4B"/>
                </a:solidFill>
                <a:latin typeface="SimSun"/>
                <a:cs typeface="SimSun"/>
              </a:rPr>
              <a:t> </a:t>
            </a:r>
            <a:r>
              <a:rPr dirty="0" sz="1050">
                <a:solidFill>
                  <a:srgbClr val="4D4D4B"/>
                </a:solidFill>
                <a:latin typeface="SimSun"/>
                <a:cs typeface="SimSun"/>
              </a:rPr>
              <a:t>blank.ino</a:t>
            </a:r>
            <a:endParaRPr sz="10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4D4D4B"/>
                </a:solidFill>
                <a:latin typeface="SimSun"/>
                <a:cs typeface="SimSun"/>
              </a:rPr>
              <a:t>|--</a:t>
            </a:r>
            <a:r>
              <a:rPr dirty="0" sz="1050" spc="-10">
                <a:solidFill>
                  <a:srgbClr val="4D4D4B"/>
                </a:solidFill>
                <a:latin typeface="SimSun"/>
                <a:cs typeface="SimSun"/>
              </a:rPr>
              <a:t> </a:t>
            </a:r>
            <a:r>
              <a:rPr dirty="0" sz="1050">
                <a:solidFill>
                  <a:srgbClr val="4D4D4B"/>
                </a:solidFill>
                <a:latin typeface="SimSun"/>
                <a:cs typeface="SimSun"/>
              </a:rPr>
              <a:t>libraries</a:t>
            </a:r>
            <a:endParaRPr sz="1050">
              <a:latin typeface="SimSun"/>
              <a:cs typeface="SimSun"/>
            </a:endParaRPr>
          </a:p>
          <a:p>
            <a:pPr marL="2794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4D4D4B"/>
                </a:solidFill>
                <a:latin typeface="SimSun"/>
                <a:cs typeface="SimSun"/>
              </a:rPr>
              <a:t>|--</a:t>
            </a:r>
            <a:r>
              <a:rPr dirty="0" sz="1050" spc="-20">
                <a:solidFill>
                  <a:srgbClr val="4D4D4B"/>
                </a:solidFill>
                <a:latin typeface="SimSun"/>
                <a:cs typeface="SimSun"/>
              </a:rPr>
              <a:t> </a:t>
            </a:r>
            <a:r>
              <a:rPr dirty="0" sz="1050">
                <a:solidFill>
                  <a:srgbClr val="4D4D4B"/>
                </a:solidFill>
                <a:latin typeface="SimSun"/>
                <a:cs typeface="SimSun"/>
              </a:rPr>
              <a:t>readme.txt</a:t>
            </a:r>
            <a:endParaRPr sz="105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50">
                <a:solidFill>
                  <a:srgbClr val="4D4D4B"/>
                </a:solidFill>
                <a:latin typeface="SimSun"/>
                <a:cs typeface="SimSun"/>
              </a:rPr>
              <a:t>2 directories, 2</a:t>
            </a:r>
            <a:r>
              <a:rPr dirty="0" sz="1050" spc="-95">
                <a:solidFill>
                  <a:srgbClr val="4D4D4B"/>
                </a:solidFill>
                <a:latin typeface="SimSun"/>
                <a:cs typeface="SimSun"/>
              </a:rPr>
              <a:t> </a:t>
            </a:r>
            <a:r>
              <a:rPr dirty="0" sz="1050">
                <a:solidFill>
                  <a:srgbClr val="4D4D4B"/>
                </a:solidFill>
                <a:latin typeface="SimSun"/>
                <a:cs typeface="SimSun"/>
              </a:rPr>
              <a:t>files</a:t>
            </a:r>
            <a:endParaRPr sz="105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50" spc="165" b="1">
                <a:solidFill>
                  <a:srgbClr val="8E908B"/>
                </a:solidFill>
                <a:latin typeface="Arial"/>
                <a:cs typeface="Arial"/>
              </a:rPr>
              <a:t>#---------------------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 spc="-400"/>
              <a:t>20</a:t>
            </a:fld>
            <a:r>
              <a:rPr dirty="0" spc="-400"/>
              <a:t> </a:t>
            </a:r>
            <a:r>
              <a:rPr dirty="0" spc="105"/>
              <a:t>/</a:t>
            </a:r>
            <a:r>
              <a:rPr dirty="0" spc="-325"/>
              <a:t> </a:t>
            </a:r>
            <a:r>
              <a:rPr dirty="0" spc="-400"/>
              <a:t>43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146196" y="2947703"/>
            <a:ext cx="1360805" cy="834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30" b="1">
                <a:solidFill>
                  <a:srgbClr val="4D4D4B"/>
                </a:solidFill>
                <a:latin typeface="Arial"/>
                <a:cs typeface="Arial"/>
              </a:rPr>
              <a:t>~/Arduino$ </a:t>
            </a:r>
            <a:r>
              <a:rPr dirty="0" sz="1050" spc="40" b="1">
                <a:solidFill>
                  <a:srgbClr val="4D4D4B"/>
                </a:solidFill>
                <a:latin typeface="Arial"/>
                <a:cs typeface="Arial"/>
              </a:rPr>
              <a:t>tree </a:t>
            </a:r>
            <a:r>
              <a:rPr dirty="0" sz="1050" spc="30" b="1">
                <a:solidFill>
                  <a:srgbClr val="4D4D4B"/>
                </a:solidFill>
                <a:latin typeface="Arial"/>
                <a:cs typeface="Arial"/>
              </a:rPr>
              <a:t>-L</a:t>
            </a:r>
            <a:r>
              <a:rPr dirty="0" sz="1050" spc="50" b="1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1050" spc="-60" b="1">
                <a:solidFill>
                  <a:srgbClr val="4D4D4B"/>
                </a:solidFill>
                <a:latin typeface="Arial"/>
                <a:cs typeface="Arial"/>
              </a:rPr>
              <a:t>2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4D4D4B"/>
                </a:solidFill>
                <a:latin typeface="SimSun"/>
                <a:cs typeface="SimSun"/>
              </a:rPr>
              <a:t>.</a:t>
            </a:r>
            <a:endParaRPr sz="10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4D4D4B"/>
                </a:solidFill>
                <a:latin typeface="SimSun"/>
                <a:cs typeface="SimSun"/>
              </a:rPr>
              <a:t>|--</a:t>
            </a:r>
            <a:r>
              <a:rPr dirty="0" sz="1050" spc="-10">
                <a:solidFill>
                  <a:srgbClr val="4D4D4B"/>
                </a:solidFill>
                <a:latin typeface="SimSun"/>
                <a:cs typeface="SimSun"/>
              </a:rPr>
              <a:t> </a:t>
            </a:r>
            <a:r>
              <a:rPr dirty="0" sz="1050">
                <a:solidFill>
                  <a:srgbClr val="4D4D4B"/>
                </a:solidFill>
                <a:latin typeface="SimSun"/>
                <a:cs typeface="SimSun"/>
              </a:rPr>
              <a:t>blank</a:t>
            </a:r>
            <a:endParaRPr sz="10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279400" algn="l"/>
              </a:tabLst>
            </a:pPr>
            <a:r>
              <a:rPr dirty="0" sz="1050">
                <a:solidFill>
                  <a:srgbClr val="4D4D4B"/>
                </a:solidFill>
                <a:latin typeface="SimSun"/>
                <a:cs typeface="SimSun"/>
              </a:rPr>
              <a:t>|	|--</a:t>
            </a:r>
            <a:r>
              <a:rPr dirty="0" sz="1050" spc="-25">
                <a:solidFill>
                  <a:srgbClr val="4D4D4B"/>
                </a:solidFill>
                <a:latin typeface="SimSun"/>
                <a:cs typeface="SimSun"/>
              </a:rPr>
              <a:t> </a:t>
            </a:r>
            <a:r>
              <a:rPr dirty="0" sz="1050">
                <a:solidFill>
                  <a:srgbClr val="4D4D4B"/>
                </a:solidFill>
                <a:latin typeface="SimSun"/>
                <a:cs typeface="SimSun"/>
              </a:rPr>
              <a:t>blank.ino</a:t>
            </a:r>
            <a:endParaRPr sz="10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4D4D4B"/>
                </a:solidFill>
                <a:latin typeface="SimSun"/>
                <a:cs typeface="SimSun"/>
              </a:rPr>
              <a:t>|--</a:t>
            </a:r>
            <a:r>
              <a:rPr dirty="0" sz="1050" spc="-15">
                <a:solidFill>
                  <a:srgbClr val="4D4D4B"/>
                </a:solidFill>
                <a:latin typeface="SimSun"/>
                <a:cs typeface="SimSun"/>
              </a:rPr>
              <a:t> </a:t>
            </a:r>
            <a:r>
              <a:rPr dirty="0" sz="1050">
                <a:solidFill>
                  <a:srgbClr val="4D4D4B"/>
                </a:solidFill>
                <a:latin typeface="SimSun"/>
                <a:cs typeface="SimSun"/>
              </a:rPr>
              <a:t>libraries</a:t>
            </a:r>
            <a:endParaRPr sz="105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46196" y="3758120"/>
            <a:ext cx="1694180" cy="1158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9400" algn="l"/>
              </a:tabLst>
            </a:pPr>
            <a:r>
              <a:rPr dirty="0" sz="1050">
                <a:solidFill>
                  <a:srgbClr val="4D4D4B"/>
                </a:solidFill>
                <a:latin typeface="SimSun"/>
                <a:cs typeface="SimSun"/>
              </a:rPr>
              <a:t>|	|--</a:t>
            </a:r>
            <a:r>
              <a:rPr dirty="0" sz="1050" spc="-15">
                <a:solidFill>
                  <a:srgbClr val="4D4D4B"/>
                </a:solidFill>
                <a:latin typeface="SimSun"/>
                <a:cs typeface="SimSun"/>
              </a:rPr>
              <a:t> </a:t>
            </a:r>
            <a:r>
              <a:rPr dirty="0" sz="1050">
                <a:solidFill>
                  <a:srgbClr val="4D4D4B"/>
                </a:solidFill>
                <a:latin typeface="SimSun"/>
                <a:cs typeface="SimSun"/>
              </a:rPr>
              <a:t>readme.txt</a:t>
            </a:r>
            <a:endParaRPr sz="10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  <a:tabLst>
                <a:tab pos="279400" algn="l"/>
              </a:tabLst>
            </a:pPr>
            <a:r>
              <a:rPr dirty="0" sz="1050" spc="229" b="1">
                <a:solidFill>
                  <a:srgbClr val="4D4D4B"/>
                </a:solidFill>
                <a:latin typeface="Arial"/>
                <a:cs typeface="Arial"/>
              </a:rPr>
              <a:t>|	</a:t>
            </a:r>
            <a:r>
              <a:rPr dirty="0" sz="1050" spc="190" b="1">
                <a:solidFill>
                  <a:srgbClr val="4D4D4B"/>
                </a:solidFill>
                <a:latin typeface="Arial"/>
                <a:cs typeface="Arial"/>
              </a:rPr>
              <a:t>|--</a:t>
            </a:r>
            <a:r>
              <a:rPr dirty="0" sz="1050" spc="204" b="1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1050" spc="-10" b="1">
                <a:solidFill>
                  <a:srgbClr val="4D4D4B"/>
                </a:solidFill>
                <a:latin typeface="Arial"/>
                <a:cs typeface="Arial"/>
              </a:rPr>
              <a:t>Adafruit_NeoPixel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  <a:tabLst>
                <a:tab pos="279400" algn="l"/>
              </a:tabLst>
            </a:pPr>
            <a:r>
              <a:rPr dirty="0" sz="1050" spc="229" b="1">
                <a:solidFill>
                  <a:srgbClr val="4D4D4B"/>
                </a:solidFill>
                <a:latin typeface="Arial"/>
                <a:cs typeface="Arial"/>
              </a:rPr>
              <a:t>|	</a:t>
            </a:r>
            <a:r>
              <a:rPr dirty="0" sz="1050" spc="190" b="1">
                <a:solidFill>
                  <a:srgbClr val="4D4D4B"/>
                </a:solidFill>
                <a:latin typeface="Arial"/>
                <a:cs typeface="Arial"/>
              </a:rPr>
              <a:t>|--</a:t>
            </a:r>
            <a:r>
              <a:rPr dirty="0" sz="1050" spc="225" b="1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1050" spc="-50" b="1">
                <a:solidFill>
                  <a:srgbClr val="4D4D4B"/>
                </a:solidFill>
                <a:latin typeface="Arial"/>
                <a:cs typeface="Arial"/>
              </a:rPr>
              <a:t>Blynk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279400" algn="l"/>
              </a:tabLst>
            </a:pPr>
            <a:r>
              <a:rPr dirty="0" sz="1050" spc="229" b="1">
                <a:solidFill>
                  <a:srgbClr val="4D4D4B"/>
                </a:solidFill>
                <a:latin typeface="Arial"/>
                <a:cs typeface="Arial"/>
              </a:rPr>
              <a:t>|	</a:t>
            </a:r>
            <a:r>
              <a:rPr dirty="0" sz="1050" spc="190" b="1">
                <a:solidFill>
                  <a:srgbClr val="4D4D4B"/>
                </a:solidFill>
                <a:latin typeface="Arial"/>
                <a:cs typeface="Arial"/>
              </a:rPr>
              <a:t>|--</a:t>
            </a:r>
            <a:r>
              <a:rPr dirty="0" sz="1050" spc="225" b="1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1050" spc="-70" b="1">
                <a:solidFill>
                  <a:srgbClr val="4D4D4B"/>
                </a:solidFill>
                <a:latin typeface="Arial"/>
                <a:cs typeface="Arial"/>
              </a:rPr>
              <a:t>BlynkESP8266_Lib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  <a:tabLst>
                <a:tab pos="279400" algn="l"/>
              </a:tabLst>
            </a:pPr>
            <a:r>
              <a:rPr dirty="0" sz="1050" spc="229" b="1">
                <a:solidFill>
                  <a:srgbClr val="4D4D4B"/>
                </a:solidFill>
                <a:latin typeface="Arial"/>
                <a:cs typeface="Arial"/>
              </a:rPr>
              <a:t>|	</a:t>
            </a:r>
            <a:r>
              <a:rPr dirty="0" sz="1050" spc="190" b="1">
                <a:solidFill>
                  <a:srgbClr val="4D4D4B"/>
                </a:solidFill>
                <a:latin typeface="Arial"/>
                <a:cs typeface="Arial"/>
              </a:rPr>
              <a:t>|--</a:t>
            </a:r>
            <a:r>
              <a:rPr dirty="0" sz="1050" spc="220" b="1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1050" spc="-50" b="1">
                <a:solidFill>
                  <a:srgbClr val="4D4D4B"/>
                </a:solidFill>
                <a:latin typeface="Arial"/>
                <a:cs typeface="Arial"/>
              </a:rPr>
              <a:t>SimpleTimer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  <a:tabLst>
                <a:tab pos="279400" algn="l"/>
              </a:tabLst>
            </a:pPr>
            <a:r>
              <a:rPr dirty="0" sz="1050" spc="229" b="1">
                <a:solidFill>
                  <a:srgbClr val="4D4D4B"/>
                </a:solidFill>
                <a:latin typeface="Arial"/>
                <a:cs typeface="Arial"/>
              </a:rPr>
              <a:t>|	</a:t>
            </a:r>
            <a:r>
              <a:rPr dirty="0" sz="1050" spc="190" b="1">
                <a:solidFill>
                  <a:srgbClr val="4D4D4B"/>
                </a:solidFill>
                <a:latin typeface="Arial"/>
                <a:cs typeface="Arial"/>
              </a:rPr>
              <a:t>|--</a:t>
            </a:r>
            <a:r>
              <a:rPr dirty="0" sz="1050" spc="225" b="1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1050" spc="-90" b="1">
                <a:solidFill>
                  <a:srgbClr val="4D4D4B"/>
                </a:solidFill>
                <a:latin typeface="Arial"/>
                <a:cs typeface="Arial"/>
              </a:rPr>
              <a:t>Time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  <a:tabLst>
                <a:tab pos="279400" algn="l"/>
              </a:tabLst>
            </a:pPr>
            <a:r>
              <a:rPr dirty="0" sz="1050" spc="229" b="1">
                <a:solidFill>
                  <a:srgbClr val="4D4D4B"/>
                </a:solidFill>
                <a:latin typeface="Arial"/>
                <a:cs typeface="Arial"/>
              </a:rPr>
              <a:t>|	</a:t>
            </a:r>
            <a:r>
              <a:rPr dirty="0" sz="1050" spc="190" b="1">
                <a:solidFill>
                  <a:srgbClr val="4D4D4B"/>
                </a:solidFill>
                <a:latin typeface="Arial"/>
                <a:cs typeface="Arial"/>
              </a:rPr>
              <a:t>|--</a:t>
            </a:r>
            <a:r>
              <a:rPr dirty="0" sz="1050" spc="220" b="1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1050" spc="-125" b="1">
                <a:solidFill>
                  <a:srgbClr val="4D4D4B"/>
                </a:solidFill>
                <a:latin typeface="Arial"/>
                <a:cs typeface="Arial"/>
              </a:rPr>
              <a:t>TinyGSM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46196" y="4892702"/>
            <a:ext cx="1560830" cy="805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90" b="1">
                <a:solidFill>
                  <a:srgbClr val="4D4D4B"/>
                </a:solidFill>
                <a:latin typeface="Arial"/>
                <a:cs typeface="Arial"/>
              </a:rPr>
              <a:t>|--</a:t>
            </a:r>
            <a:r>
              <a:rPr dirty="0" sz="1050" spc="225" b="1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1050" spc="20" b="1">
                <a:solidFill>
                  <a:srgbClr val="4D4D4B"/>
                </a:solidFill>
                <a:latin typeface="Arial"/>
                <a:cs typeface="Arial"/>
              </a:rPr>
              <a:t>tools</a:t>
            </a:r>
            <a:endParaRPr sz="1050">
              <a:latin typeface="Arial"/>
              <a:cs typeface="Arial"/>
            </a:endParaRPr>
          </a:p>
          <a:p>
            <a:pPr marL="346075">
              <a:lnSpc>
                <a:spcPct val="100000"/>
              </a:lnSpc>
              <a:spcBef>
                <a:spcPts val="15"/>
              </a:spcBef>
            </a:pPr>
            <a:r>
              <a:rPr dirty="0" sz="1050" spc="190" b="1">
                <a:solidFill>
                  <a:srgbClr val="4D4D4B"/>
                </a:solidFill>
                <a:latin typeface="Arial"/>
                <a:cs typeface="Arial"/>
              </a:rPr>
              <a:t>|--</a:t>
            </a:r>
            <a:r>
              <a:rPr dirty="0" sz="1050" spc="210" b="1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1050" spc="-45" b="1">
                <a:solidFill>
                  <a:srgbClr val="4D4D4B"/>
                </a:solidFill>
                <a:latin typeface="Arial"/>
                <a:cs typeface="Arial"/>
              </a:rPr>
              <a:t>BlynkUpdater</a:t>
            </a:r>
            <a:endParaRPr sz="1050">
              <a:latin typeface="Arial"/>
              <a:cs typeface="Arial"/>
            </a:endParaRPr>
          </a:p>
          <a:p>
            <a:pPr marL="346075">
              <a:lnSpc>
                <a:spcPct val="100000"/>
              </a:lnSpc>
              <a:spcBef>
                <a:spcPts val="15"/>
              </a:spcBef>
            </a:pPr>
            <a:r>
              <a:rPr dirty="0" sz="1050" spc="190" b="1">
                <a:solidFill>
                  <a:srgbClr val="4D4D4B"/>
                </a:solidFill>
                <a:latin typeface="Arial"/>
                <a:cs typeface="Arial"/>
              </a:rPr>
              <a:t>|--</a:t>
            </a:r>
            <a:r>
              <a:rPr dirty="0" sz="1050" spc="170" b="1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1050" spc="-35" b="1">
                <a:solidFill>
                  <a:srgbClr val="4D4D4B"/>
                </a:solidFill>
                <a:latin typeface="Arial"/>
                <a:cs typeface="Arial"/>
              </a:rPr>
              <a:t>BlynkUsbScript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50">
                <a:solidFill>
                  <a:srgbClr val="4D4D4B"/>
                </a:solidFill>
                <a:latin typeface="SimSun"/>
                <a:cs typeface="SimSun"/>
              </a:rPr>
              <a:t>11 directories, 2</a:t>
            </a:r>
            <a:r>
              <a:rPr dirty="0" sz="1050" spc="-90">
                <a:solidFill>
                  <a:srgbClr val="4D4D4B"/>
                </a:solidFill>
                <a:latin typeface="SimSun"/>
                <a:cs typeface="SimSun"/>
              </a:rPr>
              <a:t> </a:t>
            </a:r>
            <a:r>
              <a:rPr dirty="0" sz="1050">
                <a:solidFill>
                  <a:srgbClr val="4D4D4B"/>
                </a:solidFill>
                <a:latin typeface="SimSun"/>
                <a:cs typeface="SimSun"/>
              </a:rPr>
              <a:t>files</a:t>
            </a:r>
            <a:endParaRPr sz="1050">
              <a:latin typeface="SimSun"/>
              <a:cs typeface="SimSu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79456" y="6094026"/>
            <a:ext cx="163576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430">
                <a:latin typeface="Arial Black"/>
                <a:cs typeface="Arial Black"/>
              </a:rPr>
              <a:t>URL:</a:t>
            </a:r>
            <a:r>
              <a:rPr dirty="0" sz="1500" spc="-420">
                <a:latin typeface="Arial Black"/>
                <a:cs typeface="Arial Black"/>
              </a:rPr>
              <a:t> </a:t>
            </a:r>
            <a:r>
              <a:rPr dirty="0" sz="1500" spc="-325">
                <a:solidFill>
                  <a:srgbClr val="F82571"/>
                </a:solidFill>
                <a:latin typeface="Arial Black"/>
                <a:cs typeface="Arial Black"/>
                <a:hlinkClick r:id="rId2"/>
              </a:rPr>
              <a:t>blynkkk/blynk-library</a:t>
            </a:r>
            <a:endParaRPr sz="15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7313295"/>
          </a:xfrm>
          <a:custGeom>
            <a:avLst/>
            <a:gdLst/>
            <a:ahLst/>
            <a:cxnLst/>
            <a:rect l="l" t="t" r="r" b="b"/>
            <a:pathLst>
              <a:path w="9753600" h="7313295">
                <a:moveTo>
                  <a:pt x="0" y="0"/>
                </a:moveTo>
                <a:lnTo>
                  <a:pt x="9753599" y="0"/>
                </a:lnTo>
                <a:lnTo>
                  <a:pt x="9753599" y="7312816"/>
                </a:lnTo>
                <a:lnTo>
                  <a:pt x="0" y="7312816"/>
                </a:lnTo>
                <a:lnTo>
                  <a:pt x="0" y="0"/>
                </a:lnTo>
                <a:close/>
              </a:path>
            </a:pathLst>
          </a:custGeom>
          <a:solidFill>
            <a:srgbClr val="2AA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28050" y="2753393"/>
            <a:ext cx="5497830" cy="1711960"/>
          </a:xfrm>
          <a:prstGeom prst="rect"/>
        </p:spPr>
        <p:txBody>
          <a:bodyPr wrap="square" lIns="0" tIns="977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70"/>
              </a:spcBef>
            </a:pPr>
            <a:r>
              <a:rPr dirty="0" sz="3600" spc="-1040">
                <a:solidFill>
                  <a:srgbClr val="DBEB61"/>
                </a:solidFill>
                <a:latin typeface="Arial Black"/>
                <a:cs typeface="Arial Black"/>
              </a:rPr>
              <a:t>NodeMCU</a:t>
            </a:r>
            <a:r>
              <a:rPr dirty="0" sz="3600" spc="-1015">
                <a:solidFill>
                  <a:srgbClr val="DBEB61"/>
                </a:solidFill>
                <a:latin typeface="Arial Black"/>
                <a:cs typeface="Arial Black"/>
              </a:rPr>
              <a:t> </a:t>
            </a:r>
            <a:r>
              <a:rPr dirty="0" sz="3600" spc="-1205">
                <a:latin typeface="Arial Black"/>
                <a:cs typeface="Arial Black"/>
              </a:rPr>
              <a:t>DEVKIT</a:t>
            </a:r>
            <a:r>
              <a:rPr dirty="0" sz="3600" spc="-525">
                <a:latin typeface="Arial Black"/>
                <a:cs typeface="Arial Black"/>
              </a:rPr>
              <a:t> </a:t>
            </a:r>
            <a:r>
              <a:rPr dirty="0" sz="3600" spc="-944">
                <a:latin typeface="Arial Black"/>
                <a:cs typeface="Arial Black"/>
              </a:rPr>
              <a:t>V1.0</a:t>
            </a:r>
            <a:endParaRPr sz="3600">
              <a:latin typeface="Arial Black"/>
              <a:cs typeface="Arial Black"/>
            </a:endParaRPr>
          </a:p>
          <a:p>
            <a:pPr algn="ctr" marL="12700" marR="5080">
              <a:lnSpc>
                <a:spcPct val="114700"/>
              </a:lnSpc>
              <a:spcBef>
                <a:spcPts val="30"/>
              </a:spcBef>
            </a:pPr>
            <a:r>
              <a:rPr dirty="0" sz="3000" spc="-745">
                <a:solidFill>
                  <a:srgbClr val="DBEB61"/>
                </a:solidFill>
                <a:latin typeface="Arial Black"/>
                <a:cs typeface="Arial Black"/>
              </a:rPr>
              <a:t>Firebase </a:t>
            </a:r>
            <a:r>
              <a:rPr dirty="0" sz="3000" spc="-710">
                <a:latin typeface="Arial Black"/>
                <a:cs typeface="Arial Black"/>
              </a:rPr>
              <a:t>Version: </a:t>
            </a:r>
            <a:r>
              <a:rPr dirty="0" sz="3000" spc="-635">
                <a:latin typeface="Arial Black"/>
                <a:cs typeface="Arial Black"/>
              </a:rPr>
              <a:t>3.6.4 </a:t>
            </a:r>
            <a:r>
              <a:rPr dirty="0" sz="3000" spc="365">
                <a:latin typeface="Arial Black"/>
                <a:cs typeface="Arial Black"/>
              </a:rPr>
              <a:t>| </a:t>
            </a:r>
            <a:r>
              <a:rPr dirty="0" sz="3000" spc="-800">
                <a:solidFill>
                  <a:srgbClr val="DBEB61"/>
                </a:solidFill>
                <a:latin typeface="Arial Black"/>
                <a:cs typeface="Arial Black"/>
              </a:rPr>
              <a:t>Blynk </a:t>
            </a:r>
            <a:r>
              <a:rPr dirty="0" sz="3000" spc="-695">
                <a:latin typeface="Arial Black"/>
                <a:cs typeface="Arial Black"/>
              </a:rPr>
              <a:t>Library </a:t>
            </a:r>
            <a:r>
              <a:rPr dirty="0" sz="3000" spc="-675">
                <a:latin typeface="Arial Black"/>
                <a:cs typeface="Arial Black"/>
              </a:rPr>
              <a:t>v0.4.4  </a:t>
            </a:r>
            <a:r>
              <a:rPr dirty="0" sz="3000" spc="-715">
                <a:solidFill>
                  <a:srgbClr val="DBEB61"/>
                </a:solidFill>
                <a:latin typeface="Arial Black"/>
                <a:cs typeface="Arial Black"/>
              </a:rPr>
              <a:t>Arduino </a:t>
            </a:r>
            <a:r>
              <a:rPr dirty="0" sz="3000" spc="-815">
                <a:solidFill>
                  <a:srgbClr val="DBEB61"/>
                </a:solidFill>
                <a:latin typeface="Arial Black"/>
                <a:cs typeface="Arial Black"/>
              </a:rPr>
              <a:t>IDE</a:t>
            </a:r>
            <a:r>
              <a:rPr dirty="0" sz="3000" spc="-645">
                <a:solidFill>
                  <a:srgbClr val="DBEB61"/>
                </a:solidFill>
                <a:latin typeface="Arial Black"/>
                <a:cs typeface="Arial Black"/>
              </a:rPr>
              <a:t> </a:t>
            </a:r>
            <a:r>
              <a:rPr dirty="0" sz="3000" spc="-635">
                <a:latin typeface="Arial Black"/>
                <a:cs typeface="Arial Black"/>
              </a:rPr>
              <a:t>1.8.1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 spc="-400"/>
              <a:t>20</a:t>
            </a:fld>
            <a:r>
              <a:rPr dirty="0" spc="-400"/>
              <a:t> </a:t>
            </a:r>
            <a:r>
              <a:rPr dirty="0" spc="105"/>
              <a:t>/</a:t>
            </a:r>
            <a:r>
              <a:rPr dirty="0" spc="-325"/>
              <a:t> </a:t>
            </a:r>
            <a:r>
              <a:rPr dirty="0" spc="-400"/>
              <a:t>43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7312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321248"/>
            <a:ext cx="9753600" cy="991869"/>
          </a:xfrm>
          <a:custGeom>
            <a:avLst/>
            <a:gdLst/>
            <a:ahLst/>
            <a:cxnLst/>
            <a:rect l="l" t="t" r="r" b="b"/>
            <a:pathLst>
              <a:path w="9753600" h="991870">
                <a:moveTo>
                  <a:pt x="0" y="0"/>
                </a:moveTo>
                <a:lnTo>
                  <a:pt x="9753599" y="0"/>
                </a:lnTo>
                <a:lnTo>
                  <a:pt x="9753599" y="991568"/>
                </a:lnTo>
                <a:lnTo>
                  <a:pt x="0" y="991568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22250" y="6461097"/>
            <a:ext cx="1709420" cy="654685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100" spc="-869">
                <a:solidFill>
                  <a:srgbClr val="FF4843"/>
                </a:solidFill>
              </a:rPr>
              <a:t>#2 </a:t>
            </a:r>
            <a:r>
              <a:rPr dirty="0" sz="4100" spc="-190"/>
              <a:t>-</a:t>
            </a:r>
            <a:r>
              <a:rPr dirty="0" sz="4100" spc="-919"/>
              <a:t> </a:t>
            </a:r>
            <a:r>
              <a:rPr dirty="0" sz="4100" spc="-965"/>
              <a:t>Check</a:t>
            </a:r>
            <a:endParaRPr sz="41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 spc="-400"/>
              <a:t>20</a:t>
            </a:fld>
            <a:r>
              <a:rPr dirty="0" spc="-400"/>
              <a:t> </a:t>
            </a:r>
            <a:r>
              <a:rPr dirty="0" spc="105"/>
              <a:t>/</a:t>
            </a:r>
            <a:r>
              <a:rPr dirty="0" spc="-325"/>
              <a:t> </a:t>
            </a:r>
            <a:r>
              <a:rPr dirty="0" spc="-400"/>
              <a:t>43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7312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321248"/>
            <a:ext cx="9753600" cy="991869"/>
          </a:xfrm>
          <a:custGeom>
            <a:avLst/>
            <a:gdLst/>
            <a:ahLst/>
            <a:cxnLst/>
            <a:rect l="l" t="t" r="r" b="b"/>
            <a:pathLst>
              <a:path w="9753600" h="991870">
                <a:moveTo>
                  <a:pt x="0" y="0"/>
                </a:moveTo>
                <a:lnTo>
                  <a:pt x="9753599" y="0"/>
                </a:lnTo>
                <a:lnTo>
                  <a:pt x="9753599" y="991568"/>
                </a:lnTo>
                <a:lnTo>
                  <a:pt x="0" y="991568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903309" y="6483645"/>
            <a:ext cx="3947160" cy="6324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870"/>
              </a:lnSpc>
            </a:pPr>
            <a:r>
              <a:rPr dirty="0" sz="4100" spc="-869">
                <a:solidFill>
                  <a:srgbClr val="FF4843"/>
                </a:solidFill>
                <a:latin typeface="Lucida Sans"/>
                <a:cs typeface="Lucida Sans"/>
              </a:rPr>
              <a:t>#3 </a:t>
            </a:r>
            <a:r>
              <a:rPr dirty="0" sz="4100" spc="-190">
                <a:solidFill>
                  <a:srgbClr val="FFFFFF"/>
                </a:solidFill>
                <a:latin typeface="Lucida Sans"/>
                <a:cs typeface="Lucida Sans"/>
              </a:rPr>
              <a:t>- </a:t>
            </a:r>
            <a:r>
              <a:rPr dirty="0" sz="4100" spc="-869">
                <a:solidFill>
                  <a:srgbClr val="DBEB61"/>
                </a:solidFill>
                <a:latin typeface="Lucida Sans"/>
                <a:cs typeface="Lucida Sans"/>
              </a:rPr>
              <a:t>Configure </a:t>
            </a:r>
            <a:r>
              <a:rPr dirty="0" sz="4100" spc="-760">
                <a:solidFill>
                  <a:srgbClr val="DBEB61"/>
                </a:solidFill>
                <a:latin typeface="Lucida Sans"/>
                <a:cs typeface="Lucida Sans"/>
              </a:rPr>
              <a:t>Blynk</a:t>
            </a:r>
            <a:r>
              <a:rPr dirty="0" sz="4100" spc="-680">
                <a:solidFill>
                  <a:srgbClr val="DBEB61"/>
                </a:solidFill>
                <a:latin typeface="Lucida Sans"/>
                <a:cs typeface="Lucida Sans"/>
              </a:rPr>
              <a:t> </a:t>
            </a:r>
            <a:r>
              <a:rPr dirty="0" sz="4100" spc="-1015">
                <a:solidFill>
                  <a:srgbClr val="DBEB61"/>
                </a:solidFill>
                <a:latin typeface="Lucida Sans"/>
                <a:cs typeface="Lucida Sans"/>
              </a:rPr>
              <a:t>App</a:t>
            </a:r>
            <a:endParaRPr sz="410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 spc="-400"/>
              <a:t>21</a:t>
            </a:fld>
            <a:r>
              <a:rPr dirty="0" spc="-400"/>
              <a:t> </a:t>
            </a:r>
            <a:r>
              <a:rPr dirty="0" spc="105"/>
              <a:t>/</a:t>
            </a:r>
            <a:r>
              <a:rPr dirty="0" spc="-325"/>
              <a:t> </a:t>
            </a:r>
            <a:r>
              <a:rPr dirty="0" spc="-400"/>
              <a:t>43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7312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321248"/>
            <a:ext cx="9753600" cy="991869"/>
          </a:xfrm>
          <a:custGeom>
            <a:avLst/>
            <a:gdLst/>
            <a:ahLst/>
            <a:cxnLst/>
            <a:rect l="l" t="t" r="r" b="b"/>
            <a:pathLst>
              <a:path w="9753600" h="991870">
                <a:moveTo>
                  <a:pt x="0" y="0"/>
                </a:moveTo>
                <a:lnTo>
                  <a:pt x="9753599" y="0"/>
                </a:lnTo>
                <a:lnTo>
                  <a:pt x="9753599" y="991568"/>
                </a:lnTo>
                <a:lnTo>
                  <a:pt x="0" y="991568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903309" y="6483645"/>
            <a:ext cx="3947160" cy="6324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870"/>
              </a:lnSpc>
            </a:pPr>
            <a:r>
              <a:rPr dirty="0" sz="4100" spc="-869">
                <a:solidFill>
                  <a:srgbClr val="FF4843"/>
                </a:solidFill>
                <a:latin typeface="Lucida Sans"/>
                <a:cs typeface="Lucida Sans"/>
              </a:rPr>
              <a:t>#3 </a:t>
            </a:r>
            <a:r>
              <a:rPr dirty="0" sz="4100" spc="-190">
                <a:solidFill>
                  <a:srgbClr val="FFFFFF"/>
                </a:solidFill>
                <a:latin typeface="Lucida Sans"/>
                <a:cs typeface="Lucida Sans"/>
              </a:rPr>
              <a:t>- </a:t>
            </a:r>
            <a:r>
              <a:rPr dirty="0" sz="4100" spc="-869">
                <a:solidFill>
                  <a:srgbClr val="DBEB61"/>
                </a:solidFill>
                <a:latin typeface="Lucida Sans"/>
                <a:cs typeface="Lucida Sans"/>
              </a:rPr>
              <a:t>Configure </a:t>
            </a:r>
            <a:r>
              <a:rPr dirty="0" sz="4100" spc="-760">
                <a:solidFill>
                  <a:srgbClr val="DBEB61"/>
                </a:solidFill>
                <a:latin typeface="Lucida Sans"/>
                <a:cs typeface="Lucida Sans"/>
              </a:rPr>
              <a:t>Blynk</a:t>
            </a:r>
            <a:r>
              <a:rPr dirty="0" sz="4100" spc="-680">
                <a:solidFill>
                  <a:srgbClr val="DBEB61"/>
                </a:solidFill>
                <a:latin typeface="Lucida Sans"/>
                <a:cs typeface="Lucida Sans"/>
              </a:rPr>
              <a:t> </a:t>
            </a:r>
            <a:r>
              <a:rPr dirty="0" sz="4100" spc="-1015">
                <a:solidFill>
                  <a:srgbClr val="DBEB61"/>
                </a:solidFill>
                <a:latin typeface="Lucida Sans"/>
                <a:cs typeface="Lucida Sans"/>
              </a:rPr>
              <a:t>App</a:t>
            </a:r>
            <a:endParaRPr sz="410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 spc="-400"/>
              <a:t>21</a:t>
            </a:fld>
            <a:r>
              <a:rPr dirty="0" spc="-400"/>
              <a:t> </a:t>
            </a:r>
            <a:r>
              <a:rPr dirty="0" spc="105"/>
              <a:t>/</a:t>
            </a:r>
            <a:r>
              <a:rPr dirty="0" spc="-325"/>
              <a:t> </a:t>
            </a:r>
            <a:r>
              <a:rPr dirty="0" spc="-400"/>
              <a:t>43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7312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321248"/>
            <a:ext cx="9753600" cy="991869"/>
          </a:xfrm>
          <a:custGeom>
            <a:avLst/>
            <a:gdLst/>
            <a:ahLst/>
            <a:cxnLst/>
            <a:rect l="l" t="t" r="r" b="b"/>
            <a:pathLst>
              <a:path w="9753600" h="991870">
                <a:moveTo>
                  <a:pt x="0" y="0"/>
                </a:moveTo>
                <a:lnTo>
                  <a:pt x="9753599" y="0"/>
                </a:lnTo>
                <a:lnTo>
                  <a:pt x="9753599" y="991568"/>
                </a:lnTo>
                <a:lnTo>
                  <a:pt x="0" y="991568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951785" y="6483645"/>
            <a:ext cx="1850389" cy="6324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870"/>
              </a:lnSpc>
            </a:pPr>
            <a:r>
              <a:rPr dirty="0" sz="4100" spc="-869">
                <a:solidFill>
                  <a:srgbClr val="FF4843"/>
                </a:solidFill>
                <a:latin typeface="Lucida Sans"/>
                <a:cs typeface="Lucida Sans"/>
              </a:rPr>
              <a:t>#4 </a:t>
            </a:r>
            <a:r>
              <a:rPr dirty="0" sz="4100" spc="-190">
                <a:solidFill>
                  <a:srgbClr val="FFFFFF"/>
                </a:solidFill>
                <a:latin typeface="Lucida Sans"/>
                <a:cs typeface="Lucida Sans"/>
              </a:rPr>
              <a:t>-</a:t>
            </a:r>
            <a:r>
              <a:rPr dirty="0" sz="4100" spc="-93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4100" spc="-770">
                <a:solidFill>
                  <a:srgbClr val="DBEB61"/>
                </a:solidFill>
                <a:latin typeface="Lucida Sans"/>
                <a:cs typeface="Lucida Sans"/>
              </a:rPr>
              <a:t>Sketch</a:t>
            </a:r>
            <a:endParaRPr sz="410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 spc="-400"/>
              <a:t>23</a:t>
            </a:fld>
            <a:r>
              <a:rPr dirty="0" spc="-400"/>
              <a:t> </a:t>
            </a:r>
            <a:r>
              <a:rPr dirty="0" spc="105"/>
              <a:t>/</a:t>
            </a:r>
            <a:r>
              <a:rPr dirty="0" spc="-325"/>
              <a:t> </a:t>
            </a:r>
            <a:r>
              <a:rPr dirty="0" spc="-400"/>
              <a:t>43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73128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321248"/>
            <a:ext cx="9753600" cy="991869"/>
          </a:xfrm>
          <a:custGeom>
            <a:avLst/>
            <a:gdLst/>
            <a:ahLst/>
            <a:cxnLst/>
            <a:rect l="l" t="t" r="r" b="b"/>
            <a:pathLst>
              <a:path w="9753600" h="991870">
                <a:moveTo>
                  <a:pt x="0" y="0"/>
                </a:moveTo>
                <a:lnTo>
                  <a:pt x="9753599" y="0"/>
                </a:lnTo>
                <a:lnTo>
                  <a:pt x="9753599" y="991568"/>
                </a:lnTo>
                <a:lnTo>
                  <a:pt x="0" y="991568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37320" y="6461097"/>
            <a:ext cx="4879340" cy="654685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100" spc="-869">
                <a:solidFill>
                  <a:srgbClr val="FF4843"/>
                </a:solidFill>
              </a:rPr>
              <a:t>#4 </a:t>
            </a:r>
            <a:r>
              <a:rPr dirty="0" sz="4100" spc="-190"/>
              <a:t>- </a:t>
            </a:r>
            <a:r>
              <a:rPr dirty="0" sz="4100" spc="-770">
                <a:solidFill>
                  <a:srgbClr val="DBEB61"/>
                </a:solidFill>
              </a:rPr>
              <a:t>Sketch </a:t>
            </a:r>
            <a:r>
              <a:rPr dirty="0" sz="4100" spc="-190"/>
              <a:t>-</a:t>
            </a:r>
            <a:r>
              <a:rPr dirty="0" sz="4100" spc="-1075"/>
              <a:t> </a:t>
            </a:r>
            <a:r>
              <a:rPr dirty="0" sz="4100" spc="-680"/>
              <a:t>cf. </a:t>
            </a:r>
            <a:r>
              <a:rPr dirty="0" sz="4100" spc="-770">
                <a:solidFill>
                  <a:srgbClr val="F82571"/>
                </a:solidFill>
                <a:hlinkClick r:id="rId3"/>
              </a:rPr>
              <a:t>Sketch </a:t>
            </a:r>
            <a:r>
              <a:rPr dirty="0" sz="4100" spc="-725">
                <a:solidFill>
                  <a:srgbClr val="F82571"/>
                </a:solidFill>
                <a:hlinkClick r:id="rId3"/>
              </a:rPr>
              <a:t>Builder</a:t>
            </a:r>
            <a:endParaRPr sz="4100"/>
          </a:p>
        </p:txBody>
      </p:sp>
      <p:sp>
        <p:nvSpPr>
          <p:cNvPr id="5" name="object 5"/>
          <p:cNvSpPr txBox="1"/>
          <p:nvPr/>
        </p:nvSpPr>
        <p:spPr>
          <a:xfrm>
            <a:off x="9107017" y="6924684"/>
            <a:ext cx="468630" cy="28511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1500" spc="-400">
                <a:latin typeface="Arial Black"/>
                <a:cs typeface="Arial Black"/>
              </a:rPr>
              <a:t>24 </a:t>
            </a:r>
            <a:r>
              <a:rPr dirty="0" sz="1500" spc="105">
                <a:latin typeface="Arial Black"/>
                <a:cs typeface="Arial Black"/>
              </a:rPr>
              <a:t>/</a:t>
            </a:r>
            <a:r>
              <a:rPr dirty="0" sz="1500" spc="-325">
                <a:latin typeface="Arial Black"/>
                <a:cs typeface="Arial Black"/>
              </a:rPr>
              <a:t> </a:t>
            </a:r>
            <a:r>
              <a:rPr dirty="0" sz="1500" spc="-400">
                <a:latin typeface="Arial Black"/>
                <a:cs typeface="Arial Black"/>
              </a:rPr>
              <a:t>43</a:t>
            </a:r>
            <a:endParaRPr sz="15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7312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321248"/>
            <a:ext cx="9753600" cy="991869"/>
          </a:xfrm>
          <a:custGeom>
            <a:avLst/>
            <a:gdLst/>
            <a:ahLst/>
            <a:cxnLst/>
            <a:rect l="l" t="t" r="r" b="b"/>
            <a:pathLst>
              <a:path w="9753600" h="991870">
                <a:moveTo>
                  <a:pt x="0" y="0"/>
                </a:moveTo>
                <a:lnTo>
                  <a:pt x="9753599" y="0"/>
                </a:lnTo>
                <a:lnTo>
                  <a:pt x="9753599" y="991568"/>
                </a:lnTo>
                <a:lnTo>
                  <a:pt x="0" y="991568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13272" y="6461097"/>
            <a:ext cx="1527175" cy="654685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100" spc="-869">
                <a:solidFill>
                  <a:srgbClr val="FF4843"/>
                </a:solidFill>
              </a:rPr>
              <a:t>#5 </a:t>
            </a:r>
            <a:r>
              <a:rPr dirty="0" sz="4100" spc="-190"/>
              <a:t>-</a:t>
            </a:r>
            <a:r>
              <a:rPr dirty="0" sz="4100" spc="-925"/>
              <a:t> </a:t>
            </a:r>
            <a:r>
              <a:rPr dirty="0" sz="4100" spc="-650">
                <a:solidFill>
                  <a:srgbClr val="DBEB61"/>
                </a:solidFill>
              </a:rPr>
              <a:t>Play!</a:t>
            </a:r>
            <a:endParaRPr sz="41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 spc="-400"/>
              <a:t>25</a:t>
            </a:fld>
            <a:r>
              <a:rPr dirty="0" spc="-400"/>
              <a:t> </a:t>
            </a:r>
            <a:r>
              <a:rPr dirty="0" spc="105"/>
              <a:t>/</a:t>
            </a:r>
            <a:r>
              <a:rPr dirty="0" spc="-325"/>
              <a:t> </a:t>
            </a:r>
            <a:r>
              <a:rPr dirty="0" spc="-400"/>
              <a:t>43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7312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0686" y="1487352"/>
            <a:ext cx="5558503" cy="4290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22376" y="2927033"/>
            <a:ext cx="6731634" cy="1468755"/>
          </a:xfrm>
          <a:custGeom>
            <a:avLst/>
            <a:gdLst/>
            <a:ahLst/>
            <a:cxnLst/>
            <a:rect l="l" t="t" r="r" b="b"/>
            <a:pathLst>
              <a:path w="6731634" h="1468754">
                <a:moveTo>
                  <a:pt x="0" y="1468283"/>
                </a:moveTo>
                <a:lnTo>
                  <a:pt x="6731223" y="1468283"/>
                </a:lnTo>
                <a:lnTo>
                  <a:pt x="6731223" y="0"/>
                </a:lnTo>
                <a:lnTo>
                  <a:pt x="0" y="0"/>
                </a:lnTo>
                <a:lnTo>
                  <a:pt x="0" y="1468283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27033" y="2927033"/>
            <a:ext cx="95885" cy="1468755"/>
          </a:xfrm>
          <a:custGeom>
            <a:avLst/>
            <a:gdLst/>
            <a:ahLst/>
            <a:cxnLst/>
            <a:rect l="l" t="t" r="r" b="b"/>
            <a:pathLst>
              <a:path w="95885" h="1468754">
                <a:moveTo>
                  <a:pt x="0" y="0"/>
                </a:moveTo>
                <a:lnTo>
                  <a:pt x="95343" y="0"/>
                </a:lnTo>
                <a:lnTo>
                  <a:pt x="95343" y="1468283"/>
                </a:lnTo>
                <a:lnTo>
                  <a:pt x="0" y="14682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3211830">
              <a:lnSpc>
                <a:spcPct val="100000"/>
              </a:lnSpc>
              <a:spcBef>
                <a:spcPts val="130"/>
              </a:spcBef>
            </a:pPr>
            <a:r>
              <a:rPr dirty="0" spc="-1315"/>
              <a:t>Firebase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 spc="-400"/>
              <a:t>25</a:t>
            </a:fld>
            <a:r>
              <a:rPr dirty="0" spc="-400"/>
              <a:t> </a:t>
            </a:r>
            <a:r>
              <a:rPr dirty="0" spc="105"/>
              <a:t>/</a:t>
            </a:r>
            <a:r>
              <a:rPr dirty="0" spc="-325"/>
              <a:t> </a:t>
            </a:r>
            <a:r>
              <a:rPr dirty="0" spc="-400"/>
              <a:t>43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899535" cy="7313295"/>
          </a:xfrm>
          <a:custGeom>
            <a:avLst/>
            <a:gdLst/>
            <a:ahLst/>
            <a:cxnLst/>
            <a:rect l="l" t="t" r="r" b="b"/>
            <a:pathLst>
              <a:path w="3899535" h="7313295">
                <a:moveTo>
                  <a:pt x="0" y="0"/>
                </a:moveTo>
                <a:lnTo>
                  <a:pt x="3899533" y="0"/>
                </a:lnTo>
                <a:lnTo>
                  <a:pt x="3899533" y="7312816"/>
                </a:lnTo>
                <a:lnTo>
                  <a:pt x="0" y="7312816"/>
                </a:lnTo>
                <a:lnTo>
                  <a:pt x="0" y="0"/>
                </a:lnTo>
                <a:close/>
              </a:path>
            </a:pathLst>
          </a:custGeom>
          <a:solidFill>
            <a:srgbClr val="2AA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3651" y="2518659"/>
            <a:ext cx="2590165" cy="2104390"/>
          </a:xfrm>
          <a:prstGeom prst="rect"/>
        </p:spPr>
        <p:txBody>
          <a:bodyPr wrap="square" lIns="0" tIns="166370" rIns="0" bIns="0" rtlCol="0" vert="horz">
            <a:spAutoFit/>
          </a:bodyPr>
          <a:lstStyle/>
          <a:p>
            <a:pPr marL="704215" marR="5080" indent="-692150">
              <a:lnSpc>
                <a:spcPts val="5710"/>
              </a:lnSpc>
              <a:spcBef>
                <a:spcPts val="1310"/>
              </a:spcBef>
            </a:pPr>
            <a:r>
              <a:rPr dirty="0" sz="5750" spc="-1595"/>
              <a:t>NodeMCU </a:t>
            </a:r>
            <a:r>
              <a:rPr dirty="0" sz="5750" spc="-1110"/>
              <a:t>&amp;  </a:t>
            </a:r>
            <a:r>
              <a:rPr dirty="0" sz="5750" spc="-1250"/>
              <a:t>F</a:t>
            </a:r>
            <a:r>
              <a:rPr dirty="0" sz="5750" spc="-600"/>
              <a:t>i</a:t>
            </a:r>
            <a:r>
              <a:rPr dirty="0" sz="5750" spc="-955"/>
              <a:t>r</a:t>
            </a:r>
            <a:r>
              <a:rPr dirty="0" sz="5750" spc="-1140"/>
              <a:t>ebase</a:t>
            </a:r>
            <a:endParaRPr sz="5750"/>
          </a:p>
          <a:p>
            <a:pPr marL="537210">
              <a:lnSpc>
                <a:spcPct val="100000"/>
              </a:lnSpc>
              <a:spcBef>
                <a:spcPts val="135"/>
              </a:spcBef>
            </a:pPr>
            <a:r>
              <a:rPr dirty="0" sz="3000" spc="-595">
                <a:solidFill>
                  <a:srgbClr val="B3E4FB"/>
                </a:solidFill>
              </a:rPr>
              <a:t>Using </a:t>
            </a:r>
            <a:r>
              <a:rPr dirty="0" sz="3000" spc="-630">
                <a:solidFill>
                  <a:srgbClr val="B3E4FB"/>
                </a:solidFill>
              </a:rPr>
              <a:t>Arduino</a:t>
            </a:r>
            <a:r>
              <a:rPr dirty="0" sz="3000" spc="-425">
                <a:solidFill>
                  <a:srgbClr val="B3E4FB"/>
                </a:solidFill>
              </a:rPr>
              <a:t> </a:t>
            </a:r>
            <a:r>
              <a:rPr dirty="0" sz="3000" spc="-705">
                <a:solidFill>
                  <a:srgbClr val="B3E4FB"/>
                </a:solidFill>
              </a:rPr>
              <a:t>IDE</a:t>
            </a:r>
            <a:endParaRPr sz="30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 spc="-400"/>
              <a:t>25</a:t>
            </a:fld>
            <a:r>
              <a:rPr dirty="0" spc="-400"/>
              <a:t> </a:t>
            </a:r>
            <a:r>
              <a:rPr dirty="0" spc="105"/>
              <a:t>/</a:t>
            </a:r>
            <a:r>
              <a:rPr dirty="0" spc="-325"/>
              <a:t> </a:t>
            </a:r>
            <a:r>
              <a:rPr dirty="0" spc="-400"/>
              <a:t>43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49137" y="2538681"/>
            <a:ext cx="4669790" cy="2199640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224154" indent="-212090">
              <a:lnSpc>
                <a:spcPct val="100000"/>
              </a:lnSpc>
              <a:spcBef>
                <a:spcPts val="430"/>
              </a:spcBef>
              <a:buAutoNum type="arabicPeriod"/>
              <a:tabLst>
                <a:tab pos="224790" algn="l"/>
              </a:tabLst>
            </a:pPr>
            <a:r>
              <a:rPr dirty="0" sz="2100" spc="-505">
                <a:latin typeface="Arial Black"/>
                <a:cs typeface="Arial Black"/>
              </a:rPr>
              <a:t>Configure </a:t>
            </a:r>
            <a:r>
              <a:rPr dirty="0" sz="2100" spc="-500">
                <a:latin typeface="Arial Black"/>
                <a:cs typeface="Arial Black"/>
              </a:rPr>
              <a:t>Arduino </a:t>
            </a:r>
            <a:r>
              <a:rPr dirty="0" sz="2100" spc="-570">
                <a:latin typeface="Arial Black"/>
                <a:cs typeface="Arial Black"/>
              </a:rPr>
              <a:t>IDE </a:t>
            </a:r>
            <a:r>
              <a:rPr dirty="0" sz="2100" spc="-415">
                <a:latin typeface="Arial Black"/>
                <a:cs typeface="Arial Black"/>
              </a:rPr>
              <a:t>for </a:t>
            </a:r>
            <a:r>
              <a:rPr dirty="0" sz="2100" spc="-605">
                <a:latin typeface="Arial Black"/>
                <a:cs typeface="Arial Black"/>
              </a:rPr>
              <a:t>NodeMCU </a:t>
            </a:r>
            <a:r>
              <a:rPr dirty="0" sz="2100" spc="-484">
                <a:latin typeface="Arial Black"/>
                <a:cs typeface="Arial Black"/>
              </a:rPr>
              <a:t>(as</a:t>
            </a:r>
            <a:r>
              <a:rPr dirty="0" sz="2100" spc="-525">
                <a:latin typeface="Arial Black"/>
                <a:cs typeface="Arial Black"/>
              </a:rPr>
              <a:t> </a:t>
            </a:r>
            <a:r>
              <a:rPr dirty="0" sz="2100" spc="-445">
                <a:latin typeface="Arial Black"/>
                <a:cs typeface="Arial Black"/>
              </a:rPr>
              <a:t>before)</a:t>
            </a:r>
            <a:endParaRPr sz="2100">
              <a:latin typeface="Arial Black"/>
              <a:cs typeface="Arial Black"/>
            </a:endParaRPr>
          </a:p>
          <a:p>
            <a:pPr marL="224154" indent="-212090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224790" algn="l"/>
              </a:tabLst>
            </a:pPr>
            <a:r>
              <a:rPr dirty="0" sz="2100" spc="-459">
                <a:latin typeface="Arial Black"/>
                <a:cs typeface="Arial Black"/>
              </a:rPr>
              <a:t>Install </a:t>
            </a:r>
            <a:r>
              <a:rPr dirty="0" sz="2100" spc="-515">
                <a:latin typeface="Arial Black"/>
                <a:cs typeface="Arial Black"/>
              </a:rPr>
              <a:t>FirebaseArduino</a:t>
            </a:r>
            <a:r>
              <a:rPr dirty="0" sz="2100" spc="-405">
                <a:latin typeface="Arial Black"/>
                <a:cs typeface="Arial Black"/>
              </a:rPr>
              <a:t> </a:t>
            </a:r>
            <a:r>
              <a:rPr dirty="0" sz="2100" spc="-484">
                <a:latin typeface="Arial Black"/>
                <a:cs typeface="Arial Black"/>
              </a:rPr>
              <a:t>Library</a:t>
            </a:r>
            <a:endParaRPr sz="2100">
              <a:latin typeface="Arial Black"/>
              <a:cs typeface="Arial Black"/>
            </a:endParaRPr>
          </a:p>
          <a:p>
            <a:pPr marL="224154" indent="-212090">
              <a:lnSpc>
                <a:spcPct val="100000"/>
              </a:lnSpc>
              <a:spcBef>
                <a:spcPts val="330"/>
              </a:spcBef>
              <a:buAutoNum type="arabicPeriod"/>
              <a:tabLst>
                <a:tab pos="224790" algn="l"/>
              </a:tabLst>
            </a:pPr>
            <a:r>
              <a:rPr dirty="0" sz="2100" spc="-555">
                <a:latin typeface="Arial Black"/>
                <a:cs typeface="Arial Black"/>
              </a:rPr>
              <a:t>Create </a:t>
            </a:r>
            <a:r>
              <a:rPr dirty="0" sz="2100" spc="-600">
                <a:latin typeface="Arial Black"/>
                <a:cs typeface="Arial Black"/>
              </a:rPr>
              <a:t>a </a:t>
            </a:r>
            <a:r>
              <a:rPr dirty="0" sz="2100" spc="-525">
                <a:latin typeface="Arial Black"/>
                <a:cs typeface="Arial Black"/>
              </a:rPr>
              <a:t>Firebase</a:t>
            </a:r>
            <a:r>
              <a:rPr dirty="0" sz="2100" spc="-370">
                <a:latin typeface="Arial Black"/>
                <a:cs typeface="Arial Black"/>
              </a:rPr>
              <a:t> </a:t>
            </a:r>
            <a:r>
              <a:rPr dirty="0" sz="2100" spc="-525">
                <a:latin typeface="Arial Black"/>
                <a:cs typeface="Arial Black"/>
              </a:rPr>
              <a:t>Project</a:t>
            </a:r>
            <a:endParaRPr sz="2100">
              <a:latin typeface="Arial Black"/>
              <a:cs typeface="Arial Black"/>
            </a:endParaRPr>
          </a:p>
          <a:p>
            <a:pPr marL="224154" indent="-212090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224790" algn="l"/>
              </a:tabLst>
            </a:pPr>
            <a:r>
              <a:rPr dirty="0" sz="2100" spc="-640">
                <a:latin typeface="Arial Black"/>
                <a:cs typeface="Arial Black"/>
              </a:rPr>
              <a:t>Use </a:t>
            </a:r>
            <a:r>
              <a:rPr dirty="0" sz="2100" spc="-595">
                <a:latin typeface="Arial Black"/>
                <a:cs typeface="Arial Black"/>
              </a:rPr>
              <a:t>Example </a:t>
            </a:r>
            <a:r>
              <a:rPr dirty="0" sz="2100" spc="-615">
                <a:latin typeface="Arial Black"/>
                <a:cs typeface="Arial Black"/>
              </a:rPr>
              <a:t>Sketch</a:t>
            </a:r>
            <a:r>
              <a:rPr dirty="0" sz="2100" spc="-555">
                <a:latin typeface="Arial Black"/>
                <a:cs typeface="Arial Black"/>
              </a:rPr>
              <a:t> </a:t>
            </a:r>
            <a:r>
              <a:rPr dirty="0" sz="2100">
                <a:latin typeface="SimSun"/>
                <a:cs typeface="SimSun"/>
              </a:rPr>
              <a:t>FirebaseRoom_ESP8266</a:t>
            </a:r>
            <a:endParaRPr sz="2100">
              <a:latin typeface="SimSun"/>
              <a:cs typeface="SimSun"/>
            </a:endParaRPr>
          </a:p>
          <a:p>
            <a:pPr marL="224154" indent="-212090">
              <a:lnSpc>
                <a:spcPct val="100000"/>
              </a:lnSpc>
              <a:spcBef>
                <a:spcPts val="330"/>
              </a:spcBef>
              <a:buAutoNum type="arabicPeriod"/>
              <a:tabLst>
                <a:tab pos="224790" algn="l"/>
              </a:tabLst>
            </a:pPr>
            <a:r>
              <a:rPr dirty="0" sz="2100" spc="-515">
                <a:latin typeface="Arial Black"/>
                <a:cs typeface="Arial Black"/>
              </a:rPr>
              <a:t>Prepare </a:t>
            </a:r>
            <a:r>
              <a:rPr dirty="0" sz="2100" spc="-520">
                <a:latin typeface="Arial Black"/>
                <a:cs typeface="Arial Black"/>
              </a:rPr>
              <a:t>the </a:t>
            </a:r>
            <a:r>
              <a:rPr dirty="0" sz="2100" spc="-495">
                <a:latin typeface="Arial Black"/>
                <a:cs typeface="Arial Black"/>
              </a:rPr>
              <a:t>Circuit</a:t>
            </a:r>
            <a:r>
              <a:rPr dirty="0" sz="2100" spc="-470">
                <a:latin typeface="Arial Black"/>
                <a:cs typeface="Arial Black"/>
              </a:rPr>
              <a:t> </a:t>
            </a:r>
            <a:r>
              <a:rPr dirty="0" sz="2100" spc="-1015">
                <a:latin typeface="Arial Black"/>
                <a:cs typeface="Arial Black"/>
              </a:rPr>
              <a:t>&amp;</a:t>
            </a:r>
            <a:r>
              <a:rPr dirty="0" sz="2100" spc="-315">
                <a:latin typeface="Arial Black"/>
                <a:cs typeface="Arial Black"/>
              </a:rPr>
              <a:t> </a:t>
            </a:r>
            <a:r>
              <a:rPr dirty="0" sz="2100" spc="-540">
                <a:latin typeface="Arial Black"/>
                <a:cs typeface="Arial Black"/>
              </a:rPr>
              <a:t>Flash</a:t>
            </a:r>
            <a:endParaRPr sz="2100">
              <a:latin typeface="Arial Black"/>
              <a:cs typeface="Arial Black"/>
            </a:endParaRPr>
          </a:p>
          <a:p>
            <a:pPr marL="224154" indent="-212090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224790" algn="l"/>
              </a:tabLst>
            </a:pPr>
            <a:r>
              <a:rPr dirty="0" sz="2100" spc="-484">
                <a:latin typeface="Arial Black"/>
                <a:cs typeface="Arial Black"/>
              </a:rPr>
              <a:t>Play!</a:t>
            </a:r>
            <a:endParaRPr sz="21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7312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321248"/>
            <a:ext cx="9753600" cy="991869"/>
          </a:xfrm>
          <a:custGeom>
            <a:avLst/>
            <a:gdLst/>
            <a:ahLst/>
            <a:cxnLst/>
            <a:rect l="l" t="t" r="r" b="b"/>
            <a:pathLst>
              <a:path w="9753600" h="991870">
                <a:moveTo>
                  <a:pt x="0" y="0"/>
                </a:moveTo>
                <a:lnTo>
                  <a:pt x="9753599" y="0"/>
                </a:lnTo>
                <a:lnTo>
                  <a:pt x="9753599" y="991568"/>
                </a:lnTo>
                <a:lnTo>
                  <a:pt x="0" y="991568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52288" y="6461097"/>
            <a:ext cx="4449445" cy="654685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100" spc="-869">
                <a:solidFill>
                  <a:srgbClr val="FF4843"/>
                </a:solidFill>
              </a:rPr>
              <a:t>#2 </a:t>
            </a:r>
            <a:r>
              <a:rPr dirty="0" sz="4100" spc="-190"/>
              <a:t>- </a:t>
            </a:r>
            <a:r>
              <a:rPr dirty="0" sz="4100" spc="-600">
                <a:solidFill>
                  <a:srgbClr val="DBEB61"/>
                </a:solidFill>
              </a:rPr>
              <a:t>Install</a:t>
            </a:r>
            <a:r>
              <a:rPr dirty="0" sz="4100" spc="-944">
                <a:solidFill>
                  <a:srgbClr val="DBEB61"/>
                </a:solidFill>
              </a:rPr>
              <a:t> </a:t>
            </a:r>
            <a:r>
              <a:rPr dirty="0" sz="4100" spc="-800">
                <a:solidFill>
                  <a:srgbClr val="DBEB61"/>
                </a:solidFill>
              </a:rPr>
              <a:t>FirebaseArduino</a:t>
            </a:r>
            <a:endParaRPr sz="41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 spc="-400"/>
              <a:t>25</a:t>
            </a:fld>
            <a:r>
              <a:rPr dirty="0" spc="-400"/>
              <a:t> </a:t>
            </a:r>
            <a:r>
              <a:rPr dirty="0" spc="105"/>
              <a:t>/</a:t>
            </a:r>
            <a:r>
              <a:rPr dirty="0" spc="-325"/>
              <a:t> </a:t>
            </a:r>
            <a:r>
              <a:rPr dirty="0" spc="-400"/>
              <a:t>43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73128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9753600" cy="991869"/>
          </a:xfrm>
          <a:custGeom>
            <a:avLst/>
            <a:gdLst/>
            <a:ahLst/>
            <a:cxnLst/>
            <a:rect l="l" t="t" r="r" b="b"/>
            <a:pathLst>
              <a:path w="9753600" h="991869">
                <a:moveTo>
                  <a:pt x="0" y="0"/>
                </a:moveTo>
                <a:lnTo>
                  <a:pt x="9753599" y="0"/>
                </a:lnTo>
                <a:lnTo>
                  <a:pt x="9753599" y="991568"/>
                </a:lnTo>
                <a:lnTo>
                  <a:pt x="0" y="991568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22250" y="139849"/>
            <a:ext cx="1709420" cy="654685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100" spc="-869">
                <a:solidFill>
                  <a:srgbClr val="FF4843"/>
                </a:solidFill>
              </a:rPr>
              <a:t>#2 </a:t>
            </a:r>
            <a:r>
              <a:rPr dirty="0" sz="4100" spc="-190"/>
              <a:t>-</a:t>
            </a:r>
            <a:r>
              <a:rPr dirty="0" sz="4100" spc="-919"/>
              <a:t> </a:t>
            </a:r>
            <a:r>
              <a:rPr dirty="0" sz="4100" spc="-965"/>
              <a:t>Check</a:t>
            </a:r>
            <a:endParaRPr sz="41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 spc="-400"/>
              <a:t>25</a:t>
            </a:fld>
            <a:r>
              <a:rPr dirty="0" spc="-400"/>
              <a:t> </a:t>
            </a:r>
            <a:r>
              <a:rPr dirty="0" spc="105"/>
              <a:t>/</a:t>
            </a:r>
            <a:r>
              <a:rPr dirty="0" spc="-325"/>
              <a:t> </a:t>
            </a:r>
            <a:r>
              <a:rPr dirty="0" spc="-400"/>
              <a:t>43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7313295"/>
          </a:xfrm>
          <a:custGeom>
            <a:avLst/>
            <a:gdLst/>
            <a:ahLst/>
            <a:cxnLst/>
            <a:rect l="l" t="t" r="r" b="b"/>
            <a:pathLst>
              <a:path w="9753600" h="7313295">
                <a:moveTo>
                  <a:pt x="0" y="0"/>
                </a:moveTo>
                <a:lnTo>
                  <a:pt x="9753599" y="0"/>
                </a:lnTo>
                <a:lnTo>
                  <a:pt x="9753599" y="7312816"/>
                </a:lnTo>
                <a:lnTo>
                  <a:pt x="0" y="7312816"/>
                </a:lnTo>
                <a:lnTo>
                  <a:pt x="0" y="0"/>
                </a:lnTo>
                <a:close/>
              </a:path>
            </a:pathLst>
          </a:custGeom>
          <a:solidFill>
            <a:srgbClr val="2AA9D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62744" y="1811519"/>
          <a:ext cx="8247380" cy="3689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90230"/>
              </a:tblGrid>
              <a:tr h="7389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dirty="0" sz="3000" spc="-68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Outline</a:t>
                      </a:r>
                      <a:endParaRPr sz="3000">
                        <a:latin typeface="Arial Black"/>
                        <a:cs typeface="Arial Black"/>
                      </a:endParaRPr>
                    </a:p>
                  </a:txBody>
                  <a:tcPr marL="0" marR="0" marB="0" marT="143510">
                    <a:lnL w="53975">
                      <a:solidFill>
                        <a:srgbClr val="EDEDED"/>
                      </a:solidFill>
                      <a:prstDash val="solid"/>
                    </a:lnL>
                    <a:lnR w="53975">
                      <a:solidFill>
                        <a:srgbClr val="EDEDED"/>
                      </a:solidFill>
                      <a:prstDash val="solid"/>
                    </a:lnR>
                    <a:lnT w="53975">
                      <a:solidFill>
                        <a:srgbClr val="EDEDED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6600"/>
                    </a:solidFill>
                  </a:tcPr>
                </a:tc>
              </a:tr>
              <a:tr h="7246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dirty="0" sz="3000" spc="-695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Introduction</a:t>
                      </a:r>
                      <a:endParaRPr sz="3000">
                        <a:latin typeface="Arial Black"/>
                        <a:cs typeface="Arial Black"/>
                      </a:endParaRPr>
                    </a:p>
                  </a:txBody>
                  <a:tcPr marL="0" marR="0" marB="0" marT="128905">
                    <a:lnL w="53975">
                      <a:solidFill>
                        <a:srgbClr val="EDEDED"/>
                      </a:solidFill>
                      <a:prstDash val="solid"/>
                    </a:lnL>
                    <a:lnR w="53975">
                      <a:solidFill>
                        <a:srgbClr val="EDEDED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>
                        <a:alpha val="11764"/>
                      </a:srgbClr>
                    </a:solidFill>
                  </a:tcPr>
                </a:tc>
              </a:tr>
              <a:tr h="7246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dirty="0" sz="3000" spc="-80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Using   </a:t>
                      </a:r>
                      <a:r>
                        <a:rPr dirty="0" sz="3000" spc="-715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Arduino</a:t>
                      </a:r>
                      <a:r>
                        <a:rPr dirty="0" sz="3000" spc="-484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3000" spc="-815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IDE</a:t>
                      </a:r>
                      <a:endParaRPr sz="3000">
                        <a:latin typeface="Arial Black"/>
                        <a:cs typeface="Arial Black"/>
                      </a:endParaRPr>
                    </a:p>
                  </a:txBody>
                  <a:tcPr marL="0" marR="0" marB="0" marT="128905">
                    <a:lnL w="53975">
                      <a:solidFill>
                        <a:srgbClr val="EDEDED"/>
                      </a:solidFill>
                      <a:prstDash val="solid"/>
                    </a:lnL>
                    <a:lnR w="53975">
                      <a:solidFill>
                        <a:srgbClr val="EDEDED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>
                        <a:alpha val="11764"/>
                      </a:srgbClr>
                    </a:solidFill>
                  </a:tcPr>
                </a:tc>
              </a:tr>
              <a:tr h="7246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dirty="0" sz="3000" spc="-865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NodeMCU    </a:t>
                      </a:r>
                      <a:r>
                        <a:rPr dirty="0" sz="3000" spc="-78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+ </a:t>
                      </a:r>
                      <a:r>
                        <a:rPr dirty="0" sz="3000" spc="-65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3000" spc="-80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Blynk</a:t>
                      </a:r>
                      <a:endParaRPr sz="3000">
                        <a:latin typeface="Arial Black"/>
                        <a:cs typeface="Arial Black"/>
                      </a:endParaRPr>
                    </a:p>
                  </a:txBody>
                  <a:tcPr marL="0" marR="0" marB="0" marT="128905">
                    <a:lnL w="53975">
                      <a:solidFill>
                        <a:srgbClr val="EDEDED"/>
                      </a:solidFill>
                      <a:prstDash val="solid"/>
                    </a:lnL>
                    <a:lnR w="53975">
                      <a:solidFill>
                        <a:srgbClr val="EDEDED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>
                        <a:alpha val="11764"/>
                      </a:srgbClr>
                    </a:solidFill>
                  </a:tcPr>
                </a:tc>
              </a:tr>
              <a:tr h="7389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dirty="0" sz="3000" spc="-865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NodeMCU    </a:t>
                      </a:r>
                      <a:r>
                        <a:rPr dirty="0" sz="3000" spc="-78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+ </a:t>
                      </a:r>
                      <a:r>
                        <a:rPr dirty="0" sz="3000" spc="-65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3000" spc="-745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Firebase</a:t>
                      </a:r>
                      <a:endParaRPr sz="3000">
                        <a:latin typeface="Arial Black"/>
                        <a:cs typeface="Arial Black"/>
                      </a:endParaRPr>
                    </a:p>
                  </a:txBody>
                  <a:tcPr marL="0" marR="0" marB="0" marT="128905">
                    <a:lnL w="53975">
                      <a:solidFill>
                        <a:srgbClr val="EDEDED"/>
                      </a:solidFill>
                      <a:prstDash val="solid"/>
                    </a:lnL>
                    <a:lnR w="53975">
                      <a:solidFill>
                        <a:srgbClr val="EDEDED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EDEDED"/>
                      </a:solidFill>
                      <a:prstDash val="solid"/>
                    </a:lnB>
                    <a:solidFill>
                      <a:srgbClr val="FFFFFF">
                        <a:alpha val="11764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 spc="-400"/>
              <a:t>20</a:t>
            </a:fld>
            <a:r>
              <a:rPr dirty="0" spc="-400"/>
              <a:t> </a:t>
            </a:r>
            <a:r>
              <a:rPr dirty="0" spc="105"/>
              <a:t>/</a:t>
            </a:r>
            <a:r>
              <a:rPr dirty="0" spc="-325"/>
              <a:t> </a:t>
            </a:r>
            <a:r>
              <a:rPr dirty="0" spc="-400"/>
              <a:t>43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7312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321248"/>
            <a:ext cx="9753600" cy="991869"/>
          </a:xfrm>
          <a:custGeom>
            <a:avLst/>
            <a:gdLst/>
            <a:ahLst/>
            <a:cxnLst/>
            <a:rect l="l" t="t" r="r" b="b"/>
            <a:pathLst>
              <a:path w="9753600" h="991870">
                <a:moveTo>
                  <a:pt x="0" y="0"/>
                </a:moveTo>
                <a:lnTo>
                  <a:pt x="9753599" y="0"/>
                </a:lnTo>
                <a:lnTo>
                  <a:pt x="9753599" y="991568"/>
                </a:lnTo>
                <a:lnTo>
                  <a:pt x="0" y="991568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74634" y="6461097"/>
            <a:ext cx="4404360" cy="654685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100" spc="-869">
                <a:solidFill>
                  <a:srgbClr val="FF4843"/>
                </a:solidFill>
              </a:rPr>
              <a:t>#3 </a:t>
            </a:r>
            <a:r>
              <a:rPr dirty="0" sz="4100" spc="-190"/>
              <a:t>- </a:t>
            </a:r>
            <a:r>
              <a:rPr dirty="0" sz="4100" spc="-825">
                <a:solidFill>
                  <a:srgbClr val="DBEB61"/>
                </a:solidFill>
              </a:rPr>
              <a:t>Create </a:t>
            </a:r>
            <a:r>
              <a:rPr dirty="0" sz="4100" spc="-755">
                <a:solidFill>
                  <a:srgbClr val="DBEB61"/>
                </a:solidFill>
              </a:rPr>
              <a:t>Firebase </a:t>
            </a:r>
            <a:r>
              <a:rPr dirty="0" sz="4100" spc="-695">
                <a:solidFill>
                  <a:srgbClr val="DBEB61"/>
                </a:solidFill>
              </a:rPr>
              <a:t>Project</a:t>
            </a:r>
            <a:endParaRPr sz="41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 spc="-400"/>
              <a:t>25</a:t>
            </a:fld>
            <a:r>
              <a:rPr dirty="0" spc="-400"/>
              <a:t> </a:t>
            </a:r>
            <a:r>
              <a:rPr dirty="0" spc="105"/>
              <a:t>/</a:t>
            </a:r>
            <a:r>
              <a:rPr dirty="0" spc="-325"/>
              <a:t> </a:t>
            </a:r>
            <a:r>
              <a:rPr dirty="0" spc="-400"/>
              <a:t>43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7312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321248"/>
            <a:ext cx="9753600" cy="991869"/>
          </a:xfrm>
          <a:custGeom>
            <a:avLst/>
            <a:gdLst/>
            <a:ahLst/>
            <a:cxnLst/>
            <a:rect l="l" t="t" r="r" b="b"/>
            <a:pathLst>
              <a:path w="9753600" h="991870">
                <a:moveTo>
                  <a:pt x="0" y="0"/>
                </a:moveTo>
                <a:lnTo>
                  <a:pt x="9753599" y="0"/>
                </a:lnTo>
                <a:lnTo>
                  <a:pt x="9753599" y="991568"/>
                </a:lnTo>
                <a:lnTo>
                  <a:pt x="0" y="991568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70508" y="6461097"/>
            <a:ext cx="5412740" cy="654685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100" spc="-869">
                <a:solidFill>
                  <a:srgbClr val="FF4843"/>
                </a:solidFill>
              </a:rPr>
              <a:t>#3 </a:t>
            </a:r>
            <a:r>
              <a:rPr dirty="0" sz="4100" spc="-190"/>
              <a:t>- </a:t>
            </a:r>
            <a:r>
              <a:rPr dirty="0" sz="4100" spc="-825">
                <a:solidFill>
                  <a:srgbClr val="DBEB61"/>
                </a:solidFill>
              </a:rPr>
              <a:t>Create </a:t>
            </a:r>
            <a:r>
              <a:rPr dirty="0" sz="4100" spc="-755">
                <a:solidFill>
                  <a:srgbClr val="DBEB61"/>
                </a:solidFill>
              </a:rPr>
              <a:t>Firebase </a:t>
            </a:r>
            <a:r>
              <a:rPr dirty="0" sz="4100" spc="-695">
                <a:solidFill>
                  <a:srgbClr val="DBEB61"/>
                </a:solidFill>
              </a:rPr>
              <a:t>Project </a:t>
            </a:r>
            <a:r>
              <a:rPr dirty="0" sz="4100" spc="-545">
                <a:solidFill>
                  <a:srgbClr val="DBEB61"/>
                </a:solidFill>
              </a:rPr>
              <a:t>:</a:t>
            </a:r>
            <a:r>
              <a:rPr dirty="0" sz="4100" spc="-1019">
                <a:solidFill>
                  <a:srgbClr val="DBEB61"/>
                </a:solidFill>
              </a:rPr>
              <a:t> </a:t>
            </a:r>
            <a:r>
              <a:rPr dirty="0" sz="4100" spc="-819">
                <a:solidFill>
                  <a:srgbClr val="DBEB61"/>
                </a:solidFill>
              </a:rPr>
              <a:t>Host</a:t>
            </a:r>
            <a:endParaRPr sz="41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 spc="-400"/>
              <a:t>25</a:t>
            </a:fld>
            <a:r>
              <a:rPr dirty="0" spc="-400"/>
              <a:t> </a:t>
            </a:r>
            <a:r>
              <a:rPr dirty="0" spc="105"/>
              <a:t>/</a:t>
            </a:r>
            <a:r>
              <a:rPr dirty="0" spc="-325"/>
              <a:t> </a:t>
            </a:r>
            <a:r>
              <a:rPr dirty="0" spc="-400"/>
              <a:t>43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7312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321248"/>
            <a:ext cx="9753600" cy="991869"/>
          </a:xfrm>
          <a:custGeom>
            <a:avLst/>
            <a:gdLst/>
            <a:ahLst/>
            <a:cxnLst/>
            <a:rect l="l" t="t" r="r" b="b"/>
            <a:pathLst>
              <a:path w="9753600" h="991870">
                <a:moveTo>
                  <a:pt x="0" y="0"/>
                </a:moveTo>
                <a:lnTo>
                  <a:pt x="9753599" y="0"/>
                </a:lnTo>
                <a:lnTo>
                  <a:pt x="9753599" y="991568"/>
                </a:lnTo>
                <a:lnTo>
                  <a:pt x="0" y="991568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96286" y="6461097"/>
            <a:ext cx="6161405" cy="654685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100" spc="-869">
                <a:solidFill>
                  <a:srgbClr val="FF4843"/>
                </a:solidFill>
              </a:rPr>
              <a:t>#3 </a:t>
            </a:r>
            <a:r>
              <a:rPr dirty="0" sz="4100" spc="-190"/>
              <a:t>- </a:t>
            </a:r>
            <a:r>
              <a:rPr dirty="0" sz="4100" spc="-825">
                <a:solidFill>
                  <a:srgbClr val="DBEB61"/>
                </a:solidFill>
              </a:rPr>
              <a:t>Create </a:t>
            </a:r>
            <a:r>
              <a:rPr dirty="0" sz="4100" spc="-755">
                <a:solidFill>
                  <a:srgbClr val="DBEB61"/>
                </a:solidFill>
              </a:rPr>
              <a:t>Firebase </a:t>
            </a:r>
            <a:r>
              <a:rPr dirty="0" sz="4100" spc="-695">
                <a:solidFill>
                  <a:srgbClr val="DBEB61"/>
                </a:solidFill>
              </a:rPr>
              <a:t>Project </a:t>
            </a:r>
            <a:r>
              <a:rPr dirty="0" sz="4100" spc="-545">
                <a:solidFill>
                  <a:srgbClr val="DBEB61"/>
                </a:solidFill>
              </a:rPr>
              <a:t>: </a:t>
            </a:r>
            <a:r>
              <a:rPr dirty="0" sz="4100" spc="-1140">
                <a:solidFill>
                  <a:srgbClr val="DBEB61"/>
                </a:solidFill>
              </a:rPr>
              <a:t>DB</a:t>
            </a:r>
            <a:r>
              <a:rPr dirty="0" sz="4100" spc="-1105">
                <a:solidFill>
                  <a:srgbClr val="DBEB61"/>
                </a:solidFill>
              </a:rPr>
              <a:t> </a:t>
            </a:r>
            <a:r>
              <a:rPr dirty="0" sz="4100" spc="-690">
                <a:solidFill>
                  <a:srgbClr val="DBEB61"/>
                </a:solidFill>
              </a:rPr>
              <a:t>Secret</a:t>
            </a:r>
            <a:endParaRPr sz="41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 spc="-400"/>
              <a:t>25</a:t>
            </a:fld>
            <a:r>
              <a:rPr dirty="0" spc="-400"/>
              <a:t> </a:t>
            </a:r>
            <a:r>
              <a:rPr dirty="0" spc="105"/>
              <a:t>/</a:t>
            </a:r>
            <a:r>
              <a:rPr dirty="0" spc="-325"/>
              <a:t> </a:t>
            </a:r>
            <a:r>
              <a:rPr dirty="0" spc="-400"/>
              <a:t>43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7312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321248"/>
            <a:ext cx="9753600" cy="991869"/>
          </a:xfrm>
          <a:custGeom>
            <a:avLst/>
            <a:gdLst/>
            <a:ahLst/>
            <a:cxnLst/>
            <a:rect l="l" t="t" r="r" b="b"/>
            <a:pathLst>
              <a:path w="9753600" h="991870">
                <a:moveTo>
                  <a:pt x="0" y="0"/>
                </a:moveTo>
                <a:lnTo>
                  <a:pt x="9753599" y="0"/>
                </a:lnTo>
                <a:lnTo>
                  <a:pt x="9753599" y="991568"/>
                </a:lnTo>
                <a:lnTo>
                  <a:pt x="0" y="991568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080528" y="6483645"/>
            <a:ext cx="5592445" cy="6324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870"/>
              </a:lnSpc>
            </a:pPr>
            <a:r>
              <a:rPr dirty="0" sz="4100" spc="-869">
                <a:solidFill>
                  <a:srgbClr val="FF4843"/>
                </a:solidFill>
                <a:latin typeface="Lucida Sans"/>
                <a:cs typeface="Lucida Sans"/>
              </a:rPr>
              <a:t>#4 </a:t>
            </a:r>
            <a:r>
              <a:rPr dirty="0" sz="4100" spc="-190">
                <a:solidFill>
                  <a:srgbClr val="FFFFFF"/>
                </a:solidFill>
                <a:latin typeface="Lucida Sans"/>
                <a:cs typeface="Lucida Sans"/>
              </a:rPr>
              <a:t>- </a:t>
            </a:r>
            <a:r>
              <a:rPr dirty="0" sz="4100" spc="-894">
                <a:solidFill>
                  <a:srgbClr val="DBEB61"/>
                </a:solidFill>
                <a:latin typeface="Lucida Sans"/>
                <a:cs typeface="Lucida Sans"/>
              </a:rPr>
              <a:t>Example </a:t>
            </a:r>
            <a:r>
              <a:rPr dirty="0" sz="4100" spc="-770">
                <a:solidFill>
                  <a:srgbClr val="DBEB61"/>
                </a:solidFill>
                <a:latin typeface="Lucida Sans"/>
                <a:cs typeface="Lucida Sans"/>
              </a:rPr>
              <a:t>Sketch</a:t>
            </a:r>
            <a:r>
              <a:rPr dirty="0" sz="4100" spc="-1045">
                <a:solidFill>
                  <a:srgbClr val="DBEB61"/>
                </a:solidFill>
                <a:latin typeface="Lucida Sans"/>
                <a:cs typeface="Lucida Sans"/>
              </a:rPr>
              <a:t> </a:t>
            </a:r>
            <a:r>
              <a:rPr dirty="0" sz="4100" spc="-880">
                <a:solidFill>
                  <a:srgbClr val="DBEB61"/>
                </a:solidFill>
                <a:latin typeface="Lucida Sans"/>
                <a:cs typeface="Lucida Sans"/>
              </a:rPr>
              <a:t>FirebaseRoom</a:t>
            </a:r>
            <a:endParaRPr sz="410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 spc="-400"/>
              <a:t>33</a:t>
            </a:fld>
            <a:r>
              <a:rPr dirty="0" spc="-400"/>
              <a:t> </a:t>
            </a:r>
            <a:r>
              <a:rPr dirty="0" spc="105"/>
              <a:t>/</a:t>
            </a:r>
            <a:r>
              <a:rPr dirty="0" spc="-325"/>
              <a:t> </a:t>
            </a:r>
            <a:r>
              <a:rPr dirty="0" spc="-400"/>
              <a:t>43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7312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321248"/>
            <a:ext cx="9753600" cy="991869"/>
          </a:xfrm>
          <a:custGeom>
            <a:avLst/>
            <a:gdLst/>
            <a:ahLst/>
            <a:cxnLst/>
            <a:rect l="l" t="t" r="r" b="b"/>
            <a:pathLst>
              <a:path w="9753600" h="991870">
                <a:moveTo>
                  <a:pt x="0" y="0"/>
                </a:moveTo>
                <a:lnTo>
                  <a:pt x="9753599" y="0"/>
                </a:lnTo>
                <a:lnTo>
                  <a:pt x="9753599" y="991568"/>
                </a:lnTo>
                <a:lnTo>
                  <a:pt x="0" y="991568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080528" y="6483645"/>
            <a:ext cx="5592445" cy="6324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870"/>
              </a:lnSpc>
            </a:pPr>
            <a:r>
              <a:rPr dirty="0" sz="4100" spc="-869">
                <a:solidFill>
                  <a:srgbClr val="FF4843"/>
                </a:solidFill>
                <a:latin typeface="Lucida Sans"/>
                <a:cs typeface="Lucida Sans"/>
              </a:rPr>
              <a:t>#4 </a:t>
            </a:r>
            <a:r>
              <a:rPr dirty="0" sz="4100" spc="-190">
                <a:solidFill>
                  <a:srgbClr val="FFFFFF"/>
                </a:solidFill>
                <a:latin typeface="Lucida Sans"/>
                <a:cs typeface="Lucida Sans"/>
              </a:rPr>
              <a:t>- </a:t>
            </a:r>
            <a:r>
              <a:rPr dirty="0" sz="4100" spc="-894">
                <a:solidFill>
                  <a:srgbClr val="DBEB61"/>
                </a:solidFill>
                <a:latin typeface="Lucida Sans"/>
                <a:cs typeface="Lucida Sans"/>
              </a:rPr>
              <a:t>Example </a:t>
            </a:r>
            <a:r>
              <a:rPr dirty="0" sz="4100" spc="-770">
                <a:solidFill>
                  <a:srgbClr val="DBEB61"/>
                </a:solidFill>
                <a:latin typeface="Lucida Sans"/>
                <a:cs typeface="Lucida Sans"/>
              </a:rPr>
              <a:t>Sketch</a:t>
            </a:r>
            <a:r>
              <a:rPr dirty="0" sz="4100" spc="-1045">
                <a:solidFill>
                  <a:srgbClr val="DBEB61"/>
                </a:solidFill>
                <a:latin typeface="Lucida Sans"/>
                <a:cs typeface="Lucida Sans"/>
              </a:rPr>
              <a:t> </a:t>
            </a:r>
            <a:r>
              <a:rPr dirty="0" sz="4100" spc="-880">
                <a:solidFill>
                  <a:srgbClr val="DBEB61"/>
                </a:solidFill>
                <a:latin typeface="Lucida Sans"/>
                <a:cs typeface="Lucida Sans"/>
              </a:rPr>
              <a:t>FirebaseRoom</a:t>
            </a:r>
            <a:endParaRPr sz="410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 spc="-400"/>
              <a:t>33</a:t>
            </a:fld>
            <a:r>
              <a:rPr dirty="0" spc="-400"/>
              <a:t> </a:t>
            </a:r>
            <a:r>
              <a:rPr dirty="0" spc="105"/>
              <a:t>/</a:t>
            </a:r>
            <a:r>
              <a:rPr dirty="0" spc="-325"/>
              <a:t> </a:t>
            </a:r>
            <a:r>
              <a:rPr dirty="0" spc="-400"/>
              <a:t>43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1218802"/>
            <a:ext cx="9601200" cy="48752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321248"/>
            <a:ext cx="9753600" cy="991869"/>
          </a:xfrm>
          <a:custGeom>
            <a:avLst/>
            <a:gdLst/>
            <a:ahLst/>
            <a:cxnLst/>
            <a:rect l="l" t="t" r="r" b="b"/>
            <a:pathLst>
              <a:path w="9753600" h="991870">
                <a:moveTo>
                  <a:pt x="0" y="0"/>
                </a:moveTo>
                <a:lnTo>
                  <a:pt x="9753599" y="0"/>
                </a:lnTo>
                <a:lnTo>
                  <a:pt x="9753599" y="991568"/>
                </a:lnTo>
                <a:lnTo>
                  <a:pt x="0" y="991568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19657" y="6461097"/>
            <a:ext cx="3714750" cy="654685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100" spc="-869">
                <a:solidFill>
                  <a:srgbClr val="FF4843"/>
                </a:solidFill>
              </a:rPr>
              <a:t>#5 </a:t>
            </a:r>
            <a:r>
              <a:rPr dirty="0" sz="4100" spc="-190"/>
              <a:t>- </a:t>
            </a:r>
            <a:r>
              <a:rPr dirty="0" sz="4100" spc="-790">
                <a:solidFill>
                  <a:srgbClr val="DBEB61"/>
                </a:solidFill>
              </a:rPr>
              <a:t>Prepare </a:t>
            </a:r>
            <a:r>
              <a:rPr dirty="0" sz="4100" spc="-690">
                <a:solidFill>
                  <a:srgbClr val="DBEB61"/>
                </a:solidFill>
              </a:rPr>
              <a:t>the</a:t>
            </a:r>
            <a:r>
              <a:rPr dirty="0" sz="4100" spc="-785">
                <a:solidFill>
                  <a:srgbClr val="DBEB61"/>
                </a:solidFill>
              </a:rPr>
              <a:t> </a:t>
            </a:r>
            <a:r>
              <a:rPr dirty="0" sz="4100" spc="-725">
                <a:solidFill>
                  <a:srgbClr val="DBEB61"/>
                </a:solidFill>
              </a:rPr>
              <a:t>Circuit</a:t>
            </a:r>
            <a:endParaRPr sz="41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 spc="-400"/>
              <a:t>35</a:t>
            </a:fld>
            <a:r>
              <a:rPr dirty="0" spc="-400"/>
              <a:t> </a:t>
            </a:r>
            <a:r>
              <a:rPr dirty="0" spc="105"/>
              <a:t>/</a:t>
            </a:r>
            <a:r>
              <a:rPr dirty="0" spc="-325"/>
              <a:t> </a:t>
            </a:r>
            <a:r>
              <a:rPr dirty="0" spc="-400"/>
              <a:t>43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899535" cy="7313295"/>
          </a:xfrm>
          <a:custGeom>
            <a:avLst/>
            <a:gdLst/>
            <a:ahLst/>
            <a:cxnLst/>
            <a:rect l="l" t="t" r="r" b="b"/>
            <a:pathLst>
              <a:path w="3899535" h="7313295">
                <a:moveTo>
                  <a:pt x="0" y="0"/>
                </a:moveTo>
                <a:lnTo>
                  <a:pt x="3899533" y="0"/>
                </a:lnTo>
                <a:lnTo>
                  <a:pt x="3899533" y="7312816"/>
                </a:lnTo>
                <a:lnTo>
                  <a:pt x="0" y="7312816"/>
                </a:lnTo>
                <a:lnTo>
                  <a:pt x="0" y="0"/>
                </a:lnTo>
                <a:close/>
              </a:path>
            </a:pathLst>
          </a:custGeom>
          <a:solidFill>
            <a:srgbClr val="2AA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0461" y="2880963"/>
            <a:ext cx="2163445" cy="1379855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algn="ctr" marL="1523365">
              <a:lnSpc>
                <a:spcPct val="100000"/>
              </a:lnSpc>
              <a:spcBef>
                <a:spcPts val="130"/>
              </a:spcBef>
            </a:pPr>
            <a:r>
              <a:rPr dirty="0" sz="5750" spc="-1220">
                <a:solidFill>
                  <a:srgbClr val="DBEB61"/>
                </a:solidFill>
              </a:rPr>
              <a:t>#5</a:t>
            </a:r>
            <a:endParaRPr sz="5750"/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0" spc="-585">
                <a:solidFill>
                  <a:srgbClr val="B3E4FB"/>
                </a:solidFill>
              </a:rPr>
              <a:t>Prepare </a:t>
            </a:r>
            <a:r>
              <a:rPr dirty="0" sz="3000" spc="-509">
                <a:solidFill>
                  <a:srgbClr val="B3E4FB"/>
                </a:solidFill>
              </a:rPr>
              <a:t>the</a:t>
            </a:r>
            <a:r>
              <a:rPr dirty="0" sz="3000" spc="-450">
                <a:solidFill>
                  <a:srgbClr val="B3E4FB"/>
                </a:solidFill>
              </a:rPr>
              <a:t> </a:t>
            </a:r>
            <a:r>
              <a:rPr dirty="0" sz="3000" spc="-535">
                <a:solidFill>
                  <a:srgbClr val="B3E4FB"/>
                </a:solidFill>
              </a:rPr>
              <a:t>Circuit</a:t>
            </a:r>
            <a:endParaRPr sz="3000"/>
          </a:p>
        </p:txBody>
      </p:sp>
      <p:sp>
        <p:nvSpPr>
          <p:cNvPr id="4" name="object 4"/>
          <p:cNvSpPr/>
          <p:nvPr/>
        </p:nvSpPr>
        <p:spPr>
          <a:xfrm>
            <a:off x="4214165" y="2898430"/>
            <a:ext cx="95343" cy="953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214165" y="3260734"/>
            <a:ext cx="95343" cy="953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214165" y="3623038"/>
            <a:ext cx="95343" cy="953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214165" y="3985342"/>
            <a:ext cx="95343" cy="953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214165" y="4347645"/>
            <a:ext cx="95343" cy="953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460828" y="2719833"/>
            <a:ext cx="4075429" cy="1837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52729">
              <a:lnSpc>
                <a:spcPct val="113199"/>
              </a:lnSpc>
              <a:spcBef>
                <a:spcPts val="100"/>
              </a:spcBef>
            </a:pPr>
            <a:r>
              <a:rPr dirty="0" sz="2100" spc="-490">
                <a:latin typeface="Arial Black"/>
                <a:cs typeface="Arial Black"/>
              </a:rPr>
              <a:t>Vibration Motor </a:t>
            </a:r>
            <a:r>
              <a:rPr dirty="0" sz="2100" spc="-330">
                <a:latin typeface="Arial Black"/>
                <a:cs typeface="Arial Black"/>
              </a:rPr>
              <a:t>(brrr): </a:t>
            </a:r>
            <a:r>
              <a:rPr dirty="0" sz="2100" spc="-434">
                <a:latin typeface="Arial Black"/>
                <a:cs typeface="Arial Black"/>
              </a:rPr>
              <a:t>pin </a:t>
            </a:r>
            <a:r>
              <a:rPr dirty="0" sz="2100" spc="-565">
                <a:latin typeface="Arial Black"/>
                <a:cs typeface="Arial Black"/>
              </a:rPr>
              <a:t>5 </a:t>
            </a:r>
            <a:r>
              <a:rPr dirty="0" sz="2100" spc="-415">
                <a:latin typeface="Arial Black"/>
                <a:cs typeface="Arial Black"/>
              </a:rPr>
              <a:t>(</a:t>
            </a:r>
            <a:r>
              <a:rPr dirty="0" sz="2100" spc="-415">
                <a:solidFill>
                  <a:srgbClr val="41C7EF"/>
                </a:solidFill>
                <a:latin typeface="Arial Black"/>
                <a:cs typeface="Arial Black"/>
              </a:rPr>
              <a:t>D1</a:t>
            </a:r>
            <a:r>
              <a:rPr dirty="0" sz="2100" spc="-415">
                <a:latin typeface="Arial Black"/>
                <a:cs typeface="Arial Black"/>
              </a:rPr>
              <a:t>) </a:t>
            </a:r>
            <a:r>
              <a:rPr dirty="0" sz="2100" spc="-170">
                <a:latin typeface="Arial Black"/>
                <a:cs typeface="Arial Black"/>
              </a:rPr>
              <a:t>- </a:t>
            </a:r>
            <a:r>
              <a:rPr dirty="0" sz="2100" spc="-525">
                <a:solidFill>
                  <a:srgbClr val="FF4843"/>
                </a:solidFill>
                <a:latin typeface="Arial Black"/>
                <a:cs typeface="Arial Black"/>
              </a:rPr>
              <a:t>Blue </a:t>
            </a:r>
            <a:r>
              <a:rPr dirty="0" sz="2100" spc="-665">
                <a:solidFill>
                  <a:srgbClr val="FF4843"/>
                </a:solidFill>
                <a:latin typeface="Arial Black"/>
                <a:cs typeface="Arial Black"/>
              </a:rPr>
              <a:t>LED  </a:t>
            </a:r>
            <a:r>
              <a:rPr dirty="0" sz="2100" spc="-520">
                <a:latin typeface="Arial Black"/>
                <a:cs typeface="Arial Black"/>
              </a:rPr>
              <a:t>Light </a:t>
            </a:r>
            <a:r>
              <a:rPr dirty="0" sz="2100" spc="-550">
                <a:latin typeface="Arial Black"/>
                <a:cs typeface="Arial Black"/>
              </a:rPr>
              <a:t>Sensor </a:t>
            </a:r>
            <a:r>
              <a:rPr dirty="0" sz="2100" spc="-420">
                <a:latin typeface="Arial Black"/>
                <a:cs typeface="Arial Black"/>
              </a:rPr>
              <a:t>(sunlight): </a:t>
            </a:r>
            <a:r>
              <a:rPr dirty="0" sz="2100" spc="-434">
                <a:latin typeface="Arial Black"/>
                <a:cs typeface="Arial Black"/>
              </a:rPr>
              <a:t>pin </a:t>
            </a:r>
            <a:r>
              <a:rPr dirty="0" sz="2100" spc="-680">
                <a:latin typeface="Arial Black"/>
                <a:cs typeface="Arial Black"/>
              </a:rPr>
              <a:t>A0 </a:t>
            </a:r>
            <a:r>
              <a:rPr dirty="0" sz="2100" spc="-170">
                <a:latin typeface="Arial Black"/>
                <a:cs typeface="Arial Black"/>
              </a:rPr>
              <a:t>- </a:t>
            </a:r>
            <a:r>
              <a:rPr dirty="0" sz="2100" spc="-509">
                <a:solidFill>
                  <a:srgbClr val="FF4843"/>
                </a:solidFill>
                <a:latin typeface="Arial Black"/>
                <a:cs typeface="Arial Black"/>
              </a:rPr>
              <a:t>Potentio  </a:t>
            </a:r>
            <a:r>
              <a:rPr dirty="0" sz="2100" spc="-605">
                <a:latin typeface="Arial Black"/>
                <a:cs typeface="Arial Black"/>
              </a:rPr>
              <a:t>Red </a:t>
            </a:r>
            <a:r>
              <a:rPr dirty="0" sz="2100" spc="-665">
                <a:latin typeface="Arial Black"/>
                <a:cs typeface="Arial Black"/>
              </a:rPr>
              <a:t>LED </a:t>
            </a:r>
            <a:r>
              <a:rPr dirty="0" sz="2100" spc="-400">
                <a:latin typeface="Arial Black"/>
                <a:cs typeface="Arial Black"/>
              </a:rPr>
              <a:t>(redlight): </a:t>
            </a:r>
            <a:r>
              <a:rPr dirty="0" sz="2100" spc="-434">
                <a:latin typeface="Arial Black"/>
                <a:cs typeface="Arial Black"/>
              </a:rPr>
              <a:t>pin </a:t>
            </a:r>
            <a:r>
              <a:rPr dirty="0" sz="2100" spc="-565">
                <a:latin typeface="Arial Black"/>
                <a:cs typeface="Arial Black"/>
              </a:rPr>
              <a:t>12</a:t>
            </a:r>
            <a:r>
              <a:rPr dirty="0" sz="2100" spc="-500">
                <a:latin typeface="Arial Black"/>
                <a:cs typeface="Arial Black"/>
              </a:rPr>
              <a:t> </a:t>
            </a:r>
            <a:r>
              <a:rPr dirty="0" sz="2100" spc="-415">
                <a:latin typeface="Arial Black"/>
                <a:cs typeface="Arial Black"/>
              </a:rPr>
              <a:t>(</a:t>
            </a:r>
            <a:r>
              <a:rPr dirty="0" sz="2100" spc="-415">
                <a:solidFill>
                  <a:srgbClr val="41C7EF"/>
                </a:solidFill>
                <a:latin typeface="Arial Black"/>
                <a:cs typeface="Arial Black"/>
              </a:rPr>
              <a:t>D6</a:t>
            </a:r>
            <a:r>
              <a:rPr dirty="0" sz="2100" spc="-415">
                <a:latin typeface="Arial Black"/>
                <a:cs typeface="Arial Black"/>
              </a:rPr>
              <a:t>)</a:t>
            </a:r>
            <a:endParaRPr sz="21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2100" spc="-535">
                <a:latin typeface="Arial Black"/>
                <a:cs typeface="Arial Black"/>
              </a:rPr>
              <a:t>Button </a:t>
            </a:r>
            <a:r>
              <a:rPr dirty="0" sz="2100" spc="-450">
                <a:latin typeface="Arial Black"/>
                <a:cs typeface="Arial Black"/>
              </a:rPr>
              <a:t>(pushbutton): </a:t>
            </a:r>
            <a:r>
              <a:rPr dirty="0" sz="2100" spc="-434">
                <a:latin typeface="Arial Black"/>
                <a:cs typeface="Arial Black"/>
              </a:rPr>
              <a:t>pin </a:t>
            </a:r>
            <a:r>
              <a:rPr dirty="0" sz="2100" spc="-565">
                <a:latin typeface="Arial Black"/>
                <a:cs typeface="Arial Black"/>
              </a:rPr>
              <a:t>14</a:t>
            </a:r>
            <a:r>
              <a:rPr dirty="0" sz="2100" spc="-509">
                <a:latin typeface="Arial Black"/>
                <a:cs typeface="Arial Black"/>
              </a:rPr>
              <a:t> </a:t>
            </a:r>
            <a:r>
              <a:rPr dirty="0" sz="2100" spc="-415">
                <a:latin typeface="Arial Black"/>
                <a:cs typeface="Arial Black"/>
              </a:rPr>
              <a:t>(</a:t>
            </a:r>
            <a:r>
              <a:rPr dirty="0" sz="2100" spc="-415">
                <a:solidFill>
                  <a:srgbClr val="41C7EF"/>
                </a:solidFill>
                <a:latin typeface="Arial Black"/>
                <a:cs typeface="Arial Black"/>
              </a:rPr>
              <a:t>D5</a:t>
            </a:r>
            <a:r>
              <a:rPr dirty="0" sz="2100" spc="-415">
                <a:latin typeface="Arial Black"/>
                <a:cs typeface="Arial Black"/>
              </a:rPr>
              <a:t>)</a:t>
            </a:r>
            <a:endParaRPr sz="21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2100" spc="-420">
                <a:latin typeface="Arial Black"/>
                <a:cs typeface="Arial Black"/>
              </a:rPr>
              <a:t>Mini </a:t>
            </a:r>
            <a:r>
              <a:rPr dirty="0" sz="2100" spc="-590">
                <a:latin typeface="Arial Black"/>
                <a:cs typeface="Arial Black"/>
              </a:rPr>
              <a:t>Fan </a:t>
            </a:r>
            <a:r>
              <a:rPr dirty="0" sz="2100" spc="-475">
                <a:latin typeface="Arial Black"/>
                <a:cs typeface="Arial Black"/>
              </a:rPr>
              <a:t>(cooldown): </a:t>
            </a:r>
            <a:r>
              <a:rPr dirty="0" sz="2100" spc="-434">
                <a:latin typeface="Arial Black"/>
                <a:cs typeface="Arial Black"/>
              </a:rPr>
              <a:t>pin </a:t>
            </a:r>
            <a:r>
              <a:rPr dirty="0" sz="2100" spc="-565">
                <a:latin typeface="Arial Black"/>
                <a:cs typeface="Arial Black"/>
              </a:rPr>
              <a:t>13 </a:t>
            </a:r>
            <a:r>
              <a:rPr dirty="0" sz="2100" spc="-415">
                <a:latin typeface="Arial Black"/>
                <a:cs typeface="Arial Black"/>
              </a:rPr>
              <a:t>(</a:t>
            </a:r>
            <a:r>
              <a:rPr dirty="0" sz="2100" spc="-415">
                <a:solidFill>
                  <a:srgbClr val="41C7EF"/>
                </a:solidFill>
                <a:latin typeface="Arial Black"/>
                <a:cs typeface="Arial Black"/>
              </a:rPr>
              <a:t>D7</a:t>
            </a:r>
            <a:r>
              <a:rPr dirty="0" sz="2100" spc="-415">
                <a:latin typeface="Arial Black"/>
                <a:cs typeface="Arial Black"/>
              </a:rPr>
              <a:t>) </a:t>
            </a:r>
            <a:r>
              <a:rPr dirty="0" sz="2100" spc="-170">
                <a:latin typeface="Arial Black"/>
                <a:cs typeface="Arial Black"/>
              </a:rPr>
              <a:t>- </a:t>
            </a:r>
            <a:r>
              <a:rPr dirty="0" sz="2100" spc="-560">
                <a:solidFill>
                  <a:srgbClr val="FF4843"/>
                </a:solidFill>
                <a:latin typeface="Arial Black"/>
                <a:cs typeface="Arial Black"/>
              </a:rPr>
              <a:t>Orange</a:t>
            </a:r>
            <a:r>
              <a:rPr dirty="0" sz="2100" spc="-509">
                <a:solidFill>
                  <a:srgbClr val="FF4843"/>
                </a:solidFill>
                <a:latin typeface="Arial Black"/>
                <a:cs typeface="Arial Black"/>
              </a:rPr>
              <a:t> </a:t>
            </a:r>
            <a:r>
              <a:rPr dirty="0" sz="2100" spc="-665">
                <a:solidFill>
                  <a:srgbClr val="FF4843"/>
                </a:solidFill>
                <a:latin typeface="Arial Black"/>
                <a:cs typeface="Arial Black"/>
              </a:rPr>
              <a:t>LED</a:t>
            </a:r>
            <a:endParaRPr sz="21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 spc="-400"/>
              <a:t>35</a:t>
            </a:fld>
            <a:r>
              <a:rPr dirty="0" spc="-400"/>
              <a:t> </a:t>
            </a:r>
            <a:r>
              <a:rPr dirty="0" spc="105"/>
              <a:t>/</a:t>
            </a:r>
            <a:r>
              <a:rPr dirty="0" spc="-325"/>
              <a:t> </a:t>
            </a:r>
            <a:r>
              <a:rPr dirty="0" spc="-400"/>
              <a:t>43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686" y="214521"/>
            <a:ext cx="6445250" cy="0"/>
          </a:xfrm>
          <a:custGeom>
            <a:avLst/>
            <a:gdLst/>
            <a:ahLst/>
            <a:cxnLst/>
            <a:rect l="l" t="t" r="r" b="b"/>
            <a:pathLst>
              <a:path w="6445250" h="0">
                <a:moveTo>
                  <a:pt x="0" y="0"/>
                </a:moveTo>
                <a:lnTo>
                  <a:pt x="6445194" y="0"/>
                </a:lnTo>
              </a:path>
            </a:pathLst>
          </a:custGeom>
          <a:ln w="47671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0686" y="7098294"/>
            <a:ext cx="6445250" cy="0"/>
          </a:xfrm>
          <a:custGeom>
            <a:avLst/>
            <a:gdLst/>
            <a:ahLst/>
            <a:cxnLst/>
            <a:rect l="l" t="t" r="r" b="b"/>
            <a:pathLst>
              <a:path w="6445250" h="0">
                <a:moveTo>
                  <a:pt x="0" y="0"/>
                </a:moveTo>
                <a:lnTo>
                  <a:pt x="6445194" y="0"/>
                </a:lnTo>
              </a:path>
            </a:pathLst>
          </a:custGeom>
          <a:ln w="47671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492865" y="238357"/>
            <a:ext cx="143014" cy="1430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492865" y="6931444"/>
            <a:ext cx="143014" cy="1430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492865" y="381372"/>
            <a:ext cx="143510" cy="2098040"/>
          </a:xfrm>
          <a:custGeom>
            <a:avLst/>
            <a:gdLst/>
            <a:ahLst/>
            <a:cxnLst/>
            <a:rect l="l" t="t" r="r" b="b"/>
            <a:pathLst>
              <a:path w="143509" h="2098040">
                <a:moveTo>
                  <a:pt x="0" y="0"/>
                </a:moveTo>
                <a:lnTo>
                  <a:pt x="143014" y="0"/>
                </a:lnTo>
                <a:lnTo>
                  <a:pt x="143014" y="2097548"/>
                </a:lnTo>
                <a:lnTo>
                  <a:pt x="0" y="2097548"/>
                </a:lnTo>
                <a:lnTo>
                  <a:pt x="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492865" y="2478920"/>
            <a:ext cx="143510" cy="4452620"/>
          </a:xfrm>
          <a:custGeom>
            <a:avLst/>
            <a:gdLst/>
            <a:ahLst/>
            <a:cxnLst/>
            <a:rect l="l" t="t" r="r" b="b"/>
            <a:pathLst>
              <a:path w="143509" h="4452620">
                <a:moveTo>
                  <a:pt x="0" y="0"/>
                </a:moveTo>
                <a:lnTo>
                  <a:pt x="143014" y="0"/>
                </a:lnTo>
                <a:lnTo>
                  <a:pt x="143014" y="4452523"/>
                </a:lnTo>
                <a:lnTo>
                  <a:pt x="0" y="4452523"/>
                </a:lnTo>
                <a:lnTo>
                  <a:pt x="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511934" y="381372"/>
            <a:ext cx="105410" cy="4204970"/>
          </a:xfrm>
          <a:custGeom>
            <a:avLst/>
            <a:gdLst/>
            <a:ahLst/>
            <a:cxnLst/>
            <a:rect l="l" t="t" r="r" b="b"/>
            <a:pathLst>
              <a:path w="105409" h="4204970">
                <a:moveTo>
                  <a:pt x="0" y="0"/>
                </a:moveTo>
                <a:lnTo>
                  <a:pt x="104877" y="0"/>
                </a:lnTo>
                <a:lnTo>
                  <a:pt x="104877" y="4204631"/>
                </a:lnTo>
                <a:lnTo>
                  <a:pt x="0" y="4204631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44726" y="282864"/>
            <a:ext cx="4296410" cy="285559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2407285">
              <a:lnSpc>
                <a:spcPct val="101299"/>
              </a:lnSpc>
              <a:spcBef>
                <a:spcPts val="85"/>
              </a:spcBef>
            </a:pPr>
            <a:r>
              <a:rPr dirty="0" sz="1050" spc="-5">
                <a:solidFill>
                  <a:srgbClr val="F5861F"/>
                </a:solidFill>
                <a:latin typeface="SimSun"/>
                <a:cs typeface="SimSun"/>
              </a:rPr>
              <a:t>#include </a:t>
            </a:r>
            <a:r>
              <a:rPr dirty="0" sz="1050">
                <a:solidFill>
                  <a:srgbClr val="F5861F"/>
                </a:solidFill>
                <a:latin typeface="SimSun"/>
                <a:cs typeface="SimSun"/>
              </a:rPr>
              <a:t>&lt;ESP8266WiFi.h&gt;  </a:t>
            </a:r>
            <a:r>
              <a:rPr dirty="0" sz="1050" spc="-5">
                <a:solidFill>
                  <a:srgbClr val="F5861F"/>
                </a:solidFill>
                <a:latin typeface="SimSun"/>
                <a:cs typeface="SimSun"/>
              </a:rPr>
              <a:t>#include</a:t>
            </a:r>
            <a:r>
              <a:rPr dirty="0" sz="1050" spc="-60">
                <a:solidFill>
                  <a:srgbClr val="F5861F"/>
                </a:solidFill>
                <a:latin typeface="SimSun"/>
                <a:cs typeface="SimSun"/>
              </a:rPr>
              <a:t> </a:t>
            </a:r>
            <a:r>
              <a:rPr dirty="0" sz="1050">
                <a:solidFill>
                  <a:srgbClr val="F5861F"/>
                </a:solidFill>
                <a:latin typeface="SimSun"/>
                <a:cs typeface="SimSun"/>
              </a:rPr>
              <a:t>&lt;FirebaseArduino.h&gt;</a:t>
            </a:r>
            <a:endParaRPr sz="105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50">
                <a:solidFill>
                  <a:srgbClr val="8E908B"/>
                </a:solidFill>
                <a:latin typeface="SimSun"/>
                <a:cs typeface="SimSun"/>
              </a:rPr>
              <a:t>// Set these to run</a:t>
            </a:r>
            <a:r>
              <a:rPr dirty="0" sz="1050" spc="-90">
                <a:solidFill>
                  <a:srgbClr val="8E908B"/>
                </a:solidFill>
                <a:latin typeface="SimSun"/>
                <a:cs typeface="SimSun"/>
              </a:rPr>
              <a:t> </a:t>
            </a:r>
            <a:r>
              <a:rPr dirty="0" sz="1050">
                <a:solidFill>
                  <a:srgbClr val="8E908B"/>
                </a:solidFill>
                <a:latin typeface="SimSun"/>
                <a:cs typeface="SimSun"/>
              </a:rPr>
              <a:t>example.</a:t>
            </a:r>
            <a:endParaRPr sz="10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-5">
                <a:solidFill>
                  <a:srgbClr val="F5861F"/>
                </a:solidFill>
                <a:latin typeface="SimSun"/>
                <a:cs typeface="SimSun"/>
              </a:rPr>
              <a:t>#define </a:t>
            </a:r>
            <a:r>
              <a:rPr dirty="0" sz="1050">
                <a:solidFill>
                  <a:srgbClr val="F5861F"/>
                </a:solidFill>
                <a:latin typeface="SimSun"/>
                <a:cs typeface="SimSun"/>
              </a:rPr>
              <a:t>FIREBASE_HOST</a:t>
            </a:r>
            <a:r>
              <a:rPr dirty="0" sz="1050" spc="-15">
                <a:solidFill>
                  <a:srgbClr val="F5861F"/>
                </a:solidFill>
                <a:latin typeface="SimSun"/>
                <a:cs typeface="SimSun"/>
              </a:rPr>
              <a:t> </a:t>
            </a:r>
            <a:r>
              <a:rPr dirty="0" sz="1050">
                <a:solidFill>
                  <a:srgbClr val="F5861F"/>
                </a:solidFill>
                <a:latin typeface="SimSun"/>
                <a:cs typeface="SimSun"/>
              </a:rPr>
              <a:t>"fbase-nodemcu.firebaseio.com"</a:t>
            </a:r>
            <a:endParaRPr sz="1050">
              <a:latin typeface="SimSun"/>
              <a:cs typeface="SimSun"/>
            </a:endParaRPr>
          </a:p>
          <a:p>
            <a:pPr marL="12700" marR="5080">
              <a:lnSpc>
                <a:spcPct val="101299"/>
              </a:lnSpc>
            </a:pPr>
            <a:r>
              <a:rPr dirty="0" sz="1050" spc="-5">
                <a:solidFill>
                  <a:srgbClr val="F5861F"/>
                </a:solidFill>
                <a:latin typeface="SimSun"/>
                <a:cs typeface="SimSun"/>
              </a:rPr>
              <a:t>#define </a:t>
            </a:r>
            <a:r>
              <a:rPr dirty="0" sz="1050">
                <a:solidFill>
                  <a:srgbClr val="F5861F"/>
                </a:solidFill>
                <a:latin typeface="SimSun"/>
                <a:cs typeface="SimSun"/>
              </a:rPr>
              <a:t>FIREBASE_AUTH</a:t>
            </a:r>
            <a:r>
              <a:rPr dirty="0" sz="1050" spc="-45">
                <a:solidFill>
                  <a:srgbClr val="F5861F"/>
                </a:solidFill>
                <a:latin typeface="SimSun"/>
                <a:cs typeface="SimSun"/>
              </a:rPr>
              <a:t> </a:t>
            </a:r>
            <a:r>
              <a:rPr dirty="0" sz="1050">
                <a:solidFill>
                  <a:srgbClr val="F5861F"/>
                </a:solidFill>
                <a:latin typeface="SimSun"/>
                <a:cs typeface="SimSun"/>
              </a:rPr>
              <a:t>"g3mvizMBfpXpoSa446BXxPiiBduXFRhZUhgzMjDL"  </a:t>
            </a:r>
            <a:r>
              <a:rPr dirty="0" sz="1050" spc="-5">
                <a:solidFill>
                  <a:srgbClr val="F5861F"/>
                </a:solidFill>
                <a:latin typeface="SimSun"/>
                <a:cs typeface="SimSun"/>
              </a:rPr>
              <a:t>#define </a:t>
            </a:r>
            <a:r>
              <a:rPr dirty="0" sz="1050">
                <a:solidFill>
                  <a:srgbClr val="F5861F"/>
                </a:solidFill>
                <a:latin typeface="SimSun"/>
                <a:cs typeface="SimSun"/>
              </a:rPr>
              <a:t>WIFI_SSID</a:t>
            </a:r>
            <a:r>
              <a:rPr dirty="0" sz="1050" spc="-10">
                <a:solidFill>
                  <a:srgbClr val="F5861F"/>
                </a:solidFill>
                <a:latin typeface="SimSun"/>
                <a:cs typeface="SimSun"/>
              </a:rPr>
              <a:t> </a:t>
            </a:r>
            <a:r>
              <a:rPr dirty="0" sz="1050">
                <a:solidFill>
                  <a:srgbClr val="F5861F"/>
                </a:solidFill>
                <a:latin typeface="SimSun"/>
                <a:cs typeface="SimSun"/>
              </a:rPr>
              <a:t>"lk8fm"</a:t>
            </a:r>
            <a:endParaRPr sz="10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050" spc="-5">
                <a:solidFill>
                  <a:srgbClr val="F5861F"/>
                </a:solidFill>
                <a:latin typeface="SimSun"/>
                <a:cs typeface="SimSun"/>
              </a:rPr>
              <a:t>#define </a:t>
            </a:r>
            <a:r>
              <a:rPr dirty="0" sz="1050">
                <a:solidFill>
                  <a:srgbClr val="F5861F"/>
                </a:solidFill>
                <a:latin typeface="SimSun"/>
                <a:cs typeface="SimSun"/>
              </a:rPr>
              <a:t>WIFI_PASSWORD</a:t>
            </a:r>
            <a:r>
              <a:rPr dirty="0" sz="1050" spc="-10">
                <a:solidFill>
                  <a:srgbClr val="F5861F"/>
                </a:solidFill>
                <a:latin typeface="SimSun"/>
                <a:cs typeface="SimSun"/>
              </a:rPr>
              <a:t> </a:t>
            </a:r>
            <a:r>
              <a:rPr dirty="0" sz="1050">
                <a:solidFill>
                  <a:srgbClr val="F5861F"/>
                </a:solidFill>
                <a:latin typeface="SimSun"/>
                <a:cs typeface="SimSun"/>
              </a:rPr>
              <a:t>"1234567890"</a:t>
            </a:r>
            <a:endParaRPr sz="105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 marR="2273935">
              <a:lnSpc>
                <a:spcPct val="101299"/>
              </a:lnSpc>
            </a:pPr>
            <a:r>
              <a:rPr dirty="0" sz="1050">
                <a:solidFill>
                  <a:srgbClr val="8858A8"/>
                </a:solidFill>
                <a:latin typeface="SimSun"/>
                <a:cs typeface="SimSun"/>
              </a:rPr>
              <a:t>const int </a:t>
            </a:r>
            <a:r>
              <a:rPr dirty="0" sz="1050">
                <a:solidFill>
                  <a:srgbClr val="4D4D4B"/>
                </a:solidFill>
                <a:latin typeface="SimSun"/>
                <a:cs typeface="SimSun"/>
              </a:rPr>
              <a:t>grovePowerPin = </a:t>
            </a:r>
            <a:r>
              <a:rPr dirty="0" sz="1050" spc="-5">
                <a:solidFill>
                  <a:srgbClr val="F5861F"/>
                </a:solidFill>
                <a:latin typeface="SimSun"/>
                <a:cs typeface="SimSun"/>
              </a:rPr>
              <a:t>15</a:t>
            </a:r>
            <a:r>
              <a:rPr dirty="0" sz="1050" spc="-5">
                <a:solidFill>
                  <a:srgbClr val="4D4D4B"/>
                </a:solidFill>
                <a:latin typeface="SimSun"/>
                <a:cs typeface="SimSun"/>
              </a:rPr>
              <a:t>;  </a:t>
            </a:r>
            <a:r>
              <a:rPr dirty="0" sz="1050" spc="-35" b="1">
                <a:solidFill>
                  <a:srgbClr val="8858A8"/>
                </a:solidFill>
                <a:latin typeface="Arial"/>
                <a:cs typeface="Arial"/>
              </a:rPr>
              <a:t>const </a:t>
            </a:r>
            <a:r>
              <a:rPr dirty="0" sz="1050" spc="95" b="1">
                <a:solidFill>
                  <a:srgbClr val="8858A8"/>
                </a:solidFill>
                <a:latin typeface="Arial"/>
                <a:cs typeface="Arial"/>
              </a:rPr>
              <a:t>int </a:t>
            </a:r>
            <a:r>
              <a:rPr dirty="0" sz="1050" spc="20" b="1">
                <a:solidFill>
                  <a:srgbClr val="4D4D4B"/>
                </a:solidFill>
                <a:latin typeface="Arial"/>
                <a:cs typeface="Arial"/>
              </a:rPr>
              <a:t>vibratorPin </a:t>
            </a:r>
            <a:r>
              <a:rPr dirty="0" sz="1050" spc="-90" b="1">
                <a:solidFill>
                  <a:srgbClr val="4D4D4B"/>
                </a:solidFill>
                <a:latin typeface="Arial"/>
                <a:cs typeface="Arial"/>
              </a:rPr>
              <a:t>= </a:t>
            </a:r>
            <a:r>
              <a:rPr dirty="0" sz="1050" spc="55" b="1">
                <a:solidFill>
                  <a:srgbClr val="F5861F"/>
                </a:solidFill>
                <a:latin typeface="Arial"/>
                <a:cs typeface="Arial"/>
              </a:rPr>
              <a:t>5</a:t>
            </a:r>
            <a:r>
              <a:rPr dirty="0" sz="1050" spc="55" b="1">
                <a:solidFill>
                  <a:srgbClr val="4D4D4B"/>
                </a:solidFill>
                <a:latin typeface="Arial"/>
                <a:cs typeface="Arial"/>
              </a:rPr>
              <a:t>;  </a:t>
            </a:r>
            <a:r>
              <a:rPr dirty="0" sz="1050" spc="-35" b="1">
                <a:solidFill>
                  <a:srgbClr val="8858A8"/>
                </a:solidFill>
                <a:latin typeface="Arial"/>
                <a:cs typeface="Arial"/>
              </a:rPr>
              <a:t>const </a:t>
            </a:r>
            <a:r>
              <a:rPr dirty="0" sz="1050" spc="95" b="1">
                <a:solidFill>
                  <a:srgbClr val="8858A8"/>
                </a:solidFill>
                <a:latin typeface="Arial"/>
                <a:cs typeface="Arial"/>
              </a:rPr>
              <a:t>int </a:t>
            </a:r>
            <a:r>
              <a:rPr dirty="0" sz="1050" spc="-5" b="1">
                <a:solidFill>
                  <a:srgbClr val="4D4D4B"/>
                </a:solidFill>
                <a:latin typeface="Arial"/>
                <a:cs typeface="Arial"/>
              </a:rPr>
              <a:t>lightSensorPin </a:t>
            </a:r>
            <a:r>
              <a:rPr dirty="0" sz="1050" spc="-90" b="1">
                <a:solidFill>
                  <a:srgbClr val="4D4D4B"/>
                </a:solidFill>
                <a:latin typeface="Arial"/>
                <a:cs typeface="Arial"/>
              </a:rPr>
              <a:t>= </a:t>
            </a:r>
            <a:r>
              <a:rPr dirty="0" sz="1050" spc="-40" b="1">
                <a:solidFill>
                  <a:srgbClr val="4D4D4B"/>
                </a:solidFill>
                <a:latin typeface="Arial"/>
                <a:cs typeface="Arial"/>
              </a:rPr>
              <a:t>A0;  </a:t>
            </a:r>
            <a:r>
              <a:rPr dirty="0" sz="1050" spc="-35" b="1">
                <a:solidFill>
                  <a:srgbClr val="8858A8"/>
                </a:solidFill>
                <a:latin typeface="Arial"/>
                <a:cs typeface="Arial"/>
              </a:rPr>
              <a:t>const </a:t>
            </a:r>
            <a:r>
              <a:rPr dirty="0" sz="1050" spc="95" b="1">
                <a:solidFill>
                  <a:srgbClr val="8858A8"/>
                </a:solidFill>
                <a:latin typeface="Arial"/>
                <a:cs typeface="Arial"/>
              </a:rPr>
              <a:t>int </a:t>
            </a:r>
            <a:r>
              <a:rPr dirty="0" sz="1050" b="1">
                <a:solidFill>
                  <a:srgbClr val="4D4D4B"/>
                </a:solidFill>
                <a:latin typeface="Arial"/>
                <a:cs typeface="Arial"/>
              </a:rPr>
              <a:t>ledPin </a:t>
            </a:r>
            <a:r>
              <a:rPr dirty="0" sz="1050" spc="-90" b="1">
                <a:solidFill>
                  <a:srgbClr val="4D4D4B"/>
                </a:solidFill>
                <a:latin typeface="Arial"/>
                <a:cs typeface="Arial"/>
              </a:rPr>
              <a:t>=</a:t>
            </a:r>
            <a:r>
              <a:rPr dirty="0" sz="1050" spc="-100" b="1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1050" spc="15" b="1">
                <a:solidFill>
                  <a:srgbClr val="F5861F"/>
                </a:solidFill>
                <a:latin typeface="Arial"/>
                <a:cs typeface="Arial"/>
              </a:rPr>
              <a:t>12</a:t>
            </a:r>
            <a:r>
              <a:rPr dirty="0" sz="1050" spc="15" b="1">
                <a:solidFill>
                  <a:srgbClr val="4D4D4B"/>
                </a:solidFill>
                <a:latin typeface="Arial"/>
                <a:cs typeface="Arial"/>
              </a:rPr>
              <a:t>;</a:t>
            </a:r>
            <a:endParaRPr sz="1050">
              <a:latin typeface="Arial"/>
              <a:cs typeface="Arial"/>
            </a:endParaRPr>
          </a:p>
          <a:p>
            <a:pPr marL="12700" marR="2607945">
              <a:lnSpc>
                <a:spcPct val="101299"/>
              </a:lnSpc>
            </a:pPr>
            <a:r>
              <a:rPr dirty="0" sz="1050" spc="-35" b="1">
                <a:solidFill>
                  <a:srgbClr val="8858A8"/>
                </a:solidFill>
                <a:latin typeface="Arial"/>
                <a:cs typeface="Arial"/>
              </a:rPr>
              <a:t>const </a:t>
            </a:r>
            <a:r>
              <a:rPr dirty="0" sz="1050" spc="95" b="1">
                <a:solidFill>
                  <a:srgbClr val="8858A8"/>
                </a:solidFill>
                <a:latin typeface="Arial"/>
                <a:cs typeface="Arial"/>
              </a:rPr>
              <a:t>int </a:t>
            </a:r>
            <a:r>
              <a:rPr dirty="0" sz="1050" spc="-20" b="1">
                <a:solidFill>
                  <a:srgbClr val="4D4D4B"/>
                </a:solidFill>
                <a:latin typeface="Arial"/>
                <a:cs typeface="Arial"/>
              </a:rPr>
              <a:t>buttonPin </a:t>
            </a:r>
            <a:r>
              <a:rPr dirty="0" sz="1050" spc="-90" b="1">
                <a:solidFill>
                  <a:srgbClr val="4D4D4B"/>
                </a:solidFill>
                <a:latin typeface="Arial"/>
                <a:cs typeface="Arial"/>
              </a:rPr>
              <a:t>= </a:t>
            </a:r>
            <a:r>
              <a:rPr dirty="0" sz="1050" spc="15" b="1">
                <a:solidFill>
                  <a:srgbClr val="F5861F"/>
                </a:solidFill>
                <a:latin typeface="Arial"/>
                <a:cs typeface="Arial"/>
              </a:rPr>
              <a:t>14</a:t>
            </a:r>
            <a:r>
              <a:rPr dirty="0" sz="1050" spc="15" b="1">
                <a:solidFill>
                  <a:srgbClr val="4D4D4B"/>
                </a:solidFill>
                <a:latin typeface="Arial"/>
                <a:cs typeface="Arial"/>
              </a:rPr>
              <a:t>;  </a:t>
            </a:r>
            <a:r>
              <a:rPr dirty="0" sz="1050" spc="-35" b="1">
                <a:solidFill>
                  <a:srgbClr val="8858A8"/>
                </a:solidFill>
                <a:latin typeface="Arial"/>
                <a:cs typeface="Arial"/>
              </a:rPr>
              <a:t>const </a:t>
            </a:r>
            <a:r>
              <a:rPr dirty="0" sz="1050" spc="95" b="1">
                <a:solidFill>
                  <a:srgbClr val="8858A8"/>
                </a:solidFill>
                <a:latin typeface="Arial"/>
                <a:cs typeface="Arial"/>
              </a:rPr>
              <a:t>int </a:t>
            </a:r>
            <a:r>
              <a:rPr dirty="0" sz="1050" spc="-10" b="1">
                <a:solidFill>
                  <a:srgbClr val="4D4D4B"/>
                </a:solidFill>
                <a:latin typeface="Arial"/>
                <a:cs typeface="Arial"/>
              </a:rPr>
              <a:t>fanPin </a:t>
            </a:r>
            <a:r>
              <a:rPr dirty="0" sz="1050" spc="-90" b="1">
                <a:solidFill>
                  <a:srgbClr val="4D4D4B"/>
                </a:solidFill>
                <a:latin typeface="Arial"/>
                <a:cs typeface="Arial"/>
              </a:rPr>
              <a:t>=</a:t>
            </a:r>
            <a:r>
              <a:rPr dirty="0" sz="1050" spc="-95" b="1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dirty="0" sz="1050" spc="15" b="1">
                <a:solidFill>
                  <a:srgbClr val="F5861F"/>
                </a:solidFill>
                <a:latin typeface="Arial"/>
                <a:cs typeface="Arial"/>
              </a:rPr>
              <a:t>13</a:t>
            </a:r>
            <a:r>
              <a:rPr dirty="0" sz="1050" spc="15" b="1">
                <a:solidFill>
                  <a:srgbClr val="4D4D4B"/>
                </a:solidFill>
                <a:latin typeface="Arial"/>
                <a:cs typeface="Arial"/>
              </a:rPr>
              <a:t>;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50" spc="-15" b="1">
                <a:solidFill>
                  <a:srgbClr val="8858A8"/>
                </a:solidFill>
                <a:latin typeface="Arial"/>
                <a:cs typeface="Arial"/>
              </a:rPr>
              <a:t>void </a:t>
            </a:r>
            <a:r>
              <a:rPr dirty="0" sz="1050" spc="20" b="1">
                <a:solidFill>
                  <a:srgbClr val="4270AD"/>
                </a:solidFill>
                <a:latin typeface="Arial"/>
                <a:cs typeface="Arial"/>
              </a:rPr>
              <a:t>setup</a:t>
            </a:r>
            <a:r>
              <a:rPr dirty="0" sz="1050" spc="20" b="1">
                <a:solidFill>
                  <a:srgbClr val="F5861F"/>
                </a:solidFill>
                <a:latin typeface="Arial"/>
                <a:cs typeface="Arial"/>
              </a:rPr>
              <a:t>()</a:t>
            </a:r>
            <a:r>
              <a:rPr dirty="0" sz="1050" spc="185" b="1">
                <a:solidFill>
                  <a:srgbClr val="F5861F"/>
                </a:solidFill>
                <a:latin typeface="Arial"/>
                <a:cs typeface="Arial"/>
              </a:rPr>
              <a:t> </a:t>
            </a:r>
            <a:r>
              <a:rPr dirty="0" sz="1050" spc="114" b="1">
                <a:solidFill>
                  <a:srgbClr val="4D4D4B"/>
                </a:solidFill>
                <a:latin typeface="Arial"/>
                <a:cs typeface="Arial"/>
              </a:rPr>
              <a:t>{</a:t>
            </a:r>
            <a:endParaRPr sz="1050">
              <a:latin typeface="Arial"/>
              <a:cs typeface="Arial"/>
            </a:endParaRPr>
          </a:p>
          <a:p>
            <a:pPr marL="14605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4D4D4B"/>
                </a:solidFill>
                <a:latin typeface="SimSun"/>
                <a:cs typeface="SimSun"/>
              </a:rPr>
              <a:t>Serial.begin(</a:t>
            </a:r>
            <a:r>
              <a:rPr dirty="0" sz="1050">
                <a:solidFill>
                  <a:srgbClr val="F5861F"/>
                </a:solidFill>
                <a:latin typeface="SimSun"/>
                <a:cs typeface="SimSun"/>
              </a:rPr>
              <a:t>115200</a:t>
            </a:r>
            <a:r>
              <a:rPr dirty="0" sz="1050">
                <a:solidFill>
                  <a:srgbClr val="4D4D4B"/>
                </a:solidFill>
                <a:latin typeface="SimSun"/>
                <a:cs typeface="SimSun"/>
              </a:rPr>
              <a:t>);</a:t>
            </a:r>
            <a:endParaRPr sz="1050">
              <a:latin typeface="SimSun"/>
              <a:cs typeface="SimSu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8206" y="3248034"/>
            <a:ext cx="2294890" cy="34798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85"/>
              </a:spcBef>
            </a:pPr>
            <a:r>
              <a:rPr dirty="0" sz="1050">
                <a:solidFill>
                  <a:srgbClr val="4D4D4B"/>
                </a:solidFill>
                <a:latin typeface="SimSun"/>
                <a:cs typeface="SimSun"/>
              </a:rPr>
              <a:t>pinMode(grovePowerPin, OUTPUT);  digitalWrite(grovePowerPin,</a:t>
            </a:r>
            <a:r>
              <a:rPr dirty="0" sz="1050" spc="-85">
                <a:solidFill>
                  <a:srgbClr val="4D4D4B"/>
                </a:solidFill>
                <a:latin typeface="SimSun"/>
                <a:cs typeface="SimSun"/>
              </a:rPr>
              <a:t> </a:t>
            </a:r>
            <a:r>
              <a:rPr dirty="0" sz="1050">
                <a:solidFill>
                  <a:srgbClr val="4D4D4B"/>
                </a:solidFill>
                <a:latin typeface="SimSun"/>
                <a:cs typeface="SimSun"/>
              </a:rPr>
              <a:t>HIGH);</a:t>
            </a:r>
            <a:endParaRPr sz="1050">
              <a:latin typeface="SimSun"/>
              <a:cs typeface="SimSu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8206" y="3705681"/>
            <a:ext cx="2094864" cy="83439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85"/>
              </a:spcBef>
            </a:pPr>
            <a:r>
              <a:rPr dirty="0" sz="1050">
                <a:solidFill>
                  <a:srgbClr val="4D4D4B"/>
                </a:solidFill>
                <a:latin typeface="SimSun"/>
                <a:cs typeface="SimSun"/>
              </a:rPr>
              <a:t>pinMode(vibratorPin, OUTPUT);  pinMode(lightSensorPin,</a:t>
            </a:r>
            <a:r>
              <a:rPr dirty="0" sz="1050" spc="-85">
                <a:solidFill>
                  <a:srgbClr val="4D4D4B"/>
                </a:solidFill>
                <a:latin typeface="SimSun"/>
                <a:cs typeface="SimSun"/>
              </a:rPr>
              <a:t> </a:t>
            </a:r>
            <a:r>
              <a:rPr dirty="0" sz="1050">
                <a:solidFill>
                  <a:srgbClr val="4D4D4B"/>
                </a:solidFill>
                <a:latin typeface="SimSun"/>
                <a:cs typeface="SimSun"/>
              </a:rPr>
              <a:t>INPUT);  pinMode(ledPin, OUTPUT);  pinMode(buttonPin, INPUT);  pinMode(fanPin,</a:t>
            </a:r>
            <a:r>
              <a:rPr dirty="0" sz="1050" spc="-15">
                <a:solidFill>
                  <a:srgbClr val="4D4D4B"/>
                </a:solidFill>
                <a:latin typeface="SimSun"/>
                <a:cs typeface="SimSun"/>
              </a:rPr>
              <a:t> </a:t>
            </a:r>
            <a:r>
              <a:rPr dirty="0" sz="1050">
                <a:solidFill>
                  <a:srgbClr val="4D4D4B"/>
                </a:solidFill>
                <a:latin typeface="SimSun"/>
                <a:cs typeface="SimSun"/>
              </a:rPr>
              <a:t>OUTPUT);</a:t>
            </a:r>
            <a:endParaRPr sz="1050">
              <a:latin typeface="SimSun"/>
              <a:cs typeface="SimSu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8057" y="4649578"/>
            <a:ext cx="2628265" cy="164465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137795" indent="-635">
              <a:lnSpc>
                <a:spcPct val="101299"/>
              </a:lnSpc>
              <a:spcBef>
                <a:spcPts val="85"/>
              </a:spcBef>
            </a:pPr>
            <a:r>
              <a:rPr dirty="0" sz="1050">
                <a:solidFill>
                  <a:srgbClr val="8E908B"/>
                </a:solidFill>
                <a:latin typeface="SimSun"/>
                <a:cs typeface="SimSun"/>
              </a:rPr>
              <a:t>// connect to wifi.  </a:t>
            </a:r>
            <a:r>
              <a:rPr dirty="0" sz="1050">
                <a:solidFill>
                  <a:srgbClr val="4D4D4B"/>
                </a:solidFill>
                <a:latin typeface="SimSun"/>
                <a:cs typeface="SimSun"/>
              </a:rPr>
              <a:t>WiFi.begin(WIFI_SSID,</a:t>
            </a:r>
            <a:r>
              <a:rPr dirty="0" sz="1050" spc="-80">
                <a:solidFill>
                  <a:srgbClr val="4D4D4B"/>
                </a:solidFill>
                <a:latin typeface="SimSun"/>
                <a:cs typeface="SimSun"/>
              </a:rPr>
              <a:t> </a:t>
            </a:r>
            <a:r>
              <a:rPr dirty="0" sz="1050">
                <a:solidFill>
                  <a:srgbClr val="4D4D4B"/>
                </a:solidFill>
                <a:latin typeface="SimSun"/>
                <a:cs typeface="SimSun"/>
              </a:rPr>
              <a:t>WIFI_PASSWORD);</a:t>
            </a:r>
            <a:endParaRPr sz="10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4D4D4B"/>
                </a:solidFill>
                <a:latin typeface="SimSun"/>
                <a:cs typeface="SimSun"/>
              </a:rPr>
              <a:t>Serial.print(</a:t>
            </a:r>
            <a:r>
              <a:rPr dirty="0" sz="1050">
                <a:solidFill>
                  <a:srgbClr val="708B00"/>
                </a:solidFill>
                <a:latin typeface="SimSun"/>
                <a:cs typeface="SimSun"/>
              </a:rPr>
              <a:t>"connecting"</a:t>
            </a:r>
            <a:r>
              <a:rPr dirty="0" sz="1050">
                <a:solidFill>
                  <a:srgbClr val="4D4D4B"/>
                </a:solidFill>
                <a:latin typeface="SimSun"/>
                <a:cs typeface="SimSun"/>
              </a:rPr>
              <a:t>);</a:t>
            </a:r>
            <a:endParaRPr sz="1050">
              <a:latin typeface="SimSun"/>
              <a:cs typeface="SimSun"/>
            </a:endParaRPr>
          </a:p>
          <a:p>
            <a:pPr marL="146050" marR="5080" indent="-133985">
              <a:lnSpc>
                <a:spcPct val="101299"/>
              </a:lnSpc>
            </a:pPr>
            <a:r>
              <a:rPr dirty="0" sz="1050">
                <a:solidFill>
                  <a:srgbClr val="8858A8"/>
                </a:solidFill>
                <a:latin typeface="SimSun"/>
                <a:cs typeface="SimSun"/>
              </a:rPr>
              <a:t>while </a:t>
            </a:r>
            <a:r>
              <a:rPr dirty="0" sz="1050">
                <a:solidFill>
                  <a:srgbClr val="4D4D4B"/>
                </a:solidFill>
                <a:latin typeface="SimSun"/>
                <a:cs typeface="SimSun"/>
              </a:rPr>
              <a:t>(WiFi.status() != WL_CONNECTED)</a:t>
            </a:r>
            <a:r>
              <a:rPr dirty="0" sz="1050" spc="-90">
                <a:solidFill>
                  <a:srgbClr val="4D4D4B"/>
                </a:solidFill>
                <a:latin typeface="SimSun"/>
                <a:cs typeface="SimSun"/>
              </a:rPr>
              <a:t> </a:t>
            </a:r>
            <a:r>
              <a:rPr dirty="0" sz="1050">
                <a:solidFill>
                  <a:srgbClr val="4D4D4B"/>
                </a:solidFill>
                <a:latin typeface="SimSun"/>
                <a:cs typeface="SimSun"/>
              </a:rPr>
              <a:t>{  Serial.print(</a:t>
            </a:r>
            <a:r>
              <a:rPr dirty="0" sz="1050">
                <a:solidFill>
                  <a:srgbClr val="708B00"/>
                </a:solidFill>
                <a:latin typeface="SimSun"/>
                <a:cs typeface="SimSun"/>
              </a:rPr>
              <a:t>"."</a:t>
            </a:r>
            <a:r>
              <a:rPr dirty="0" sz="1050">
                <a:solidFill>
                  <a:srgbClr val="4D4D4B"/>
                </a:solidFill>
                <a:latin typeface="SimSun"/>
                <a:cs typeface="SimSun"/>
              </a:rPr>
              <a:t>);</a:t>
            </a:r>
            <a:endParaRPr sz="1050">
              <a:latin typeface="SimSun"/>
              <a:cs typeface="SimSun"/>
            </a:endParaRPr>
          </a:p>
          <a:p>
            <a:pPr marL="146050">
              <a:lnSpc>
                <a:spcPct val="100000"/>
              </a:lnSpc>
              <a:spcBef>
                <a:spcPts val="15"/>
              </a:spcBef>
            </a:pPr>
            <a:r>
              <a:rPr dirty="0" sz="1050" spc="-5">
                <a:solidFill>
                  <a:srgbClr val="4D4D4B"/>
                </a:solidFill>
                <a:latin typeface="SimSun"/>
                <a:cs typeface="SimSun"/>
              </a:rPr>
              <a:t>delay(</a:t>
            </a:r>
            <a:r>
              <a:rPr dirty="0" sz="1050" spc="-5">
                <a:solidFill>
                  <a:srgbClr val="F5861F"/>
                </a:solidFill>
                <a:latin typeface="SimSun"/>
                <a:cs typeface="SimSun"/>
              </a:rPr>
              <a:t>500</a:t>
            </a:r>
            <a:r>
              <a:rPr dirty="0" sz="1050" spc="-5">
                <a:solidFill>
                  <a:srgbClr val="4D4D4B"/>
                </a:solidFill>
                <a:latin typeface="SimSun"/>
                <a:cs typeface="SimSun"/>
              </a:rPr>
              <a:t>);</a:t>
            </a:r>
            <a:endParaRPr sz="10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4D4D4B"/>
                </a:solidFill>
                <a:latin typeface="SimSun"/>
                <a:cs typeface="SimSun"/>
              </a:rPr>
              <a:t>}</a:t>
            </a:r>
            <a:endParaRPr sz="1050">
              <a:latin typeface="SimSun"/>
              <a:cs typeface="SimSun"/>
            </a:endParaRPr>
          </a:p>
          <a:p>
            <a:pPr marL="12700" marR="538480">
              <a:lnSpc>
                <a:spcPct val="101299"/>
              </a:lnSpc>
            </a:pPr>
            <a:r>
              <a:rPr dirty="0" sz="1050">
                <a:solidFill>
                  <a:srgbClr val="4D4D4B"/>
                </a:solidFill>
                <a:latin typeface="SimSun"/>
                <a:cs typeface="SimSun"/>
              </a:rPr>
              <a:t>Serial.println();  Serial.print(</a:t>
            </a:r>
            <a:r>
              <a:rPr dirty="0" sz="1050">
                <a:solidFill>
                  <a:srgbClr val="708B00"/>
                </a:solidFill>
                <a:latin typeface="SimSun"/>
                <a:cs typeface="SimSun"/>
              </a:rPr>
              <a:t>"connected: </a:t>
            </a:r>
            <a:r>
              <a:rPr dirty="0" sz="1050" spc="-5">
                <a:solidFill>
                  <a:srgbClr val="708B00"/>
                </a:solidFill>
                <a:latin typeface="SimSun"/>
                <a:cs typeface="SimSun"/>
              </a:rPr>
              <a:t>"</a:t>
            </a:r>
            <a:r>
              <a:rPr dirty="0" sz="1050" spc="-5">
                <a:solidFill>
                  <a:srgbClr val="4D4D4B"/>
                </a:solidFill>
                <a:latin typeface="SimSun"/>
                <a:cs typeface="SimSun"/>
              </a:rPr>
              <a:t>);  </a:t>
            </a:r>
            <a:r>
              <a:rPr dirty="0" sz="1050">
                <a:solidFill>
                  <a:srgbClr val="4D4D4B"/>
                </a:solidFill>
                <a:latin typeface="SimSun"/>
                <a:cs typeface="SimSun"/>
              </a:rPr>
              <a:t>Serial.println(WiFi.localIP());</a:t>
            </a:r>
            <a:endParaRPr sz="1050">
              <a:latin typeface="SimSun"/>
              <a:cs typeface="SimSu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8206" y="6403891"/>
            <a:ext cx="3028950" cy="67183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85"/>
              </a:spcBef>
            </a:pPr>
            <a:r>
              <a:rPr dirty="0" sz="1050">
                <a:solidFill>
                  <a:srgbClr val="4D4D4B"/>
                </a:solidFill>
                <a:latin typeface="SimSun"/>
                <a:cs typeface="SimSun"/>
              </a:rPr>
              <a:t>Firebase.begin(FIREBASE_HOST,</a:t>
            </a:r>
            <a:r>
              <a:rPr dirty="0" sz="1050" spc="-80">
                <a:solidFill>
                  <a:srgbClr val="4D4D4B"/>
                </a:solidFill>
                <a:latin typeface="SimSun"/>
                <a:cs typeface="SimSun"/>
              </a:rPr>
              <a:t> </a:t>
            </a:r>
            <a:r>
              <a:rPr dirty="0" sz="1050">
                <a:solidFill>
                  <a:srgbClr val="4D4D4B"/>
                </a:solidFill>
                <a:latin typeface="SimSun"/>
                <a:cs typeface="SimSun"/>
              </a:rPr>
              <a:t>FIREBASE_AUTH);  </a:t>
            </a:r>
            <a:r>
              <a:rPr dirty="0" sz="1050" spc="-5">
                <a:solidFill>
                  <a:srgbClr val="4D4D4B"/>
                </a:solidFill>
                <a:latin typeface="SimSun"/>
                <a:cs typeface="SimSun"/>
              </a:rPr>
              <a:t>Firebase.</a:t>
            </a:r>
            <a:r>
              <a:rPr dirty="0" sz="1050" spc="-5">
                <a:solidFill>
                  <a:srgbClr val="F5861F"/>
                </a:solidFill>
                <a:latin typeface="SimSun"/>
                <a:cs typeface="SimSun"/>
              </a:rPr>
              <a:t>set</a:t>
            </a:r>
            <a:r>
              <a:rPr dirty="0" sz="1050" spc="-5">
                <a:solidFill>
                  <a:srgbClr val="4D4D4B"/>
                </a:solidFill>
                <a:latin typeface="SimSun"/>
                <a:cs typeface="SimSun"/>
              </a:rPr>
              <a:t>(</a:t>
            </a:r>
            <a:r>
              <a:rPr dirty="0" sz="1050" spc="-5">
                <a:solidFill>
                  <a:srgbClr val="708B00"/>
                </a:solidFill>
                <a:latin typeface="SimSun"/>
                <a:cs typeface="SimSun"/>
              </a:rPr>
              <a:t>"pushbutton"</a:t>
            </a:r>
            <a:r>
              <a:rPr dirty="0" sz="1050" spc="-5">
                <a:solidFill>
                  <a:srgbClr val="4D4D4B"/>
                </a:solidFill>
                <a:latin typeface="SimSun"/>
                <a:cs typeface="SimSun"/>
              </a:rPr>
              <a:t>, </a:t>
            </a:r>
            <a:r>
              <a:rPr dirty="0" sz="1050" spc="-5">
                <a:solidFill>
                  <a:srgbClr val="F5861F"/>
                </a:solidFill>
                <a:latin typeface="SimSun"/>
                <a:cs typeface="SimSun"/>
              </a:rPr>
              <a:t>0</a:t>
            </a:r>
            <a:r>
              <a:rPr dirty="0" sz="1050" spc="-5">
                <a:solidFill>
                  <a:srgbClr val="4D4D4B"/>
                </a:solidFill>
                <a:latin typeface="SimSun"/>
                <a:cs typeface="SimSun"/>
              </a:rPr>
              <a:t>);</a:t>
            </a:r>
            <a:endParaRPr sz="10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-5">
                <a:solidFill>
                  <a:srgbClr val="4D4D4B"/>
                </a:solidFill>
                <a:latin typeface="SimSun"/>
                <a:cs typeface="SimSun"/>
              </a:rPr>
              <a:t>Firebase.</a:t>
            </a:r>
            <a:r>
              <a:rPr dirty="0" sz="1050" spc="-5">
                <a:solidFill>
                  <a:srgbClr val="F5861F"/>
                </a:solidFill>
                <a:latin typeface="SimSun"/>
                <a:cs typeface="SimSun"/>
              </a:rPr>
              <a:t>set</a:t>
            </a:r>
            <a:r>
              <a:rPr dirty="0" sz="1050" spc="-5">
                <a:solidFill>
                  <a:srgbClr val="4D4D4B"/>
                </a:solidFill>
                <a:latin typeface="SimSun"/>
                <a:cs typeface="SimSun"/>
              </a:rPr>
              <a:t>(</a:t>
            </a:r>
            <a:r>
              <a:rPr dirty="0" sz="1050" spc="-5">
                <a:solidFill>
                  <a:srgbClr val="708B00"/>
                </a:solidFill>
                <a:latin typeface="SimSun"/>
                <a:cs typeface="SimSun"/>
              </a:rPr>
              <a:t>"sunlight"</a:t>
            </a:r>
            <a:r>
              <a:rPr dirty="0" sz="1050" spc="-5">
                <a:solidFill>
                  <a:srgbClr val="4D4D4B"/>
                </a:solidFill>
                <a:latin typeface="SimSun"/>
                <a:cs typeface="SimSun"/>
              </a:rPr>
              <a:t>,</a:t>
            </a:r>
            <a:r>
              <a:rPr dirty="0" sz="1050" spc="15">
                <a:solidFill>
                  <a:srgbClr val="4D4D4B"/>
                </a:solidFill>
                <a:latin typeface="SimSun"/>
                <a:cs typeface="SimSun"/>
              </a:rPr>
              <a:t> </a:t>
            </a:r>
            <a:r>
              <a:rPr dirty="0" sz="1050" spc="-5">
                <a:solidFill>
                  <a:srgbClr val="F5861F"/>
                </a:solidFill>
                <a:latin typeface="SimSun"/>
                <a:cs typeface="SimSun"/>
              </a:rPr>
              <a:t>0</a:t>
            </a:r>
            <a:r>
              <a:rPr dirty="0" sz="1050" spc="-5">
                <a:solidFill>
                  <a:srgbClr val="4D4D4B"/>
                </a:solidFill>
                <a:latin typeface="SimSun"/>
                <a:cs typeface="SimSun"/>
              </a:rPr>
              <a:t>);</a:t>
            </a:r>
            <a:endParaRPr sz="10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-5">
                <a:solidFill>
                  <a:srgbClr val="4D4D4B"/>
                </a:solidFill>
                <a:latin typeface="SimSun"/>
                <a:cs typeface="SimSun"/>
              </a:rPr>
              <a:t>Firebase.</a:t>
            </a:r>
            <a:r>
              <a:rPr dirty="0" sz="1050" spc="-5">
                <a:solidFill>
                  <a:srgbClr val="F5861F"/>
                </a:solidFill>
                <a:latin typeface="SimSun"/>
                <a:cs typeface="SimSun"/>
              </a:rPr>
              <a:t>set</a:t>
            </a:r>
            <a:r>
              <a:rPr dirty="0" sz="1050" spc="-5">
                <a:solidFill>
                  <a:srgbClr val="4D4D4B"/>
                </a:solidFill>
                <a:latin typeface="SimSun"/>
                <a:cs typeface="SimSun"/>
              </a:rPr>
              <a:t>(</a:t>
            </a:r>
            <a:r>
              <a:rPr dirty="0" sz="1050" spc="-5">
                <a:solidFill>
                  <a:srgbClr val="708B00"/>
                </a:solidFill>
                <a:latin typeface="SimSun"/>
                <a:cs typeface="SimSun"/>
              </a:rPr>
              <a:t>"redlight"</a:t>
            </a:r>
            <a:r>
              <a:rPr dirty="0" sz="1050" spc="-5">
                <a:solidFill>
                  <a:srgbClr val="4D4D4B"/>
                </a:solidFill>
                <a:latin typeface="SimSun"/>
                <a:cs typeface="SimSun"/>
              </a:rPr>
              <a:t>,</a:t>
            </a:r>
            <a:r>
              <a:rPr dirty="0" sz="1050" spc="15">
                <a:solidFill>
                  <a:srgbClr val="4D4D4B"/>
                </a:solidFill>
                <a:latin typeface="SimSun"/>
                <a:cs typeface="SimSun"/>
              </a:rPr>
              <a:t> </a:t>
            </a:r>
            <a:r>
              <a:rPr dirty="0" sz="1050" spc="-5">
                <a:solidFill>
                  <a:srgbClr val="F5861F"/>
                </a:solidFill>
                <a:latin typeface="SimSun"/>
                <a:cs typeface="SimSun"/>
              </a:rPr>
              <a:t>0</a:t>
            </a:r>
            <a:r>
              <a:rPr dirty="0" sz="1050" spc="-5">
                <a:solidFill>
                  <a:srgbClr val="4D4D4B"/>
                </a:solidFill>
                <a:latin typeface="SimSun"/>
                <a:cs typeface="SimSun"/>
              </a:rPr>
              <a:t>);</a:t>
            </a:r>
            <a:endParaRPr sz="1050">
              <a:latin typeface="SimSun"/>
              <a:cs typeface="SimSu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826566" y="0"/>
            <a:ext cx="2927350" cy="7313295"/>
          </a:xfrm>
          <a:custGeom>
            <a:avLst/>
            <a:gdLst/>
            <a:ahLst/>
            <a:cxnLst/>
            <a:rect l="l" t="t" r="r" b="b"/>
            <a:pathLst>
              <a:path w="2927350" h="7313295">
                <a:moveTo>
                  <a:pt x="0" y="0"/>
                </a:moveTo>
                <a:lnTo>
                  <a:pt x="2927033" y="0"/>
                </a:lnTo>
                <a:lnTo>
                  <a:pt x="2927033" y="7312816"/>
                </a:lnTo>
                <a:lnTo>
                  <a:pt x="0" y="7312816"/>
                </a:lnTo>
                <a:lnTo>
                  <a:pt x="0" y="0"/>
                </a:lnTo>
                <a:close/>
              </a:path>
            </a:pathLst>
          </a:custGeom>
          <a:solidFill>
            <a:srgbClr val="2AA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9107017" y="6937812"/>
            <a:ext cx="46863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400">
                <a:latin typeface="Arial Black"/>
                <a:cs typeface="Arial Black"/>
              </a:rPr>
              <a:t>37 </a:t>
            </a:r>
            <a:r>
              <a:rPr dirty="0" sz="1500" spc="105">
                <a:latin typeface="Arial Black"/>
                <a:cs typeface="Arial Black"/>
              </a:rPr>
              <a:t>/</a:t>
            </a:r>
            <a:r>
              <a:rPr dirty="0" sz="1500" spc="-325">
                <a:latin typeface="Arial Black"/>
                <a:cs typeface="Arial Black"/>
              </a:rPr>
              <a:t> </a:t>
            </a:r>
            <a:r>
              <a:rPr dirty="0" sz="1500" spc="-400">
                <a:latin typeface="Arial Black"/>
                <a:cs typeface="Arial Black"/>
              </a:rPr>
              <a:t>43</a:t>
            </a:r>
            <a:endParaRPr sz="1500">
              <a:latin typeface="Arial Black"/>
              <a:cs typeface="Arial Blac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05595" y="3486391"/>
            <a:ext cx="2115185" cy="346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565">
                <a:solidFill>
                  <a:srgbClr val="FFFFFF"/>
                </a:solidFill>
                <a:latin typeface="Arial Black"/>
                <a:cs typeface="Arial Black"/>
              </a:rPr>
              <a:t>FirebaseRoom_ESP8266</a:t>
            </a:r>
            <a:endParaRPr sz="21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73127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321248"/>
            <a:ext cx="9753600" cy="991869"/>
          </a:xfrm>
          <a:custGeom>
            <a:avLst/>
            <a:gdLst/>
            <a:ahLst/>
            <a:cxnLst/>
            <a:rect l="l" t="t" r="r" b="b"/>
            <a:pathLst>
              <a:path w="9753600" h="991870">
                <a:moveTo>
                  <a:pt x="0" y="0"/>
                </a:moveTo>
                <a:lnTo>
                  <a:pt x="9753599" y="0"/>
                </a:lnTo>
                <a:lnTo>
                  <a:pt x="9753599" y="991568"/>
                </a:lnTo>
                <a:lnTo>
                  <a:pt x="0" y="991568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36995" y="6461097"/>
            <a:ext cx="6280150" cy="654685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100" spc="-869">
                <a:solidFill>
                  <a:srgbClr val="FF4843"/>
                </a:solidFill>
              </a:rPr>
              <a:t>#6 </a:t>
            </a:r>
            <a:r>
              <a:rPr dirty="0" sz="4100" spc="-190"/>
              <a:t>- </a:t>
            </a:r>
            <a:r>
              <a:rPr dirty="0" sz="4100" spc="-930"/>
              <a:t>Changing </a:t>
            </a:r>
            <a:r>
              <a:rPr dirty="0" sz="4100" spc="-690"/>
              <a:t>the </a:t>
            </a:r>
            <a:r>
              <a:rPr dirty="0" sz="4100" spc="-790"/>
              <a:t>Values </a:t>
            </a:r>
            <a:r>
              <a:rPr dirty="0" sz="4100" spc="-905"/>
              <a:t>from</a:t>
            </a:r>
            <a:r>
              <a:rPr dirty="0" sz="4100" spc="-775"/>
              <a:t> </a:t>
            </a:r>
            <a:r>
              <a:rPr dirty="0" sz="4100" spc="-755"/>
              <a:t>Firebase</a:t>
            </a:r>
            <a:endParaRPr sz="41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 spc="-400"/>
              <a:t>38</a:t>
            </a:fld>
            <a:r>
              <a:rPr dirty="0" spc="-400"/>
              <a:t> </a:t>
            </a:r>
            <a:r>
              <a:rPr dirty="0" spc="105"/>
              <a:t>/</a:t>
            </a:r>
            <a:r>
              <a:rPr dirty="0" spc="-325"/>
              <a:t> </a:t>
            </a:r>
            <a:r>
              <a:rPr dirty="0" spc="-400"/>
              <a:t>43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7312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321248"/>
            <a:ext cx="9753600" cy="991869"/>
          </a:xfrm>
          <a:custGeom>
            <a:avLst/>
            <a:gdLst/>
            <a:ahLst/>
            <a:cxnLst/>
            <a:rect l="l" t="t" r="r" b="b"/>
            <a:pathLst>
              <a:path w="9753600" h="991870">
                <a:moveTo>
                  <a:pt x="0" y="0"/>
                </a:moveTo>
                <a:lnTo>
                  <a:pt x="9753599" y="0"/>
                </a:lnTo>
                <a:lnTo>
                  <a:pt x="9753599" y="991568"/>
                </a:lnTo>
                <a:lnTo>
                  <a:pt x="0" y="991568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93086" y="6461097"/>
            <a:ext cx="6567805" cy="654685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100" spc="-869">
                <a:solidFill>
                  <a:srgbClr val="FF4843"/>
                </a:solidFill>
              </a:rPr>
              <a:t>#6 </a:t>
            </a:r>
            <a:r>
              <a:rPr dirty="0" sz="4100" spc="-190"/>
              <a:t>- </a:t>
            </a:r>
            <a:r>
              <a:rPr dirty="0" sz="4100" spc="-930"/>
              <a:t>Changing </a:t>
            </a:r>
            <a:r>
              <a:rPr dirty="0" sz="4100" spc="-690"/>
              <a:t>the </a:t>
            </a:r>
            <a:r>
              <a:rPr dirty="0" sz="4100" spc="-630"/>
              <a:t>States </a:t>
            </a:r>
            <a:r>
              <a:rPr dirty="0" sz="4100" spc="-905"/>
              <a:t>from </a:t>
            </a:r>
            <a:r>
              <a:rPr dirty="0" sz="4100" spc="-690"/>
              <a:t>the</a:t>
            </a:r>
            <a:r>
              <a:rPr dirty="0" sz="4100" spc="-1040"/>
              <a:t> </a:t>
            </a:r>
            <a:r>
              <a:rPr dirty="0" sz="4100" spc="-725"/>
              <a:t>Circuit</a:t>
            </a:r>
            <a:endParaRPr sz="41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 spc="-400"/>
              <a:t>38</a:t>
            </a:fld>
            <a:r>
              <a:rPr dirty="0" spc="-400"/>
              <a:t> </a:t>
            </a:r>
            <a:r>
              <a:rPr dirty="0" spc="105"/>
              <a:t>/</a:t>
            </a:r>
            <a:r>
              <a:rPr dirty="0" spc="-325"/>
              <a:t> </a:t>
            </a:r>
            <a:r>
              <a:rPr dirty="0" spc="-400"/>
              <a:t>43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7312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0686" y="1487352"/>
            <a:ext cx="5558503" cy="4290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22376" y="2927033"/>
            <a:ext cx="6731634" cy="1468755"/>
          </a:xfrm>
          <a:custGeom>
            <a:avLst/>
            <a:gdLst/>
            <a:ahLst/>
            <a:cxnLst/>
            <a:rect l="l" t="t" r="r" b="b"/>
            <a:pathLst>
              <a:path w="6731634" h="1468754">
                <a:moveTo>
                  <a:pt x="0" y="1468283"/>
                </a:moveTo>
                <a:lnTo>
                  <a:pt x="6731223" y="1468283"/>
                </a:lnTo>
                <a:lnTo>
                  <a:pt x="6731223" y="0"/>
                </a:lnTo>
                <a:lnTo>
                  <a:pt x="0" y="0"/>
                </a:lnTo>
                <a:lnTo>
                  <a:pt x="0" y="1468283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27033" y="2927033"/>
            <a:ext cx="95885" cy="1468755"/>
          </a:xfrm>
          <a:custGeom>
            <a:avLst/>
            <a:gdLst/>
            <a:ahLst/>
            <a:cxnLst/>
            <a:rect l="l" t="t" r="r" b="b"/>
            <a:pathLst>
              <a:path w="95885" h="1468754">
                <a:moveTo>
                  <a:pt x="0" y="0"/>
                </a:moveTo>
                <a:lnTo>
                  <a:pt x="95343" y="0"/>
                </a:lnTo>
                <a:lnTo>
                  <a:pt x="95343" y="1468283"/>
                </a:lnTo>
                <a:lnTo>
                  <a:pt x="0" y="14682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3211830">
              <a:lnSpc>
                <a:spcPct val="100000"/>
              </a:lnSpc>
              <a:spcBef>
                <a:spcPts val="130"/>
              </a:spcBef>
            </a:pPr>
            <a:r>
              <a:rPr dirty="0" spc="-1290"/>
              <a:t>Introduction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 spc="-400"/>
              <a:t>20</a:t>
            </a:fld>
            <a:r>
              <a:rPr dirty="0" spc="-400"/>
              <a:t> </a:t>
            </a:r>
            <a:r>
              <a:rPr dirty="0" spc="105"/>
              <a:t>/</a:t>
            </a:r>
            <a:r>
              <a:rPr dirty="0" spc="-325"/>
              <a:t> </a:t>
            </a:r>
            <a:r>
              <a:rPr dirty="0" spc="-400"/>
              <a:t>43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7312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0686" y="1487352"/>
            <a:ext cx="5558503" cy="4290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22376" y="2927033"/>
            <a:ext cx="6731634" cy="1468755"/>
          </a:xfrm>
          <a:custGeom>
            <a:avLst/>
            <a:gdLst/>
            <a:ahLst/>
            <a:cxnLst/>
            <a:rect l="l" t="t" r="r" b="b"/>
            <a:pathLst>
              <a:path w="6731634" h="1468754">
                <a:moveTo>
                  <a:pt x="0" y="1468283"/>
                </a:moveTo>
                <a:lnTo>
                  <a:pt x="6731223" y="1468283"/>
                </a:lnTo>
                <a:lnTo>
                  <a:pt x="6731223" y="0"/>
                </a:lnTo>
                <a:lnTo>
                  <a:pt x="0" y="0"/>
                </a:lnTo>
                <a:lnTo>
                  <a:pt x="0" y="1468283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27033" y="2927033"/>
            <a:ext cx="95885" cy="1468755"/>
          </a:xfrm>
          <a:custGeom>
            <a:avLst/>
            <a:gdLst/>
            <a:ahLst/>
            <a:cxnLst/>
            <a:rect l="l" t="t" r="r" b="b"/>
            <a:pathLst>
              <a:path w="95885" h="1468754">
                <a:moveTo>
                  <a:pt x="0" y="0"/>
                </a:moveTo>
                <a:lnTo>
                  <a:pt x="95343" y="0"/>
                </a:lnTo>
                <a:lnTo>
                  <a:pt x="95343" y="1468283"/>
                </a:lnTo>
                <a:lnTo>
                  <a:pt x="0" y="14682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3211830">
              <a:lnSpc>
                <a:spcPct val="100000"/>
              </a:lnSpc>
              <a:spcBef>
                <a:spcPts val="130"/>
              </a:spcBef>
            </a:pPr>
            <a:r>
              <a:rPr dirty="0" spc="-1375"/>
              <a:t>Refs/Resources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 spc="-400"/>
              <a:t>38</a:t>
            </a:fld>
            <a:r>
              <a:rPr dirty="0" spc="-400"/>
              <a:t> </a:t>
            </a:r>
            <a:r>
              <a:rPr dirty="0" spc="105"/>
              <a:t>/</a:t>
            </a:r>
            <a:r>
              <a:rPr dirty="0" spc="-325"/>
              <a:t> </a:t>
            </a:r>
            <a:r>
              <a:rPr dirty="0" spc="-400"/>
              <a:t>43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 spc="-400"/>
              <a:t>38</a:t>
            </a:fld>
            <a:r>
              <a:rPr dirty="0" spc="-400"/>
              <a:t> </a:t>
            </a:r>
            <a:r>
              <a:rPr dirty="0" spc="105"/>
              <a:t>/</a:t>
            </a:r>
            <a:r>
              <a:rPr dirty="0" spc="-325"/>
              <a:t> </a:t>
            </a:r>
            <a:r>
              <a:rPr dirty="0" spc="-400"/>
              <a:t>43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0044" y="139849"/>
            <a:ext cx="2521585" cy="654685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100" spc="-805">
                <a:solidFill>
                  <a:srgbClr val="000000"/>
                </a:solidFill>
              </a:rPr>
              <a:t>Refs/Resou</a:t>
            </a:r>
            <a:r>
              <a:rPr dirty="0" sz="4100" spc="-685">
                <a:solidFill>
                  <a:srgbClr val="000000"/>
                </a:solidFill>
              </a:rPr>
              <a:t>r</a:t>
            </a:r>
            <a:r>
              <a:rPr dirty="0" sz="4100" spc="-869">
                <a:solidFill>
                  <a:srgbClr val="000000"/>
                </a:solidFill>
              </a:rPr>
              <a:t>c</a:t>
            </a:r>
            <a:r>
              <a:rPr dirty="0" sz="4100" spc="-730">
                <a:solidFill>
                  <a:srgbClr val="000000"/>
                </a:solidFill>
              </a:rPr>
              <a:t>es</a:t>
            </a:r>
            <a:endParaRPr sz="4100"/>
          </a:p>
        </p:txBody>
      </p:sp>
      <p:sp>
        <p:nvSpPr>
          <p:cNvPr id="3" name="object 3"/>
          <p:cNvSpPr txBox="1"/>
          <p:nvPr/>
        </p:nvSpPr>
        <p:spPr>
          <a:xfrm>
            <a:off x="921662" y="1032260"/>
            <a:ext cx="7973695" cy="3286760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222250" indent="-210185">
              <a:lnSpc>
                <a:spcPct val="100000"/>
              </a:lnSpc>
              <a:spcBef>
                <a:spcPts val="430"/>
              </a:spcBef>
              <a:buClr>
                <a:srgbClr val="000000"/>
              </a:buClr>
              <a:buAutoNum type="arabicPeriod"/>
              <a:tabLst>
                <a:tab pos="222885" algn="l"/>
              </a:tabLst>
            </a:pPr>
            <a:r>
              <a:rPr dirty="0" sz="2100" spc="-580">
                <a:solidFill>
                  <a:srgbClr val="F82571"/>
                </a:solidFill>
                <a:latin typeface="Arial Black"/>
                <a:cs typeface="Arial Black"/>
                <a:hlinkClick r:id="rId2"/>
              </a:rPr>
              <a:t>NodeMcu </a:t>
            </a:r>
            <a:r>
              <a:rPr dirty="0" sz="2100" spc="-170">
                <a:solidFill>
                  <a:srgbClr val="F82571"/>
                </a:solidFill>
                <a:latin typeface="Arial Black"/>
                <a:cs typeface="Arial Black"/>
                <a:hlinkClick r:id="rId2"/>
              </a:rPr>
              <a:t>- </a:t>
            </a:r>
            <a:r>
              <a:rPr dirty="0" sz="2100" spc="-655">
                <a:solidFill>
                  <a:srgbClr val="F82571"/>
                </a:solidFill>
                <a:latin typeface="Arial Black"/>
                <a:cs typeface="Arial Black"/>
                <a:hlinkClick r:id="rId2"/>
              </a:rPr>
              <a:t>An </a:t>
            </a:r>
            <a:r>
              <a:rPr dirty="0" sz="2100" spc="-509">
                <a:solidFill>
                  <a:srgbClr val="F82571"/>
                </a:solidFill>
                <a:latin typeface="Arial Black"/>
                <a:cs typeface="Arial Black"/>
                <a:hlinkClick r:id="rId2"/>
              </a:rPr>
              <a:t>open-source </a:t>
            </a:r>
            <a:r>
              <a:rPr dirty="0" sz="2100" spc="-520">
                <a:solidFill>
                  <a:srgbClr val="F82571"/>
                </a:solidFill>
                <a:latin typeface="Arial Black"/>
                <a:cs typeface="Arial Black"/>
                <a:hlinkClick r:id="rId2"/>
              </a:rPr>
              <a:t>firmware </a:t>
            </a:r>
            <a:r>
              <a:rPr dirty="0" sz="2100" spc="-555">
                <a:solidFill>
                  <a:srgbClr val="F82571"/>
                </a:solidFill>
                <a:latin typeface="Arial Black"/>
                <a:cs typeface="Arial Black"/>
                <a:hlinkClick r:id="rId2"/>
              </a:rPr>
              <a:t>based </a:t>
            </a:r>
            <a:r>
              <a:rPr dirty="0" sz="2100" spc="-520">
                <a:solidFill>
                  <a:srgbClr val="F82571"/>
                </a:solidFill>
                <a:latin typeface="Arial Black"/>
                <a:cs typeface="Arial Black"/>
                <a:hlinkClick r:id="rId2"/>
              </a:rPr>
              <a:t>on </a:t>
            </a:r>
            <a:r>
              <a:rPr dirty="0" sz="2100" spc="-615">
                <a:solidFill>
                  <a:srgbClr val="F82571"/>
                </a:solidFill>
                <a:latin typeface="Arial Black"/>
                <a:cs typeface="Arial Black"/>
                <a:hlinkClick r:id="rId2"/>
              </a:rPr>
              <a:t>ESP8266</a:t>
            </a:r>
            <a:r>
              <a:rPr dirty="0" sz="2100" spc="-585">
                <a:solidFill>
                  <a:srgbClr val="F82571"/>
                </a:solidFill>
                <a:latin typeface="Arial Black"/>
                <a:cs typeface="Arial Black"/>
                <a:hlinkClick r:id="rId2"/>
              </a:rPr>
              <a:t> </a:t>
            </a:r>
            <a:r>
              <a:rPr dirty="0" sz="2100" spc="-484">
                <a:solidFill>
                  <a:srgbClr val="F82571"/>
                </a:solidFill>
                <a:latin typeface="Arial Black"/>
                <a:cs typeface="Arial Black"/>
                <a:hlinkClick r:id="rId2"/>
              </a:rPr>
              <a:t>wifi-soc</a:t>
            </a:r>
            <a:endParaRPr sz="2100">
              <a:latin typeface="Arial Black"/>
              <a:cs typeface="Arial Black"/>
            </a:endParaRPr>
          </a:p>
          <a:p>
            <a:pPr marL="222250" indent="-210185">
              <a:lnSpc>
                <a:spcPct val="100000"/>
              </a:lnSpc>
              <a:spcBef>
                <a:spcPts val="335"/>
              </a:spcBef>
              <a:buClr>
                <a:srgbClr val="000000"/>
              </a:buClr>
              <a:buAutoNum type="arabicPeriod"/>
              <a:tabLst>
                <a:tab pos="222885" algn="l"/>
              </a:tabLst>
            </a:pPr>
            <a:r>
              <a:rPr dirty="0" sz="2100" spc="-505">
                <a:solidFill>
                  <a:srgbClr val="F82571"/>
                </a:solidFill>
                <a:latin typeface="Arial Black"/>
                <a:cs typeface="Arial Black"/>
                <a:hlinkClick r:id="rId3"/>
              </a:rPr>
              <a:t>nodemcu/nodemcu-devkit-v1.0</a:t>
            </a:r>
            <a:endParaRPr sz="2100">
              <a:latin typeface="Arial Black"/>
              <a:cs typeface="Arial Black"/>
            </a:endParaRPr>
          </a:p>
          <a:p>
            <a:pPr marL="222250" indent="-210185">
              <a:lnSpc>
                <a:spcPct val="100000"/>
              </a:lnSpc>
              <a:spcBef>
                <a:spcPts val="330"/>
              </a:spcBef>
              <a:buClr>
                <a:srgbClr val="000000"/>
              </a:buClr>
              <a:buAutoNum type="arabicPeriod"/>
              <a:tabLst>
                <a:tab pos="222885" algn="l"/>
              </a:tabLst>
            </a:pPr>
            <a:r>
              <a:rPr dirty="0" sz="2100" spc="-605">
                <a:solidFill>
                  <a:srgbClr val="F82571"/>
                </a:solidFill>
                <a:latin typeface="Arial Black"/>
                <a:cs typeface="Arial Black"/>
                <a:hlinkClick r:id="rId4"/>
              </a:rPr>
              <a:t>NodeMCU</a:t>
            </a:r>
            <a:r>
              <a:rPr dirty="0" sz="2100" spc="-600">
                <a:solidFill>
                  <a:srgbClr val="F82571"/>
                </a:solidFill>
                <a:latin typeface="Arial Black"/>
                <a:cs typeface="Arial Black"/>
                <a:hlinkClick r:id="rId4"/>
              </a:rPr>
              <a:t> </a:t>
            </a:r>
            <a:r>
              <a:rPr dirty="0" sz="2100" spc="-550">
                <a:solidFill>
                  <a:srgbClr val="F82571"/>
                </a:solidFill>
                <a:latin typeface="Arial Black"/>
                <a:cs typeface="Arial Black"/>
                <a:hlinkClick r:id="rId4"/>
              </a:rPr>
              <a:t>Documentation</a:t>
            </a:r>
            <a:endParaRPr sz="2100">
              <a:latin typeface="Arial Black"/>
              <a:cs typeface="Arial Black"/>
            </a:endParaRPr>
          </a:p>
          <a:p>
            <a:pPr marL="222250" indent="-210185">
              <a:lnSpc>
                <a:spcPct val="100000"/>
              </a:lnSpc>
              <a:spcBef>
                <a:spcPts val="335"/>
              </a:spcBef>
              <a:buClr>
                <a:srgbClr val="000000"/>
              </a:buClr>
              <a:buAutoNum type="arabicPeriod"/>
              <a:tabLst>
                <a:tab pos="222885" algn="l"/>
              </a:tabLst>
            </a:pPr>
            <a:r>
              <a:rPr dirty="0" sz="2100" spc="-475">
                <a:solidFill>
                  <a:srgbClr val="F82571"/>
                </a:solidFill>
                <a:latin typeface="Arial Black"/>
                <a:cs typeface="Arial Black"/>
                <a:hlinkClick r:id="rId5"/>
              </a:rPr>
              <a:t>esp8266/Arduino: </a:t>
            </a:r>
            <a:r>
              <a:rPr dirty="0" sz="2100" spc="-615">
                <a:solidFill>
                  <a:srgbClr val="F82571"/>
                </a:solidFill>
                <a:latin typeface="Arial Black"/>
                <a:cs typeface="Arial Black"/>
                <a:hlinkClick r:id="rId5"/>
              </a:rPr>
              <a:t>ESP8266 </a:t>
            </a:r>
            <a:r>
              <a:rPr dirty="0" sz="2100" spc="-555">
                <a:solidFill>
                  <a:srgbClr val="F82571"/>
                </a:solidFill>
                <a:latin typeface="Arial Black"/>
                <a:cs typeface="Arial Black"/>
                <a:hlinkClick r:id="rId5"/>
              </a:rPr>
              <a:t>core </a:t>
            </a:r>
            <a:r>
              <a:rPr dirty="0" sz="2100" spc="-415">
                <a:solidFill>
                  <a:srgbClr val="F82571"/>
                </a:solidFill>
                <a:latin typeface="Arial Black"/>
                <a:cs typeface="Arial Black"/>
                <a:hlinkClick r:id="rId5"/>
              </a:rPr>
              <a:t>for</a:t>
            </a:r>
            <a:r>
              <a:rPr dirty="0" sz="2100" spc="-455">
                <a:solidFill>
                  <a:srgbClr val="F82571"/>
                </a:solidFill>
                <a:latin typeface="Arial Black"/>
                <a:cs typeface="Arial Black"/>
                <a:hlinkClick r:id="rId5"/>
              </a:rPr>
              <a:t> </a:t>
            </a:r>
            <a:r>
              <a:rPr dirty="0" sz="2100" spc="-500">
                <a:solidFill>
                  <a:srgbClr val="F82571"/>
                </a:solidFill>
                <a:latin typeface="Arial Black"/>
                <a:cs typeface="Arial Black"/>
                <a:hlinkClick r:id="rId5"/>
              </a:rPr>
              <a:t>Arduino</a:t>
            </a:r>
            <a:endParaRPr sz="2100">
              <a:latin typeface="Arial Black"/>
              <a:cs typeface="Arial Black"/>
            </a:endParaRPr>
          </a:p>
          <a:p>
            <a:pPr marL="222250" indent="-210185">
              <a:lnSpc>
                <a:spcPct val="100000"/>
              </a:lnSpc>
              <a:spcBef>
                <a:spcPts val="330"/>
              </a:spcBef>
              <a:buClr>
                <a:srgbClr val="000000"/>
              </a:buClr>
              <a:buAutoNum type="arabicPeriod"/>
              <a:tabLst>
                <a:tab pos="222885" algn="l"/>
              </a:tabLst>
            </a:pPr>
            <a:r>
              <a:rPr dirty="0" sz="2100" spc="-520">
                <a:solidFill>
                  <a:srgbClr val="F82571"/>
                </a:solidFill>
                <a:latin typeface="Arial Black"/>
                <a:cs typeface="Arial Black"/>
                <a:hlinkClick r:id="rId6"/>
              </a:rPr>
              <a:t>Getting </a:t>
            </a:r>
            <a:r>
              <a:rPr dirty="0" sz="2100" spc="-525">
                <a:solidFill>
                  <a:srgbClr val="F82571"/>
                </a:solidFill>
                <a:latin typeface="Arial Black"/>
                <a:cs typeface="Arial Black"/>
                <a:hlinkClick r:id="rId6"/>
              </a:rPr>
              <a:t>Started </a:t>
            </a:r>
            <a:r>
              <a:rPr dirty="0" sz="2100" spc="-170">
                <a:solidFill>
                  <a:srgbClr val="F82571"/>
                </a:solidFill>
                <a:latin typeface="Arial Black"/>
                <a:cs typeface="Arial Black"/>
                <a:hlinkClick r:id="rId6"/>
              </a:rPr>
              <a:t>-</a:t>
            </a:r>
            <a:r>
              <a:rPr dirty="0" sz="2100" spc="-245">
                <a:solidFill>
                  <a:srgbClr val="F82571"/>
                </a:solidFill>
                <a:latin typeface="Arial Black"/>
                <a:cs typeface="Arial Black"/>
                <a:hlinkClick r:id="rId6"/>
              </a:rPr>
              <a:t> </a:t>
            </a:r>
            <a:r>
              <a:rPr dirty="0" sz="2100" spc="-560">
                <a:solidFill>
                  <a:srgbClr val="F82571"/>
                </a:solidFill>
                <a:latin typeface="Arial Black"/>
                <a:cs typeface="Arial Black"/>
                <a:hlinkClick r:id="rId6"/>
              </a:rPr>
              <a:t>Blynk</a:t>
            </a:r>
            <a:endParaRPr sz="2100">
              <a:latin typeface="Arial Black"/>
              <a:cs typeface="Arial Black"/>
            </a:endParaRPr>
          </a:p>
          <a:p>
            <a:pPr marL="222250" indent="-210185">
              <a:lnSpc>
                <a:spcPct val="100000"/>
              </a:lnSpc>
              <a:spcBef>
                <a:spcPts val="335"/>
              </a:spcBef>
              <a:buClr>
                <a:srgbClr val="000000"/>
              </a:buClr>
              <a:buAutoNum type="arabicPeriod"/>
              <a:tabLst>
                <a:tab pos="222885" algn="l"/>
              </a:tabLst>
            </a:pPr>
            <a:r>
              <a:rPr dirty="0" sz="2100" spc="-520">
                <a:solidFill>
                  <a:srgbClr val="F82571"/>
                </a:solidFill>
                <a:latin typeface="Arial Black"/>
                <a:cs typeface="Arial Black"/>
                <a:hlinkClick r:id="rId7"/>
              </a:rPr>
              <a:t>Simple </a:t>
            </a:r>
            <a:r>
              <a:rPr dirty="0" sz="2100" spc="-580">
                <a:solidFill>
                  <a:srgbClr val="F82571"/>
                </a:solidFill>
                <a:latin typeface="Arial Black"/>
                <a:cs typeface="Arial Black"/>
                <a:hlinkClick r:id="rId7"/>
              </a:rPr>
              <a:t>Led </a:t>
            </a:r>
            <a:r>
              <a:rPr dirty="0" sz="2100" spc="-495">
                <a:solidFill>
                  <a:srgbClr val="F82571"/>
                </a:solidFill>
                <a:latin typeface="Arial Black"/>
                <a:cs typeface="Arial Black"/>
                <a:hlinkClick r:id="rId7"/>
              </a:rPr>
              <a:t>Control </a:t>
            </a:r>
            <a:r>
              <a:rPr dirty="0" sz="2100" spc="-490">
                <a:solidFill>
                  <a:srgbClr val="F82571"/>
                </a:solidFill>
                <a:latin typeface="Arial Black"/>
                <a:cs typeface="Arial Black"/>
                <a:hlinkClick r:id="rId7"/>
              </a:rPr>
              <a:t>With </a:t>
            </a:r>
            <a:r>
              <a:rPr dirty="0" sz="2100" spc="-560">
                <a:solidFill>
                  <a:srgbClr val="F82571"/>
                </a:solidFill>
                <a:latin typeface="Arial Black"/>
                <a:cs typeface="Arial Black"/>
                <a:hlinkClick r:id="rId7"/>
              </a:rPr>
              <a:t>Blynk </a:t>
            </a:r>
            <a:r>
              <a:rPr dirty="0" sz="2100" spc="-530">
                <a:solidFill>
                  <a:srgbClr val="F82571"/>
                </a:solidFill>
                <a:latin typeface="Arial Black"/>
                <a:cs typeface="Arial Black"/>
                <a:hlinkClick r:id="rId7"/>
              </a:rPr>
              <a:t>and </a:t>
            </a:r>
            <a:r>
              <a:rPr dirty="0" sz="2100" spc="-605">
                <a:solidFill>
                  <a:srgbClr val="F82571"/>
                </a:solidFill>
                <a:latin typeface="Arial Black"/>
                <a:cs typeface="Arial Black"/>
                <a:hlinkClick r:id="rId7"/>
              </a:rPr>
              <a:t>NodeMCU </a:t>
            </a:r>
            <a:r>
              <a:rPr dirty="0" sz="2100" spc="-580">
                <a:solidFill>
                  <a:srgbClr val="F82571"/>
                </a:solidFill>
                <a:latin typeface="Arial Black"/>
                <a:cs typeface="Arial Black"/>
                <a:hlinkClick r:id="rId7"/>
              </a:rPr>
              <a:t>Esp8266</a:t>
            </a:r>
            <a:r>
              <a:rPr dirty="0" sz="2100" spc="-525">
                <a:solidFill>
                  <a:srgbClr val="F82571"/>
                </a:solidFill>
                <a:latin typeface="Arial Black"/>
                <a:cs typeface="Arial Black"/>
                <a:hlinkClick r:id="rId7"/>
              </a:rPr>
              <a:t> </a:t>
            </a:r>
            <a:r>
              <a:rPr dirty="0" sz="2100" spc="-610">
                <a:solidFill>
                  <a:srgbClr val="F82571"/>
                </a:solidFill>
                <a:latin typeface="Arial Black"/>
                <a:cs typeface="Arial Black"/>
                <a:hlinkClick r:id="rId7"/>
              </a:rPr>
              <a:t>12E</a:t>
            </a:r>
            <a:endParaRPr sz="2100">
              <a:latin typeface="Arial Black"/>
              <a:cs typeface="Arial Black"/>
            </a:endParaRPr>
          </a:p>
          <a:p>
            <a:pPr marL="222250" indent="-210185">
              <a:lnSpc>
                <a:spcPct val="100000"/>
              </a:lnSpc>
              <a:spcBef>
                <a:spcPts val="334"/>
              </a:spcBef>
              <a:buClr>
                <a:srgbClr val="000000"/>
              </a:buClr>
              <a:buAutoNum type="arabicPeriod"/>
              <a:tabLst>
                <a:tab pos="222885" algn="l"/>
              </a:tabLst>
            </a:pPr>
            <a:r>
              <a:rPr dirty="0" sz="2100" spc="-560">
                <a:solidFill>
                  <a:srgbClr val="F82571"/>
                </a:solidFill>
                <a:latin typeface="Arial Black"/>
                <a:cs typeface="Arial Black"/>
                <a:hlinkClick r:id="rId8"/>
              </a:rPr>
              <a:t>FirebaseDemo_ESP8266 </a:t>
            </a:r>
            <a:r>
              <a:rPr dirty="0" sz="2100" spc="-170">
                <a:solidFill>
                  <a:srgbClr val="F82571"/>
                </a:solidFill>
                <a:latin typeface="Arial Black"/>
                <a:cs typeface="Arial Black"/>
                <a:hlinkClick r:id="rId8"/>
              </a:rPr>
              <a:t>-</a:t>
            </a:r>
            <a:r>
              <a:rPr dirty="0" sz="2100" spc="-340">
                <a:solidFill>
                  <a:srgbClr val="F82571"/>
                </a:solidFill>
                <a:latin typeface="Arial Black"/>
                <a:cs typeface="Arial Black"/>
                <a:hlinkClick r:id="rId8"/>
              </a:rPr>
              <a:t> </a:t>
            </a:r>
            <a:r>
              <a:rPr dirty="0" sz="2100" spc="-445">
                <a:solidFill>
                  <a:srgbClr val="F82571"/>
                </a:solidFill>
                <a:latin typeface="Arial Black"/>
                <a:cs typeface="Arial Black"/>
                <a:hlinkClick r:id="rId8"/>
              </a:rPr>
              <a:t>firebase/firebase-arduino</a:t>
            </a:r>
            <a:endParaRPr sz="2100">
              <a:latin typeface="Arial Black"/>
              <a:cs typeface="Arial Black"/>
            </a:endParaRPr>
          </a:p>
          <a:p>
            <a:pPr marL="222250" indent="-210185">
              <a:lnSpc>
                <a:spcPct val="100000"/>
              </a:lnSpc>
              <a:spcBef>
                <a:spcPts val="330"/>
              </a:spcBef>
              <a:buClr>
                <a:srgbClr val="000000"/>
              </a:buClr>
              <a:buAutoNum type="arabicPeriod"/>
              <a:tabLst>
                <a:tab pos="222885" algn="l"/>
              </a:tabLst>
            </a:pPr>
            <a:r>
              <a:rPr dirty="0" sz="2100" spc="-605">
                <a:solidFill>
                  <a:srgbClr val="F82571"/>
                </a:solidFill>
                <a:latin typeface="Arial Black"/>
                <a:cs typeface="Arial Black"/>
                <a:hlinkClick r:id="rId9"/>
              </a:rPr>
              <a:t>NodeMCU </a:t>
            </a:r>
            <a:r>
              <a:rPr dirty="0" sz="2100" spc="-465">
                <a:solidFill>
                  <a:srgbClr val="F82571"/>
                </a:solidFill>
                <a:latin typeface="Arial Black"/>
                <a:cs typeface="Arial Black"/>
                <a:hlinkClick r:id="rId9"/>
              </a:rPr>
              <a:t>is </a:t>
            </a:r>
            <a:r>
              <a:rPr dirty="0" sz="2100" spc="-500">
                <a:solidFill>
                  <a:srgbClr val="F82571"/>
                </a:solidFill>
                <a:latin typeface="Arial Black"/>
                <a:cs typeface="Arial Black"/>
                <a:hlinkClick r:id="rId9"/>
              </a:rPr>
              <a:t>both </a:t>
            </a:r>
            <a:r>
              <a:rPr dirty="0" sz="2100" spc="-600">
                <a:solidFill>
                  <a:srgbClr val="F82571"/>
                </a:solidFill>
                <a:latin typeface="Arial Black"/>
                <a:cs typeface="Arial Black"/>
                <a:hlinkClick r:id="rId9"/>
              </a:rPr>
              <a:t>a </a:t>
            </a:r>
            <a:r>
              <a:rPr dirty="0" sz="2100" spc="-484">
                <a:solidFill>
                  <a:srgbClr val="F82571"/>
                </a:solidFill>
                <a:latin typeface="Arial Black"/>
                <a:cs typeface="Arial Black"/>
                <a:hlinkClick r:id="rId9"/>
              </a:rPr>
              <a:t>Breadboard-Friendly </a:t>
            </a:r>
            <a:r>
              <a:rPr dirty="0" sz="2100" spc="-615">
                <a:solidFill>
                  <a:srgbClr val="F82571"/>
                </a:solidFill>
                <a:latin typeface="Arial Black"/>
                <a:cs typeface="Arial Black"/>
                <a:hlinkClick r:id="rId9"/>
              </a:rPr>
              <a:t>ESP8266 </a:t>
            </a:r>
            <a:r>
              <a:rPr dirty="0" sz="2100" spc="-420">
                <a:solidFill>
                  <a:srgbClr val="F82571"/>
                </a:solidFill>
                <a:latin typeface="Arial Black"/>
                <a:cs typeface="Arial Black"/>
                <a:hlinkClick r:id="rId9"/>
              </a:rPr>
              <a:t>Wi-Fi </a:t>
            </a:r>
            <a:r>
              <a:rPr dirty="0" sz="2100" spc="-535">
                <a:solidFill>
                  <a:srgbClr val="F82571"/>
                </a:solidFill>
                <a:latin typeface="Arial Black"/>
                <a:cs typeface="Arial Black"/>
                <a:hlinkClick r:id="rId9"/>
              </a:rPr>
              <a:t>Board </a:t>
            </a:r>
            <a:r>
              <a:rPr dirty="0" sz="2100" spc="-530">
                <a:solidFill>
                  <a:srgbClr val="F82571"/>
                </a:solidFill>
                <a:latin typeface="Arial Black"/>
                <a:cs typeface="Arial Black"/>
                <a:hlinkClick r:id="rId9"/>
              </a:rPr>
              <a:t>and </a:t>
            </a:r>
            <a:r>
              <a:rPr dirty="0" sz="2100" spc="-600">
                <a:solidFill>
                  <a:srgbClr val="F82571"/>
                </a:solidFill>
                <a:latin typeface="Arial Black"/>
                <a:cs typeface="Arial Black"/>
                <a:hlinkClick r:id="rId9"/>
              </a:rPr>
              <a:t>a </a:t>
            </a:r>
            <a:r>
              <a:rPr dirty="0" sz="2100" spc="-730">
                <a:solidFill>
                  <a:srgbClr val="F82571"/>
                </a:solidFill>
                <a:latin typeface="Arial Black"/>
                <a:cs typeface="Arial Black"/>
                <a:hlinkClick r:id="rId9"/>
              </a:rPr>
              <a:t>LUA</a:t>
            </a:r>
            <a:r>
              <a:rPr dirty="0" sz="2100" spc="-310">
                <a:solidFill>
                  <a:srgbClr val="F82571"/>
                </a:solidFill>
                <a:latin typeface="Arial Black"/>
                <a:cs typeface="Arial Black"/>
                <a:hlinkClick r:id="rId9"/>
              </a:rPr>
              <a:t> </a:t>
            </a:r>
            <a:r>
              <a:rPr dirty="0" sz="2100" spc="-555">
                <a:solidFill>
                  <a:srgbClr val="F82571"/>
                </a:solidFill>
                <a:latin typeface="Arial Black"/>
                <a:cs typeface="Arial Black"/>
                <a:hlinkClick r:id="rId9"/>
              </a:rPr>
              <a:t>based</a:t>
            </a:r>
            <a:r>
              <a:rPr dirty="0" sz="2100" spc="-509">
                <a:solidFill>
                  <a:srgbClr val="F82571"/>
                </a:solidFill>
                <a:latin typeface="Arial Black"/>
                <a:cs typeface="Arial Black"/>
                <a:hlinkClick r:id="rId9"/>
              </a:rPr>
              <a:t> </a:t>
            </a:r>
            <a:r>
              <a:rPr dirty="0" sz="2100" spc="-555">
                <a:solidFill>
                  <a:srgbClr val="F82571"/>
                </a:solidFill>
                <a:latin typeface="Arial Black"/>
                <a:cs typeface="Arial Black"/>
                <a:hlinkClick r:id="rId9"/>
              </a:rPr>
              <a:t>Firmware</a:t>
            </a:r>
            <a:endParaRPr sz="2100">
              <a:latin typeface="Arial Black"/>
              <a:cs typeface="Arial Black"/>
            </a:endParaRPr>
          </a:p>
          <a:p>
            <a:pPr marL="222250" indent="-210185">
              <a:lnSpc>
                <a:spcPct val="100000"/>
              </a:lnSpc>
              <a:spcBef>
                <a:spcPts val="334"/>
              </a:spcBef>
              <a:buClr>
                <a:srgbClr val="000000"/>
              </a:buClr>
              <a:buAutoNum type="arabicPeriod"/>
              <a:tabLst>
                <a:tab pos="222885" algn="l"/>
              </a:tabLst>
            </a:pPr>
            <a:r>
              <a:rPr dirty="0" sz="2100" spc="-605">
                <a:solidFill>
                  <a:srgbClr val="F82571"/>
                </a:solidFill>
                <a:latin typeface="Arial Black"/>
                <a:cs typeface="Arial Black"/>
                <a:hlinkClick r:id="rId10"/>
              </a:rPr>
              <a:t>NodeMCU </a:t>
            </a:r>
            <a:r>
              <a:rPr dirty="0" sz="2100" spc="-170">
                <a:solidFill>
                  <a:srgbClr val="F82571"/>
                </a:solidFill>
                <a:latin typeface="Arial Black"/>
                <a:cs typeface="Arial Black"/>
                <a:hlinkClick r:id="rId10"/>
              </a:rPr>
              <a:t>-</a:t>
            </a:r>
            <a:r>
              <a:rPr dirty="0" sz="2100" spc="-305">
                <a:solidFill>
                  <a:srgbClr val="F82571"/>
                </a:solidFill>
                <a:latin typeface="Arial Black"/>
                <a:cs typeface="Arial Black"/>
                <a:hlinkClick r:id="rId10"/>
              </a:rPr>
              <a:t> </a:t>
            </a:r>
            <a:r>
              <a:rPr dirty="0" sz="2100" spc="-490">
                <a:solidFill>
                  <a:srgbClr val="F82571"/>
                </a:solidFill>
                <a:latin typeface="Arial Black"/>
                <a:cs typeface="Arial Black"/>
                <a:hlinkClick r:id="rId10"/>
              </a:rPr>
              <a:t>Wikipedia</a:t>
            </a:r>
            <a:endParaRPr sz="21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0044" y="139849"/>
            <a:ext cx="3375025" cy="654685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100" spc="-990">
                <a:solidFill>
                  <a:srgbClr val="000000"/>
                </a:solidFill>
              </a:rPr>
              <a:t>More</a:t>
            </a:r>
            <a:r>
              <a:rPr dirty="0" sz="4100" spc="-700">
                <a:solidFill>
                  <a:srgbClr val="000000"/>
                </a:solidFill>
              </a:rPr>
              <a:t> </a:t>
            </a:r>
            <a:r>
              <a:rPr dirty="0" sz="4100" spc="-790">
                <a:solidFill>
                  <a:srgbClr val="000000"/>
                </a:solidFill>
              </a:rPr>
              <a:t>Refs/Resources</a:t>
            </a:r>
            <a:endParaRPr sz="4100"/>
          </a:p>
        </p:txBody>
      </p:sp>
      <p:sp>
        <p:nvSpPr>
          <p:cNvPr id="3" name="object 3"/>
          <p:cNvSpPr/>
          <p:nvPr/>
        </p:nvSpPr>
        <p:spPr>
          <a:xfrm>
            <a:off x="886690" y="1210857"/>
            <a:ext cx="95343" cy="953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86690" y="1573161"/>
            <a:ext cx="95343" cy="953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86690" y="1935465"/>
            <a:ext cx="95343" cy="953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86690" y="2297768"/>
            <a:ext cx="95343" cy="953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86690" y="2660072"/>
            <a:ext cx="95343" cy="953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31417" y="1032260"/>
            <a:ext cx="7132955" cy="1837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3199"/>
              </a:lnSpc>
              <a:spcBef>
                <a:spcPts val="100"/>
              </a:spcBef>
            </a:pPr>
            <a:r>
              <a:rPr dirty="0" sz="2100" spc="-509">
                <a:solidFill>
                  <a:srgbClr val="F82571"/>
                </a:solidFill>
                <a:latin typeface="Arial Black"/>
                <a:cs typeface="Arial Black"/>
                <a:hlinkClick r:id="rId3"/>
              </a:rPr>
              <a:t>nodemcu/nodemcu-firmware: </a:t>
            </a:r>
            <a:r>
              <a:rPr dirty="0" sz="2100" spc="-470">
                <a:solidFill>
                  <a:srgbClr val="F82571"/>
                </a:solidFill>
                <a:latin typeface="Arial Black"/>
                <a:cs typeface="Arial Black"/>
                <a:hlinkClick r:id="rId3"/>
              </a:rPr>
              <a:t>lua </a:t>
            </a:r>
            <a:r>
              <a:rPr dirty="0" sz="2100" spc="-555">
                <a:solidFill>
                  <a:srgbClr val="F82571"/>
                </a:solidFill>
                <a:latin typeface="Arial Black"/>
                <a:cs typeface="Arial Black"/>
                <a:hlinkClick r:id="rId3"/>
              </a:rPr>
              <a:t>based </a:t>
            </a:r>
            <a:r>
              <a:rPr dirty="0" sz="2100" spc="-505">
                <a:solidFill>
                  <a:srgbClr val="F82571"/>
                </a:solidFill>
                <a:latin typeface="Arial Black"/>
                <a:cs typeface="Arial Black"/>
                <a:hlinkClick r:id="rId3"/>
              </a:rPr>
              <a:t>interactive </a:t>
            </a:r>
            <a:r>
              <a:rPr dirty="0" sz="2100" spc="-520">
                <a:solidFill>
                  <a:srgbClr val="F82571"/>
                </a:solidFill>
                <a:latin typeface="Arial Black"/>
                <a:cs typeface="Arial Black"/>
                <a:hlinkClick r:id="rId3"/>
              </a:rPr>
              <a:t>firmware </a:t>
            </a:r>
            <a:r>
              <a:rPr dirty="0" sz="2100" spc="-415">
                <a:solidFill>
                  <a:srgbClr val="F82571"/>
                </a:solidFill>
                <a:latin typeface="Arial Black"/>
                <a:cs typeface="Arial Black"/>
                <a:hlinkClick r:id="rId3"/>
              </a:rPr>
              <a:t>for </a:t>
            </a:r>
            <a:r>
              <a:rPr dirty="0" sz="2100" spc="-675">
                <a:solidFill>
                  <a:srgbClr val="F82571"/>
                </a:solidFill>
                <a:latin typeface="Arial Black"/>
                <a:cs typeface="Arial Black"/>
                <a:hlinkClick r:id="rId3"/>
              </a:rPr>
              <a:t>mcu </a:t>
            </a:r>
            <a:r>
              <a:rPr dirty="0" sz="2100" spc="-465">
                <a:solidFill>
                  <a:srgbClr val="F82571"/>
                </a:solidFill>
                <a:latin typeface="Arial Black"/>
                <a:cs typeface="Arial Black"/>
                <a:hlinkClick r:id="rId3"/>
              </a:rPr>
              <a:t>like </a:t>
            </a:r>
            <a:r>
              <a:rPr dirty="0" sz="2100" spc="-565">
                <a:solidFill>
                  <a:srgbClr val="F82571"/>
                </a:solidFill>
                <a:latin typeface="Arial Black"/>
                <a:cs typeface="Arial Black"/>
                <a:hlinkClick r:id="rId3"/>
              </a:rPr>
              <a:t>esp8266 </a:t>
            </a:r>
            <a:r>
              <a:rPr dirty="0" sz="2100" spc="-565">
                <a:solidFill>
                  <a:srgbClr val="F82571"/>
                </a:solidFill>
                <a:latin typeface="Arial Black"/>
                <a:cs typeface="Arial Black"/>
              </a:rPr>
              <a:t> </a:t>
            </a:r>
            <a:r>
              <a:rPr dirty="0" sz="2100" spc="-605">
                <a:solidFill>
                  <a:srgbClr val="F82571"/>
                </a:solidFill>
                <a:latin typeface="Arial Black"/>
                <a:cs typeface="Arial Black"/>
                <a:hlinkClick r:id="rId4"/>
              </a:rPr>
              <a:t>NodeMCU </a:t>
            </a:r>
            <a:r>
              <a:rPr dirty="0" sz="2100" spc="-610">
                <a:solidFill>
                  <a:srgbClr val="F82571"/>
                </a:solidFill>
                <a:latin typeface="Arial Black"/>
                <a:cs typeface="Arial Black"/>
                <a:hlinkClick r:id="rId4"/>
              </a:rPr>
              <a:t>custom</a:t>
            </a:r>
            <a:r>
              <a:rPr dirty="0" sz="2100" spc="-575">
                <a:solidFill>
                  <a:srgbClr val="F82571"/>
                </a:solidFill>
                <a:latin typeface="Arial Black"/>
                <a:cs typeface="Arial Black"/>
                <a:hlinkClick r:id="rId4"/>
              </a:rPr>
              <a:t> </a:t>
            </a:r>
            <a:r>
              <a:rPr dirty="0" sz="2100" spc="-455">
                <a:solidFill>
                  <a:srgbClr val="F82571"/>
                </a:solidFill>
                <a:latin typeface="Arial Black"/>
                <a:cs typeface="Arial Black"/>
                <a:hlinkClick r:id="rId4"/>
              </a:rPr>
              <a:t>builds</a:t>
            </a:r>
            <a:endParaRPr sz="21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2100" spc="-484">
                <a:solidFill>
                  <a:srgbClr val="F82571"/>
                </a:solidFill>
                <a:latin typeface="Arial Black"/>
                <a:cs typeface="Arial Black"/>
                <a:hlinkClick r:id="rId5"/>
              </a:rPr>
              <a:t>marcelstoer/nodemcu-build </a:t>
            </a:r>
            <a:r>
              <a:rPr dirty="0" sz="2100" spc="-170">
                <a:solidFill>
                  <a:srgbClr val="F82571"/>
                </a:solidFill>
                <a:latin typeface="Arial Black"/>
                <a:cs typeface="Arial Black"/>
                <a:hlinkClick r:id="rId5"/>
              </a:rPr>
              <a:t>- </a:t>
            </a:r>
            <a:r>
              <a:rPr dirty="0" sz="2100" spc="-585">
                <a:solidFill>
                  <a:srgbClr val="F82571"/>
                </a:solidFill>
                <a:latin typeface="Arial Black"/>
                <a:cs typeface="Arial Black"/>
                <a:hlinkClick r:id="rId5"/>
              </a:rPr>
              <a:t>Docker</a:t>
            </a:r>
            <a:r>
              <a:rPr dirty="0" sz="2100" spc="-495">
                <a:solidFill>
                  <a:srgbClr val="F82571"/>
                </a:solidFill>
                <a:latin typeface="Arial Black"/>
                <a:cs typeface="Arial Black"/>
                <a:hlinkClick r:id="rId5"/>
              </a:rPr>
              <a:t> </a:t>
            </a:r>
            <a:r>
              <a:rPr dirty="0" sz="2100" spc="-565">
                <a:solidFill>
                  <a:srgbClr val="F82571"/>
                </a:solidFill>
                <a:latin typeface="Arial Black"/>
                <a:cs typeface="Arial Black"/>
                <a:hlinkClick r:id="rId5"/>
              </a:rPr>
              <a:t>Hub</a:t>
            </a:r>
            <a:endParaRPr sz="2100">
              <a:latin typeface="Arial Black"/>
              <a:cs typeface="Arial Black"/>
            </a:endParaRPr>
          </a:p>
          <a:p>
            <a:pPr marL="12700" marR="2266315">
              <a:lnSpc>
                <a:spcPct val="113199"/>
              </a:lnSpc>
            </a:pPr>
            <a:r>
              <a:rPr dirty="0" sz="2100" spc="-545">
                <a:solidFill>
                  <a:srgbClr val="F82571"/>
                </a:solidFill>
                <a:latin typeface="Arial Black"/>
                <a:cs typeface="Arial Black"/>
                <a:hlinkClick r:id="rId6"/>
              </a:rPr>
              <a:t>Comparison </a:t>
            </a:r>
            <a:r>
              <a:rPr dirty="0" sz="2100" spc="-445">
                <a:solidFill>
                  <a:srgbClr val="F82571"/>
                </a:solidFill>
                <a:latin typeface="Arial Black"/>
                <a:cs typeface="Arial Black"/>
                <a:hlinkClick r:id="rId6"/>
              </a:rPr>
              <a:t>of </a:t>
            </a:r>
            <a:r>
              <a:rPr dirty="0" sz="2100" spc="-615">
                <a:solidFill>
                  <a:srgbClr val="F82571"/>
                </a:solidFill>
                <a:latin typeface="Arial Black"/>
                <a:cs typeface="Arial Black"/>
                <a:hlinkClick r:id="rId6"/>
              </a:rPr>
              <a:t>ESP8266 </a:t>
            </a:r>
            <a:r>
              <a:rPr dirty="0" sz="2100" spc="-605">
                <a:solidFill>
                  <a:srgbClr val="F82571"/>
                </a:solidFill>
                <a:latin typeface="Arial Black"/>
                <a:cs typeface="Arial Black"/>
                <a:hlinkClick r:id="rId6"/>
              </a:rPr>
              <a:t>NodeMCU </a:t>
            </a:r>
            <a:r>
              <a:rPr dirty="0" sz="2100" spc="-535">
                <a:solidFill>
                  <a:srgbClr val="F82571"/>
                </a:solidFill>
                <a:latin typeface="Arial Black"/>
                <a:cs typeface="Arial Black"/>
                <a:hlinkClick r:id="rId6"/>
              </a:rPr>
              <a:t>development </a:t>
            </a:r>
            <a:r>
              <a:rPr dirty="0" sz="2100" spc="-515">
                <a:solidFill>
                  <a:srgbClr val="F82571"/>
                </a:solidFill>
                <a:latin typeface="Arial Black"/>
                <a:cs typeface="Arial Black"/>
                <a:hlinkClick r:id="rId6"/>
              </a:rPr>
              <a:t>boards </a:t>
            </a:r>
            <a:r>
              <a:rPr dirty="0" sz="2100" spc="-515">
                <a:solidFill>
                  <a:srgbClr val="F82571"/>
                </a:solidFill>
                <a:latin typeface="Arial Black"/>
                <a:cs typeface="Arial Black"/>
              </a:rPr>
              <a:t> </a:t>
            </a:r>
            <a:r>
              <a:rPr dirty="0" sz="2100" spc="-545">
                <a:solidFill>
                  <a:srgbClr val="F82571"/>
                </a:solidFill>
                <a:latin typeface="Arial Black"/>
                <a:cs typeface="Arial Black"/>
                <a:hlinkClick r:id="rId7"/>
              </a:rPr>
              <a:t>Comparison </a:t>
            </a:r>
            <a:r>
              <a:rPr dirty="0" sz="2100" spc="-445">
                <a:solidFill>
                  <a:srgbClr val="F82571"/>
                </a:solidFill>
                <a:latin typeface="Arial Black"/>
                <a:cs typeface="Arial Black"/>
                <a:hlinkClick r:id="rId7"/>
              </a:rPr>
              <a:t>of </a:t>
            </a:r>
            <a:r>
              <a:rPr dirty="0" sz="2100" spc="-495">
                <a:solidFill>
                  <a:srgbClr val="F82571"/>
                </a:solidFill>
                <a:latin typeface="Arial Black"/>
                <a:cs typeface="Arial Black"/>
                <a:hlinkClick r:id="rId7"/>
              </a:rPr>
              <a:t>tools </a:t>
            </a:r>
            <a:r>
              <a:rPr dirty="0" sz="2100" spc="-530">
                <a:solidFill>
                  <a:srgbClr val="F82571"/>
                </a:solidFill>
                <a:latin typeface="Arial Black"/>
                <a:cs typeface="Arial Black"/>
                <a:hlinkClick r:id="rId7"/>
              </a:rPr>
              <a:t>and </a:t>
            </a:r>
            <a:r>
              <a:rPr dirty="0" sz="2100" spc="-585">
                <a:solidFill>
                  <a:srgbClr val="F82571"/>
                </a:solidFill>
                <a:latin typeface="Arial Black"/>
                <a:cs typeface="Arial Black"/>
                <a:hlinkClick r:id="rId7"/>
              </a:rPr>
              <a:t>IDEs </a:t>
            </a:r>
            <a:r>
              <a:rPr dirty="0" sz="2100" spc="-415">
                <a:solidFill>
                  <a:srgbClr val="F82571"/>
                </a:solidFill>
                <a:latin typeface="Arial Black"/>
                <a:cs typeface="Arial Black"/>
                <a:hlinkClick r:id="rId7"/>
              </a:rPr>
              <a:t>for</a:t>
            </a:r>
            <a:r>
              <a:rPr dirty="0" sz="2100" spc="-560">
                <a:solidFill>
                  <a:srgbClr val="F82571"/>
                </a:solidFill>
                <a:latin typeface="Arial Black"/>
                <a:cs typeface="Arial Black"/>
                <a:hlinkClick r:id="rId7"/>
              </a:rPr>
              <a:t> </a:t>
            </a:r>
            <a:r>
              <a:rPr dirty="0" sz="2100" spc="-605">
                <a:solidFill>
                  <a:srgbClr val="F82571"/>
                </a:solidFill>
                <a:latin typeface="Arial Black"/>
                <a:cs typeface="Arial Black"/>
                <a:hlinkClick r:id="rId7"/>
              </a:rPr>
              <a:t>NodeMCU</a:t>
            </a:r>
            <a:endParaRPr sz="21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 spc="-400"/>
              <a:t>38</a:t>
            </a:fld>
            <a:r>
              <a:rPr dirty="0" spc="-400"/>
              <a:t> </a:t>
            </a:r>
            <a:r>
              <a:rPr dirty="0" spc="105"/>
              <a:t>/</a:t>
            </a:r>
            <a:r>
              <a:rPr dirty="0" spc="-325"/>
              <a:t> </a:t>
            </a:r>
            <a:r>
              <a:rPr dirty="0" spc="-400"/>
              <a:t>43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7312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19717" y="6937384"/>
            <a:ext cx="443230" cy="259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500" spc="-400">
                <a:latin typeface="Arial Black"/>
                <a:cs typeface="Arial Black"/>
              </a:rPr>
              <a:t>43 </a:t>
            </a:r>
            <a:r>
              <a:rPr dirty="0" sz="1500" spc="105">
                <a:latin typeface="Arial Black"/>
                <a:cs typeface="Arial Black"/>
              </a:rPr>
              <a:t>/</a:t>
            </a:r>
            <a:r>
              <a:rPr dirty="0" sz="1500" spc="-340">
                <a:latin typeface="Arial Black"/>
                <a:cs typeface="Arial Black"/>
              </a:rPr>
              <a:t> </a:t>
            </a:r>
            <a:r>
              <a:rPr dirty="0" sz="1500" spc="-400">
                <a:latin typeface="Arial Black"/>
                <a:cs typeface="Arial Black"/>
              </a:rPr>
              <a:t>43</a:t>
            </a:r>
            <a:endParaRPr sz="15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686" y="1487352"/>
            <a:ext cx="5558503" cy="4290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899533" y="0"/>
            <a:ext cx="5854065" cy="7313295"/>
          </a:xfrm>
          <a:custGeom>
            <a:avLst/>
            <a:gdLst/>
            <a:ahLst/>
            <a:cxnLst/>
            <a:rect l="l" t="t" r="r" b="b"/>
            <a:pathLst>
              <a:path w="5854065" h="7313295">
                <a:moveTo>
                  <a:pt x="0" y="7312816"/>
                </a:moveTo>
                <a:lnTo>
                  <a:pt x="5854066" y="7312816"/>
                </a:lnTo>
                <a:lnTo>
                  <a:pt x="5854066" y="0"/>
                </a:lnTo>
                <a:lnTo>
                  <a:pt x="0" y="0"/>
                </a:lnTo>
                <a:lnTo>
                  <a:pt x="0" y="7312816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4189" y="0"/>
            <a:ext cx="95885" cy="7313295"/>
          </a:xfrm>
          <a:custGeom>
            <a:avLst/>
            <a:gdLst/>
            <a:ahLst/>
            <a:cxnLst/>
            <a:rect l="l" t="t" r="r" b="b"/>
            <a:pathLst>
              <a:path w="95885" h="7313295">
                <a:moveTo>
                  <a:pt x="0" y="0"/>
                </a:moveTo>
                <a:lnTo>
                  <a:pt x="95343" y="0"/>
                </a:lnTo>
                <a:lnTo>
                  <a:pt x="95343" y="7312816"/>
                </a:lnTo>
                <a:lnTo>
                  <a:pt x="0" y="73128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99533" y="5339214"/>
            <a:ext cx="19685" cy="19685"/>
          </a:xfrm>
          <a:custGeom>
            <a:avLst/>
            <a:gdLst/>
            <a:ahLst/>
            <a:cxnLst/>
            <a:rect l="l" t="t" r="r" b="b"/>
            <a:pathLst>
              <a:path w="19685" h="19685">
                <a:moveTo>
                  <a:pt x="0" y="0"/>
                </a:moveTo>
                <a:lnTo>
                  <a:pt x="19068" y="0"/>
                </a:lnTo>
                <a:lnTo>
                  <a:pt x="19068" y="19068"/>
                </a:lnTo>
                <a:lnTo>
                  <a:pt x="0" y="1906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734531" y="5339214"/>
            <a:ext cx="19685" cy="19685"/>
          </a:xfrm>
          <a:custGeom>
            <a:avLst/>
            <a:gdLst/>
            <a:ahLst/>
            <a:cxnLst/>
            <a:rect l="l" t="t" r="r" b="b"/>
            <a:pathLst>
              <a:path w="19684" h="19685">
                <a:moveTo>
                  <a:pt x="0" y="0"/>
                </a:moveTo>
                <a:lnTo>
                  <a:pt x="19068" y="0"/>
                </a:lnTo>
                <a:lnTo>
                  <a:pt x="19068" y="19068"/>
                </a:lnTo>
                <a:lnTo>
                  <a:pt x="0" y="1906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918601" y="5339214"/>
            <a:ext cx="19685" cy="19685"/>
          </a:xfrm>
          <a:custGeom>
            <a:avLst/>
            <a:gdLst/>
            <a:ahLst/>
            <a:cxnLst/>
            <a:rect l="l" t="t" r="r" b="b"/>
            <a:pathLst>
              <a:path w="19685" h="19685">
                <a:moveTo>
                  <a:pt x="0" y="0"/>
                </a:moveTo>
                <a:lnTo>
                  <a:pt x="19068" y="0"/>
                </a:lnTo>
                <a:lnTo>
                  <a:pt x="19068" y="19068"/>
                </a:lnTo>
                <a:lnTo>
                  <a:pt x="0" y="1906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715462" y="5339214"/>
            <a:ext cx="19685" cy="19685"/>
          </a:xfrm>
          <a:custGeom>
            <a:avLst/>
            <a:gdLst/>
            <a:ahLst/>
            <a:cxnLst/>
            <a:rect l="l" t="t" r="r" b="b"/>
            <a:pathLst>
              <a:path w="19684" h="19685">
                <a:moveTo>
                  <a:pt x="0" y="0"/>
                </a:moveTo>
                <a:lnTo>
                  <a:pt x="19068" y="0"/>
                </a:lnTo>
                <a:lnTo>
                  <a:pt x="19068" y="19068"/>
                </a:lnTo>
                <a:lnTo>
                  <a:pt x="0" y="1906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994876" y="5339214"/>
            <a:ext cx="57785" cy="19685"/>
          </a:xfrm>
          <a:custGeom>
            <a:avLst/>
            <a:gdLst/>
            <a:ahLst/>
            <a:cxnLst/>
            <a:rect l="l" t="t" r="r" b="b"/>
            <a:pathLst>
              <a:path w="57785" h="19685">
                <a:moveTo>
                  <a:pt x="0" y="0"/>
                </a:moveTo>
                <a:lnTo>
                  <a:pt x="57205" y="0"/>
                </a:lnTo>
                <a:lnTo>
                  <a:pt x="57205" y="19068"/>
                </a:lnTo>
                <a:lnTo>
                  <a:pt x="0" y="1906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109288" y="5339214"/>
            <a:ext cx="57785" cy="19685"/>
          </a:xfrm>
          <a:custGeom>
            <a:avLst/>
            <a:gdLst/>
            <a:ahLst/>
            <a:cxnLst/>
            <a:rect l="l" t="t" r="r" b="b"/>
            <a:pathLst>
              <a:path w="57785" h="19685">
                <a:moveTo>
                  <a:pt x="0" y="0"/>
                </a:moveTo>
                <a:lnTo>
                  <a:pt x="57205" y="0"/>
                </a:lnTo>
                <a:lnTo>
                  <a:pt x="57205" y="19068"/>
                </a:lnTo>
                <a:lnTo>
                  <a:pt x="0" y="1906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223699" y="5339214"/>
            <a:ext cx="57785" cy="19685"/>
          </a:xfrm>
          <a:custGeom>
            <a:avLst/>
            <a:gdLst/>
            <a:ahLst/>
            <a:cxnLst/>
            <a:rect l="l" t="t" r="r" b="b"/>
            <a:pathLst>
              <a:path w="57785" h="19685">
                <a:moveTo>
                  <a:pt x="0" y="0"/>
                </a:moveTo>
                <a:lnTo>
                  <a:pt x="57205" y="0"/>
                </a:lnTo>
                <a:lnTo>
                  <a:pt x="57205" y="19068"/>
                </a:lnTo>
                <a:lnTo>
                  <a:pt x="0" y="1906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338111" y="5339214"/>
            <a:ext cx="57785" cy="19685"/>
          </a:xfrm>
          <a:custGeom>
            <a:avLst/>
            <a:gdLst/>
            <a:ahLst/>
            <a:cxnLst/>
            <a:rect l="l" t="t" r="r" b="b"/>
            <a:pathLst>
              <a:path w="57785" h="19685">
                <a:moveTo>
                  <a:pt x="0" y="0"/>
                </a:moveTo>
                <a:lnTo>
                  <a:pt x="57205" y="0"/>
                </a:lnTo>
                <a:lnTo>
                  <a:pt x="57205" y="19068"/>
                </a:lnTo>
                <a:lnTo>
                  <a:pt x="0" y="1906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452523" y="5339214"/>
            <a:ext cx="57785" cy="19685"/>
          </a:xfrm>
          <a:custGeom>
            <a:avLst/>
            <a:gdLst/>
            <a:ahLst/>
            <a:cxnLst/>
            <a:rect l="l" t="t" r="r" b="b"/>
            <a:pathLst>
              <a:path w="57785" h="19685">
                <a:moveTo>
                  <a:pt x="0" y="0"/>
                </a:moveTo>
                <a:lnTo>
                  <a:pt x="57205" y="0"/>
                </a:lnTo>
                <a:lnTo>
                  <a:pt x="57205" y="19068"/>
                </a:lnTo>
                <a:lnTo>
                  <a:pt x="0" y="1906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566935" y="5339214"/>
            <a:ext cx="57785" cy="19685"/>
          </a:xfrm>
          <a:custGeom>
            <a:avLst/>
            <a:gdLst/>
            <a:ahLst/>
            <a:cxnLst/>
            <a:rect l="l" t="t" r="r" b="b"/>
            <a:pathLst>
              <a:path w="57785" h="19685">
                <a:moveTo>
                  <a:pt x="0" y="0"/>
                </a:moveTo>
                <a:lnTo>
                  <a:pt x="57205" y="0"/>
                </a:lnTo>
                <a:lnTo>
                  <a:pt x="57205" y="19068"/>
                </a:lnTo>
                <a:lnTo>
                  <a:pt x="0" y="1906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681346" y="5339214"/>
            <a:ext cx="57785" cy="19685"/>
          </a:xfrm>
          <a:custGeom>
            <a:avLst/>
            <a:gdLst/>
            <a:ahLst/>
            <a:cxnLst/>
            <a:rect l="l" t="t" r="r" b="b"/>
            <a:pathLst>
              <a:path w="57785" h="19685">
                <a:moveTo>
                  <a:pt x="0" y="0"/>
                </a:moveTo>
                <a:lnTo>
                  <a:pt x="57205" y="0"/>
                </a:lnTo>
                <a:lnTo>
                  <a:pt x="57205" y="19068"/>
                </a:lnTo>
                <a:lnTo>
                  <a:pt x="0" y="1906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795758" y="5339214"/>
            <a:ext cx="57785" cy="19685"/>
          </a:xfrm>
          <a:custGeom>
            <a:avLst/>
            <a:gdLst/>
            <a:ahLst/>
            <a:cxnLst/>
            <a:rect l="l" t="t" r="r" b="b"/>
            <a:pathLst>
              <a:path w="57785" h="19685">
                <a:moveTo>
                  <a:pt x="0" y="0"/>
                </a:moveTo>
                <a:lnTo>
                  <a:pt x="57205" y="0"/>
                </a:lnTo>
                <a:lnTo>
                  <a:pt x="57205" y="19068"/>
                </a:lnTo>
                <a:lnTo>
                  <a:pt x="0" y="1906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910170" y="5339214"/>
            <a:ext cx="57785" cy="19685"/>
          </a:xfrm>
          <a:custGeom>
            <a:avLst/>
            <a:gdLst/>
            <a:ahLst/>
            <a:cxnLst/>
            <a:rect l="l" t="t" r="r" b="b"/>
            <a:pathLst>
              <a:path w="57785" h="19685">
                <a:moveTo>
                  <a:pt x="0" y="0"/>
                </a:moveTo>
                <a:lnTo>
                  <a:pt x="57205" y="0"/>
                </a:lnTo>
                <a:lnTo>
                  <a:pt x="57205" y="19068"/>
                </a:lnTo>
                <a:lnTo>
                  <a:pt x="0" y="1906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024582" y="5339214"/>
            <a:ext cx="57785" cy="19685"/>
          </a:xfrm>
          <a:custGeom>
            <a:avLst/>
            <a:gdLst/>
            <a:ahLst/>
            <a:cxnLst/>
            <a:rect l="l" t="t" r="r" b="b"/>
            <a:pathLst>
              <a:path w="57785" h="19685">
                <a:moveTo>
                  <a:pt x="0" y="0"/>
                </a:moveTo>
                <a:lnTo>
                  <a:pt x="57205" y="0"/>
                </a:lnTo>
                <a:lnTo>
                  <a:pt x="57205" y="19068"/>
                </a:lnTo>
                <a:lnTo>
                  <a:pt x="0" y="1906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138993" y="5339214"/>
            <a:ext cx="57785" cy="19685"/>
          </a:xfrm>
          <a:custGeom>
            <a:avLst/>
            <a:gdLst/>
            <a:ahLst/>
            <a:cxnLst/>
            <a:rect l="l" t="t" r="r" b="b"/>
            <a:pathLst>
              <a:path w="57785" h="19685">
                <a:moveTo>
                  <a:pt x="0" y="0"/>
                </a:moveTo>
                <a:lnTo>
                  <a:pt x="57205" y="0"/>
                </a:lnTo>
                <a:lnTo>
                  <a:pt x="57205" y="19068"/>
                </a:lnTo>
                <a:lnTo>
                  <a:pt x="0" y="1906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253405" y="5339214"/>
            <a:ext cx="57785" cy="19685"/>
          </a:xfrm>
          <a:custGeom>
            <a:avLst/>
            <a:gdLst/>
            <a:ahLst/>
            <a:cxnLst/>
            <a:rect l="l" t="t" r="r" b="b"/>
            <a:pathLst>
              <a:path w="57785" h="19685">
                <a:moveTo>
                  <a:pt x="0" y="0"/>
                </a:moveTo>
                <a:lnTo>
                  <a:pt x="57205" y="0"/>
                </a:lnTo>
                <a:lnTo>
                  <a:pt x="57205" y="19068"/>
                </a:lnTo>
                <a:lnTo>
                  <a:pt x="0" y="1906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367817" y="5339214"/>
            <a:ext cx="57785" cy="19685"/>
          </a:xfrm>
          <a:custGeom>
            <a:avLst/>
            <a:gdLst/>
            <a:ahLst/>
            <a:cxnLst/>
            <a:rect l="l" t="t" r="r" b="b"/>
            <a:pathLst>
              <a:path w="57785" h="19685">
                <a:moveTo>
                  <a:pt x="0" y="0"/>
                </a:moveTo>
                <a:lnTo>
                  <a:pt x="57205" y="0"/>
                </a:lnTo>
                <a:lnTo>
                  <a:pt x="57205" y="19068"/>
                </a:lnTo>
                <a:lnTo>
                  <a:pt x="0" y="1906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482228" y="5339214"/>
            <a:ext cx="57785" cy="19685"/>
          </a:xfrm>
          <a:custGeom>
            <a:avLst/>
            <a:gdLst/>
            <a:ahLst/>
            <a:cxnLst/>
            <a:rect l="l" t="t" r="r" b="b"/>
            <a:pathLst>
              <a:path w="57785" h="19685">
                <a:moveTo>
                  <a:pt x="0" y="0"/>
                </a:moveTo>
                <a:lnTo>
                  <a:pt x="57205" y="0"/>
                </a:lnTo>
                <a:lnTo>
                  <a:pt x="57205" y="19068"/>
                </a:lnTo>
                <a:lnTo>
                  <a:pt x="0" y="1906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596640" y="5339214"/>
            <a:ext cx="57785" cy="19685"/>
          </a:xfrm>
          <a:custGeom>
            <a:avLst/>
            <a:gdLst/>
            <a:ahLst/>
            <a:cxnLst/>
            <a:rect l="l" t="t" r="r" b="b"/>
            <a:pathLst>
              <a:path w="57785" h="19685">
                <a:moveTo>
                  <a:pt x="0" y="0"/>
                </a:moveTo>
                <a:lnTo>
                  <a:pt x="57205" y="0"/>
                </a:lnTo>
                <a:lnTo>
                  <a:pt x="57205" y="19068"/>
                </a:lnTo>
                <a:lnTo>
                  <a:pt x="0" y="1906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711052" y="5339214"/>
            <a:ext cx="57785" cy="19685"/>
          </a:xfrm>
          <a:custGeom>
            <a:avLst/>
            <a:gdLst/>
            <a:ahLst/>
            <a:cxnLst/>
            <a:rect l="l" t="t" r="r" b="b"/>
            <a:pathLst>
              <a:path w="57785" h="19685">
                <a:moveTo>
                  <a:pt x="0" y="0"/>
                </a:moveTo>
                <a:lnTo>
                  <a:pt x="57205" y="0"/>
                </a:lnTo>
                <a:lnTo>
                  <a:pt x="57205" y="19068"/>
                </a:lnTo>
                <a:lnTo>
                  <a:pt x="0" y="1906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825464" y="5339214"/>
            <a:ext cx="57785" cy="19685"/>
          </a:xfrm>
          <a:custGeom>
            <a:avLst/>
            <a:gdLst/>
            <a:ahLst/>
            <a:cxnLst/>
            <a:rect l="l" t="t" r="r" b="b"/>
            <a:pathLst>
              <a:path w="57785" h="19685">
                <a:moveTo>
                  <a:pt x="0" y="0"/>
                </a:moveTo>
                <a:lnTo>
                  <a:pt x="57205" y="0"/>
                </a:lnTo>
                <a:lnTo>
                  <a:pt x="57205" y="19068"/>
                </a:lnTo>
                <a:lnTo>
                  <a:pt x="0" y="1906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939875" y="5339214"/>
            <a:ext cx="57785" cy="19685"/>
          </a:xfrm>
          <a:custGeom>
            <a:avLst/>
            <a:gdLst/>
            <a:ahLst/>
            <a:cxnLst/>
            <a:rect l="l" t="t" r="r" b="b"/>
            <a:pathLst>
              <a:path w="57785" h="19685">
                <a:moveTo>
                  <a:pt x="0" y="0"/>
                </a:moveTo>
                <a:lnTo>
                  <a:pt x="57205" y="0"/>
                </a:lnTo>
                <a:lnTo>
                  <a:pt x="57205" y="19068"/>
                </a:lnTo>
                <a:lnTo>
                  <a:pt x="0" y="1906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054287" y="5339214"/>
            <a:ext cx="57785" cy="19685"/>
          </a:xfrm>
          <a:custGeom>
            <a:avLst/>
            <a:gdLst/>
            <a:ahLst/>
            <a:cxnLst/>
            <a:rect l="l" t="t" r="r" b="b"/>
            <a:pathLst>
              <a:path w="57785" h="19685">
                <a:moveTo>
                  <a:pt x="0" y="0"/>
                </a:moveTo>
                <a:lnTo>
                  <a:pt x="57205" y="0"/>
                </a:lnTo>
                <a:lnTo>
                  <a:pt x="57205" y="19068"/>
                </a:lnTo>
                <a:lnTo>
                  <a:pt x="0" y="1906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168699" y="5339214"/>
            <a:ext cx="57785" cy="19685"/>
          </a:xfrm>
          <a:custGeom>
            <a:avLst/>
            <a:gdLst/>
            <a:ahLst/>
            <a:cxnLst/>
            <a:rect l="l" t="t" r="r" b="b"/>
            <a:pathLst>
              <a:path w="57785" h="19685">
                <a:moveTo>
                  <a:pt x="0" y="0"/>
                </a:moveTo>
                <a:lnTo>
                  <a:pt x="57205" y="0"/>
                </a:lnTo>
                <a:lnTo>
                  <a:pt x="57205" y="19068"/>
                </a:lnTo>
                <a:lnTo>
                  <a:pt x="0" y="1906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283111" y="5339214"/>
            <a:ext cx="57785" cy="19685"/>
          </a:xfrm>
          <a:custGeom>
            <a:avLst/>
            <a:gdLst/>
            <a:ahLst/>
            <a:cxnLst/>
            <a:rect l="l" t="t" r="r" b="b"/>
            <a:pathLst>
              <a:path w="57785" h="19685">
                <a:moveTo>
                  <a:pt x="0" y="0"/>
                </a:moveTo>
                <a:lnTo>
                  <a:pt x="57205" y="0"/>
                </a:lnTo>
                <a:lnTo>
                  <a:pt x="57205" y="19068"/>
                </a:lnTo>
                <a:lnTo>
                  <a:pt x="0" y="1906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397522" y="5339214"/>
            <a:ext cx="57785" cy="19685"/>
          </a:xfrm>
          <a:custGeom>
            <a:avLst/>
            <a:gdLst/>
            <a:ahLst/>
            <a:cxnLst/>
            <a:rect l="l" t="t" r="r" b="b"/>
            <a:pathLst>
              <a:path w="57785" h="19685">
                <a:moveTo>
                  <a:pt x="0" y="0"/>
                </a:moveTo>
                <a:lnTo>
                  <a:pt x="57205" y="0"/>
                </a:lnTo>
                <a:lnTo>
                  <a:pt x="57205" y="19068"/>
                </a:lnTo>
                <a:lnTo>
                  <a:pt x="0" y="1906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511934" y="5339214"/>
            <a:ext cx="57785" cy="19685"/>
          </a:xfrm>
          <a:custGeom>
            <a:avLst/>
            <a:gdLst/>
            <a:ahLst/>
            <a:cxnLst/>
            <a:rect l="l" t="t" r="r" b="b"/>
            <a:pathLst>
              <a:path w="57784" h="19685">
                <a:moveTo>
                  <a:pt x="0" y="0"/>
                </a:moveTo>
                <a:lnTo>
                  <a:pt x="57205" y="0"/>
                </a:lnTo>
                <a:lnTo>
                  <a:pt x="57205" y="19068"/>
                </a:lnTo>
                <a:lnTo>
                  <a:pt x="0" y="1906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626345" y="5339214"/>
            <a:ext cx="57785" cy="19685"/>
          </a:xfrm>
          <a:custGeom>
            <a:avLst/>
            <a:gdLst/>
            <a:ahLst/>
            <a:cxnLst/>
            <a:rect l="l" t="t" r="r" b="b"/>
            <a:pathLst>
              <a:path w="57784" h="19685">
                <a:moveTo>
                  <a:pt x="0" y="0"/>
                </a:moveTo>
                <a:lnTo>
                  <a:pt x="57205" y="0"/>
                </a:lnTo>
                <a:lnTo>
                  <a:pt x="57205" y="19068"/>
                </a:lnTo>
                <a:lnTo>
                  <a:pt x="0" y="1906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740758" y="5339214"/>
            <a:ext cx="57785" cy="19685"/>
          </a:xfrm>
          <a:custGeom>
            <a:avLst/>
            <a:gdLst/>
            <a:ahLst/>
            <a:cxnLst/>
            <a:rect l="l" t="t" r="r" b="b"/>
            <a:pathLst>
              <a:path w="57784" h="19685">
                <a:moveTo>
                  <a:pt x="0" y="0"/>
                </a:moveTo>
                <a:lnTo>
                  <a:pt x="57205" y="0"/>
                </a:lnTo>
                <a:lnTo>
                  <a:pt x="57205" y="19068"/>
                </a:lnTo>
                <a:lnTo>
                  <a:pt x="0" y="1906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855169" y="5339214"/>
            <a:ext cx="57785" cy="19685"/>
          </a:xfrm>
          <a:custGeom>
            <a:avLst/>
            <a:gdLst/>
            <a:ahLst/>
            <a:cxnLst/>
            <a:rect l="l" t="t" r="r" b="b"/>
            <a:pathLst>
              <a:path w="57784" h="19685">
                <a:moveTo>
                  <a:pt x="0" y="0"/>
                </a:moveTo>
                <a:lnTo>
                  <a:pt x="57205" y="0"/>
                </a:lnTo>
                <a:lnTo>
                  <a:pt x="57205" y="19068"/>
                </a:lnTo>
                <a:lnTo>
                  <a:pt x="0" y="1906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969581" y="5339214"/>
            <a:ext cx="57785" cy="19685"/>
          </a:xfrm>
          <a:custGeom>
            <a:avLst/>
            <a:gdLst/>
            <a:ahLst/>
            <a:cxnLst/>
            <a:rect l="l" t="t" r="r" b="b"/>
            <a:pathLst>
              <a:path w="57784" h="19685">
                <a:moveTo>
                  <a:pt x="0" y="0"/>
                </a:moveTo>
                <a:lnTo>
                  <a:pt x="57205" y="0"/>
                </a:lnTo>
                <a:lnTo>
                  <a:pt x="57205" y="19068"/>
                </a:lnTo>
                <a:lnTo>
                  <a:pt x="0" y="1906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083993" y="5339214"/>
            <a:ext cx="57785" cy="19685"/>
          </a:xfrm>
          <a:custGeom>
            <a:avLst/>
            <a:gdLst/>
            <a:ahLst/>
            <a:cxnLst/>
            <a:rect l="l" t="t" r="r" b="b"/>
            <a:pathLst>
              <a:path w="57784" h="19685">
                <a:moveTo>
                  <a:pt x="0" y="0"/>
                </a:moveTo>
                <a:lnTo>
                  <a:pt x="57205" y="0"/>
                </a:lnTo>
                <a:lnTo>
                  <a:pt x="57205" y="19068"/>
                </a:lnTo>
                <a:lnTo>
                  <a:pt x="0" y="1906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198404" y="5339214"/>
            <a:ext cx="57785" cy="19685"/>
          </a:xfrm>
          <a:custGeom>
            <a:avLst/>
            <a:gdLst/>
            <a:ahLst/>
            <a:cxnLst/>
            <a:rect l="l" t="t" r="r" b="b"/>
            <a:pathLst>
              <a:path w="57784" h="19685">
                <a:moveTo>
                  <a:pt x="0" y="0"/>
                </a:moveTo>
                <a:lnTo>
                  <a:pt x="57205" y="0"/>
                </a:lnTo>
                <a:lnTo>
                  <a:pt x="57205" y="19068"/>
                </a:lnTo>
                <a:lnTo>
                  <a:pt x="0" y="1906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312816" y="5339214"/>
            <a:ext cx="57785" cy="19685"/>
          </a:xfrm>
          <a:custGeom>
            <a:avLst/>
            <a:gdLst/>
            <a:ahLst/>
            <a:cxnLst/>
            <a:rect l="l" t="t" r="r" b="b"/>
            <a:pathLst>
              <a:path w="57784" h="19685">
                <a:moveTo>
                  <a:pt x="0" y="0"/>
                </a:moveTo>
                <a:lnTo>
                  <a:pt x="57205" y="0"/>
                </a:lnTo>
                <a:lnTo>
                  <a:pt x="57205" y="19068"/>
                </a:lnTo>
                <a:lnTo>
                  <a:pt x="0" y="1906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427228" y="5339214"/>
            <a:ext cx="57785" cy="19685"/>
          </a:xfrm>
          <a:custGeom>
            <a:avLst/>
            <a:gdLst/>
            <a:ahLst/>
            <a:cxnLst/>
            <a:rect l="l" t="t" r="r" b="b"/>
            <a:pathLst>
              <a:path w="57784" h="19685">
                <a:moveTo>
                  <a:pt x="0" y="0"/>
                </a:moveTo>
                <a:lnTo>
                  <a:pt x="57205" y="0"/>
                </a:lnTo>
                <a:lnTo>
                  <a:pt x="57205" y="19068"/>
                </a:lnTo>
                <a:lnTo>
                  <a:pt x="0" y="1906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541640" y="5339214"/>
            <a:ext cx="57785" cy="19685"/>
          </a:xfrm>
          <a:custGeom>
            <a:avLst/>
            <a:gdLst/>
            <a:ahLst/>
            <a:cxnLst/>
            <a:rect l="l" t="t" r="r" b="b"/>
            <a:pathLst>
              <a:path w="57784" h="19685">
                <a:moveTo>
                  <a:pt x="0" y="0"/>
                </a:moveTo>
                <a:lnTo>
                  <a:pt x="57205" y="0"/>
                </a:lnTo>
                <a:lnTo>
                  <a:pt x="57205" y="19068"/>
                </a:lnTo>
                <a:lnTo>
                  <a:pt x="0" y="1906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656052" y="5339214"/>
            <a:ext cx="57785" cy="19685"/>
          </a:xfrm>
          <a:custGeom>
            <a:avLst/>
            <a:gdLst/>
            <a:ahLst/>
            <a:cxnLst/>
            <a:rect l="l" t="t" r="r" b="b"/>
            <a:pathLst>
              <a:path w="57784" h="19685">
                <a:moveTo>
                  <a:pt x="0" y="0"/>
                </a:moveTo>
                <a:lnTo>
                  <a:pt x="57205" y="0"/>
                </a:lnTo>
                <a:lnTo>
                  <a:pt x="57205" y="19068"/>
                </a:lnTo>
                <a:lnTo>
                  <a:pt x="0" y="1906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770463" y="5339214"/>
            <a:ext cx="57785" cy="19685"/>
          </a:xfrm>
          <a:custGeom>
            <a:avLst/>
            <a:gdLst/>
            <a:ahLst/>
            <a:cxnLst/>
            <a:rect l="l" t="t" r="r" b="b"/>
            <a:pathLst>
              <a:path w="57784" h="19685">
                <a:moveTo>
                  <a:pt x="0" y="0"/>
                </a:moveTo>
                <a:lnTo>
                  <a:pt x="57205" y="0"/>
                </a:lnTo>
                <a:lnTo>
                  <a:pt x="57205" y="19068"/>
                </a:lnTo>
                <a:lnTo>
                  <a:pt x="0" y="1906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884875" y="5339214"/>
            <a:ext cx="57785" cy="19685"/>
          </a:xfrm>
          <a:custGeom>
            <a:avLst/>
            <a:gdLst/>
            <a:ahLst/>
            <a:cxnLst/>
            <a:rect l="l" t="t" r="r" b="b"/>
            <a:pathLst>
              <a:path w="57784" h="19685">
                <a:moveTo>
                  <a:pt x="0" y="0"/>
                </a:moveTo>
                <a:lnTo>
                  <a:pt x="57205" y="0"/>
                </a:lnTo>
                <a:lnTo>
                  <a:pt x="57205" y="19068"/>
                </a:lnTo>
                <a:lnTo>
                  <a:pt x="0" y="1906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999286" y="5339214"/>
            <a:ext cx="57785" cy="19685"/>
          </a:xfrm>
          <a:custGeom>
            <a:avLst/>
            <a:gdLst/>
            <a:ahLst/>
            <a:cxnLst/>
            <a:rect l="l" t="t" r="r" b="b"/>
            <a:pathLst>
              <a:path w="57784" h="19685">
                <a:moveTo>
                  <a:pt x="0" y="0"/>
                </a:moveTo>
                <a:lnTo>
                  <a:pt x="57205" y="0"/>
                </a:lnTo>
                <a:lnTo>
                  <a:pt x="57205" y="19068"/>
                </a:lnTo>
                <a:lnTo>
                  <a:pt x="0" y="1906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8113698" y="5339214"/>
            <a:ext cx="57785" cy="19685"/>
          </a:xfrm>
          <a:custGeom>
            <a:avLst/>
            <a:gdLst/>
            <a:ahLst/>
            <a:cxnLst/>
            <a:rect l="l" t="t" r="r" b="b"/>
            <a:pathLst>
              <a:path w="57784" h="19685">
                <a:moveTo>
                  <a:pt x="0" y="0"/>
                </a:moveTo>
                <a:lnTo>
                  <a:pt x="57205" y="0"/>
                </a:lnTo>
                <a:lnTo>
                  <a:pt x="57205" y="19068"/>
                </a:lnTo>
                <a:lnTo>
                  <a:pt x="0" y="1906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8228110" y="5339214"/>
            <a:ext cx="57785" cy="19685"/>
          </a:xfrm>
          <a:custGeom>
            <a:avLst/>
            <a:gdLst/>
            <a:ahLst/>
            <a:cxnLst/>
            <a:rect l="l" t="t" r="r" b="b"/>
            <a:pathLst>
              <a:path w="57784" h="19685">
                <a:moveTo>
                  <a:pt x="0" y="0"/>
                </a:moveTo>
                <a:lnTo>
                  <a:pt x="57205" y="0"/>
                </a:lnTo>
                <a:lnTo>
                  <a:pt x="57205" y="19068"/>
                </a:lnTo>
                <a:lnTo>
                  <a:pt x="0" y="1906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8342522" y="5339214"/>
            <a:ext cx="57785" cy="19685"/>
          </a:xfrm>
          <a:custGeom>
            <a:avLst/>
            <a:gdLst/>
            <a:ahLst/>
            <a:cxnLst/>
            <a:rect l="l" t="t" r="r" b="b"/>
            <a:pathLst>
              <a:path w="57784" h="19685">
                <a:moveTo>
                  <a:pt x="0" y="0"/>
                </a:moveTo>
                <a:lnTo>
                  <a:pt x="57205" y="0"/>
                </a:lnTo>
                <a:lnTo>
                  <a:pt x="57205" y="19068"/>
                </a:lnTo>
                <a:lnTo>
                  <a:pt x="0" y="1906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8456934" y="5339214"/>
            <a:ext cx="57785" cy="19685"/>
          </a:xfrm>
          <a:custGeom>
            <a:avLst/>
            <a:gdLst/>
            <a:ahLst/>
            <a:cxnLst/>
            <a:rect l="l" t="t" r="r" b="b"/>
            <a:pathLst>
              <a:path w="57784" h="19685">
                <a:moveTo>
                  <a:pt x="0" y="0"/>
                </a:moveTo>
                <a:lnTo>
                  <a:pt x="57205" y="0"/>
                </a:lnTo>
                <a:lnTo>
                  <a:pt x="57205" y="19068"/>
                </a:lnTo>
                <a:lnTo>
                  <a:pt x="0" y="1906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8571345" y="5339214"/>
            <a:ext cx="57785" cy="19685"/>
          </a:xfrm>
          <a:custGeom>
            <a:avLst/>
            <a:gdLst/>
            <a:ahLst/>
            <a:cxnLst/>
            <a:rect l="l" t="t" r="r" b="b"/>
            <a:pathLst>
              <a:path w="57784" h="19685">
                <a:moveTo>
                  <a:pt x="0" y="0"/>
                </a:moveTo>
                <a:lnTo>
                  <a:pt x="57205" y="0"/>
                </a:lnTo>
                <a:lnTo>
                  <a:pt x="57205" y="19068"/>
                </a:lnTo>
                <a:lnTo>
                  <a:pt x="0" y="1906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8685757" y="5339214"/>
            <a:ext cx="57785" cy="19685"/>
          </a:xfrm>
          <a:custGeom>
            <a:avLst/>
            <a:gdLst/>
            <a:ahLst/>
            <a:cxnLst/>
            <a:rect l="l" t="t" r="r" b="b"/>
            <a:pathLst>
              <a:path w="57784" h="19685">
                <a:moveTo>
                  <a:pt x="0" y="0"/>
                </a:moveTo>
                <a:lnTo>
                  <a:pt x="57205" y="0"/>
                </a:lnTo>
                <a:lnTo>
                  <a:pt x="57205" y="19068"/>
                </a:lnTo>
                <a:lnTo>
                  <a:pt x="0" y="1906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8800169" y="5339214"/>
            <a:ext cx="57785" cy="19685"/>
          </a:xfrm>
          <a:custGeom>
            <a:avLst/>
            <a:gdLst/>
            <a:ahLst/>
            <a:cxnLst/>
            <a:rect l="l" t="t" r="r" b="b"/>
            <a:pathLst>
              <a:path w="57784" h="19685">
                <a:moveTo>
                  <a:pt x="0" y="0"/>
                </a:moveTo>
                <a:lnTo>
                  <a:pt x="57205" y="0"/>
                </a:lnTo>
                <a:lnTo>
                  <a:pt x="57205" y="19068"/>
                </a:lnTo>
                <a:lnTo>
                  <a:pt x="0" y="1906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8914580" y="5339214"/>
            <a:ext cx="57785" cy="19685"/>
          </a:xfrm>
          <a:custGeom>
            <a:avLst/>
            <a:gdLst/>
            <a:ahLst/>
            <a:cxnLst/>
            <a:rect l="l" t="t" r="r" b="b"/>
            <a:pathLst>
              <a:path w="57784" h="19685">
                <a:moveTo>
                  <a:pt x="0" y="0"/>
                </a:moveTo>
                <a:lnTo>
                  <a:pt x="57205" y="0"/>
                </a:lnTo>
                <a:lnTo>
                  <a:pt x="57205" y="19068"/>
                </a:lnTo>
                <a:lnTo>
                  <a:pt x="0" y="1906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9028992" y="5339214"/>
            <a:ext cx="57785" cy="19685"/>
          </a:xfrm>
          <a:custGeom>
            <a:avLst/>
            <a:gdLst/>
            <a:ahLst/>
            <a:cxnLst/>
            <a:rect l="l" t="t" r="r" b="b"/>
            <a:pathLst>
              <a:path w="57784" h="19685">
                <a:moveTo>
                  <a:pt x="0" y="0"/>
                </a:moveTo>
                <a:lnTo>
                  <a:pt x="57205" y="0"/>
                </a:lnTo>
                <a:lnTo>
                  <a:pt x="57205" y="19068"/>
                </a:lnTo>
                <a:lnTo>
                  <a:pt x="0" y="1906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9143404" y="5339214"/>
            <a:ext cx="57785" cy="19685"/>
          </a:xfrm>
          <a:custGeom>
            <a:avLst/>
            <a:gdLst/>
            <a:ahLst/>
            <a:cxnLst/>
            <a:rect l="l" t="t" r="r" b="b"/>
            <a:pathLst>
              <a:path w="57784" h="19685">
                <a:moveTo>
                  <a:pt x="0" y="0"/>
                </a:moveTo>
                <a:lnTo>
                  <a:pt x="57205" y="0"/>
                </a:lnTo>
                <a:lnTo>
                  <a:pt x="57205" y="19068"/>
                </a:lnTo>
                <a:lnTo>
                  <a:pt x="0" y="1906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9257816" y="5339214"/>
            <a:ext cx="57785" cy="19685"/>
          </a:xfrm>
          <a:custGeom>
            <a:avLst/>
            <a:gdLst/>
            <a:ahLst/>
            <a:cxnLst/>
            <a:rect l="l" t="t" r="r" b="b"/>
            <a:pathLst>
              <a:path w="57784" h="19685">
                <a:moveTo>
                  <a:pt x="0" y="0"/>
                </a:moveTo>
                <a:lnTo>
                  <a:pt x="57205" y="0"/>
                </a:lnTo>
                <a:lnTo>
                  <a:pt x="57205" y="19068"/>
                </a:lnTo>
                <a:lnTo>
                  <a:pt x="0" y="1906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9372227" y="5339214"/>
            <a:ext cx="57785" cy="19685"/>
          </a:xfrm>
          <a:custGeom>
            <a:avLst/>
            <a:gdLst/>
            <a:ahLst/>
            <a:cxnLst/>
            <a:rect l="l" t="t" r="r" b="b"/>
            <a:pathLst>
              <a:path w="57784" h="19685">
                <a:moveTo>
                  <a:pt x="0" y="0"/>
                </a:moveTo>
                <a:lnTo>
                  <a:pt x="57205" y="0"/>
                </a:lnTo>
                <a:lnTo>
                  <a:pt x="57205" y="19068"/>
                </a:lnTo>
                <a:lnTo>
                  <a:pt x="0" y="1906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9486639" y="5339214"/>
            <a:ext cx="57785" cy="19685"/>
          </a:xfrm>
          <a:custGeom>
            <a:avLst/>
            <a:gdLst/>
            <a:ahLst/>
            <a:cxnLst/>
            <a:rect l="l" t="t" r="r" b="b"/>
            <a:pathLst>
              <a:path w="57784" h="19685">
                <a:moveTo>
                  <a:pt x="0" y="0"/>
                </a:moveTo>
                <a:lnTo>
                  <a:pt x="57205" y="0"/>
                </a:lnTo>
                <a:lnTo>
                  <a:pt x="57205" y="19068"/>
                </a:lnTo>
                <a:lnTo>
                  <a:pt x="0" y="1906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9601051" y="5339214"/>
            <a:ext cx="57785" cy="19685"/>
          </a:xfrm>
          <a:custGeom>
            <a:avLst/>
            <a:gdLst/>
            <a:ahLst/>
            <a:cxnLst/>
            <a:rect l="l" t="t" r="r" b="b"/>
            <a:pathLst>
              <a:path w="57784" h="19685">
                <a:moveTo>
                  <a:pt x="0" y="0"/>
                </a:moveTo>
                <a:lnTo>
                  <a:pt x="57205" y="0"/>
                </a:lnTo>
                <a:lnTo>
                  <a:pt x="57205" y="19068"/>
                </a:lnTo>
                <a:lnTo>
                  <a:pt x="0" y="1906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>
            <a:spLocks noGrp="1"/>
          </p:cNvSpPr>
          <p:nvPr>
            <p:ph type="title"/>
          </p:nvPr>
        </p:nvSpPr>
        <p:spPr>
          <a:xfrm>
            <a:off x="4079456" y="1846490"/>
            <a:ext cx="1931035" cy="2028189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100" spc="-2900">
                <a:solidFill>
                  <a:srgbClr val="DBEB61"/>
                </a:solidFill>
              </a:rPr>
              <a:t>E</a:t>
            </a:r>
            <a:r>
              <a:rPr dirty="0" sz="13100" spc="-3979">
                <a:solidFill>
                  <a:srgbClr val="DBEB61"/>
                </a:solidFill>
              </a:rPr>
              <a:t>N</a:t>
            </a:r>
            <a:r>
              <a:rPr dirty="0" sz="13100" spc="-4715">
                <a:solidFill>
                  <a:srgbClr val="DBEB61"/>
                </a:solidFill>
              </a:rPr>
              <a:t>D</a:t>
            </a:r>
            <a:endParaRPr sz="13100"/>
          </a:p>
        </p:txBody>
      </p:sp>
      <p:sp>
        <p:nvSpPr>
          <p:cNvPr id="62" name="object 62"/>
          <p:cNvSpPr txBox="1"/>
          <p:nvPr/>
        </p:nvSpPr>
        <p:spPr>
          <a:xfrm>
            <a:off x="4079456" y="3886833"/>
            <a:ext cx="4530725" cy="1169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90"/>
              </a:spcBef>
            </a:pPr>
            <a:r>
              <a:rPr dirty="0" sz="2600" spc="-575">
                <a:solidFill>
                  <a:srgbClr val="F82571"/>
                </a:solidFill>
                <a:latin typeface="Lucida Sans"/>
                <a:cs typeface="Lucida Sans"/>
                <a:hlinkClick r:id="rId4"/>
              </a:rPr>
              <a:t>Eueung </a:t>
            </a:r>
            <a:r>
              <a:rPr dirty="0" sz="2600" spc="-560">
                <a:solidFill>
                  <a:srgbClr val="F82571"/>
                </a:solidFill>
                <a:latin typeface="Lucida Sans"/>
                <a:cs typeface="Lucida Sans"/>
                <a:hlinkClick r:id="rId4"/>
              </a:rPr>
              <a:t>Mulyana </a:t>
            </a:r>
            <a:r>
              <a:rPr dirty="0" sz="2600" spc="-560">
                <a:solidFill>
                  <a:srgbClr val="F82571"/>
                </a:solidFill>
                <a:latin typeface="Lucida Sans"/>
                <a:cs typeface="Lucida Sans"/>
              </a:rPr>
              <a:t> </a:t>
            </a:r>
            <a:r>
              <a:rPr dirty="0" sz="2600" spc="-520">
                <a:solidFill>
                  <a:srgbClr val="F82571"/>
                </a:solidFill>
                <a:latin typeface="Lucida Sans"/>
                <a:cs typeface="Lucida Sans"/>
                <a:hlinkClick r:id="rId5"/>
              </a:rPr>
              <a:t>https://eueung.github.io/012017/nodemcu</a:t>
            </a:r>
            <a:endParaRPr sz="260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1500" spc="-355">
                <a:solidFill>
                  <a:srgbClr val="FFFFFF"/>
                </a:solidFill>
                <a:latin typeface="Lucida Sans"/>
                <a:cs typeface="Lucida Sans"/>
              </a:rPr>
              <a:t>CodeLabs </a:t>
            </a:r>
            <a:r>
              <a:rPr dirty="0" sz="1500" spc="85">
                <a:solidFill>
                  <a:srgbClr val="FFFFFF"/>
                </a:solidFill>
                <a:latin typeface="Lucida Sans"/>
                <a:cs typeface="Lucida Sans"/>
              </a:rPr>
              <a:t>|</a:t>
            </a:r>
            <a:r>
              <a:rPr dirty="0" sz="1500" spc="-21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1500" spc="-270">
                <a:solidFill>
                  <a:srgbClr val="F82571"/>
                </a:solidFill>
                <a:latin typeface="Lucida Sans"/>
                <a:cs typeface="Lucida Sans"/>
                <a:hlinkClick r:id="rId6"/>
              </a:rPr>
              <a:t>Attribution-ShareAlike </a:t>
            </a:r>
            <a:r>
              <a:rPr dirty="0" sz="1500" spc="-540">
                <a:solidFill>
                  <a:srgbClr val="F82571"/>
                </a:solidFill>
                <a:latin typeface="Lucida Sans"/>
                <a:cs typeface="Lucida Sans"/>
                <a:hlinkClick r:id="rId6"/>
              </a:rPr>
              <a:t>CC</a:t>
            </a:r>
            <a:r>
              <a:rPr dirty="0" sz="1500" spc="-240">
                <a:solidFill>
                  <a:srgbClr val="F82571"/>
                </a:solidFill>
                <a:latin typeface="Lucida Sans"/>
                <a:cs typeface="Lucida Sans"/>
                <a:hlinkClick r:id="rId6"/>
              </a:rPr>
              <a:t> </a:t>
            </a:r>
            <a:r>
              <a:rPr dirty="0" sz="1500" spc="-320">
                <a:solidFill>
                  <a:srgbClr val="F82571"/>
                </a:solidFill>
                <a:latin typeface="Lucida Sans"/>
                <a:cs typeface="Lucida Sans"/>
                <a:hlinkClick r:id="rId6"/>
              </a:rPr>
              <a:t>BY-SA</a:t>
            </a:r>
            <a:endParaRPr sz="15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7312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 spc="-400"/>
              <a:t>20</a:t>
            </a:fld>
            <a:r>
              <a:rPr dirty="0" spc="-400"/>
              <a:t> </a:t>
            </a:r>
            <a:r>
              <a:rPr dirty="0" spc="105"/>
              <a:t>/</a:t>
            </a:r>
            <a:r>
              <a:rPr dirty="0" spc="-325"/>
              <a:t> </a:t>
            </a:r>
            <a:r>
              <a:rPr dirty="0" spc="-400"/>
              <a:t>43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899535" cy="7313295"/>
          </a:xfrm>
          <a:custGeom>
            <a:avLst/>
            <a:gdLst/>
            <a:ahLst/>
            <a:cxnLst/>
            <a:rect l="l" t="t" r="r" b="b"/>
            <a:pathLst>
              <a:path w="3899535" h="7313295">
                <a:moveTo>
                  <a:pt x="0" y="0"/>
                </a:moveTo>
                <a:lnTo>
                  <a:pt x="3899533" y="0"/>
                </a:lnTo>
                <a:lnTo>
                  <a:pt x="3899533" y="7312816"/>
                </a:lnTo>
                <a:lnTo>
                  <a:pt x="0" y="7312816"/>
                </a:lnTo>
                <a:lnTo>
                  <a:pt x="0" y="0"/>
                </a:lnTo>
                <a:close/>
              </a:path>
            </a:pathLst>
          </a:custGeom>
          <a:solidFill>
            <a:srgbClr val="2AA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18114" y="3114553"/>
            <a:ext cx="2105660" cy="9067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750" spc="-1660"/>
              <a:t>N</a:t>
            </a:r>
            <a:r>
              <a:rPr dirty="0" sz="5750" spc="-1360"/>
              <a:t>o</a:t>
            </a:r>
            <a:r>
              <a:rPr dirty="0" sz="5750" spc="-1625"/>
              <a:t>deMCU</a:t>
            </a:r>
            <a:endParaRPr sz="575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 spc="-400"/>
              <a:t>20</a:t>
            </a:fld>
            <a:r>
              <a:rPr dirty="0" spc="-400"/>
              <a:t> </a:t>
            </a:r>
            <a:r>
              <a:rPr dirty="0" spc="105"/>
              <a:t>/</a:t>
            </a:r>
            <a:r>
              <a:rPr dirty="0" spc="-325"/>
              <a:t> </a:t>
            </a:r>
            <a:r>
              <a:rPr dirty="0" spc="-400"/>
              <a:t>43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79456" y="1550927"/>
            <a:ext cx="5275580" cy="4354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700"/>
              </a:lnSpc>
              <a:spcBef>
                <a:spcPts val="100"/>
              </a:spcBef>
            </a:pPr>
            <a:r>
              <a:rPr dirty="0" sz="3000" spc="-865">
                <a:solidFill>
                  <a:srgbClr val="41C7EF"/>
                </a:solidFill>
                <a:latin typeface="Arial Black"/>
                <a:cs typeface="Arial Black"/>
              </a:rPr>
              <a:t>NodeMCU </a:t>
            </a:r>
            <a:r>
              <a:rPr dirty="0" sz="3000" spc="-665">
                <a:latin typeface="Arial Black"/>
                <a:cs typeface="Arial Black"/>
              </a:rPr>
              <a:t>is </a:t>
            </a:r>
            <a:r>
              <a:rPr dirty="0" sz="3000" spc="-855">
                <a:latin typeface="Arial Black"/>
                <a:cs typeface="Arial Black"/>
              </a:rPr>
              <a:t>a </a:t>
            </a:r>
            <a:r>
              <a:rPr dirty="0" sz="3000" spc="-1040">
                <a:latin typeface="Arial Black"/>
                <a:cs typeface="Arial Black"/>
              </a:rPr>
              <a:t>LUA</a:t>
            </a:r>
            <a:r>
              <a:rPr dirty="0" sz="3000" spc="-445">
                <a:latin typeface="Arial Black"/>
                <a:cs typeface="Arial Black"/>
              </a:rPr>
              <a:t> </a:t>
            </a:r>
            <a:r>
              <a:rPr dirty="0" sz="3000" spc="-790">
                <a:latin typeface="Arial Black"/>
                <a:cs typeface="Arial Black"/>
              </a:rPr>
              <a:t>based </a:t>
            </a:r>
            <a:r>
              <a:rPr dirty="0" sz="3000" spc="-720">
                <a:latin typeface="Arial Black"/>
                <a:cs typeface="Arial Black"/>
              </a:rPr>
              <a:t>interactive  </a:t>
            </a:r>
            <a:r>
              <a:rPr dirty="0" sz="3000" spc="-740">
                <a:solidFill>
                  <a:srgbClr val="FF4843"/>
                </a:solidFill>
                <a:latin typeface="Arial Black"/>
                <a:cs typeface="Arial Black"/>
              </a:rPr>
              <a:t>firmware </a:t>
            </a:r>
            <a:r>
              <a:rPr dirty="0" sz="3000" spc="-590">
                <a:latin typeface="Arial Black"/>
                <a:cs typeface="Arial Black"/>
              </a:rPr>
              <a:t>for </a:t>
            </a:r>
            <a:r>
              <a:rPr dirty="0" sz="3000" spc="-755">
                <a:latin typeface="Arial Black"/>
                <a:cs typeface="Arial Black"/>
              </a:rPr>
              <a:t>Expressif </a:t>
            </a:r>
            <a:r>
              <a:rPr dirty="0" sz="3000" spc="-880">
                <a:latin typeface="Arial Black"/>
                <a:cs typeface="Arial Black"/>
              </a:rPr>
              <a:t>ESP8622 </a:t>
            </a:r>
            <a:r>
              <a:rPr dirty="0" sz="3000" spc="-600">
                <a:latin typeface="Arial Black"/>
                <a:cs typeface="Arial Black"/>
              </a:rPr>
              <a:t>Wi-Fi </a:t>
            </a:r>
            <a:r>
              <a:rPr dirty="0" sz="3000" spc="-800">
                <a:latin typeface="Arial Black"/>
                <a:cs typeface="Arial Black"/>
              </a:rPr>
              <a:t>SoC,  </a:t>
            </a:r>
            <a:r>
              <a:rPr dirty="0" sz="3000" spc="-869">
                <a:latin typeface="Arial Black"/>
                <a:cs typeface="Arial Black"/>
              </a:rPr>
              <a:t>as </a:t>
            </a:r>
            <a:r>
              <a:rPr dirty="0" sz="3000" spc="-720">
                <a:latin typeface="Arial Black"/>
                <a:cs typeface="Arial Black"/>
              </a:rPr>
              <a:t>well </a:t>
            </a:r>
            <a:r>
              <a:rPr dirty="0" sz="3000" spc="-869">
                <a:latin typeface="Arial Black"/>
                <a:cs typeface="Arial Black"/>
              </a:rPr>
              <a:t>as </a:t>
            </a:r>
            <a:r>
              <a:rPr dirty="0" sz="3000" spc="-790">
                <a:latin typeface="Arial Black"/>
                <a:cs typeface="Arial Black"/>
              </a:rPr>
              <a:t>an </a:t>
            </a:r>
            <a:r>
              <a:rPr dirty="0" sz="3000" spc="-750">
                <a:latin typeface="Arial Black"/>
                <a:cs typeface="Arial Black"/>
              </a:rPr>
              <a:t>open </a:t>
            </a:r>
            <a:r>
              <a:rPr dirty="0" sz="3000" spc="-800">
                <a:latin typeface="Arial Black"/>
                <a:cs typeface="Arial Black"/>
              </a:rPr>
              <a:t>source </a:t>
            </a:r>
            <a:r>
              <a:rPr dirty="0" sz="3000" spc="-770">
                <a:latin typeface="Arial Black"/>
                <a:cs typeface="Arial Black"/>
              </a:rPr>
              <a:t>hardware </a:t>
            </a:r>
            <a:r>
              <a:rPr dirty="0" sz="3000" spc="-705">
                <a:solidFill>
                  <a:srgbClr val="FF4843"/>
                </a:solidFill>
                <a:latin typeface="Arial Black"/>
                <a:cs typeface="Arial Black"/>
              </a:rPr>
              <a:t>board  </a:t>
            </a:r>
            <a:r>
              <a:rPr dirty="0" sz="3000" spc="-735">
                <a:latin typeface="Arial Black"/>
                <a:cs typeface="Arial Black"/>
              </a:rPr>
              <a:t>that </a:t>
            </a:r>
            <a:r>
              <a:rPr dirty="0" sz="3000" spc="-725">
                <a:latin typeface="Arial Black"/>
                <a:cs typeface="Arial Black"/>
              </a:rPr>
              <a:t>includes </a:t>
            </a:r>
            <a:r>
              <a:rPr dirty="0" sz="3000" spc="-855">
                <a:latin typeface="Arial Black"/>
                <a:cs typeface="Arial Black"/>
              </a:rPr>
              <a:t>a </a:t>
            </a:r>
            <a:r>
              <a:rPr dirty="0" sz="3000" spc="-630">
                <a:latin typeface="Arial Black"/>
                <a:cs typeface="Arial Black"/>
              </a:rPr>
              <a:t>(CP2102/CH340/..) </a:t>
            </a:r>
            <a:r>
              <a:rPr dirty="0" sz="3000" spc="-1070">
                <a:latin typeface="Arial Black"/>
                <a:cs typeface="Arial Black"/>
              </a:rPr>
              <a:t>TTL</a:t>
            </a:r>
            <a:r>
              <a:rPr dirty="0" sz="3000" spc="-450">
                <a:latin typeface="Arial Black"/>
                <a:cs typeface="Arial Black"/>
              </a:rPr>
              <a:t> </a:t>
            </a:r>
            <a:r>
              <a:rPr dirty="0" sz="3000" spc="-715">
                <a:latin typeface="Arial Black"/>
                <a:cs typeface="Arial Black"/>
              </a:rPr>
              <a:t>to  </a:t>
            </a:r>
            <a:r>
              <a:rPr dirty="0" sz="3000" spc="-1000">
                <a:latin typeface="Arial Black"/>
                <a:cs typeface="Arial Black"/>
              </a:rPr>
              <a:t>USB</a:t>
            </a:r>
            <a:r>
              <a:rPr dirty="0" sz="3000" spc="-735">
                <a:latin typeface="Arial Black"/>
                <a:cs typeface="Arial Black"/>
              </a:rPr>
              <a:t>chip </a:t>
            </a:r>
            <a:r>
              <a:rPr dirty="0" sz="3000" spc="-590">
                <a:latin typeface="Arial Black"/>
                <a:cs typeface="Arial Black"/>
              </a:rPr>
              <a:t>for </a:t>
            </a:r>
            <a:r>
              <a:rPr dirty="0" sz="3000" spc="-775">
                <a:latin typeface="Arial Black"/>
                <a:cs typeface="Arial Black"/>
              </a:rPr>
              <a:t>programming </a:t>
            </a:r>
            <a:r>
              <a:rPr dirty="0" sz="3000" spc="-760">
                <a:latin typeface="Arial Black"/>
                <a:cs typeface="Arial Black"/>
              </a:rPr>
              <a:t>and </a:t>
            </a:r>
            <a:r>
              <a:rPr dirty="0" sz="3000" spc="-725">
                <a:latin typeface="Arial Black"/>
                <a:cs typeface="Arial Black"/>
              </a:rPr>
              <a:t>debugging,  </a:t>
            </a:r>
            <a:r>
              <a:rPr dirty="0" sz="3000" spc="-665">
                <a:latin typeface="Arial Black"/>
                <a:cs typeface="Arial Black"/>
              </a:rPr>
              <a:t>is </a:t>
            </a:r>
            <a:r>
              <a:rPr dirty="0" u="heavy" sz="3000" spc="-635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breadboard</a:t>
            </a:r>
            <a:r>
              <a:rPr dirty="0" sz="3000" spc="-635">
                <a:latin typeface="Arial Black"/>
                <a:cs typeface="Arial Black"/>
              </a:rPr>
              <a:t>-friendly, </a:t>
            </a:r>
            <a:r>
              <a:rPr dirty="0" sz="3000" spc="-760">
                <a:latin typeface="Arial Black"/>
                <a:cs typeface="Arial Black"/>
              </a:rPr>
              <a:t>and </a:t>
            </a:r>
            <a:r>
              <a:rPr dirty="0" sz="3000" spc="-885">
                <a:latin typeface="Arial Black"/>
                <a:cs typeface="Arial Black"/>
              </a:rPr>
              <a:t>can </a:t>
            </a:r>
            <a:r>
              <a:rPr dirty="0" sz="3000" spc="-740">
                <a:latin typeface="Arial Black"/>
                <a:cs typeface="Arial Black"/>
              </a:rPr>
              <a:t>simply </a:t>
            </a:r>
            <a:r>
              <a:rPr dirty="0" sz="3000" spc="-760">
                <a:latin typeface="Arial Black"/>
                <a:cs typeface="Arial Black"/>
              </a:rPr>
              <a:t>be  </a:t>
            </a:r>
            <a:r>
              <a:rPr dirty="0" sz="3000" spc="-785">
                <a:latin typeface="Arial Black"/>
                <a:cs typeface="Arial Black"/>
              </a:rPr>
              <a:t>powered </a:t>
            </a:r>
            <a:r>
              <a:rPr dirty="0" sz="3000" spc="-725">
                <a:latin typeface="Arial Black"/>
                <a:cs typeface="Arial Black"/>
              </a:rPr>
              <a:t>via </a:t>
            </a:r>
            <a:r>
              <a:rPr dirty="0" sz="3000" spc="-665">
                <a:latin typeface="Arial Black"/>
                <a:cs typeface="Arial Black"/>
              </a:rPr>
              <a:t>its </a:t>
            </a:r>
            <a:r>
              <a:rPr dirty="0" u="heavy" sz="3000" spc="-775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micro </a:t>
            </a:r>
            <a:r>
              <a:rPr dirty="0" u="heavy" sz="3000" spc="-100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USB</a:t>
            </a:r>
            <a:r>
              <a:rPr dirty="0" sz="3000" spc="-605">
                <a:latin typeface="Arial Black"/>
                <a:cs typeface="Arial Black"/>
              </a:rPr>
              <a:t>port.</a:t>
            </a:r>
            <a:endParaRPr sz="3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3379"/>
              </a:spcBef>
            </a:pPr>
            <a:r>
              <a:rPr dirty="0" sz="1500" spc="-350">
                <a:latin typeface="Arial Black"/>
                <a:cs typeface="Arial Black"/>
              </a:rPr>
              <a:t>Ref:</a:t>
            </a:r>
            <a:r>
              <a:rPr dirty="0" sz="1500" spc="-225">
                <a:latin typeface="Arial Black"/>
                <a:cs typeface="Arial Black"/>
              </a:rPr>
              <a:t> </a:t>
            </a:r>
            <a:r>
              <a:rPr dirty="0" sz="1500" spc="-385">
                <a:solidFill>
                  <a:srgbClr val="F82571"/>
                </a:solidFill>
                <a:latin typeface="Arial Black"/>
                <a:cs typeface="Arial Black"/>
                <a:hlinkClick r:id="rId2"/>
              </a:rPr>
              <a:t>cnx-software</a:t>
            </a:r>
            <a:endParaRPr sz="15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899535" cy="7313295"/>
          </a:xfrm>
          <a:custGeom>
            <a:avLst/>
            <a:gdLst/>
            <a:ahLst/>
            <a:cxnLst/>
            <a:rect l="l" t="t" r="r" b="b"/>
            <a:pathLst>
              <a:path w="3899535" h="7313295">
                <a:moveTo>
                  <a:pt x="0" y="0"/>
                </a:moveTo>
                <a:lnTo>
                  <a:pt x="3899533" y="0"/>
                </a:lnTo>
                <a:lnTo>
                  <a:pt x="3899533" y="7312816"/>
                </a:lnTo>
                <a:lnTo>
                  <a:pt x="0" y="7312816"/>
                </a:lnTo>
                <a:lnTo>
                  <a:pt x="0" y="0"/>
                </a:lnTo>
                <a:close/>
              </a:path>
            </a:pathLst>
          </a:custGeom>
          <a:solidFill>
            <a:srgbClr val="2AA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68544" y="2880963"/>
            <a:ext cx="2255520" cy="1379855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61925">
              <a:lnSpc>
                <a:spcPct val="100000"/>
              </a:lnSpc>
              <a:spcBef>
                <a:spcPts val="130"/>
              </a:spcBef>
            </a:pPr>
            <a:r>
              <a:rPr dirty="0" sz="5750" spc="-1660"/>
              <a:t>N</a:t>
            </a:r>
            <a:r>
              <a:rPr dirty="0" sz="5750" spc="-1360"/>
              <a:t>o</a:t>
            </a:r>
            <a:r>
              <a:rPr dirty="0" sz="5750" spc="-1625"/>
              <a:t>deMCU</a:t>
            </a:r>
            <a:endParaRPr sz="5750"/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0" spc="-620">
                <a:solidFill>
                  <a:srgbClr val="B3E4FB"/>
                </a:solidFill>
              </a:rPr>
              <a:t>Firmware  </a:t>
            </a:r>
            <a:r>
              <a:rPr dirty="0" sz="3000" spc="-645">
                <a:solidFill>
                  <a:srgbClr val="B3E4FB"/>
                </a:solidFill>
              </a:rPr>
              <a:t>+</a:t>
            </a:r>
            <a:r>
              <a:rPr dirty="0" sz="3000" spc="-715">
                <a:solidFill>
                  <a:srgbClr val="B3E4FB"/>
                </a:solidFill>
              </a:rPr>
              <a:t> </a:t>
            </a:r>
            <a:r>
              <a:rPr dirty="0" sz="3000" spc="-580">
                <a:solidFill>
                  <a:srgbClr val="B3E4FB"/>
                </a:solidFill>
              </a:rPr>
              <a:t>DevKits</a:t>
            </a:r>
            <a:endParaRPr sz="30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 spc="-400"/>
              <a:t>20</a:t>
            </a:fld>
            <a:r>
              <a:rPr dirty="0" spc="-400"/>
              <a:t> </a:t>
            </a:r>
            <a:r>
              <a:rPr dirty="0" spc="105"/>
              <a:t>/</a:t>
            </a:r>
            <a:r>
              <a:rPr dirty="0" spc="-325"/>
              <a:t> </a:t>
            </a:r>
            <a:r>
              <a:rPr dirty="0" spc="-400"/>
              <a:t>43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79456" y="1599552"/>
            <a:ext cx="5489575" cy="4348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3199"/>
              </a:lnSpc>
              <a:spcBef>
                <a:spcPts val="100"/>
              </a:spcBef>
            </a:pPr>
            <a:r>
              <a:rPr dirty="0" sz="2100" spc="-605">
                <a:solidFill>
                  <a:srgbClr val="41C7EF"/>
                </a:solidFill>
                <a:latin typeface="Arial Black"/>
                <a:cs typeface="Arial Black"/>
              </a:rPr>
              <a:t>NodeMCU </a:t>
            </a:r>
            <a:r>
              <a:rPr dirty="0" sz="2100" spc="-465">
                <a:latin typeface="Arial Black"/>
                <a:cs typeface="Arial Black"/>
              </a:rPr>
              <a:t>is </a:t>
            </a:r>
            <a:r>
              <a:rPr dirty="0" sz="2100" spc="-555">
                <a:latin typeface="Arial Black"/>
                <a:cs typeface="Arial Black"/>
              </a:rPr>
              <a:t>an </a:t>
            </a:r>
            <a:r>
              <a:rPr dirty="0" u="heavy" sz="2100" spc="-59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eLua</a:t>
            </a:r>
            <a:r>
              <a:rPr dirty="0" sz="2100" spc="-590">
                <a:latin typeface="Arial Black"/>
                <a:cs typeface="Arial Black"/>
              </a:rPr>
              <a:t> </a:t>
            </a:r>
            <a:r>
              <a:rPr dirty="0" sz="2100" spc="-555">
                <a:latin typeface="Arial Black"/>
                <a:cs typeface="Arial Black"/>
              </a:rPr>
              <a:t>based </a:t>
            </a:r>
            <a:r>
              <a:rPr dirty="0" sz="2100" spc="-520">
                <a:solidFill>
                  <a:srgbClr val="FF4843"/>
                </a:solidFill>
                <a:latin typeface="Arial Black"/>
                <a:cs typeface="Arial Black"/>
              </a:rPr>
              <a:t>firmware </a:t>
            </a:r>
            <a:r>
              <a:rPr dirty="0" sz="2100" spc="-415">
                <a:latin typeface="Arial Black"/>
                <a:cs typeface="Arial Black"/>
              </a:rPr>
              <a:t>for </a:t>
            </a:r>
            <a:r>
              <a:rPr dirty="0" sz="2100" spc="-520">
                <a:latin typeface="Arial Black"/>
                <a:cs typeface="Arial Black"/>
              </a:rPr>
              <a:t>the </a:t>
            </a:r>
            <a:r>
              <a:rPr dirty="0" sz="2100" spc="-615">
                <a:latin typeface="Arial Black"/>
                <a:cs typeface="Arial Black"/>
              </a:rPr>
              <a:t>ESP8266 </a:t>
            </a:r>
            <a:r>
              <a:rPr dirty="0" sz="2100" spc="-484">
                <a:latin typeface="Arial Black"/>
                <a:cs typeface="Arial Black"/>
              </a:rPr>
              <a:t>WiFi </a:t>
            </a:r>
            <a:r>
              <a:rPr dirty="0" sz="2100" spc="-700">
                <a:latin typeface="Arial Black"/>
                <a:cs typeface="Arial Black"/>
              </a:rPr>
              <a:t>SOC </a:t>
            </a:r>
            <a:r>
              <a:rPr dirty="0" sz="2100" spc="-505">
                <a:latin typeface="Arial Black"/>
                <a:cs typeface="Arial Black"/>
              </a:rPr>
              <a:t>from </a:t>
            </a:r>
            <a:r>
              <a:rPr dirty="0" sz="2100" spc="-495">
                <a:latin typeface="Arial Black"/>
                <a:cs typeface="Arial Black"/>
              </a:rPr>
              <a:t>Espressif. </a:t>
            </a:r>
            <a:r>
              <a:rPr dirty="0" sz="2100" spc="-625">
                <a:latin typeface="Arial Black"/>
                <a:cs typeface="Arial Black"/>
              </a:rPr>
              <a:t>The </a:t>
            </a:r>
            <a:r>
              <a:rPr dirty="0" sz="2100" spc="-520">
                <a:latin typeface="Arial Black"/>
                <a:cs typeface="Arial Black"/>
              </a:rPr>
              <a:t>firmware </a:t>
            </a:r>
            <a:r>
              <a:rPr dirty="0" sz="2100" spc="-465">
                <a:latin typeface="Arial Black"/>
                <a:cs typeface="Arial Black"/>
              </a:rPr>
              <a:t>is </a:t>
            </a:r>
            <a:r>
              <a:rPr dirty="0" sz="2100" spc="-555">
                <a:latin typeface="Arial Black"/>
                <a:cs typeface="Arial Black"/>
              </a:rPr>
              <a:t>based </a:t>
            </a:r>
            <a:r>
              <a:rPr dirty="0" sz="2100" spc="-520">
                <a:latin typeface="Arial Black"/>
                <a:cs typeface="Arial Black"/>
              </a:rPr>
              <a:t>on the Espressif </a:t>
            </a:r>
            <a:r>
              <a:rPr dirty="0" sz="2100" spc="-575">
                <a:latin typeface="Arial Black"/>
                <a:cs typeface="Arial Black"/>
              </a:rPr>
              <a:t>NON-OS  </a:t>
            </a:r>
            <a:r>
              <a:rPr dirty="0" sz="2100" spc="-735">
                <a:latin typeface="Arial Black"/>
                <a:cs typeface="Arial Black"/>
              </a:rPr>
              <a:t>SDK</a:t>
            </a:r>
            <a:r>
              <a:rPr dirty="0" sz="2100" spc="-315">
                <a:latin typeface="Arial Black"/>
                <a:cs typeface="Arial Black"/>
              </a:rPr>
              <a:t> </a:t>
            </a:r>
            <a:r>
              <a:rPr dirty="0" sz="2100" spc="-530">
                <a:latin typeface="Arial Black"/>
                <a:cs typeface="Arial Black"/>
              </a:rPr>
              <a:t>and </a:t>
            </a:r>
            <a:r>
              <a:rPr dirty="0" sz="2100" spc="-585">
                <a:latin typeface="Arial Black"/>
                <a:cs typeface="Arial Black"/>
              </a:rPr>
              <a:t>uses </a:t>
            </a:r>
            <a:r>
              <a:rPr dirty="0" sz="2100" spc="-600">
                <a:latin typeface="Arial Black"/>
                <a:cs typeface="Arial Black"/>
              </a:rPr>
              <a:t>a </a:t>
            </a:r>
            <a:r>
              <a:rPr dirty="0" sz="2100" spc="-385">
                <a:latin typeface="Arial Black"/>
                <a:cs typeface="Arial Black"/>
              </a:rPr>
              <a:t>file </a:t>
            </a:r>
            <a:r>
              <a:rPr dirty="0" sz="2100" spc="-615">
                <a:latin typeface="Arial Black"/>
                <a:cs typeface="Arial Black"/>
              </a:rPr>
              <a:t>system </a:t>
            </a:r>
            <a:r>
              <a:rPr dirty="0" sz="2100" spc="-555">
                <a:latin typeface="Arial Black"/>
                <a:cs typeface="Arial Black"/>
              </a:rPr>
              <a:t>based </a:t>
            </a:r>
            <a:r>
              <a:rPr dirty="0" sz="2100" spc="-520">
                <a:latin typeface="Arial Black"/>
                <a:cs typeface="Arial Black"/>
              </a:rPr>
              <a:t>on</a:t>
            </a:r>
            <a:r>
              <a:rPr dirty="0" sz="2100" spc="-350">
                <a:latin typeface="Arial Black"/>
                <a:cs typeface="Arial Black"/>
              </a:rPr>
              <a:t> </a:t>
            </a:r>
            <a:r>
              <a:rPr dirty="0" u="heavy" sz="2100" spc="-325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spi¦s</a:t>
            </a:r>
            <a:r>
              <a:rPr dirty="0" sz="2100" spc="-325">
                <a:latin typeface="Arial Black"/>
                <a:cs typeface="Arial Black"/>
              </a:rPr>
              <a:t>.</a:t>
            </a:r>
            <a:endParaRPr sz="2100">
              <a:latin typeface="Arial Black"/>
              <a:cs typeface="Arial Black"/>
            </a:endParaRPr>
          </a:p>
          <a:p>
            <a:pPr marL="12700" marR="97790">
              <a:lnSpc>
                <a:spcPct val="113199"/>
              </a:lnSpc>
              <a:spcBef>
                <a:spcPts val="2100"/>
              </a:spcBef>
            </a:pPr>
            <a:r>
              <a:rPr dirty="0" sz="2100" spc="-625">
                <a:latin typeface="Arial Black"/>
                <a:cs typeface="Arial Black"/>
              </a:rPr>
              <a:t>The </a:t>
            </a:r>
            <a:r>
              <a:rPr dirty="0" sz="2100" spc="-605">
                <a:latin typeface="Arial Black"/>
                <a:cs typeface="Arial Black"/>
              </a:rPr>
              <a:t>NodeMCU </a:t>
            </a:r>
            <a:r>
              <a:rPr dirty="0" sz="2100" spc="-520">
                <a:latin typeface="Arial Black"/>
                <a:cs typeface="Arial Black"/>
              </a:rPr>
              <a:t>firmware </a:t>
            </a:r>
            <a:r>
              <a:rPr dirty="0" sz="2100" spc="-465">
                <a:latin typeface="Arial Black"/>
                <a:cs typeface="Arial Black"/>
              </a:rPr>
              <a:t>is </a:t>
            </a:r>
            <a:r>
              <a:rPr dirty="0" sz="2100" spc="-600">
                <a:latin typeface="Arial Black"/>
                <a:cs typeface="Arial Black"/>
              </a:rPr>
              <a:t>a </a:t>
            </a:r>
            <a:r>
              <a:rPr dirty="0" sz="2100" spc="-555">
                <a:latin typeface="Arial Black"/>
                <a:cs typeface="Arial Black"/>
              </a:rPr>
              <a:t>companion </a:t>
            </a:r>
            <a:r>
              <a:rPr dirty="0" sz="2100" spc="-500">
                <a:latin typeface="Arial Black"/>
                <a:cs typeface="Arial Black"/>
              </a:rPr>
              <a:t>project to </a:t>
            </a:r>
            <a:r>
              <a:rPr dirty="0" sz="2100" spc="-520">
                <a:latin typeface="Arial Black"/>
                <a:cs typeface="Arial Black"/>
              </a:rPr>
              <a:t>the </a:t>
            </a:r>
            <a:r>
              <a:rPr dirty="0" sz="2100" spc="-470">
                <a:latin typeface="Arial Black"/>
                <a:cs typeface="Arial Black"/>
              </a:rPr>
              <a:t>popular  </a:t>
            </a:r>
            <a:r>
              <a:rPr dirty="0" sz="2100" spc="-605">
                <a:latin typeface="Arial Black"/>
                <a:cs typeface="Arial Black"/>
              </a:rPr>
              <a:t>NodeMCU </a:t>
            </a:r>
            <a:r>
              <a:rPr dirty="0" sz="2100" spc="-550">
                <a:solidFill>
                  <a:srgbClr val="FF4843"/>
                </a:solidFill>
                <a:latin typeface="Arial Black"/>
                <a:cs typeface="Arial Black"/>
              </a:rPr>
              <a:t>DevKits</a:t>
            </a:r>
            <a:r>
              <a:rPr dirty="0" sz="2100" spc="-550">
                <a:latin typeface="Arial Black"/>
                <a:cs typeface="Arial Black"/>
              </a:rPr>
              <a:t>, </a:t>
            </a:r>
            <a:r>
              <a:rPr dirty="0" sz="2100" spc="-525">
                <a:latin typeface="Arial Black"/>
                <a:cs typeface="Arial Black"/>
              </a:rPr>
              <a:t>ready-made </a:t>
            </a:r>
            <a:r>
              <a:rPr dirty="0" u="heavy" sz="2100" spc="-509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open-source</a:t>
            </a:r>
            <a:r>
              <a:rPr dirty="0" sz="2100" spc="-509">
                <a:latin typeface="Arial Black"/>
                <a:cs typeface="Arial Black"/>
              </a:rPr>
              <a:t> </a:t>
            </a:r>
            <a:r>
              <a:rPr dirty="0" sz="2100" spc="-535">
                <a:latin typeface="Arial Black"/>
                <a:cs typeface="Arial Black"/>
              </a:rPr>
              <a:t>development  </a:t>
            </a:r>
            <a:r>
              <a:rPr dirty="0" sz="2100" spc="-515">
                <a:latin typeface="Arial Black"/>
                <a:cs typeface="Arial Black"/>
              </a:rPr>
              <a:t>boards </a:t>
            </a:r>
            <a:r>
              <a:rPr dirty="0" sz="2100" spc="-530">
                <a:latin typeface="Arial Black"/>
                <a:cs typeface="Arial Black"/>
              </a:rPr>
              <a:t>with </a:t>
            </a:r>
            <a:r>
              <a:rPr dirty="0" sz="2100" spc="-575">
                <a:latin typeface="Arial Black"/>
                <a:cs typeface="Arial Black"/>
              </a:rPr>
              <a:t>ESP8266-12E</a:t>
            </a:r>
            <a:r>
              <a:rPr dirty="0" sz="2100" spc="-495">
                <a:latin typeface="Arial Black"/>
                <a:cs typeface="Arial Black"/>
              </a:rPr>
              <a:t> </a:t>
            </a:r>
            <a:r>
              <a:rPr dirty="0" sz="2100" spc="-490">
                <a:latin typeface="Arial Black"/>
                <a:cs typeface="Arial Black"/>
              </a:rPr>
              <a:t>chips.</a:t>
            </a:r>
            <a:endParaRPr sz="2100">
              <a:latin typeface="Arial Black"/>
              <a:cs typeface="Arial Black"/>
            </a:endParaRPr>
          </a:p>
          <a:p>
            <a:pPr marL="12700" marR="33020">
              <a:lnSpc>
                <a:spcPct val="113199"/>
              </a:lnSpc>
              <a:spcBef>
                <a:spcPts val="2105"/>
              </a:spcBef>
            </a:pPr>
            <a:r>
              <a:rPr dirty="0" sz="2100" spc="-625">
                <a:latin typeface="Arial Black"/>
                <a:cs typeface="Arial Black"/>
              </a:rPr>
              <a:t>The </a:t>
            </a:r>
            <a:r>
              <a:rPr dirty="0" sz="2100" spc="-605">
                <a:latin typeface="Arial Black"/>
                <a:cs typeface="Arial Black"/>
              </a:rPr>
              <a:t>NodeMCU </a:t>
            </a:r>
            <a:r>
              <a:rPr dirty="0" sz="2100" spc="-545">
                <a:latin typeface="Arial Black"/>
                <a:cs typeface="Arial Black"/>
              </a:rPr>
              <a:t>programming </a:t>
            </a:r>
            <a:r>
              <a:rPr dirty="0" sz="2100" spc="-535">
                <a:latin typeface="Arial Black"/>
                <a:cs typeface="Arial Black"/>
              </a:rPr>
              <a:t>model </a:t>
            </a:r>
            <a:r>
              <a:rPr dirty="0" sz="2100" spc="-465">
                <a:latin typeface="Arial Black"/>
                <a:cs typeface="Arial Black"/>
              </a:rPr>
              <a:t>is similar </a:t>
            </a:r>
            <a:r>
              <a:rPr dirty="0" sz="2100" spc="-500">
                <a:latin typeface="Arial Black"/>
                <a:cs typeface="Arial Black"/>
              </a:rPr>
              <a:t>to </a:t>
            </a:r>
            <a:r>
              <a:rPr dirty="0" sz="2100" spc="-515">
                <a:latin typeface="Arial Black"/>
                <a:cs typeface="Arial Black"/>
              </a:rPr>
              <a:t>that </a:t>
            </a:r>
            <a:r>
              <a:rPr dirty="0" sz="2100" spc="-445">
                <a:latin typeface="Arial Black"/>
                <a:cs typeface="Arial Black"/>
              </a:rPr>
              <a:t>of  </a:t>
            </a:r>
            <a:r>
              <a:rPr dirty="0" u="heavy" sz="2100" spc="-459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Node.js</a:t>
            </a:r>
            <a:r>
              <a:rPr dirty="0" sz="2100" spc="-459">
                <a:latin typeface="Arial Black"/>
                <a:cs typeface="Arial Black"/>
              </a:rPr>
              <a:t>, </a:t>
            </a:r>
            <a:r>
              <a:rPr dirty="0" sz="2100" spc="-490">
                <a:latin typeface="Arial Black"/>
                <a:cs typeface="Arial Black"/>
              </a:rPr>
              <a:t>only </a:t>
            </a:r>
            <a:r>
              <a:rPr dirty="0" sz="2100" spc="-409">
                <a:latin typeface="Arial Black"/>
                <a:cs typeface="Arial Black"/>
              </a:rPr>
              <a:t>in </a:t>
            </a:r>
            <a:r>
              <a:rPr dirty="0" sz="2100" spc="-515">
                <a:latin typeface="Arial Black"/>
                <a:cs typeface="Arial Black"/>
              </a:rPr>
              <a:t>Lua. </a:t>
            </a:r>
            <a:r>
              <a:rPr dirty="0" sz="2100" spc="-430">
                <a:latin typeface="Arial Black"/>
                <a:cs typeface="Arial Black"/>
              </a:rPr>
              <a:t>It </a:t>
            </a:r>
            <a:r>
              <a:rPr dirty="0" sz="2100" spc="-465">
                <a:latin typeface="Arial Black"/>
                <a:cs typeface="Arial Black"/>
              </a:rPr>
              <a:t>is </a:t>
            </a:r>
            <a:r>
              <a:rPr dirty="0" sz="2100" spc="-555">
                <a:latin typeface="Arial Black"/>
                <a:cs typeface="Arial Black"/>
              </a:rPr>
              <a:t>asynchronous </a:t>
            </a:r>
            <a:r>
              <a:rPr dirty="0" sz="2100" spc="-530">
                <a:latin typeface="Arial Black"/>
                <a:cs typeface="Arial Black"/>
              </a:rPr>
              <a:t>and </a:t>
            </a:r>
            <a:r>
              <a:rPr dirty="0" sz="2100" spc="-465">
                <a:latin typeface="Arial Black"/>
                <a:cs typeface="Arial Black"/>
              </a:rPr>
              <a:t>event-driven. </a:t>
            </a:r>
            <a:r>
              <a:rPr dirty="0" sz="2100" spc="-570">
                <a:latin typeface="Arial Black"/>
                <a:cs typeface="Arial Black"/>
              </a:rPr>
              <a:t>Many  </a:t>
            </a:r>
            <a:r>
              <a:rPr dirty="0" sz="2100" spc="-484">
                <a:latin typeface="Arial Black"/>
                <a:cs typeface="Arial Black"/>
              </a:rPr>
              <a:t>functions, </a:t>
            </a:r>
            <a:r>
              <a:rPr dirty="0" sz="2100" spc="-459">
                <a:latin typeface="Arial Black"/>
                <a:cs typeface="Arial Black"/>
              </a:rPr>
              <a:t>therefore, </a:t>
            </a:r>
            <a:r>
              <a:rPr dirty="0" sz="2100" spc="-575">
                <a:latin typeface="Arial Black"/>
                <a:cs typeface="Arial Black"/>
              </a:rPr>
              <a:t>have </a:t>
            </a:r>
            <a:r>
              <a:rPr dirty="0" sz="2100" spc="-540">
                <a:latin typeface="Arial Black"/>
                <a:cs typeface="Arial Black"/>
              </a:rPr>
              <a:t>parameters </a:t>
            </a:r>
            <a:r>
              <a:rPr dirty="0" sz="2100" spc="-415">
                <a:latin typeface="Arial Black"/>
                <a:cs typeface="Arial Black"/>
              </a:rPr>
              <a:t>for </a:t>
            </a:r>
            <a:r>
              <a:rPr dirty="0" u="heavy" sz="2100" spc="-56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callback</a:t>
            </a:r>
            <a:r>
              <a:rPr dirty="0" sz="2100" spc="-535">
                <a:latin typeface="Arial Black"/>
                <a:cs typeface="Arial Black"/>
              </a:rPr>
              <a:t> </a:t>
            </a:r>
            <a:r>
              <a:rPr dirty="0" sz="2100" spc="-484">
                <a:latin typeface="Arial Black"/>
                <a:cs typeface="Arial Black"/>
              </a:rPr>
              <a:t>functions.</a:t>
            </a:r>
            <a:endParaRPr sz="21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355"/>
              </a:spcBef>
            </a:pPr>
            <a:r>
              <a:rPr dirty="0" sz="1500" spc="-350">
                <a:latin typeface="Arial Black"/>
                <a:cs typeface="Arial Black"/>
              </a:rPr>
              <a:t>Ref: </a:t>
            </a:r>
            <a:r>
              <a:rPr dirty="0" sz="1500" spc="-434">
                <a:solidFill>
                  <a:srgbClr val="F82571"/>
                </a:solidFill>
                <a:latin typeface="Arial Black"/>
                <a:cs typeface="Arial Black"/>
                <a:hlinkClick r:id="rId2"/>
              </a:rPr>
              <a:t>NodeMCU</a:t>
            </a:r>
            <a:r>
              <a:rPr dirty="0" sz="1500" spc="-375">
                <a:solidFill>
                  <a:srgbClr val="F82571"/>
                </a:solidFill>
                <a:latin typeface="Arial Black"/>
                <a:cs typeface="Arial Black"/>
                <a:hlinkClick r:id="rId2"/>
              </a:rPr>
              <a:t> </a:t>
            </a:r>
            <a:r>
              <a:rPr dirty="0" sz="1500" spc="-395">
                <a:solidFill>
                  <a:srgbClr val="F82571"/>
                </a:solidFill>
                <a:latin typeface="Arial Black"/>
                <a:cs typeface="Arial Black"/>
                <a:hlinkClick r:id="rId2"/>
              </a:rPr>
              <a:t>Documentation</a:t>
            </a:r>
            <a:endParaRPr sz="15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899535" cy="7313295"/>
          </a:xfrm>
          <a:custGeom>
            <a:avLst/>
            <a:gdLst/>
            <a:ahLst/>
            <a:cxnLst/>
            <a:rect l="l" t="t" r="r" b="b"/>
            <a:pathLst>
              <a:path w="3899535" h="7313295">
                <a:moveTo>
                  <a:pt x="0" y="0"/>
                </a:moveTo>
                <a:lnTo>
                  <a:pt x="3899533" y="0"/>
                </a:lnTo>
                <a:lnTo>
                  <a:pt x="3899533" y="7312816"/>
                </a:lnTo>
                <a:lnTo>
                  <a:pt x="0" y="7312816"/>
                </a:lnTo>
                <a:lnTo>
                  <a:pt x="0" y="0"/>
                </a:lnTo>
                <a:close/>
              </a:path>
            </a:pathLst>
          </a:custGeom>
          <a:solidFill>
            <a:srgbClr val="2AA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618114" y="2880963"/>
            <a:ext cx="2105660" cy="137985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750" spc="-166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750" spc="-1360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dirty="0" sz="5750" spc="-1625">
                <a:solidFill>
                  <a:srgbClr val="FFFFFF"/>
                </a:solidFill>
                <a:latin typeface="Lucida Sans"/>
                <a:cs typeface="Lucida Sans"/>
              </a:rPr>
              <a:t>deMCU</a:t>
            </a:r>
            <a:endParaRPr sz="5750">
              <a:latin typeface="Lucida Sans"/>
              <a:cs typeface="Lucida Sans"/>
            </a:endParaRPr>
          </a:p>
          <a:p>
            <a:pPr marL="768985">
              <a:lnSpc>
                <a:spcPct val="100000"/>
              </a:lnSpc>
              <a:spcBef>
                <a:spcPts val="130"/>
              </a:spcBef>
            </a:pPr>
            <a:r>
              <a:rPr dirty="0" sz="3000" spc="-595">
                <a:solidFill>
                  <a:srgbClr val="B3E4FB"/>
                </a:solidFill>
                <a:latin typeface="Lucida Sans"/>
                <a:cs typeface="Lucida Sans"/>
              </a:rPr>
              <a:t>DevKit</a:t>
            </a:r>
            <a:r>
              <a:rPr dirty="0" sz="3000" spc="-555">
                <a:solidFill>
                  <a:srgbClr val="B3E4FB"/>
                </a:solidFill>
                <a:latin typeface="Lucida Sans"/>
                <a:cs typeface="Lucida Sans"/>
              </a:rPr>
              <a:t> v1.0</a:t>
            </a:r>
            <a:endParaRPr sz="3000">
              <a:latin typeface="Lucida Sans"/>
              <a:cs typeface="Lucida San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 spc="-400"/>
              <a:t>20</a:t>
            </a:fld>
            <a:r>
              <a:rPr dirty="0" spc="-400"/>
              <a:t> </a:t>
            </a:r>
            <a:r>
              <a:rPr dirty="0" spc="105"/>
              <a:t>/</a:t>
            </a:r>
            <a:r>
              <a:rPr dirty="0" spc="-325"/>
              <a:t> </a:t>
            </a:r>
            <a:r>
              <a:rPr dirty="0" spc="-400"/>
              <a:t>43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53794" y="1879860"/>
            <a:ext cx="4395470" cy="48323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630">
                <a:solidFill>
                  <a:srgbClr val="000000"/>
                </a:solidFill>
                <a:latin typeface="Arial Black"/>
                <a:cs typeface="Arial Black"/>
              </a:rPr>
              <a:t>1. </a:t>
            </a:r>
            <a:r>
              <a:rPr dirty="0" sz="3000" spc="-830">
                <a:solidFill>
                  <a:srgbClr val="000000"/>
                </a:solidFill>
                <a:latin typeface="Arial Black"/>
                <a:cs typeface="Arial Black"/>
              </a:rPr>
              <a:t>ESP-12E </a:t>
            </a:r>
            <a:r>
              <a:rPr dirty="0" sz="3000" spc="-690">
                <a:solidFill>
                  <a:srgbClr val="000000"/>
                </a:solidFill>
                <a:latin typeface="Arial Black"/>
                <a:cs typeface="Arial Black"/>
              </a:rPr>
              <a:t>WiFi </a:t>
            </a:r>
            <a:r>
              <a:rPr dirty="0" sz="3000" spc="-705">
                <a:solidFill>
                  <a:srgbClr val="000000"/>
                </a:solidFill>
                <a:latin typeface="Arial Black"/>
                <a:cs typeface="Arial Black"/>
              </a:rPr>
              <a:t>Module </a:t>
            </a:r>
            <a:r>
              <a:rPr dirty="0" sz="3000" spc="-650">
                <a:solidFill>
                  <a:srgbClr val="000000"/>
                </a:solidFill>
                <a:latin typeface="Arial Black"/>
                <a:cs typeface="Arial Black"/>
              </a:rPr>
              <a:t>(</a:t>
            </a:r>
            <a:r>
              <a:rPr dirty="0" sz="3000" spc="-650">
                <a:solidFill>
                  <a:srgbClr val="FF4843"/>
                </a:solidFill>
                <a:latin typeface="Arial Black"/>
                <a:cs typeface="Arial Black"/>
              </a:rPr>
              <a:t>16</a:t>
            </a:r>
            <a:r>
              <a:rPr dirty="0" sz="3000" spc="-580">
                <a:solidFill>
                  <a:srgbClr val="FF4843"/>
                </a:solidFill>
                <a:latin typeface="Arial Black"/>
                <a:cs typeface="Arial Black"/>
              </a:rPr>
              <a:t> </a:t>
            </a:r>
            <a:r>
              <a:rPr dirty="0" sz="3000" spc="-765">
                <a:solidFill>
                  <a:srgbClr val="000000"/>
                </a:solidFill>
                <a:latin typeface="Arial Black"/>
                <a:cs typeface="Arial Black"/>
              </a:rPr>
              <a:t>GPIOs)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79375" rIns="0" bIns="0" rtlCol="0" vert="horz">
            <a:spAutoFit/>
          </a:bodyPr>
          <a:lstStyle/>
          <a:p>
            <a:pPr marL="393700" indent="-307340">
              <a:lnSpc>
                <a:spcPct val="100000"/>
              </a:lnSpc>
              <a:spcBef>
                <a:spcPts val="625"/>
              </a:spcBef>
              <a:buAutoNum type="arabicPeriod" startAt="2"/>
              <a:tabLst>
                <a:tab pos="394335" algn="l"/>
              </a:tabLst>
            </a:pPr>
            <a:r>
              <a:rPr dirty="0" spc="-805"/>
              <a:t>4 </a:t>
            </a:r>
            <a:r>
              <a:rPr dirty="0" spc="-894"/>
              <a:t>MB </a:t>
            </a:r>
            <a:r>
              <a:rPr dirty="0" spc="-650"/>
              <a:t>(32 </a:t>
            </a:r>
            <a:r>
              <a:rPr dirty="0" spc="-610"/>
              <a:t>Mb) </a:t>
            </a:r>
            <a:r>
              <a:rPr dirty="0" spc="-770"/>
              <a:t>Flash</a:t>
            </a:r>
            <a:r>
              <a:rPr dirty="0" spc="-800"/>
              <a:t> </a:t>
            </a:r>
            <a:r>
              <a:rPr dirty="0" spc="-790"/>
              <a:t>Storage</a:t>
            </a:r>
          </a:p>
          <a:p>
            <a:pPr marL="393700" indent="-307340">
              <a:lnSpc>
                <a:spcPct val="100000"/>
              </a:lnSpc>
              <a:spcBef>
                <a:spcPts val="530"/>
              </a:spcBef>
              <a:buAutoNum type="arabicPeriod" startAt="2"/>
              <a:tabLst>
                <a:tab pos="394335" algn="l"/>
              </a:tabLst>
            </a:pPr>
            <a:r>
              <a:rPr dirty="0" spc="-805"/>
              <a:t>128</a:t>
            </a:r>
            <a:r>
              <a:rPr dirty="0" spc="-640"/>
              <a:t> </a:t>
            </a:r>
            <a:r>
              <a:rPr dirty="0" spc="-1150"/>
              <a:t>KB</a:t>
            </a:r>
            <a:r>
              <a:rPr dirty="0" spc="-440"/>
              <a:t> </a:t>
            </a:r>
            <a:r>
              <a:rPr dirty="0" spc="-810"/>
              <a:t>Memory</a:t>
            </a:r>
          </a:p>
          <a:p>
            <a:pPr marL="393700" indent="-307340">
              <a:lnSpc>
                <a:spcPct val="100000"/>
              </a:lnSpc>
              <a:spcBef>
                <a:spcPts val="530"/>
              </a:spcBef>
              <a:buAutoNum type="arabicPeriod" startAt="2"/>
              <a:tabLst>
                <a:tab pos="394335" algn="l"/>
              </a:tabLst>
            </a:pPr>
            <a:r>
              <a:rPr dirty="0" spc="-715"/>
              <a:t>Micro </a:t>
            </a:r>
            <a:r>
              <a:rPr dirty="0" spc="-1000"/>
              <a:t>USB</a:t>
            </a:r>
            <a:r>
              <a:rPr dirty="0" spc="-770"/>
              <a:t>(</a:t>
            </a:r>
            <a:r>
              <a:rPr dirty="0" spc="-770">
                <a:solidFill>
                  <a:srgbClr val="FF4843"/>
                </a:solidFill>
              </a:rPr>
              <a:t>5V </a:t>
            </a:r>
            <a:r>
              <a:rPr dirty="0" spc="-765"/>
              <a:t>Power, </a:t>
            </a:r>
            <a:r>
              <a:rPr dirty="0" spc="-745"/>
              <a:t>Program,</a:t>
            </a:r>
            <a:r>
              <a:rPr dirty="0" spc="-770"/>
              <a:t> </a:t>
            </a:r>
            <a:r>
              <a:rPr dirty="0" spc="-730"/>
              <a:t>Debug)</a:t>
            </a:r>
          </a:p>
          <a:p>
            <a:pPr marL="393700" marR="384175" indent="-307340">
              <a:lnSpc>
                <a:spcPct val="114700"/>
              </a:lnSpc>
              <a:buAutoNum type="arabicPeriod" startAt="2"/>
              <a:tabLst>
                <a:tab pos="394335" algn="l"/>
              </a:tabLst>
            </a:pPr>
            <a:r>
              <a:rPr dirty="0" spc="-720"/>
              <a:t>2x15-Pin </a:t>
            </a:r>
            <a:r>
              <a:rPr dirty="0" spc="-800"/>
              <a:t>Headers </a:t>
            </a:r>
            <a:r>
              <a:rPr dirty="0" spc="-710"/>
              <a:t>(GPIOs, </a:t>
            </a:r>
            <a:r>
              <a:rPr dirty="0" spc="-715"/>
              <a:t>SPI, </a:t>
            </a:r>
            <a:r>
              <a:rPr dirty="0" spc="-944"/>
              <a:t>UART,  </a:t>
            </a:r>
            <a:r>
              <a:rPr dirty="0" spc="-869"/>
              <a:t>ADC,</a:t>
            </a:r>
            <a:r>
              <a:rPr dirty="0" spc="-835"/>
              <a:t> </a:t>
            </a:r>
            <a:r>
              <a:rPr dirty="0" spc="-760"/>
              <a:t>Power)</a:t>
            </a:r>
          </a:p>
          <a:p>
            <a:pPr marL="12700">
              <a:lnSpc>
                <a:spcPct val="100000"/>
              </a:lnSpc>
              <a:spcBef>
                <a:spcPts val="3379"/>
              </a:spcBef>
            </a:pPr>
            <a:r>
              <a:rPr dirty="0" sz="1500" spc="-370"/>
              <a:t>Notes: </a:t>
            </a:r>
            <a:r>
              <a:rPr dirty="0" sz="1500" spc="-375"/>
              <a:t>Pins </a:t>
            </a:r>
            <a:r>
              <a:rPr dirty="0" sz="1500" spc="-290"/>
              <a:t>still </a:t>
            </a:r>
            <a:r>
              <a:rPr dirty="0" sz="1500" spc="-385"/>
              <a:t>at</a:t>
            </a:r>
            <a:r>
              <a:rPr dirty="0" sz="1500" spc="-315"/>
              <a:t> </a:t>
            </a:r>
            <a:r>
              <a:rPr dirty="0" sz="1500" spc="-350">
                <a:solidFill>
                  <a:srgbClr val="FF4843"/>
                </a:solidFill>
              </a:rPr>
              <a:t>3.3V</a:t>
            </a:r>
            <a:r>
              <a:rPr dirty="0" sz="1500" spc="-350"/>
              <a:t>!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200" y="380875"/>
            <a:ext cx="7239000" cy="64748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9753600" cy="991869"/>
          </a:xfrm>
          <a:custGeom>
            <a:avLst/>
            <a:gdLst/>
            <a:ahLst/>
            <a:cxnLst/>
            <a:rect l="l" t="t" r="r" b="b"/>
            <a:pathLst>
              <a:path w="9753600" h="991869">
                <a:moveTo>
                  <a:pt x="0" y="0"/>
                </a:moveTo>
                <a:lnTo>
                  <a:pt x="9753599" y="0"/>
                </a:lnTo>
                <a:lnTo>
                  <a:pt x="9753599" y="991568"/>
                </a:lnTo>
                <a:lnTo>
                  <a:pt x="0" y="991568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8416" y="139849"/>
            <a:ext cx="2077085" cy="654685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100" spc="-810"/>
              <a:t>V1.0 </a:t>
            </a:r>
            <a:r>
              <a:rPr dirty="0" sz="4100" spc="-720">
                <a:solidFill>
                  <a:srgbClr val="DBEB61"/>
                </a:solidFill>
              </a:rPr>
              <a:t>Pin</a:t>
            </a:r>
            <a:r>
              <a:rPr dirty="0" sz="4100" spc="-545">
                <a:solidFill>
                  <a:srgbClr val="DBEB61"/>
                </a:solidFill>
              </a:rPr>
              <a:t> </a:t>
            </a:r>
            <a:r>
              <a:rPr dirty="0" sz="4100" spc="-1110">
                <a:solidFill>
                  <a:srgbClr val="DBEB61"/>
                </a:solidFill>
              </a:rPr>
              <a:t>Map</a:t>
            </a:r>
            <a:endParaRPr sz="41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 spc="-400"/>
              <a:t>20</a:t>
            </a:fld>
            <a:r>
              <a:rPr dirty="0" spc="-400"/>
              <a:t> </a:t>
            </a:r>
            <a:r>
              <a:rPr dirty="0" spc="105"/>
              <a:t>/</a:t>
            </a:r>
            <a:r>
              <a:rPr dirty="0" spc="-325"/>
              <a:t> </a:t>
            </a:r>
            <a:r>
              <a:rPr dirty="0" spc="-400"/>
              <a:t>43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2020-01-14T17:18:02Z</dcterms:created>
  <dcterms:modified xsi:type="dcterms:W3CDTF">2020-01-14T17:18:02Z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2017-03-05T00:00:00Z</vt:filetime>
  </property>
  <property fmtid="{D5CDD505-2E9C-101B-9397-08002B2CF9AE}" pid="3" name="Creator">
    <vt:lpwstr>Mozilla/5.0 (X11; Linux x86_64) AppleWebKit/537.36 (KHTML, like Gecko) Ubuntu Chromium/56.0.2924.76 Chrome/56.0.2924.76 Safari/537.36</vt:lpwstr>
  </property>
  <property fmtid="{D5CDD505-2E9C-101B-9397-08002B2CF9AE}" pid="4" name="LastSaved">
    <vt:filetime>2020-01-14T00:00:00Z</vt:filetime>
  </property>
</Properties>
</file>