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sldIdLst>
    <p:sldId id="273" r:id="rId4"/>
    <p:sldId id="274" r:id="rId5"/>
    <p:sldId id="275" r:id="rId6"/>
    <p:sldId id="276" r:id="rId7"/>
    <p:sldId id="277" r:id="rId8"/>
    <p:sldId id="278" r:id="rId9"/>
    <p:sldId id="279" r:id="rId10"/>
    <p:sldId id="280" r:id="rId11"/>
    <p:sldId id="281"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80CD-1D4B-4BB9-9C66-BA6EDE9D9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F59E5E-8354-4AE2-8591-49F79975D7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8CB896-6E6C-472A-AD80-9E06DD68D6EC}"/>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5" name="Footer Placeholder 4">
            <a:extLst>
              <a:ext uri="{FF2B5EF4-FFF2-40B4-BE49-F238E27FC236}">
                <a16:creationId xmlns:a16="http://schemas.microsoft.com/office/drawing/2014/main" id="{E7F345F2-5028-493D-BC7D-4D31BC8BA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AEADE-A28C-4CFE-A86C-8D074ABF9C0E}"/>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252720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3C79-53C7-4DC4-AF8E-85BF5C6959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5B8CD5-DBC9-40F3-9FEE-8F99D9426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4DBBF-096A-4591-B823-63145731FD7C}"/>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5" name="Footer Placeholder 4">
            <a:extLst>
              <a:ext uri="{FF2B5EF4-FFF2-40B4-BE49-F238E27FC236}">
                <a16:creationId xmlns:a16="http://schemas.microsoft.com/office/drawing/2014/main" id="{05EF2FC5-3741-440E-882B-B1CEFBD98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48F60D-9C55-4F5B-BA34-9415E0929BE8}"/>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367303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A5CAD-68A3-4004-87C6-3341A64E18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470F8-34DF-4504-B3A8-DBE97615A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51602-FE38-4857-BA1D-466E249DE254}"/>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5" name="Footer Placeholder 4">
            <a:extLst>
              <a:ext uri="{FF2B5EF4-FFF2-40B4-BE49-F238E27FC236}">
                <a16:creationId xmlns:a16="http://schemas.microsoft.com/office/drawing/2014/main" id="{9EE08B85-2C59-4908-AEA8-17BB73C81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E66DA-5161-4D63-BD72-1435FC71E2D4}"/>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265229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09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0225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592460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201267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72324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313899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4048179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98970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3B42-585E-4647-9AC0-1C9CF1867F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9DA7B-47CC-4044-BD4D-FD56CDA68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D55D7-CD9D-47D1-A2B9-41184DBE616E}"/>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5" name="Footer Placeholder 4">
            <a:extLst>
              <a:ext uri="{FF2B5EF4-FFF2-40B4-BE49-F238E27FC236}">
                <a16:creationId xmlns:a16="http://schemas.microsoft.com/office/drawing/2014/main" id="{6F70EB43-D448-4AA1-BA4D-FADDA0568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656F6-3AA3-405F-ADEA-C059A5BDDF6A}"/>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17264444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82210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247068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826816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71"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pic>
        <p:nvPicPr>
          <p:cNvPr id="72" name="Picture 71"/>
          <p:cNvPicPr/>
          <p:nvPr/>
        </p:nvPicPr>
        <p:blipFill>
          <a:blip r:embed="rId2"/>
          <a:stretch/>
        </p:blipFill>
        <p:spPr>
          <a:xfrm>
            <a:off x="3602880" y="1604520"/>
            <a:ext cx="4985280" cy="3977280"/>
          </a:xfrm>
          <a:prstGeom prst="rect">
            <a:avLst/>
          </a:prstGeom>
          <a:ln>
            <a:noFill/>
          </a:ln>
        </p:spPr>
      </p:pic>
      <p:pic>
        <p:nvPicPr>
          <p:cNvPr id="73" name="Picture 72"/>
          <p:cNvPicPr/>
          <p:nvPr/>
        </p:nvPicPr>
        <p:blipFill>
          <a:blip r:embed="rId2"/>
          <a:stretch/>
        </p:blipFill>
        <p:spPr>
          <a:xfrm>
            <a:off x="3602880" y="1604520"/>
            <a:ext cx="4985280" cy="3977280"/>
          </a:xfrm>
          <a:prstGeom prst="rect">
            <a:avLst/>
          </a:prstGeom>
          <a:ln>
            <a:noFill/>
          </a:ln>
        </p:spPr>
      </p:pic>
    </p:spTree>
    <p:extLst>
      <p:ext uri="{BB962C8B-B14F-4D97-AF65-F5344CB8AC3E}">
        <p14:creationId xmlns:p14="http://schemas.microsoft.com/office/powerpoint/2010/main" val="66837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455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1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3427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993657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1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2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790769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0788278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09349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BD49-C000-4028-BE88-F9E3669D1F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80ACD2-C242-4ED6-85D8-8BEF2BE1E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1F150-1CD1-4EB2-AF10-DD11EB2DBB85}"/>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5" name="Footer Placeholder 4">
            <a:extLst>
              <a:ext uri="{FF2B5EF4-FFF2-40B4-BE49-F238E27FC236}">
                <a16:creationId xmlns:a16="http://schemas.microsoft.com/office/drawing/2014/main" id="{7F6C1213-4566-49A5-8DBB-45B9D05D3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9EC31-4E88-437B-AD44-F0AC2F87C0BD}"/>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32273611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2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2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17146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2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2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3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9264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3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7375057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3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3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8911217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1235518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pic>
        <p:nvPicPr>
          <p:cNvPr id="146" name="Picture 145"/>
          <p:cNvPicPr/>
          <p:nvPr/>
        </p:nvPicPr>
        <p:blipFill>
          <a:blip r:embed="rId2"/>
          <a:stretch/>
        </p:blipFill>
        <p:spPr>
          <a:xfrm>
            <a:off x="3602880" y="1604520"/>
            <a:ext cx="4985280" cy="3977280"/>
          </a:xfrm>
          <a:prstGeom prst="rect">
            <a:avLst/>
          </a:prstGeom>
          <a:ln>
            <a:noFill/>
          </a:ln>
        </p:spPr>
      </p:pic>
      <p:pic>
        <p:nvPicPr>
          <p:cNvPr id="147" name="Picture 146"/>
          <p:cNvPicPr/>
          <p:nvPr/>
        </p:nvPicPr>
        <p:blipFill>
          <a:blip r:embed="rId2"/>
          <a:stretch/>
        </p:blipFill>
        <p:spPr>
          <a:xfrm>
            <a:off x="3602880" y="1604520"/>
            <a:ext cx="4985280" cy="3977280"/>
          </a:xfrm>
          <a:prstGeom prst="rect">
            <a:avLst/>
          </a:prstGeom>
          <a:ln>
            <a:noFill/>
          </a:ln>
        </p:spPr>
      </p:pic>
    </p:spTree>
    <p:extLst>
      <p:ext uri="{BB962C8B-B14F-4D97-AF65-F5344CB8AC3E}">
        <p14:creationId xmlns:p14="http://schemas.microsoft.com/office/powerpoint/2010/main" val="98111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AE44-AB7C-487A-813D-B336517F82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134E3-224A-4344-841D-93E959B727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FC965C-A0C6-4998-9648-6F6BA23E27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10AD49-9DED-4588-93E6-317D513E95EE}"/>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6" name="Footer Placeholder 5">
            <a:extLst>
              <a:ext uri="{FF2B5EF4-FFF2-40B4-BE49-F238E27FC236}">
                <a16:creationId xmlns:a16="http://schemas.microsoft.com/office/drawing/2014/main" id="{DE574AA6-6657-4DCA-9049-C2161B8E0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C713A9-9CDA-44D3-93E4-12C7A75A29D5}"/>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257054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4FF1-622A-4F99-A144-5665CD4C73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3A6FA-1A84-4A6F-8D91-E96E87E3B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51135-AAEC-425B-A2BE-E29A3ACD59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489BCB-EE18-464A-9690-309752A2C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EC8EE-6146-4439-8574-65FA3E518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18BB7C-ACDF-4833-AEFE-87611E2F6341}"/>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8" name="Footer Placeholder 7">
            <a:extLst>
              <a:ext uri="{FF2B5EF4-FFF2-40B4-BE49-F238E27FC236}">
                <a16:creationId xmlns:a16="http://schemas.microsoft.com/office/drawing/2014/main" id="{7507A403-B839-4D2E-AAA1-E93002AF22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B5C3FC-C5CE-450F-A62C-EFAEE4EF60B6}"/>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82521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F3CF-9251-4018-A378-1B30C7D95D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688BB3-F89A-4D67-A635-E1EDC538F2A7}"/>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4" name="Footer Placeholder 3">
            <a:extLst>
              <a:ext uri="{FF2B5EF4-FFF2-40B4-BE49-F238E27FC236}">
                <a16:creationId xmlns:a16="http://schemas.microsoft.com/office/drawing/2014/main" id="{7C804307-8101-404D-A9E6-BBF08DBD09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DCD3A7-7F2D-4781-984E-B92E5729D5D6}"/>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150743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092E1-756A-417D-AEAF-272FE62E7250}"/>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3" name="Footer Placeholder 2">
            <a:extLst>
              <a:ext uri="{FF2B5EF4-FFF2-40B4-BE49-F238E27FC236}">
                <a16:creationId xmlns:a16="http://schemas.microsoft.com/office/drawing/2014/main" id="{FBEAE8E4-48F2-4C33-9392-15A8E51A6A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FDABFB-073B-427E-8681-2DF977BD8709}"/>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411532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8DCB-A8BA-4130-A3CC-A4B64A98E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79854D-0D6E-4CFA-94ED-458A3835F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5C6AB0-887C-4343-8E29-9F91560E1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B0BF-89E8-4225-920D-2AA1EC5A0D11}"/>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6" name="Footer Placeholder 5">
            <a:extLst>
              <a:ext uri="{FF2B5EF4-FFF2-40B4-BE49-F238E27FC236}">
                <a16:creationId xmlns:a16="http://schemas.microsoft.com/office/drawing/2014/main" id="{C9883E72-42FC-4855-97BB-CE4CB862E6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37CC4-E5A6-4833-948C-F61FE7656C27}"/>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206197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E459-3FEE-41B8-8BB5-4390F392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2743B6-79B2-4980-980E-71E2C2D77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C74B17-CEA4-4C6C-828B-144EF413C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49B42-0A40-43A6-A92D-74FF7C9CBAF1}"/>
              </a:ext>
            </a:extLst>
          </p:cNvPr>
          <p:cNvSpPr>
            <a:spLocks noGrp="1"/>
          </p:cNvSpPr>
          <p:nvPr>
            <p:ph type="dt" sz="half" idx="10"/>
          </p:nvPr>
        </p:nvSpPr>
        <p:spPr/>
        <p:txBody>
          <a:bodyPr/>
          <a:lstStyle/>
          <a:p>
            <a:fld id="{EBE3C4DF-F570-4A2F-9058-1B12AAF0221D}" type="datetimeFigureOut">
              <a:rPr lang="en-IN" smtClean="0"/>
              <a:t>20-01-2020</a:t>
            </a:fld>
            <a:endParaRPr lang="en-IN"/>
          </a:p>
        </p:txBody>
      </p:sp>
      <p:sp>
        <p:nvSpPr>
          <p:cNvPr id="6" name="Footer Placeholder 5">
            <a:extLst>
              <a:ext uri="{FF2B5EF4-FFF2-40B4-BE49-F238E27FC236}">
                <a16:creationId xmlns:a16="http://schemas.microsoft.com/office/drawing/2014/main" id="{AFC7AF52-B9CA-4423-96ED-CA90DA8DF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FEC94-6FCC-4EBA-AC25-58960B5EC4B2}"/>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357651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D0B0B7-BF23-4337-886D-F148949EE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58C068-3AE8-4866-B849-964A98E14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99866-370F-4834-9D76-9373BB49F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3C4DF-F570-4A2F-9058-1B12AAF0221D}" type="datetimeFigureOut">
              <a:rPr lang="en-IN" smtClean="0"/>
              <a:t>20-01-2020</a:t>
            </a:fld>
            <a:endParaRPr lang="en-IN"/>
          </a:p>
        </p:txBody>
      </p:sp>
      <p:sp>
        <p:nvSpPr>
          <p:cNvPr id="5" name="Footer Placeholder 4">
            <a:extLst>
              <a:ext uri="{FF2B5EF4-FFF2-40B4-BE49-F238E27FC236}">
                <a16:creationId xmlns:a16="http://schemas.microsoft.com/office/drawing/2014/main" id="{485A6B0F-C07E-4B89-95B7-6AC124D51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E844A6-F018-4EE9-BBB9-160214678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5E502-F1E6-44D6-812B-63581A97E57F}" type="slidenum">
              <a:rPr lang="en-IN" smtClean="0"/>
              <a:t>‹#›</a:t>
            </a:fld>
            <a:endParaRPr lang="en-IN"/>
          </a:p>
        </p:txBody>
      </p:sp>
    </p:spTree>
    <p:extLst>
      <p:ext uri="{BB962C8B-B14F-4D97-AF65-F5344CB8AC3E}">
        <p14:creationId xmlns:p14="http://schemas.microsoft.com/office/powerpoint/2010/main" val="2260160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7" name="CustomShape 1"/>
          <p:cNvSpPr/>
          <p:nvPr/>
        </p:nvSpPr>
        <p:spPr>
          <a:xfrm>
            <a:off x="0" y="0"/>
            <a:ext cx="12191400" cy="2185200"/>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14"/>
            <a:tile/>
          </a:blipFill>
          <a:ln w="9360">
            <a:solidFill>
              <a:schemeClr val="accent1"/>
            </a:solidFill>
            <a:round/>
          </a:ln>
        </p:spPr>
        <p:style>
          <a:lnRef idx="0">
            <a:scrgbClr r="0" g="0" b="0"/>
          </a:lnRef>
          <a:fillRef idx="0">
            <a:scrgbClr r="0" g="0" b="0"/>
          </a:fillRef>
          <a:effectRef idx="0">
            <a:scrgbClr r="0" g="0" b="0"/>
          </a:effectRef>
          <a:fontRef idx="minor"/>
        </p:style>
      </p:sp>
      <p:sp>
        <p:nvSpPr>
          <p:cNvPr id="38"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FFFFFF"/>
                </a:solidFill>
                <a:uFill>
                  <a:solidFill>
                    <a:srgbClr val="FFFFFF"/>
                  </a:solidFill>
                </a:uFill>
                <a:latin typeface="Arial"/>
              </a:rPr>
              <a:t>Click to edit the title text format</a:t>
            </a: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IN"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IN"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IN"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IN"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Seventh Outline Level</a:t>
            </a:r>
          </a:p>
        </p:txBody>
      </p:sp>
    </p:spTree>
    <p:extLst>
      <p:ext uri="{BB962C8B-B14F-4D97-AF65-F5344CB8AC3E}">
        <p14:creationId xmlns:p14="http://schemas.microsoft.com/office/powerpoint/2010/main" val="56285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111" name="CustomShape 1"/>
          <p:cNvSpPr/>
          <p:nvPr/>
        </p:nvSpPr>
        <p:spPr>
          <a:xfrm>
            <a:off x="0" y="0"/>
            <a:ext cx="12191400" cy="2185200"/>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14"/>
            <a:tile/>
          </a:blipFill>
          <a:ln w="9360">
            <a:solidFill>
              <a:schemeClr val="accent1"/>
            </a:solidFill>
            <a:round/>
          </a:ln>
        </p:spPr>
        <p:style>
          <a:lnRef idx="0">
            <a:scrgbClr r="0" g="0" b="0"/>
          </a:lnRef>
          <a:fillRef idx="0">
            <a:scrgbClr r="0" g="0" b="0"/>
          </a:fillRef>
          <a:effectRef idx="0">
            <a:scrgbClr r="0" g="0" b="0"/>
          </a:effectRef>
          <a:fontRef idx="minor"/>
        </p:style>
      </p:sp>
      <p:sp>
        <p:nvSpPr>
          <p:cNvPr id="112" name="PlaceHolder 2"/>
          <p:cNvSpPr>
            <a:spLocks noGrp="1"/>
          </p:cNvSpPr>
          <p:nvPr>
            <p:ph type="title"/>
          </p:nvPr>
        </p:nvSpPr>
        <p:spPr>
          <a:xfrm>
            <a:off x="810000" y="447120"/>
            <a:ext cx="10571400" cy="96984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13" name="PlaceHolder 3"/>
          <p:cNvSpPr>
            <a:spLocks noGrp="1"/>
          </p:cNvSpPr>
          <p:nvPr>
            <p:ph type="body"/>
          </p:nvPr>
        </p:nvSpPr>
        <p:spPr>
          <a:xfrm>
            <a:off x="818640" y="2222280"/>
            <a:ext cx="10553760" cy="3635640"/>
          </a:xfrm>
          <a:prstGeom prst="rect">
            <a:avLst/>
          </a:prstGeom>
        </p:spPr>
        <p:txBody>
          <a:bodyPr lIns="0" tIns="0" rIns="0" bIns="0" anchor="ctr"/>
          <a:lstStyle/>
          <a:p>
            <a:pPr marL="432000" indent="-324000">
              <a:buClr>
                <a:srgbClr val="FFFFFF"/>
              </a:buClr>
              <a:buSzPct val="45000"/>
              <a:buFont typeface="Wingdings" charset="2"/>
              <a:buChar char=""/>
            </a:pPr>
            <a:r>
              <a:rPr lang="en-IN" sz="18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IN" sz="1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IN" sz="18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IN" sz="18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IN" sz="18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IN" sz="18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IN" sz="1800" b="0" strike="noStrike" spc="-1">
                <a:solidFill>
                  <a:srgbClr val="FFFFFF"/>
                </a:solidFill>
                <a:uFill>
                  <a:solidFill>
                    <a:srgbClr val="FFFFFF"/>
                  </a:solidFill>
                </a:uFill>
                <a:latin typeface="Arial"/>
              </a:rPr>
              <a:t>Seventh Outline Level</a:t>
            </a:r>
          </a:p>
        </p:txBody>
      </p:sp>
    </p:spTree>
    <p:extLst>
      <p:ext uri="{BB962C8B-B14F-4D97-AF65-F5344CB8AC3E}">
        <p14:creationId xmlns:p14="http://schemas.microsoft.com/office/powerpoint/2010/main" val="40178292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Image Thresholding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96" name="CustomShape 2"/>
          <p:cNvSpPr/>
          <p:nvPr/>
        </p:nvSpPr>
        <p:spPr>
          <a:xfrm>
            <a:off x="1141560" y="1974240"/>
            <a:ext cx="9905400" cy="436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Changing value of element in to 255 (white) to it’s value crosses 150 and if not it will be changed to 0 (black)</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img</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a:t>
            </a: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img</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 &gt; 150] = 255</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img</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a:t>
            </a: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img</a:t>
            </a: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 &lt;= 150] = 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Predefined function is there for thresholding</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cv2.threshold(&lt;</a:t>
            </a: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grayscaleimage</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&gt;, threshold value, max value, threshold style)</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Ex: cv2.threshold(</a:t>
            </a: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gray</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 128, 255, cv2.THRESH_BINARY)</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1" normalizeH="0" baseline="0" noProof="0">
                <a:ln>
                  <a:noFill/>
                </a:ln>
                <a:solidFill>
                  <a:srgbClr val="FEFEFE"/>
                </a:solidFill>
                <a:effectLst/>
                <a:uLnTx/>
                <a:uFill>
                  <a:solidFill>
                    <a:srgbClr val="FFFFFF"/>
                  </a:solidFill>
                </a:uFill>
                <a:latin typeface="Century Gothic"/>
                <a:ea typeface="Century Gothic"/>
              </a:rPr>
              <a:t>Contours Properties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6"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sng" strike="noStrike" kern="1200" cap="none" spc="-1" normalizeH="0" baseline="0" noProof="0">
                <a:ln>
                  <a:noFill/>
                </a:ln>
                <a:solidFill>
                  <a:srgbClr val="FFFFFF"/>
                </a:solidFill>
                <a:effectLst/>
                <a:uLnTx/>
                <a:uFill>
                  <a:solidFill>
                    <a:srgbClr val="FFFFFF"/>
                  </a:solidFill>
                </a:uFill>
                <a:latin typeface="Century Gothic"/>
                <a:ea typeface="Century Gothic"/>
              </a:rPr>
              <a:t>Contour Area:</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Contour area is given by the function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cv2.contourArea()</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area = cv2.contourArea(cnt)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sng" strike="noStrike" kern="1200" cap="none" spc="-1" normalizeH="0" baseline="0" noProof="0">
                <a:ln>
                  <a:noFill/>
                </a:ln>
                <a:solidFill>
                  <a:srgbClr val="FFFFFF"/>
                </a:solidFill>
                <a:effectLst/>
                <a:uLnTx/>
                <a:uFill>
                  <a:solidFill>
                    <a:srgbClr val="FFFFFF"/>
                  </a:solidFill>
                </a:uFill>
                <a:latin typeface="Century Gothic"/>
                <a:ea typeface="Century Gothic"/>
              </a:rPr>
              <a:t>Contour Perimeter: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-It is also called arc length.</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-It can be found out usingcv2.arcLength()function.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perimeter = cv2.arcLength(cnt, True)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7" name="CustomShape 3"/>
          <p:cNvSpPr/>
          <p:nvPr/>
        </p:nvSpPr>
        <p:spPr>
          <a:xfrm>
            <a:off x="6031440" y="3750840"/>
            <a:ext cx="180360" cy="232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1" normalizeH="0" baseline="0" noProof="0">
                <a:ln>
                  <a:noFill/>
                </a:ln>
                <a:solidFill>
                  <a:srgbClr val="FEFEFE"/>
                </a:solidFill>
                <a:effectLst/>
                <a:uLnTx/>
                <a:uFill>
                  <a:solidFill>
                    <a:srgbClr val="FFFFFF"/>
                  </a:solidFill>
                </a:uFill>
                <a:latin typeface="Century Gothic"/>
                <a:ea typeface="Century Gothic"/>
              </a:rPr>
              <a:t>Contours Properties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9"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sng" strike="noStrike" kern="1200" cap="none" spc="-1" normalizeH="0" baseline="0" noProof="0">
                <a:ln>
                  <a:noFill/>
                </a:ln>
                <a:solidFill>
                  <a:srgbClr val="FFFFFF"/>
                </a:solidFill>
                <a:effectLst/>
                <a:uLnTx/>
                <a:uFill>
                  <a:solidFill>
                    <a:srgbClr val="FFFFFF"/>
                  </a:solidFill>
                </a:uFill>
                <a:latin typeface="Century Gothic"/>
                <a:ea typeface="Century Gothic"/>
              </a:rPr>
              <a:t> </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sng" strike="noStrike" kern="1200" cap="none" spc="-1" normalizeH="0" baseline="0" noProof="0">
                <a:ln>
                  <a:noFill/>
                </a:ln>
                <a:solidFill>
                  <a:srgbClr val="FFFFFF"/>
                </a:solidFill>
                <a:effectLst/>
                <a:uLnTx/>
                <a:uFill>
                  <a:solidFill>
                    <a:srgbClr val="FFFFFF"/>
                  </a:solidFill>
                </a:uFill>
                <a:latin typeface="Century Gothic"/>
                <a:ea typeface="Century Gothic"/>
              </a:rPr>
              <a:t>Moments: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help you to calculate some features like center of mass of the object, area of the object etc.</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From this moments, you can extract useful data like area, centroid etc. Centroid is given by the relations.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This can be done as follows: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M = cv2.moments(cnt)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cx = int(M['m10']/M['m00'])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cy = int(M['m01']/M['m00'])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20" name="CustomShape 3"/>
          <p:cNvSpPr/>
          <p:nvPr/>
        </p:nvSpPr>
        <p:spPr>
          <a:xfrm>
            <a:off x="6031440" y="3750840"/>
            <a:ext cx="180360" cy="232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141560" y="618480"/>
            <a:ext cx="9905400" cy="57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1" normalizeH="0" baseline="0" noProof="0">
                <a:ln>
                  <a:noFill/>
                </a:ln>
                <a:solidFill>
                  <a:srgbClr val="FFFFFF"/>
                </a:solidFill>
                <a:effectLst/>
                <a:uLnTx/>
                <a:uFill>
                  <a:solidFill>
                    <a:srgbClr val="FFFFFF"/>
                  </a:solidFill>
                </a:uFill>
                <a:latin typeface="Century Gothic"/>
                <a:ea typeface="Century Gothic"/>
              </a:rPr>
              <a:t>Contour properties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22" name="CustomShape 2"/>
          <p:cNvSpPr/>
          <p:nvPr/>
        </p:nvSpPr>
        <p:spPr>
          <a:xfrm>
            <a:off x="1141560" y="952200"/>
            <a:ext cx="9905400" cy="495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sng" strike="noStrike" kern="1200" cap="none" spc="-1" normalizeH="0" baseline="0" noProof="0" dirty="0">
                <a:ln>
                  <a:noFill/>
                </a:ln>
                <a:solidFill>
                  <a:srgbClr val="FFFFFF"/>
                </a:solidFill>
                <a:effectLst/>
                <a:uLnTx/>
                <a:uFill>
                  <a:solidFill>
                    <a:srgbClr val="FFFFFF"/>
                  </a:solidFill>
                </a:uFill>
                <a:latin typeface="Century Gothic"/>
                <a:ea typeface="Century Gothic"/>
              </a:rPr>
              <a:t>Contour Approximation:</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	- It approximates a contour shape to another shape with less number of 	 vertices depending upon the precision we </a:t>
            </a:r>
            <a:r>
              <a:rPr kumimoji="0" lang="en-IN" sz="1800" b="0"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scontourpecify</a:t>
            </a:r>
            <a:r>
              <a:rPr kumimoji="0" lang="en-IN" sz="18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“epsilon” is maximum distance from to approximated contour.</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epsilon = 0.1*cv2.arcLength(</a:t>
            </a: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cnt,True</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approx</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 = cv2.approxPolyDP(</a:t>
            </a: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cnt,epsilon,True</a:t>
            </a: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223" name="Google Shape;300;p44"/>
          <p:cNvPicPr/>
          <p:nvPr/>
        </p:nvPicPr>
        <p:blipFill>
          <a:blip r:embed="rId2"/>
          <a:stretch/>
        </p:blipFill>
        <p:spPr>
          <a:xfrm>
            <a:off x="1732320" y="4722120"/>
            <a:ext cx="8723880" cy="213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141560" y="618480"/>
            <a:ext cx="9905400" cy="6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Adaptive thresholding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98" name="CustomShape 2"/>
          <p:cNvSpPr/>
          <p:nvPr/>
        </p:nvSpPr>
        <p:spPr>
          <a:xfrm>
            <a:off x="714600" y="2049120"/>
            <a:ext cx="10758960" cy="418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A global value as threshold value may not be good in all the conditions where image has different lighting conditions in different areas. In that case, we go for adaptive thresholding.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Adaptive Method - It decides how thresholding value is calculated.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cv2.ADAPTIVE_THRESH_MEAN_C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threshold value is the mean of neighborhood area</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th =  cv2.adaptiveThreshold(img, 255, cv2.ADAPTIVE_THRESH_MEAN_C,\ cv2.THRESH_BINARY, 11, 2)</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Bitwise operations on images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00" name="CustomShape 2"/>
          <p:cNvSpPr/>
          <p:nvPr/>
        </p:nvSpPr>
        <p:spPr>
          <a:xfrm>
            <a:off x="1141560" y="2249640"/>
            <a:ext cx="9905400" cy="422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 Inverse of the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none" strike="noStrike" kern="1200" cap="none" spc="-1" normalizeH="0" baseline="0" noProof="0">
                <a:ln>
                  <a:noFill/>
                </a:ln>
                <a:solidFill>
                  <a:srgbClr val="FFFFFF"/>
                </a:solidFill>
                <a:effectLst/>
                <a:uLnTx/>
                <a:uFill>
                  <a:solidFill>
                    <a:srgbClr val="FFFFFF"/>
                  </a:solidFill>
                </a:uFill>
                <a:latin typeface="Century Gothic"/>
                <a:ea typeface="Century Gothic"/>
              </a:rPr>
              <a:t>Inv_img = cv2.bitwise_not(img)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 Bitwise And operation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none" strike="noStrike" kern="1200" cap="none" spc="-1" normalizeH="0" baseline="0" noProof="0">
                <a:ln>
                  <a:noFill/>
                </a:ln>
                <a:solidFill>
                  <a:srgbClr val="FFFFFF"/>
                </a:solidFill>
                <a:effectLst/>
                <a:uLnTx/>
                <a:uFill>
                  <a:solidFill>
                    <a:srgbClr val="FFFFFF"/>
                  </a:solidFill>
                </a:uFill>
                <a:latin typeface="Century Gothic"/>
                <a:ea typeface="Century Gothic"/>
              </a:rPr>
              <a:t>bit_and = cv2.bitwise_and(img, img, mask)</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 Bitwise Or between 2 images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none" strike="noStrike" kern="1200" cap="none" spc="-1" normalizeH="0" baseline="0" noProof="0">
                <a:ln>
                  <a:noFill/>
                </a:ln>
                <a:solidFill>
                  <a:srgbClr val="FFFFFF"/>
                </a:solidFill>
                <a:effectLst/>
                <a:uLnTx/>
                <a:uFill>
                  <a:solidFill>
                    <a:srgbClr val="FFFFFF"/>
                  </a:solidFill>
                </a:uFill>
                <a:latin typeface="Century Gothic"/>
                <a:ea typeface="Century Gothic"/>
              </a:rPr>
              <a:t>bit_or = cv2.bitwise_or(img1, img2)</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141560" y="618480"/>
            <a:ext cx="9905400" cy="88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Image smoothing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02" name="CustomShape 2"/>
          <p:cNvSpPr/>
          <p:nvPr/>
        </p:nvSpPr>
        <p:spPr>
          <a:xfrm>
            <a:off x="1141560" y="2328840"/>
            <a:ext cx="9905400" cy="418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Image blurring is achieved by convolving the image with a low-pass filter kernel. It is useful for removing noise. It actually removes high frequency content (e.g: noise, edges) from the image resulting in edges being blurred when this filter is applied. (Well, there are blurring techniques which do not blur edges). OpenCV provides mainly four types of blurring techniques.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Example : Average Blur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Average blur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04"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This is done by convolving the image with a normalized box filter. It simply takes the average of all the pixels under kernel area and replaces the central element with this average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cv2.blur()</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or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cv2.boxFilter()</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are used.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b = cv2.blur(img, (5, 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205" name="Google Shape;256;p37"/>
          <p:cNvPicPr/>
          <p:nvPr/>
        </p:nvPicPr>
        <p:blipFill>
          <a:blip r:embed="rId2"/>
          <a:stretch/>
        </p:blipFill>
        <p:spPr>
          <a:xfrm>
            <a:off x="7632000" y="4244760"/>
            <a:ext cx="3527640" cy="212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EFEFE"/>
                </a:solidFill>
                <a:effectLst/>
                <a:uLnTx/>
                <a:uFill>
                  <a:solidFill>
                    <a:srgbClr val="FFFFFF"/>
                  </a:solidFill>
                </a:uFill>
                <a:latin typeface="Century Gothic"/>
                <a:ea typeface="Century Gothic"/>
              </a:rPr>
              <a:t>HSV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07" name="CustomShape 2"/>
          <p:cNvSpPr/>
          <p:nvPr/>
        </p:nvSpPr>
        <p:spPr>
          <a:xfrm>
            <a:off x="1231560" y="1253880"/>
            <a:ext cx="6531840" cy="515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HSV is Hue Saturation Value.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Hue means the colour content. It is measured in degrees.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Saturation is the colour  concentration of the specific colour.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Value means the Brightness concentration of the colour specified.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208" name="Google Shape;263;p38"/>
          <p:cNvPicPr/>
          <p:nvPr/>
        </p:nvPicPr>
        <p:blipFill>
          <a:blip r:embed="rId2"/>
          <a:stretch/>
        </p:blipFill>
        <p:spPr>
          <a:xfrm>
            <a:off x="7643520" y="2117520"/>
            <a:ext cx="4269600" cy="4526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141560" y="211680"/>
            <a:ext cx="9905400" cy="14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Range in hsv colour space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0" name="CustomShape 2"/>
          <p:cNvSpPr/>
          <p:nvPr/>
        </p:nvSpPr>
        <p:spPr>
          <a:xfrm>
            <a:off x="288000" y="1944000"/>
            <a:ext cx="11591640" cy="48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For object Tracking, setting range of colors in image is useful.</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cv2.inRange() </a:t>
            </a: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function is used for setting range.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lower_r = np.array([170, 70, 50])  //</a:t>
            </a: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Lower limit for the red color in hsv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upper_r = np.array([180, 255, 255]) //</a:t>
            </a: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Upper limit for the red color in hsv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lower_g = np.array([50, 120, 120])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upper_g = np.array([80, 255, 255])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lower_b = np.array([83, 120, 120])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upper_b = np.array([170, 255, 255])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mask = cv2.inRange(hsvimg, lower_r, upper_r)  //</a:t>
            </a: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Outputs mask of red color in hsv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1" normalizeH="0" baseline="0" noProof="0">
                <a:ln>
                  <a:noFill/>
                </a:ln>
                <a:solidFill>
                  <a:srgbClr val="FFFFFF"/>
                </a:solidFill>
                <a:effectLst/>
                <a:uLnTx/>
                <a:uFill>
                  <a:solidFill>
                    <a:srgbClr val="FFFFFF"/>
                  </a:solidFill>
                </a:uFill>
                <a:latin typeface="Century Gothic"/>
                <a:ea typeface="Century Gothic"/>
              </a:rPr>
              <a:t>Contours in opencv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2"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Contours is a curve joining all the continuous points (along the boundary), having same color or intensity.</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cv2.findContours()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is used to get contours of an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im2, contours, hierarchy = cv2.findContours(thresh, cv2.RETR_TREE, cv2.CHAIN_APPROX_SIMPLE)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thresh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is grayscale image with threshold applied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contours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is the list of all contours present in the given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Drawing Contours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4" name="CustomShape 2"/>
          <p:cNvSpPr/>
          <p:nvPr/>
        </p:nvSpPr>
        <p:spPr>
          <a:xfrm>
            <a:off x="1141560" y="2249640"/>
            <a:ext cx="9905400" cy="419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Contours extracted by the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cv2.findContours()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function can be drawn on an image by using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cv2.drawContours()</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function.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cv2.drawContours(img, contours, idx, color, thickness)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To draw all the contours at once: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cv2.drawContours(img, contours, -1, (0,255,0), 3)</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To draw 4th(say) contour: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cv2.drawContours(img, contours, 3, (0,255,0), 3)</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18972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843</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Calibri</vt:lpstr>
      <vt:lpstr>Calibri Light</vt:lpstr>
      <vt:lpstr>Century Gothic</vt:lpstr>
      <vt:lpstr>DejaVu Sans</vt:lpstr>
      <vt:lpstr>Noto Sans Symbols</vt:lpstr>
      <vt:lpstr>Symbol</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EISWAR</dc:creator>
  <cp:lastModifiedBy>arvinths01@outlook.com</cp:lastModifiedBy>
  <cp:revision>2</cp:revision>
  <dcterms:created xsi:type="dcterms:W3CDTF">2020-01-14T19:43:46Z</dcterms:created>
  <dcterms:modified xsi:type="dcterms:W3CDTF">2020-01-20T18:49:46Z</dcterms:modified>
</cp:coreProperties>
</file>