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FCF4E5-5AAF-40CA-BE9E-5FFC60BBAE6D}">
  <a:tblStyle styleId="{D1FCF4E5-5AAF-40CA-BE9E-5FFC60BBAE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c9c52d76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c9c52d7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9c52d76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9c52d7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c9c52d769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c9c52d7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c9c52d76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c9c52d76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c9c52d76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9c52d7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dd73eac2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dd73eac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dd73eac2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dd73eac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dd73eac2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dd73eac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dd73eac2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dd73eac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dd73eac27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dd73eac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dd73eac27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dd73eac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dd73eac27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dd73eac2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dd73eac27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dd73eac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9c52d76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9c52d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9c52d76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9c52d7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9c52d76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9c52d7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9c52d76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9c52d7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860900" y="-73572"/>
            <a:ext cx="9331200" cy="6223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INTRODUCTION TO ELECTRONICS</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Node MCU </a:t>
            </a:r>
            <a:endParaRPr/>
          </a:p>
        </p:txBody>
      </p:sp>
      <p:pic>
        <p:nvPicPr>
          <p:cNvPr id="145" name="Google Shape;145;p22"/>
          <p:cNvPicPr preferRelativeResize="0"/>
          <p:nvPr/>
        </p:nvPicPr>
        <p:blipFill>
          <a:blip r:embed="rId3">
            <a:alphaModFix/>
          </a:blip>
          <a:stretch>
            <a:fillRect/>
          </a:stretch>
        </p:blipFill>
        <p:spPr>
          <a:xfrm>
            <a:off x="388375" y="1364225"/>
            <a:ext cx="4438650" cy="4438650"/>
          </a:xfrm>
          <a:prstGeom prst="rect">
            <a:avLst/>
          </a:prstGeom>
          <a:noFill/>
          <a:ln>
            <a:noFill/>
          </a:ln>
        </p:spPr>
      </p:pic>
      <p:sp>
        <p:nvSpPr>
          <p:cNvPr id="146" name="Google Shape;146;p22"/>
          <p:cNvSpPr txBox="1"/>
          <p:nvPr/>
        </p:nvSpPr>
        <p:spPr>
          <a:xfrm>
            <a:off x="6266200" y="2425250"/>
            <a:ext cx="4096200" cy="3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NodeMCU is an open source LUA based firmware developed for ESP8266 wifi chip</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Why NodeMCU?</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It’s </a:t>
            </a:r>
            <a:r>
              <a:rPr b="1" lang="en-US" sz="1800">
                <a:latin typeface="Calibri"/>
                <a:ea typeface="Calibri"/>
                <a:cs typeface="Calibri"/>
                <a:sym typeface="Calibri"/>
              </a:rPr>
              <a:t>open source</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It’s </a:t>
            </a:r>
            <a:r>
              <a:rPr b="1" lang="en-US" sz="1800">
                <a:latin typeface="Calibri"/>
                <a:ea typeface="Calibri"/>
                <a:cs typeface="Calibri"/>
                <a:sym typeface="Calibri"/>
              </a:rPr>
              <a:t>wifi-enabled</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It’s </a:t>
            </a:r>
            <a:r>
              <a:rPr b="1" lang="en-US" sz="1800">
                <a:latin typeface="Calibri"/>
                <a:ea typeface="Calibri"/>
                <a:cs typeface="Calibri"/>
                <a:sym typeface="Calibri"/>
              </a:rPr>
              <a:t>comparatively</a:t>
            </a:r>
            <a:r>
              <a:rPr b="1" lang="en-US" sz="1800">
                <a:latin typeface="Calibri"/>
                <a:ea typeface="Calibri"/>
                <a:cs typeface="Calibri"/>
                <a:sym typeface="Calibri"/>
              </a:rPr>
              <a:t> cheap</a:t>
            </a:r>
            <a:endParaRPr b="1" sz="1800">
              <a:latin typeface="Calibri"/>
              <a:ea typeface="Calibri"/>
              <a:cs typeface="Calibri"/>
              <a:sym typeface="Calibri"/>
            </a:endParaRPr>
          </a:p>
          <a:p>
            <a:pPr indent="0" lvl="0" marL="0" rtl="0" algn="l">
              <a:spcBef>
                <a:spcPts val="0"/>
              </a:spcBef>
              <a:spcAft>
                <a:spcPts val="0"/>
              </a:spcAft>
              <a:buNone/>
            </a:pPr>
            <a:r>
              <a:t/>
            </a:r>
            <a:endParaRPr sz="1800">
              <a:solidFill>
                <a:srgbClr val="D5CCBC"/>
              </a:solidFill>
              <a:highlight>
                <a:srgbClr val="31312E"/>
              </a:highlight>
              <a:latin typeface="Roboto"/>
              <a:ea typeface="Roboto"/>
              <a:cs typeface="Roboto"/>
              <a:sym typeface="Roboto"/>
            </a:endParaRPr>
          </a:p>
          <a:p>
            <a:pPr indent="0" lvl="0" marL="0" rtl="0" algn="l">
              <a:spcBef>
                <a:spcPts val="0"/>
              </a:spcBef>
              <a:spcAft>
                <a:spcPts val="0"/>
              </a:spcAft>
              <a:buNone/>
            </a:pPr>
            <a:r>
              <a:t/>
            </a:r>
            <a:endParaRPr sz="1800">
              <a:solidFill>
                <a:srgbClr val="D5CCBC"/>
              </a:solidFill>
              <a:highlight>
                <a:srgbClr val="31312E"/>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PINOUT DIAGRAM</a:t>
            </a:r>
            <a:endParaRPr/>
          </a:p>
        </p:txBody>
      </p:sp>
      <p:sp>
        <p:nvSpPr>
          <p:cNvPr id="152" name="Google Shape;152;p23"/>
          <p:cNvSpPr txBox="1"/>
          <p:nvPr>
            <p:ph idx="1" type="body"/>
          </p:nvPr>
        </p:nvSpPr>
        <p:spPr>
          <a:xfrm>
            <a:off x="838200" y="2204700"/>
            <a:ext cx="11353800" cy="394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2893274" y="1990100"/>
            <a:ext cx="7093701" cy="470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ARDUINO IDE</a:t>
            </a:r>
            <a:endParaRPr/>
          </a:p>
        </p:txBody>
      </p:sp>
      <p:sp>
        <p:nvSpPr>
          <p:cNvPr id="159" name="Google Shape;159;p24"/>
          <p:cNvSpPr txBox="1"/>
          <p:nvPr>
            <p:ph idx="1" type="body"/>
          </p:nvPr>
        </p:nvSpPr>
        <p:spPr>
          <a:xfrm>
            <a:off x="7026175" y="2204700"/>
            <a:ext cx="5165700" cy="394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60" name="Google Shape;160;p24"/>
          <p:cNvPicPr preferRelativeResize="0"/>
          <p:nvPr/>
        </p:nvPicPr>
        <p:blipFill>
          <a:blip r:embed="rId3">
            <a:alphaModFix/>
          </a:blip>
          <a:stretch>
            <a:fillRect/>
          </a:stretch>
        </p:blipFill>
        <p:spPr>
          <a:xfrm>
            <a:off x="838200" y="1448372"/>
            <a:ext cx="4983725" cy="500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SYNTAX</a:t>
            </a:r>
            <a:endParaRPr/>
          </a:p>
        </p:txBody>
      </p:sp>
      <p:sp>
        <p:nvSpPr>
          <p:cNvPr id="166" name="Google Shape;166;p25"/>
          <p:cNvSpPr txBox="1"/>
          <p:nvPr>
            <p:ph idx="1" type="body"/>
          </p:nvPr>
        </p:nvSpPr>
        <p:spPr>
          <a:xfrm>
            <a:off x="6550800" y="1864050"/>
            <a:ext cx="5641200" cy="460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void setup()</a:t>
            </a:r>
            <a:endParaRPr sz="2400"/>
          </a:p>
          <a:p>
            <a:pPr indent="0" lvl="0" marL="0" rtl="0" algn="l">
              <a:spcBef>
                <a:spcPts val="1000"/>
              </a:spcBef>
              <a:spcAft>
                <a:spcPts val="0"/>
              </a:spcAft>
              <a:buNone/>
            </a:pPr>
            <a:r>
              <a:rPr lang="en-US" sz="2400"/>
              <a:t>{</a:t>
            </a:r>
            <a:endParaRPr sz="2400"/>
          </a:p>
          <a:p>
            <a:pPr indent="457200" lvl="0" marL="0" rtl="0" algn="l">
              <a:spcBef>
                <a:spcPts val="1000"/>
              </a:spcBef>
              <a:spcAft>
                <a:spcPts val="0"/>
              </a:spcAft>
              <a:buNone/>
            </a:pPr>
            <a:r>
              <a:rPr lang="en-US" sz="2400"/>
              <a:t>//this is for initializing the code</a:t>
            </a:r>
            <a:endParaRPr sz="2400"/>
          </a:p>
          <a:p>
            <a:pPr indent="457200" lvl="0" marL="0" rtl="0" algn="l">
              <a:spcBef>
                <a:spcPts val="1000"/>
              </a:spcBef>
              <a:spcAft>
                <a:spcPts val="0"/>
              </a:spcAft>
              <a:buNone/>
            </a:pPr>
            <a:r>
              <a:rPr lang="en-US" sz="2400"/>
              <a:t>//this executes only ones</a:t>
            </a:r>
            <a:br>
              <a:rPr lang="en-US" sz="2400"/>
            </a:br>
            <a:r>
              <a:rPr lang="en-US" sz="2400"/>
              <a:t>}</a:t>
            </a:r>
            <a:endParaRPr sz="2400"/>
          </a:p>
          <a:p>
            <a:pPr indent="457200" lvl="0" marL="0" rtl="0" algn="l">
              <a:spcBef>
                <a:spcPts val="1000"/>
              </a:spcBef>
              <a:spcAft>
                <a:spcPts val="0"/>
              </a:spcAft>
              <a:buNone/>
            </a:pPr>
            <a:r>
              <a:t/>
            </a:r>
            <a:endParaRPr sz="2400"/>
          </a:p>
          <a:p>
            <a:pPr indent="0" lvl="0" marL="0" rtl="0" algn="l">
              <a:spcBef>
                <a:spcPts val="1000"/>
              </a:spcBef>
              <a:spcAft>
                <a:spcPts val="0"/>
              </a:spcAft>
              <a:buNone/>
            </a:pPr>
            <a:r>
              <a:rPr lang="en-US" sz="2400"/>
              <a:t>void loop()</a:t>
            </a:r>
            <a:endParaRPr sz="2400"/>
          </a:p>
          <a:p>
            <a:pPr indent="0" lvl="0" marL="0" rtl="0" algn="l">
              <a:spcBef>
                <a:spcPts val="1000"/>
              </a:spcBef>
              <a:spcAft>
                <a:spcPts val="0"/>
              </a:spcAft>
              <a:buNone/>
            </a:pPr>
            <a:r>
              <a:rPr lang="en-US" sz="2400"/>
              <a:t>{</a:t>
            </a:r>
            <a:br>
              <a:rPr lang="en-US" sz="2400"/>
            </a:br>
            <a:r>
              <a:rPr lang="en-US" sz="2400"/>
              <a:t>	//this loop executes as long as </a:t>
            </a:r>
            <a:endParaRPr sz="2400"/>
          </a:p>
          <a:p>
            <a:pPr indent="457200" lvl="0" marL="0" rtl="0" algn="l">
              <a:spcBef>
                <a:spcPts val="1000"/>
              </a:spcBef>
              <a:spcAft>
                <a:spcPts val="0"/>
              </a:spcAft>
              <a:buNone/>
            </a:pPr>
            <a:r>
              <a:rPr lang="en-US" sz="2400"/>
              <a:t>//the device is powered</a:t>
            </a:r>
            <a:endParaRPr sz="2400"/>
          </a:p>
          <a:p>
            <a:pPr indent="0" lvl="0" marL="0" rtl="0" algn="l">
              <a:spcBef>
                <a:spcPts val="1000"/>
              </a:spcBef>
              <a:spcAft>
                <a:spcPts val="0"/>
              </a:spcAft>
              <a:buNone/>
            </a:pPr>
            <a:r>
              <a:rPr lang="en-US" sz="2400"/>
              <a:t>}</a:t>
            </a:r>
            <a:endParaRPr sz="2400"/>
          </a:p>
        </p:txBody>
      </p:sp>
      <p:pic>
        <p:nvPicPr>
          <p:cNvPr id="167" name="Google Shape;167;p25"/>
          <p:cNvPicPr preferRelativeResize="0"/>
          <p:nvPr/>
        </p:nvPicPr>
        <p:blipFill>
          <a:blip r:embed="rId3">
            <a:alphaModFix/>
          </a:blip>
          <a:stretch>
            <a:fillRect/>
          </a:stretch>
        </p:blipFill>
        <p:spPr>
          <a:xfrm>
            <a:off x="381175" y="1787875"/>
            <a:ext cx="5641276" cy="507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838200" y="600400"/>
            <a:ext cx="11353800" cy="554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if(condition) </a:t>
            </a:r>
            <a:endParaRPr sz="1800"/>
          </a:p>
          <a:p>
            <a:pPr indent="0" lvl="0" marL="0" rtl="0" algn="l">
              <a:spcBef>
                <a:spcPts val="1000"/>
              </a:spcBef>
              <a:spcAft>
                <a:spcPts val="0"/>
              </a:spcAft>
              <a:buNone/>
            </a:pPr>
            <a:r>
              <a:rPr lang="en-US" sz="1800"/>
              <a:t>{</a:t>
            </a:r>
            <a:endParaRPr sz="1800"/>
          </a:p>
          <a:p>
            <a:pPr indent="0" lvl="0" marL="0" rtl="0" algn="l">
              <a:spcBef>
                <a:spcPts val="1000"/>
              </a:spcBef>
              <a:spcAft>
                <a:spcPts val="0"/>
              </a:spcAft>
              <a:buNone/>
            </a:pPr>
            <a:r>
              <a:rPr lang="en-US" sz="1800"/>
              <a:t>	//statements here are executed if the condition is true</a:t>
            </a:r>
            <a:endParaRPr sz="1800"/>
          </a:p>
          <a:p>
            <a:pPr indent="0" lvl="0" marL="0" rtl="0" algn="l">
              <a:spcBef>
                <a:spcPts val="1000"/>
              </a:spcBef>
              <a:spcAft>
                <a:spcPts val="0"/>
              </a:spcAft>
              <a:buNone/>
            </a:pPr>
            <a:r>
              <a:rPr lang="en-US"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else</a:t>
            </a:r>
            <a:endParaRPr sz="1800"/>
          </a:p>
          <a:p>
            <a:pPr indent="0" lvl="0" marL="0" rtl="0" algn="l">
              <a:spcBef>
                <a:spcPts val="1000"/>
              </a:spcBef>
              <a:spcAft>
                <a:spcPts val="0"/>
              </a:spcAft>
              <a:buNone/>
            </a:pPr>
            <a:r>
              <a:rPr lang="en-US" sz="1800"/>
              <a:t>{</a:t>
            </a:r>
            <a:endParaRPr sz="1800"/>
          </a:p>
          <a:p>
            <a:pPr indent="457200" lvl="0" marL="0" rtl="0" algn="l">
              <a:spcBef>
                <a:spcPts val="1000"/>
              </a:spcBef>
              <a:spcAft>
                <a:spcPts val="0"/>
              </a:spcAft>
              <a:buNone/>
            </a:pPr>
            <a:r>
              <a:rPr lang="en-US" sz="1800"/>
              <a:t>//statements here are executed if condition is false </a:t>
            </a:r>
            <a:endParaRPr sz="1800"/>
          </a:p>
          <a:p>
            <a:pPr indent="0" lvl="0" marL="0" rtl="0" algn="l">
              <a:spcBef>
                <a:spcPts val="1000"/>
              </a:spcBef>
              <a:spcAft>
                <a:spcPts val="0"/>
              </a:spcAft>
              <a:buNone/>
            </a:pPr>
            <a:r>
              <a:rPr lang="en-US"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while(condition)</a:t>
            </a:r>
            <a:endParaRPr sz="1800"/>
          </a:p>
          <a:p>
            <a:pPr indent="0" lvl="0" marL="0" rtl="0" algn="l">
              <a:spcBef>
                <a:spcPts val="1000"/>
              </a:spcBef>
              <a:spcAft>
                <a:spcPts val="0"/>
              </a:spcAft>
              <a:buNone/>
            </a:pPr>
            <a:r>
              <a:rPr lang="en-US" sz="1800"/>
              <a:t>{</a:t>
            </a:r>
            <a:endParaRPr sz="1800"/>
          </a:p>
          <a:p>
            <a:pPr indent="457200" lvl="0" marL="0" rtl="0" algn="l">
              <a:spcBef>
                <a:spcPts val="1000"/>
              </a:spcBef>
              <a:spcAft>
                <a:spcPts val="0"/>
              </a:spcAft>
              <a:buNone/>
            </a:pPr>
            <a:r>
              <a:rPr lang="en-US" sz="1800"/>
              <a:t>//statements here are executed repeatedly till condition is true</a:t>
            </a:r>
            <a:endParaRPr sz="1800"/>
          </a:p>
          <a:p>
            <a:pPr indent="0" lvl="0" marL="0" rtl="0" algn="l">
              <a:spcBef>
                <a:spcPts val="1000"/>
              </a:spcBef>
              <a:spcAft>
                <a:spcPts val="0"/>
              </a:spcAft>
              <a:buNone/>
            </a:pPr>
            <a:r>
              <a:rPr lang="en-US"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FUNCTIONS</a:t>
            </a:r>
            <a:endParaRPr/>
          </a:p>
        </p:txBody>
      </p:sp>
      <p:sp>
        <p:nvSpPr>
          <p:cNvPr id="178" name="Google Shape;178;p27"/>
          <p:cNvSpPr txBox="1"/>
          <p:nvPr>
            <p:ph idx="1" type="body"/>
          </p:nvPr>
        </p:nvSpPr>
        <p:spPr>
          <a:xfrm>
            <a:off x="588225" y="1973175"/>
            <a:ext cx="7660200" cy="4123200"/>
          </a:xfrm>
          <a:prstGeom prst="rect">
            <a:avLst/>
          </a:prstGeom>
        </p:spPr>
        <p:txBody>
          <a:bodyPr anchorCtr="0" anchor="t" bIns="45700" lIns="91425" spcFirstLastPara="1" rIns="91425" wrap="square" tIns="45700">
            <a:noAutofit/>
          </a:bodyPr>
          <a:lstStyle/>
          <a:p>
            <a:pPr indent="0" lvl="0" marL="0" rtl="0" algn="l">
              <a:lnSpc>
                <a:spcPct val="172500"/>
              </a:lnSpc>
              <a:spcBef>
                <a:spcPts val="1000"/>
              </a:spcBef>
              <a:spcAft>
                <a:spcPts val="0"/>
              </a:spcAft>
              <a:buNone/>
            </a:pPr>
            <a:r>
              <a:rPr lang="en-US" sz="1800">
                <a:solidFill>
                  <a:srgbClr val="E5DCCC"/>
                </a:solidFill>
                <a:highlight>
                  <a:srgbClr val="31312E"/>
                </a:highlight>
                <a:latin typeface="Verdana"/>
                <a:ea typeface="Verdana"/>
                <a:cs typeface="Verdana"/>
                <a:sym typeface="Verdana"/>
              </a:rPr>
              <a:t>In c, we can divide a large program into the basic building blocks known as function. The function contains the set of programming statements enclosed by {}.</a:t>
            </a:r>
            <a:endParaRPr sz="1800">
              <a:solidFill>
                <a:srgbClr val="E5DCCC"/>
              </a:solidFill>
              <a:highlight>
                <a:srgbClr val="31312E"/>
              </a:highlight>
              <a:latin typeface="Verdana"/>
              <a:ea typeface="Verdana"/>
              <a:cs typeface="Verdana"/>
              <a:sym typeface="Verdana"/>
            </a:endParaRPr>
          </a:p>
          <a:p>
            <a:pPr indent="0" lvl="0" marL="0" rtl="0" algn="l">
              <a:lnSpc>
                <a:spcPct val="172500"/>
              </a:lnSpc>
              <a:spcBef>
                <a:spcPts val="1000"/>
              </a:spcBef>
              <a:spcAft>
                <a:spcPts val="0"/>
              </a:spcAft>
              <a:buNone/>
            </a:pPr>
            <a:r>
              <a:rPr lang="en-US" sz="1800">
                <a:solidFill>
                  <a:srgbClr val="E5DCCC"/>
                </a:solidFill>
                <a:highlight>
                  <a:srgbClr val="31312E"/>
                </a:highlight>
                <a:latin typeface="Verdana"/>
                <a:ea typeface="Verdana"/>
                <a:cs typeface="Verdana"/>
                <a:sym typeface="Verdana"/>
              </a:rPr>
              <a:t> A function can be called multiple times to provide reusability and modularity to the C program.</a:t>
            </a:r>
            <a:endParaRPr sz="1800">
              <a:solidFill>
                <a:srgbClr val="E5DCCC"/>
              </a:solidFill>
              <a:highlight>
                <a:srgbClr val="31312E"/>
              </a:highlight>
              <a:latin typeface="Verdana"/>
              <a:ea typeface="Verdana"/>
              <a:cs typeface="Verdana"/>
              <a:sym typeface="Verdana"/>
            </a:endParaRPr>
          </a:p>
          <a:p>
            <a:pPr indent="0" lvl="0" marL="0" rtl="0" algn="l">
              <a:lnSpc>
                <a:spcPct val="172500"/>
              </a:lnSpc>
              <a:spcBef>
                <a:spcPts val="1000"/>
              </a:spcBef>
              <a:spcAft>
                <a:spcPts val="0"/>
              </a:spcAft>
              <a:buNone/>
            </a:pPr>
            <a:r>
              <a:rPr lang="en-US" sz="1800">
                <a:solidFill>
                  <a:srgbClr val="E5DCCC"/>
                </a:solidFill>
                <a:highlight>
                  <a:srgbClr val="31312E"/>
                </a:highlight>
                <a:latin typeface="Verdana"/>
                <a:ea typeface="Verdana"/>
                <a:cs typeface="Verdana"/>
                <a:sym typeface="Verdana"/>
              </a:rPr>
              <a:t>Syntax :</a:t>
            </a:r>
            <a:endParaRPr sz="1800">
              <a:solidFill>
                <a:srgbClr val="E5DCCC"/>
              </a:solidFill>
              <a:highlight>
                <a:srgbClr val="31312E"/>
              </a:highlight>
              <a:latin typeface="Verdana"/>
              <a:ea typeface="Verdana"/>
              <a:cs typeface="Verdana"/>
              <a:sym typeface="Verdana"/>
            </a:endParaRPr>
          </a:p>
          <a:p>
            <a:pPr indent="0" lvl="0" marL="0" rtl="0" algn="l">
              <a:lnSpc>
                <a:spcPct val="157500"/>
              </a:lnSpc>
              <a:spcBef>
                <a:spcPts val="1000"/>
              </a:spcBef>
              <a:spcAft>
                <a:spcPts val="0"/>
              </a:spcAft>
              <a:buNone/>
            </a:pPr>
            <a:r>
              <a:rPr lang="en-US" sz="1000">
                <a:highlight>
                  <a:srgbClr val="31312E"/>
                </a:highlight>
                <a:latin typeface="Verdana"/>
                <a:ea typeface="Verdana"/>
                <a:cs typeface="Verdana"/>
                <a:sym typeface="Verdana"/>
              </a:rPr>
              <a:t>return_type function_name(data_type parameter...){  </a:t>
            </a:r>
            <a:endParaRPr sz="1000">
              <a:highlight>
                <a:srgbClr val="31312E"/>
              </a:highlight>
              <a:latin typeface="Verdana"/>
              <a:ea typeface="Verdana"/>
              <a:cs typeface="Verdana"/>
              <a:sym typeface="Verdana"/>
            </a:endParaRPr>
          </a:p>
          <a:p>
            <a:pPr indent="0" lvl="0" marL="0" rtl="0" algn="l">
              <a:lnSpc>
                <a:spcPct val="157500"/>
              </a:lnSpc>
              <a:spcBef>
                <a:spcPts val="300"/>
              </a:spcBef>
              <a:spcAft>
                <a:spcPts val="0"/>
              </a:spcAft>
              <a:buNone/>
            </a:pPr>
            <a:r>
              <a:rPr lang="en-US" sz="1000">
                <a:solidFill>
                  <a:srgbClr val="9DE48A"/>
                </a:solidFill>
                <a:highlight>
                  <a:srgbClr val="31312E"/>
                </a:highlight>
                <a:latin typeface="Verdana"/>
                <a:ea typeface="Verdana"/>
                <a:cs typeface="Verdana"/>
                <a:sym typeface="Verdana"/>
              </a:rPr>
              <a:t>//code to be executed</a:t>
            </a:r>
            <a:r>
              <a:rPr lang="en-US" sz="1000">
                <a:highlight>
                  <a:srgbClr val="31312E"/>
                </a:highlight>
                <a:latin typeface="Verdana"/>
                <a:ea typeface="Verdana"/>
                <a:cs typeface="Verdana"/>
                <a:sym typeface="Verdana"/>
              </a:rPr>
              <a:t>  </a:t>
            </a:r>
            <a:endParaRPr sz="1000">
              <a:highlight>
                <a:srgbClr val="31312E"/>
              </a:highlight>
              <a:latin typeface="Verdana"/>
              <a:ea typeface="Verdana"/>
              <a:cs typeface="Verdana"/>
              <a:sym typeface="Verdana"/>
            </a:endParaRPr>
          </a:p>
          <a:p>
            <a:pPr indent="0" lvl="0" marL="457200" rtl="0" algn="l">
              <a:lnSpc>
                <a:spcPct val="157500"/>
              </a:lnSpc>
              <a:spcBef>
                <a:spcPts val="300"/>
              </a:spcBef>
              <a:spcAft>
                <a:spcPts val="0"/>
              </a:spcAft>
              <a:buNone/>
            </a:pPr>
            <a:r>
              <a:rPr lang="en-US" sz="1000">
                <a:highlight>
                  <a:srgbClr val="31312E"/>
                </a:highlight>
                <a:latin typeface="Verdana"/>
                <a:ea typeface="Verdana"/>
                <a:cs typeface="Verdana"/>
                <a:sym typeface="Verdana"/>
              </a:rPr>
              <a:t>}</a:t>
            </a:r>
            <a:endParaRPr sz="1000">
              <a:highlight>
                <a:srgbClr val="31312E"/>
              </a:highlight>
              <a:latin typeface="Verdana"/>
              <a:ea typeface="Verdana"/>
              <a:cs typeface="Verdana"/>
              <a:sym typeface="Verdana"/>
            </a:endParaRPr>
          </a:p>
          <a:p>
            <a:pPr indent="0" lvl="0" marL="457200" rtl="0" algn="l">
              <a:lnSpc>
                <a:spcPct val="157500"/>
              </a:lnSpc>
              <a:spcBef>
                <a:spcPts val="300"/>
              </a:spcBef>
              <a:spcAft>
                <a:spcPts val="0"/>
              </a:spcAft>
              <a:buNone/>
            </a:pPr>
            <a:r>
              <a:t/>
            </a:r>
            <a:endParaRPr sz="1000">
              <a:highlight>
                <a:srgbClr val="31312E"/>
              </a:highlight>
              <a:latin typeface="Verdana"/>
              <a:ea typeface="Verdana"/>
              <a:cs typeface="Verdana"/>
              <a:sym typeface="Verdana"/>
            </a:endParaRPr>
          </a:p>
          <a:p>
            <a:pPr indent="0" lvl="0" marL="0" rtl="0" algn="l">
              <a:lnSpc>
                <a:spcPct val="172500"/>
              </a:lnSpc>
              <a:spcBef>
                <a:spcPts val="1000"/>
              </a:spcBef>
              <a:spcAft>
                <a:spcPts val="0"/>
              </a:spcAft>
              <a:buNone/>
            </a:pPr>
            <a:r>
              <a:t/>
            </a:r>
            <a:endParaRPr sz="2400">
              <a:solidFill>
                <a:srgbClr val="E5DCCC"/>
              </a:solidFill>
              <a:highlight>
                <a:srgbClr val="31312E"/>
              </a:highlight>
              <a:latin typeface="Verdana"/>
              <a:ea typeface="Verdana"/>
              <a:cs typeface="Verdana"/>
              <a:sym typeface="Verdana"/>
            </a:endParaRPr>
          </a:p>
          <a:p>
            <a:pPr indent="0" lvl="0" marL="0" rtl="0" algn="l">
              <a:spcBef>
                <a:spcPts val="1000"/>
              </a:spcBef>
              <a:spcAft>
                <a:spcPts val="0"/>
              </a:spcAft>
              <a:buNone/>
            </a:pPr>
            <a:r>
              <a:t/>
            </a:r>
            <a:endParaRPr sz="2400"/>
          </a:p>
        </p:txBody>
      </p:sp>
      <p:sp>
        <p:nvSpPr>
          <p:cNvPr id="179" name="Google Shape;179;p27"/>
          <p:cNvSpPr txBox="1"/>
          <p:nvPr/>
        </p:nvSpPr>
        <p:spPr>
          <a:xfrm>
            <a:off x="8662725" y="3435675"/>
            <a:ext cx="2633700" cy="22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Example:</a:t>
            </a:r>
            <a:endParaRPr>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a:solidFill>
                  <a:srgbClr val="569CD6"/>
                </a:solidFill>
                <a:highlight>
                  <a:srgbClr val="1E1E1E"/>
                </a:highlight>
                <a:latin typeface="Courier New"/>
                <a:ea typeface="Courier New"/>
                <a:cs typeface="Courier New"/>
                <a:sym typeface="Courier New"/>
              </a:rPr>
              <a:t>void</a:t>
            </a:r>
            <a:r>
              <a:rPr lang="en-US">
                <a:solidFill>
                  <a:srgbClr val="D4D4D4"/>
                </a:solidFill>
                <a:highlight>
                  <a:srgbClr val="1E1E1E"/>
                </a:highlight>
                <a:latin typeface="Courier New"/>
                <a:ea typeface="Courier New"/>
                <a:cs typeface="Courier New"/>
                <a:sym typeface="Courier New"/>
              </a:rPr>
              <a:t> </a:t>
            </a:r>
            <a:r>
              <a:rPr lang="en-US">
                <a:solidFill>
                  <a:srgbClr val="DCDCAA"/>
                </a:solidFill>
                <a:highlight>
                  <a:srgbClr val="1E1E1E"/>
                </a:highlight>
                <a:latin typeface="Courier New"/>
                <a:ea typeface="Courier New"/>
                <a:cs typeface="Courier New"/>
                <a:sym typeface="Courier New"/>
              </a:rPr>
              <a:t>data</a:t>
            </a:r>
            <a:r>
              <a:rPr lang="en-US">
                <a:solidFill>
                  <a:srgbClr val="D4D4D4"/>
                </a:solidFill>
                <a:highlight>
                  <a:srgbClr val="1E1E1E"/>
                </a:highlight>
                <a:latin typeface="Courier New"/>
                <a:ea typeface="Courier New"/>
                <a:cs typeface="Courier New"/>
                <a:sym typeface="Courier New"/>
              </a:rPr>
              <a:t>(</a:t>
            </a:r>
            <a:r>
              <a:rPr lang="en-US">
                <a:solidFill>
                  <a:srgbClr val="569CD6"/>
                </a:solidFill>
                <a:highlight>
                  <a:srgbClr val="1E1E1E"/>
                </a:highlight>
                <a:latin typeface="Courier New"/>
                <a:ea typeface="Courier New"/>
                <a:cs typeface="Courier New"/>
                <a:sym typeface="Courier New"/>
              </a:rPr>
              <a:t>int</a:t>
            </a:r>
            <a:r>
              <a:rPr lang="en-US">
                <a:solidFill>
                  <a:srgbClr val="D4D4D4"/>
                </a:solidFill>
                <a:highlight>
                  <a:srgbClr val="1E1E1E"/>
                </a:highlight>
                <a:latin typeface="Courier New"/>
                <a:ea typeface="Courier New"/>
                <a:cs typeface="Courier New"/>
                <a:sym typeface="Courier New"/>
              </a:rPr>
              <a:t> </a:t>
            </a:r>
            <a:r>
              <a:rPr lang="en-US">
                <a:solidFill>
                  <a:srgbClr val="9CDCFE"/>
                </a:solidFill>
                <a:highlight>
                  <a:srgbClr val="1E1E1E"/>
                </a:highlight>
                <a:latin typeface="Courier New"/>
                <a:ea typeface="Courier New"/>
                <a:cs typeface="Courier New"/>
                <a:sym typeface="Courier New"/>
              </a:rPr>
              <a:t>a</a:t>
            </a:r>
            <a:r>
              <a:rPr lang="en-US">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a:solidFill>
                  <a:srgbClr val="6A9955"/>
                </a:solidFill>
                <a:highlight>
                  <a:srgbClr val="1E1E1E"/>
                </a:highlight>
                <a:latin typeface="Courier New"/>
                <a:ea typeface="Courier New"/>
                <a:cs typeface="Courier New"/>
                <a:sym typeface="Courier New"/>
              </a:rPr>
              <a:t>    //statements</a:t>
            </a:r>
            <a:endParaRPr>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8"/>
          <p:cNvSpPr txBox="1"/>
          <p:nvPr>
            <p:ph idx="1" type="body"/>
          </p:nvPr>
        </p:nvSpPr>
        <p:spPr>
          <a:xfrm>
            <a:off x="2860900" y="-73572"/>
            <a:ext cx="93312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152400" y="0"/>
            <a:ext cx="11564125" cy="663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838200" y="130800"/>
            <a:ext cx="10515600" cy="97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Opening the blink program</a:t>
            </a:r>
            <a:endParaRPr/>
          </a:p>
        </p:txBody>
      </p:sp>
      <p:pic>
        <p:nvPicPr>
          <p:cNvPr id="192" name="Google Shape;192;p29"/>
          <p:cNvPicPr preferRelativeResize="0"/>
          <p:nvPr/>
        </p:nvPicPr>
        <p:blipFill>
          <a:blip r:embed="rId3">
            <a:alphaModFix/>
          </a:blip>
          <a:stretch>
            <a:fillRect/>
          </a:stretch>
        </p:blipFill>
        <p:spPr>
          <a:xfrm>
            <a:off x="757724" y="1241702"/>
            <a:ext cx="10877750" cy="561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0"/>
          <p:cNvSpPr txBox="1"/>
          <p:nvPr>
            <p:ph idx="1" type="body"/>
          </p:nvPr>
        </p:nvSpPr>
        <p:spPr>
          <a:xfrm>
            <a:off x="2860900" y="-73572"/>
            <a:ext cx="93312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99" name="Google Shape;199;p30"/>
          <p:cNvPicPr preferRelativeResize="0"/>
          <p:nvPr/>
        </p:nvPicPr>
        <p:blipFill>
          <a:blip r:embed="rId3">
            <a:alphaModFix/>
          </a:blip>
          <a:stretch>
            <a:fillRect/>
          </a:stretch>
        </p:blipFill>
        <p:spPr>
          <a:xfrm>
            <a:off x="672648" y="-73575"/>
            <a:ext cx="10732771" cy="693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838200" y="15957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Uploading the program </a:t>
            </a:r>
            <a:endParaRPr/>
          </a:p>
        </p:txBody>
      </p:sp>
      <p:sp>
        <p:nvSpPr>
          <p:cNvPr id="205" name="Google Shape;205;p31"/>
          <p:cNvSpPr txBox="1"/>
          <p:nvPr>
            <p:ph idx="1" type="body"/>
          </p:nvPr>
        </p:nvSpPr>
        <p:spPr>
          <a:xfrm>
            <a:off x="838200" y="2261075"/>
            <a:ext cx="11353800" cy="3888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6" name="Google Shape;206;p31"/>
          <p:cNvPicPr preferRelativeResize="0"/>
          <p:nvPr/>
        </p:nvPicPr>
        <p:blipFill>
          <a:blip r:embed="rId3">
            <a:alphaModFix/>
          </a:blip>
          <a:stretch>
            <a:fillRect/>
          </a:stretch>
        </p:blipFill>
        <p:spPr>
          <a:xfrm>
            <a:off x="921250" y="1289375"/>
            <a:ext cx="10915700" cy="5178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BREAD BOARD CONNECTION</a:t>
            </a:r>
            <a:endParaRPr/>
          </a:p>
        </p:txBody>
      </p:sp>
      <p:pic>
        <p:nvPicPr>
          <p:cNvPr descr="Image result for how breadboard is soldered internal" id="91" name="Google Shape;91;p14"/>
          <p:cNvPicPr preferRelativeResize="0"/>
          <p:nvPr>
            <p:ph idx="1" type="body"/>
          </p:nvPr>
        </p:nvPicPr>
        <p:blipFill rotWithShape="1">
          <a:blip r:embed="rId3">
            <a:alphaModFix/>
          </a:blip>
          <a:srcRect b="0" l="0" r="0" t="0"/>
          <a:stretch/>
        </p:blipFill>
        <p:spPr>
          <a:xfrm>
            <a:off x="2668769" y="1834356"/>
            <a:ext cx="2857500" cy="4333875"/>
          </a:xfrm>
          <a:prstGeom prst="rect">
            <a:avLst/>
          </a:prstGeom>
          <a:noFill/>
          <a:ln>
            <a:noFill/>
          </a:ln>
        </p:spPr>
      </p:pic>
      <p:sp>
        <p:nvSpPr>
          <p:cNvPr id="92" name="Google Shape;92;p14"/>
          <p:cNvSpPr txBox="1"/>
          <p:nvPr/>
        </p:nvSpPr>
        <p:spPr>
          <a:xfrm>
            <a:off x="6665733" y="2036189"/>
            <a:ext cx="46880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Outer rails are connected along the vertical lines</a:t>
            </a:r>
            <a:endParaRPr/>
          </a:p>
        </p:txBody>
      </p:sp>
      <p:sp>
        <p:nvSpPr>
          <p:cNvPr id="93" name="Google Shape;93;p14"/>
          <p:cNvSpPr txBox="1"/>
          <p:nvPr/>
        </p:nvSpPr>
        <p:spPr>
          <a:xfrm>
            <a:off x="6665733" y="4091233"/>
            <a:ext cx="46880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Inner rails are connected in horizontal fashion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sz="2400">
                <a:latin typeface="Arial"/>
                <a:ea typeface="Arial"/>
                <a:cs typeface="Arial"/>
                <a:sym typeface="Arial"/>
              </a:rPr>
              <a:t>What is a Servo Motor?</a:t>
            </a:r>
            <a:endParaRPr b="1" sz="2400">
              <a:latin typeface="Arial"/>
              <a:ea typeface="Arial"/>
              <a:cs typeface="Arial"/>
              <a:sym typeface="Arial"/>
            </a:endParaRPr>
          </a:p>
        </p:txBody>
      </p:sp>
      <p:sp>
        <p:nvSpPr>
          <p:cNvPr id="212" name="Google Shape;212;p32"/>
          <p:cNvSpPr txBox="1"/>
          <p:nvPr>
            <p:ph idx="1" type="body"/>
          </p:nvPr>
        </p:nvSpPr>
        <p:spPr>
          <a:xfrm>
            <a:off x="1430400" y="2177000"/>
            <a:ext cx="9331200" cy="248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 servo motor is an electrical device which can push or rotate an object with great precision. If you want to rotate and object at some specific angles or distance, then you use servo motor. It is just made up of simple motor which run through servo mechanism</a:t>
            </a:r>
            <a:endParaRPr/>
          </a:p>
        </p:txBody>
      </p:sp>
      <p:pic>
        <p:nvPicPr>
          <p:cNvPr id="213" name="Google Shape;213;p32"/>
          <p:cNvPicPr preferRelativeResize="0"/>
          <p:nvPr/>
        </p:nvPicPr>
        <p:blipFill>
          <a:blip r:embed="rId3">
            <a:alphaModFix/>
          </a:blip>
          <a:stretch>
            <a:fillRect/>
          </a:stretch>
        </p:blipFill>
        <p:spPr>
          <a:xfrm>
            <a:off x="4154425" y="4104425"/>
            <a:ext cx="3883142" cy="248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33"/>
          <p:cNvSpPr txBox="1"/>
          <p:nvPr>
            <p:ph idx="1" type="body"/>
          </p:nvPr>
        </p:nvSpPr>
        <p:spPr>
          <a:xfrm>
            <a:off x="747475" y="2335825"/>
            <a:ext cx="10090800" cy="432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0" name="Google Shape;220;p33"/>
          <p:cNvPicPr preferRelativeResize="0"/>
          <p:nvPr/>
        </p:nvPicPr>
        <p:blipFill>
          <a:blip r:embed="rId3">
            <a:alphaModFix/>
          </a:blip>
          <a:stretch>
            <a:fillRect/>
          </a:stretch>
        </p:blipFill>
        <p:spPr>
          <a:xfrm>
            <a:off x="1461713" y="0"/>
            <a:ext cx="9268575" cy="659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Servo Sweep </a:t>
            </a:r>
            <a:endParaRPr/>
          </a:p>
        </p:txBody>
      </p:sp>
      <p:graphicFrame>
        <p:nvGraphicFramePr>
          <p:cNvPr id="226" name="Google Shape;226;p34"/>
          <p:cNvGraphicFramePr/>
          <p:nvPr/>
        </p:nvGraphicFramePr>
        <p:xfrm>
          <a:off x="665075" y="1886175"/>
          <a:ext cx="3000000" cy="3000000"/>
        </p:xfrm>
        <a:graphic>
          <a:graphicData uri="http://schemas.openxmlformats.org/drawingml/2006/table">
            <a:tbl>
              <a:tblPr>
                <a:noFill/>
                <a:tableStyleId>{D1FCF4E5-5AAF-40CA-BE9E-5FFC60BBAE6D}</a:tableStyleId>
              </a:tblPr>
              <a:tblGrid>
                <a:gridCol w="5430925"/>
                <a:gridCol w="5430925"/>
              </a:tblGrid>
              <a:tr h="4049200">
                <a:tc>
                  <a:txBody>
                    <a:bodyPr/>
                    <a:lstStyle/>
                    <a:p>
                      <a:pPr indent="0" lvl="0" marL="0" rtl="0" algn="l">
                        <a:spcBef>
                          <a:spcPts val="0"/>
                        </a:spcBef>
                        <a:spcAft>
                          <a:spcPts val="0"/>
                        </a:spcAft>
                        <a:buNone/>
                      </a:pPr>
                      <a:r>
                        <a:rPr lang="en-US"/>
                        <a:t>#include &lt;Servo.h&gt;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Servo myservo;  // create servo object to control a servo</a:t>
                      </a:r>
                      <a:endParaRPr/>
                    </a:p>
                    <a:p>
                      <a:pPr indent="0" lvl="0" marL="0" rtl="0" algn="l">
                        <a:spcBef>
                          <a:spcPts val="0"/>
                        </a:spcBef>
                        <a:spcAft>
                          <a:spcPts val="0"/>
                        </a:spcAft>
                        <a:buNone/>
                      </a:pPr>
                      <a:r>
                        <a:rPr lang="en-US"/>
                        <a:t>// twelve servo objects can be created on most boards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void setup() {</a:t>
                      </a:r>
                      <a:endParaRPr/>
                    </a:p>
                    <a:p>
                      <a:pPr indent="0" lvl="0" marL="0" rtl="0" algn="l">
                        <a:spcBef>
                          <a:spcPts val="0"/>
                        </a:spcBef>
                        <a:spcAft>
                          <a:spcPts val="0"/>
                        </a:spcAft>
                        <a:buNone/>
                      </a:pPr>
                      <a:r>
                        <a:rPr lang="en-US"/>
                        <a:t>  myservo.attach(D2);  // attaches the servo on GIO2 to the servo object</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void loop()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int pos;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for (pos = 0; pos &lt;= 180; pos += 1) { // goes from 0 degrees to 180 degrees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 in steps of 1 degree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myservo.write(pos);              // tell servo to go to position in variable 'pos'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delay(1);                       // waits 15ms for the servo to reach the position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delay(1000);</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for (pos = 180; pos &gt;= 0; pos -= 1) { // goes from 180 degrees to 0 degrees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myservo.write(pos);              // tell servo to go to position in variable 'pos'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delay(1);                       // waits 15ms for the servo to reach the position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delay(1000);</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Task of the session: Build a railway gate!!</a:t>
            </a:r>
            <a:endParaRPr/>
          </a:p>
        </p:txBody>
      </p:sp>
      <p:sp>
        <p:nvSpPr>
          <p:cNvPr id="232" name="Google Shape;232;p35"/>
          <p:cNvSpPr txBox="1"/>
          <p:nvPr/>
        </p:nvSpPr>
        <p:spPr>
          <a:xfrm>
            <a:off x="1372325" y="2619625"/>
            <a:ext cx="9170700" cy="17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Make a railway gate like system where, servo acts as the railway gate and an LED to indicate if the gate is closed or open.</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ELECTRONIC COMPONENTS</a:t>
            </a:r>
            <a:endParaRPr/>
          </a:p>
        </p:txBody>
      </p:sp>
      <p:sp>
        <p:nvSpPr>
          <p:cNvPr id="99" name="Google Shape;99;p15"/>
          <p:cNvSpPr txBox="1"/>
          <p:nvPr>
            <p:ph idx="1" type="body"/>
          </p:nvPr>
        </p:nvSpPr>
        <p:spPr>
          <a:xfrm>
            <a:off x="665950" y="1690700"/>
            <a:ext cx="4709400" cy="438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ACTIVE </a:t>
            </a:r>
            <a:endParaRPr/>
          </a:p>
          <a:p>
            <a:pPr indent="-342900" lvl="0" marL="457200" rtl="0" algn="l">
              <a:lnSpc>
                <a:spcPct val="90000"/>
              </a:lnSpc>
              <a:spcBef>
                <a:spcPts val="0"/>
              </a:spcBef>
              <a:spcAft>
                <a:spcPts val="0"/>
              </a:spcAft>
              <a:buSzPts val="1800"/>
              <a:buAutoNum type="arabicPeriod"/>
            </a:pPr>
            <a:r>
              <a:rPr lang="en-US"/>
              <a:t>Transistor</a:t>
            </a:r>
            <a:endParaRPr/>
          </a:p>
          <a:p>
            <a:pPr indent="-342900" lvl="0" marL="457200" rtl="0" algn="l">
              <a:lnSpc>
                <a:spcPct val="90000"/>
              </a:lnSpc>
              <a:spcBef>
                <a:spcPts val="0"/>
              </a:spcBef>
              <a:spcAft>
                <a:spcPts val="0"/>
              </a:spcAft>
              <a:buSzPts val="1800"/>
              <a:buAutoNum type="arabicPeriod"/>
            </a:pPr>
            <a:r>
              <a:rPr lang="en-US"/>
              <a:t>MicroController</a:t>
            </a:r>
            <a:endParaRPr/>
          </a:p>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PASSIVE</a:t>
            </a:r>
            <a:endParaRPr/>
          </a:p>
          <a:p>
            <a:pPr indent="-342900" lvl="0" marL="457200" rtl="0" algn="l">
              <a:lnSpc>
                <a:spcPct val="90000"/>
              </a:lnSpc>
              <a:spcBef>
                <a:spcPts val="0"/>
              </a:spcBef>
              <a:spcAft>
                <a:spcPts val="0"/>
              </a:spcAft>
              <a:buSzPts val="1800"/>
              <a:buAutoNum type="arabicPeriod"/>
            </a:pPr>
            <a:r>
              <a:rPr lang="en-US"/>
              <a:t>Resistor</a:t>
            </a:r>
            <a:endParaRPr/>
          </a:p>
          <a:p>
            <a:pPr indent="-342900" lvl="0" marL="457200" rtl="0" algn="l">
              <a:lnSpc>
                <a:spcPct val="90000"/>
              </a:lnSpc>
              <a:spcBef>
                <a:spcPts val="0"/>
              </a:spcBef>
              <a:spcAft>
                <a:spcPts val="0"/>
              </a:spcAft>
              <a:buSzPts val="1800"/>
              <a:buAutoNum type="arabicPeriod"/>
            </a:pPr>
            <a:r>
              <a:rPr lang="en-US"/>
              <a:t>Capacitor</a:t>
            </a:r>
            <a:endParaRPr/>
          </a:p>
          <a:p>
            <a:pPr indent="-342900" lvl="0" marL="457200" rtl="0" algn="l">
              <a:lnSpc>
                <a:spcPct val="90000"/>
              </a:lnSpc>
              <a:spcBef>
                <a:spcPts val="0"/>
              </a:spcBef>
              <a:spcAft>
                <a:spcPts val="0"/>
              </a:spcAft>
              <a:buSzPts val="1800"/>
              <a:buAutoNum type="arabicPeriod"/>
            </a:pPr>
            <a:r>
              <a:rPr lang="en-US"/>
              <a:t>Inductor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568400" y="384925"/>
            <a:ext cx="82146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Resistors:</a:t>
            </a:r>
            <a:r>
              <a:rPr b="1" lang="en-US" sz="2400">
                <a:solidFill>
                  <a:srgbClr val="000000"/>
                </a:solidFill>
                <a:latin typeface="Arial"/>
                <a:ea typeface="Arial"/>
                <a:cs typeface="Arial"/>
                <a:sym typeface="Arial"/>
              </a:rPr>
              <a:t>It</a:t>
            </a:r>
            <a:r>
              <a:rPr lang="en-US" sz="2400">
                <a:solidFill>
                  <a:srgbClr val="000000"/>
                </a:solidFill>
                <a:latin typeface="Arial"/>
                <a:ea typeface="Arial"/>
                <a:cs typeface="Arial"/>
                <a:sym typeface="Arial"/>
              </a:rPr>
              <a:t> is an electrical component that reduces the electric current. The </a:t>
            </a:r>
            <a:r>
              <a:rPr b="1" lang="en-US" sz="2400">
                <a:solidFill>
                  <a:srgbClr val="000000"/>
                </a:solidFill>
                <a:latin typeface="Arial"/>
                <a:ea typeface="Arial"/>
                <a:cs typeface="Arial"/>
                <a:sym typeface="Arial"/>
              </a:rPr>
              <a:t>resistor's</a:t>
            </a:r>
            <a:r>
              <a:rPr lang="en-US" sz="2400">
                <a:solidFill>
                  <a:srgbClr val="000000"/>
                </a:solidFill>
                <a:latin typeface="Arial"/>
                <a:ea typeface="Arial"/>
                <a:cs typeface="Arial"/>
                <a:sym typeface="Arial"/>
              </a:rPr>
              <a:t> ability to reduce the current is called resistance and is measured in units of ohms (symbol: Ω).</a:t>
            </a:r>
            <a:endParaRPr sz="2400">
              <a:solidFill>
                <a:srgbClr val="000000"/>
              </a:solidFill>
              <a:latin typeface="Arial"/>
              <a:ea typeface="Arial"/>
              <a:cs typeface="Arial"/>
              <a:sym typeface="Arial"/>
            </a:endParaRPr>
          </a:p>
          <a:p>
            <a:pPr indent="0" lvl="0" marL="0" rtl="0" algn="l">
              <a:spcBef>
                <a:spcPts val="1000"/>
              </a:spcBef>
              <a:spcAft>
                <a:spcPts val="0"/>
              </a:spcAft>
              <a:buNone/>
            </a:pPr>
            <a:r>
              <a:t/>
            </a:r>
            <a:endParaRPr sz="2400">
              <a:solidFill>
                <a:srgbClr val="DAD1C1"/>
              </a:solidFill>
              <a:highlight>
                <a:srgbClr val="31312E"/>
              </a:highlight>
              <a:latin typeface="Arial"/>
              <a:ea typeface="Arial"/>
              <a:cs typeface="Arial"/>
              <a:sym typeface="Arial"/>
            </a:endParaRPr>
          </a:p>
          <a:p>
            <a:pPr indent="0" lvl="0" marL="0" rtl="0" algn="l">
              <a:spcBef>
                <a:spcPts val="1000"/>
              </a:spcBef>
              <a:spcAft>
                <a:spcPts val="0"/>
              </a:spcAft>
              <a:buNone/>
            </a:pPr>
            <a:r>
              <a:rPr lang="en-US"/>
              <a:t>Capacitor:</a:t>
            </a:r>
            <a:r>
              <a:rPr lang="en-US" sz="2400">
                <a:solidFill>
                  <a:srgbClr val="000000"/>
                </a:solidFill>
                <a:latin typeface="Arial"/>
                <a:ea typeface="Arial"/>
                <a:cs typeface="Arial"/>
                <a:sym typeface="Arial"/>
              </a:rPr>
              <a:t>A </a:t>
            </a:r>
            <a:r>
              <a:rPr b="1" lang="en-US" sz="2400">
                <a:solidFill>
                  <a:srgbClr val="000000"/>
                </a:solidFill>
                <a:latin typeface="Arial"/>
                <a:ea typeface="Arial"/>
                <a:cs typeface="Arial"/>
                <a:sym typeface="Arial"/>
              </a:rPr>
              <a:t>capacitor</a:t>
            </a:r>
            <a:r>
              <a:rPr lang="en-US" sz="2400">
                <a:solidFill>
                  <a:srgbClr val="000000"/>
                </a:solidFill>
                <a:latin typeface="Arial"/>
                <a:ea typeface="Arial"/>
                <a:cs typeface="Arial"/>
                <a:sym typeface="Arial"/>
              </a:rPr>
              <a:t> is a device that stores electrical energy in an electric field. It is a passive electronic component with two terminals. The effect of a </a:t>
            </a:r>
            <a:r>
              <a:rPr b="1" lang="en-US" sz="2400">
                <a:solidFill>
                  <a:srgbClr val="000000"/>
                </a:solidFill>
                <a:latin typeface="Arial"/>
                <a:ea typeface="Arial"/>
                <a:cs typeface="Arial"/>
                <a:sym typeface="Arial"/>
              </a:rPr>
              <a:t>capacitor</a:t>
            </a:r>
            <a:r>
              <a:rPr lang="en-US" sz="2400">
                <a:solidFill>
                  <a:srgbClr val="000000"/>
                </a:solidFill>
                <a:latin typeface="Arial"/>
                <a:ea typeface="Arial"/>
                <a:cs typeface="Arial"/>
                <a:sym typeface="Arial"/>
              </a:rPr>
              <a:t> is known as capacitance.</a:t>
            </a:r>
            <a:endParaRPr sz="2400">
              <a:solidFill>
                <a:srgbClr val="000000"/>
              </a:solidFill>
            </a:endParaRPr>
          </a:p>
          <a:p>
            <a:pPr indent="0" lvl="0" marL="0" rtl="0" algn="l">
              <a:spcBef>
                <a:spcPts val="1000"/>
              </a:spcBef>
              <a:spcAft>
                <a:spcPts val="0"/>
              </a:spcAft>
              <a:buNone/>
            </a:pPr>
            <a:r>
              <a:t/>
            </a:r>
            <a:endParaRPr sz="2400"/>
          </a:p>
          <a:p>
            <a:pPr indent="0" lvl="0" marL="0" rtl="0" algn="l">
              <a:spcBef>
                <a:spcPts val="1000"/>
              </a:spcBef>
              <a:spcAft>
                <a:spcPts val="0"/>
              </a:spcAft>
              <a:buNone/>
            </a:pPr>
            <a:r>
              <a:rPr lang="en-US"/>
              <a:t>Inductor:</a:t>
            </a:r>
            <a:r>
              <a:rPr lang="en-US" sz="2400">
                <a:solidFill>
                  <a:srgbClr val="000000"/>
                </a:solidFill>
                <a:latin typeface="Arial"/>
                <a:ea typeface="Arial"/>
                <a:cs typeface="Arial"/>
                <a:sym typeface="Arial"/>
              </a:rPr>
              <a:t>An inductor, also called a coil, choke, or reactor, is a passive two-terminal electrical component that stores energy in a magnetic field when electric current flows through it.</a:t>
            </a:r>
            <a:endParaRPr sz="2400">
              <a:solidFill>
                <a:srgbClr val="000000"/>
              </a:solidFill>
            </a:endParaRPr>
          </a:p>
        </p:txBody>
      </p:sp>
      <p:pic>
        <p:nvPicPr>
          <p:cNvPr id="105" name="Google Shape;105;p16"/>
          <p:cNvPicPr preferRelativeResize="0"/>
          <p:nvPr/>
        </p:nvPicPr>
        <p:blipFill>
          <a:blip r:embed="rId3">
            <a:alphaModFix/>
          </a:blip>
          <a:stretch>
            <a:fillRect/>
          </a:stretch>
        </p:blipFill>
        <p:spPr>
          <a:xfrm>
            <a:off x="8783000" y="558625"/>
            <a:ext cx="2971800" cy="1543050"/>
          </a:xfrm>
          <a:prstGeom prst="rect">
            <a:avLst/>
          </a:prstGeom>
          <a:noFill/>
          <a:ln>
            <a:noFill/>
          </a:ln>
        </p:spPr>
      </p:pic>
      <p:pic>
        <p:nvPicPr>
          <p:cNvPr id="106" name="Google Shape;106;p16"/>
          <p:cNvPicPr preferRelativeResize="0"/>
          <p:nvPr/>
        </p:nvPicPr>
        <p:blipFill>
          <a:blip r:embed="rId4">
            <a:alphaModFix/>
          </a:blip>
          <a:stretch>
            <a:fillRect/>
          </a:stretch>
        </p:blipFill>
        <p:spPr>
          <a:xfrm>
            <a:off x="8792525" y="2494700"/>
            <a:ext cx="2952750" cy="1552575"/>
          </a:xfrm>
          <a:prstGeom prst="rect">
            <a:avLst/>
          </a:prstGeom>
          <a:noFill/>
          <a:ln>
            <a:noFill/>
          </a:ln>
        </p:spPr>
      </p:pic>
      <p:pic>
        <p:nvPicPr>
          <p:cNvPr id="107" name="Google Shape;107;p16"/>
          <p:cNvPicPr preferRelativeResize="0"/>
          <p:nvPr/>
        </p:nvPicPr>
        <p:blipFill>
          <a:blip r:embed="rId5">
            <a:alphaModFix/>
          </a:blip>
          <a:stretch>
            <a:fillRect/>
          </a:stretch>
        </p:blipFill>
        <p:spPr>
          <a:xfrm>
            <a:off x="8840150" y="4386825"/>
            <a:ext cx="2857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34250" y="453225"/>
            <a:ext cx="70863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Transistor</a:t>
            </a:r>
            <a:endParaRPr/>
          </a:p>
          <a:p>
            <a:pPr indent="0" lvl="0" marL="0" rtl="0" algn="l">
              <a:spcBef>
                <a:spcPts val="1000"/>
              </a:spcBef>
              <a:spcAft>
                <a:spcPts val="0"/>
              </a:spcAft>
              <a:buNone/>
            </a:pPr>
            <a:r>
              <a:rPr lang="en-US" sz="1800">
                <a:solidFill>
                  <a:srgbClr val="000000"/>
                </a:solidFill>
                <a:latin typeface="Arial"/>
                <a:ea typeface="Arial"/>
                <a:cs typeface="Arial"/>
                <a:sym typeface="Arial"/>
              </a:rPr>
              <a:t>A transistor is a semiconductor device used to amplify or switch electronic signals and electrical power. It is composed of semiconductor material usually with at least three terminals for connection to an external circuit.</a:t>
            </a:r>
            <a:endParaRPr sz="1800">
              <a:solidFill>
                <a:srgbClr val="000000"/>
              </a:solidFill>
              <a:latin typeface="Arial"/>
              <a:ea typeface="Arial"/>
              <a:cs typeface="Arial"/>
              <a:sym typeface="Arial"/>
            </a:endParaRPr>
          </a:p>
          <a:p>
            <a:pPr indent="0" lvl="0" marL="0" rtl="0" algn="l">
              <a:spcBef>
                <a:spcPts val="1000"/>
              </a:spcBef>
              <a:spcAft>
                <a:spcPts val="0"/>
              </a:spcAft>
              <a:buNone/>
            </a:pPr>
            <a:r>
              <a:t/>
            </a:r>
            <a:endParaRPr sz="1800">
              <a:solidFill>
                <a:srgbClr val="DAD1C1"/>
              </a:solidFill>
              <a:highlight>
                <a:srgbClr val="31312E"/>
              </a:highlight>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MicroController</a:t>
            </a:r>
            <a:endParaRPr/>
          </a:p>
          <a:p>
            <a:pPr indent="0" lvl="0" marL="0" rtl="0" algn="l">
              <a:spcBef>
                <a:spcPts val="1000"/>
              </a:spcBef>
              <a:spcAft>
                <a:spcPts val="0"/>
              </a:spcAft>
              <a:buNone/>
            </a:pPr>
            <a:r>
              <a:rPr lang="en-US" sz="1800">
                <a:solidFill>
                  <a:srgbClr val="000000"/>
                </a:solidFill>
                <a:latin typeface="Arial"/>
                <a:ea typeface="Arial"/>
                <a:cs typeface="Arial"/>
                <a:sym typeface="Arial"/>
              </a:rPr>
              <a:t>A </a:t>
            </a:r>
            <a:r>
              <a:rPr b="1" lang="en-US" sz="1800">
                <a:solidFill>
                  <a:srgbClr val="000000"/>
                </a:solidFill>
                <a:latin typeface="Arial"/>
                <a:ea typeface="Arial"/>
                <a:cs typeface="Arial"/>
                <a:sym typeface="Arial"/>
              </a:rPr>
              <a:t>microcontroller</a:t>
            </a:r>
            <a:r>
              <a:rPr lang="en-US" sz="1800">
                <a:solidFill>
                  <a:srgbClr val="000000"/>
                </a:solidFill>
                <a:latin typeface="Arial"/>
                <a:ea typeface="Arial"/>
                <a:cs typeface="Arial"/>
                <a:sym typeface="Arial"/>
              </a:rPr>
              <a:t> is a compact integrated circuit designed to govern a specific operation in an embedded system. A typical </a:t>
            </a:r>
            <a:r>
              <a:rPr b="1" lang="en-US" sz="1800">
                <a:solidFill>
                  <a:srgbClr val="000000"/>
                </a:solidFill>
                <a:latin typeface="Arial"/>
                <a:ea typeface="Arial"/>
                <a:cs typeface="Arial"/>
                <a:sym typeface="Arial"/>
              </a:rPr>
              <a:t>microcontroller</a:t>
            </a:r>
            <a:r>
              <a:rPr lang="en-US" sz="1800">
                <a:solidFill>
                  <a:srgbClr val="000000"/>
                </a:solidFill>
                <a:latin typeface="Arial"/>
                <a:ea typeface="Arial"/>
                <a:cs typeface="Arial"/>
                <a:sym typeface="Arial"/>
              </a:rPr>
              <a:t> includes a processor, memory and input/output (I/O) peripherals on a single chip.</a:t>
            </a:r>
            <a:endParaRPr sz="1800">
              <a:solidFill>
                <a:srgbClr val="000000"/>
              </a:solidFill>
            </a:endParaRPr>
          </a:p>
        </p:txBody>
      </p:sp>
      <p:pic>
        <p:nvPicPr>
          <p:cNvPr id="113" name="Google Shape;113;p17"/>
          <p:cNvPicPr preferRelativeResize="0"/>
          <p:nvPr/>
        </p:nvPicPr>
        <p:blipFill>
          <a:blip r:embed="rId3">
            <a:alphaModFix/>
          </a:blip>
          <a:stretch>
            <a:fillRect/>
          </a:stretch>
        </p:blipFill>
        <p:spPr>
          <a:xfrm>
            <a:off x="8439850" y="748625"/>
            <a:ext cx="2188050" cy="2018650"/>
          </a:xfrm>
          <a:prstGeom prst="rect">
            <a:avLst/>
          </a:prstGeom>
          <a:noFill/>
          <a:ln>
            <a:noFill/>
          </a:ln>
        </p:spPr>
      </p:pic>
      <p:pic>
        <p:nvPicPr>
          <p:cNvPr id="114" name="Google Shape;114;p17"/>
          <p:cNvPicPr preferRelativeResize="0"/>
          <p:nvPr/>
        </p:nvPicPr>
        <p:blipFill>
          <a:blip r:embed="rId4">
            <a:alphaModFix/>
          </a:blip>
          <a:stretch>
            <a:fillRect/>
          </a:stretch>
        </p:blipFill>
        <p:spPr>
          <a:xfrm>
            <a:off x="7879350" y="3481150"/>
            <a:ext cx="4066650" cy="23799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SERIES AND PARALLEL CIRCUITS</a:t>
            </a:r>
            <a:endParaRPr/>
          </a:p>
        </p:txBody>
      </p:sp>
      <p:pic>
        <p:nvPicPr>
          <p:cNvPr id="120" name="Google Shape;120;p18"/>
          <p:cNvPicPr preferRelativeResize="0"/>
          <p:nvPr/>
        </p:nvPicPr>
        <p:blipFill>
          <a:blip r:embed="rId3">
            <a:alphaModFix/>
          </a:blip>
          <a:stretch>
            <a:fillRect/>
          </a:stretch>
        </p:blipFill>
        <p:spPr>
          <a:xfrm>
            <a:off x="3243463" y="1825616"/>
            <a:ext cx="5705074" cy="388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descr="Image result for microcontroller animation" id="125" name="Google Shape;125;p19"/>
          <p:cNvPicPr preferRelativeResize="0"/>
          <p:nvPr>
            <p:ph idx="1" type="body"/>
          </p:nvPr>
        </p:nvPicPr>
        <p:blipFill rotWithShape="1">
          <a:blip r:embed="rId3">
            <a:alphaModFix/>
          </a:blip>
          <a:srcRect b="0" l="0" r="0" t="0"/>
          <a:stretch/>
        </p:blipFill>
        <p:spPr>
          <a:xfrm>
            <a:off x="100" y="-73576"/>
            <a:ext cx="12192000" cy="8131500"/>
          </a:xfrm>
          <a:prstGeom prst="rect">
            <a:avLst/>
          </a:prstGeom>
        </p:spPr>
      </p:pic>
      <p:sp>
        <p:nvSpPr>
          <p:cNvPr id="126" name="Google Shape;126;p19"/>
          <p:cNvSpPr txBox="1"/>
          <p:nvPr>
            <p:ph type="title"/>
          </p:nvPr>
        </p:nvSpPr>
        <p:spPr>
          <a:xfrm>
            <a:off x="838300" y="62297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solidFill>
                  <a:srgbClr val="FFFF00"/>
                </a:solidFill>
              </a:rPr>
              <a:t>WORLD OF MICROCONTROLLER</a:t>
            </a:r>
            <a:endParaRPr b="1">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MICROCONTROLLER</a:t>
            </a:r>
            <a:endParaRPr/>
          </a:p>
        </p:txBody>
      </p:sp>
      <p:sp>
        <p:nvSpPr>
          <p:cNvPr id="132" name="Google Shape;132;p20"/>
          <p:cNvSpPr txBox="1"/>
          <p:nvPr>
            <p:ph idx="1" type="body"/>
          </p:nvPr>
        </p:nvSpPr>
        <p:spPr>
          <a:xfrm>
            <a:off x="838200" y="1814500"/>
            <a:ext cx="11353800" cy="4335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A microcontroller is a small, low-cost and self contained computer-on-a-chip that can be used as an embedded system. A few microcontrollers may utilize four-bit expressions and work at clock rate frequencies, which usually include:</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An 8 or 16 bit microprocessor.</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A little measure of RAM.</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Programmable ROM and flash memory.</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Parallel and serial I/O.</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Timers and signal generators.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Difference between Microcontroller and Microprocessor</a:t>
            </a:r>
            <a:endParaRPr/>
          </a:p>
        </p:txBody>
      </p:sp>
      <p:sp>
        <p:nvSpPr>
          <p:cNvPr id="138" name="Google Shape;138;p21"/>
          <p:cNvSpPr txBox="1"/>
          <p:nvPr>
            <p:ph idx="1" type="body"/>
          </p:nvPr>
        </p:nvSpPr>
        <p:spPr>
          <a:xfrm>
            <a:off x="838200" y="2009600"/>
            <a:ext cx="6371100" cy="414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latin typeface="Arial"/>
                <a:ea typeface="Arial"/>
                <a:cs typeface="Arial"/>
                <a:sym typeface="Arial"/>
              </a:rPr>
              <a:t>•</a:t>
            </a:r>
            <a:r>
              <a:rPr lang="en-US" sz="1800">
                <a:solidFill>
                  <a:srgbClr val="00B0F0"/>
                </a:solidFill>
                <a:latin typeface="Arial"/>
                <a:ea typeface="Arial"/>
                <a:cs typeface="Arial"/>
                <a:sym typeface="Arial"/>
              </a:rPr>
              <a:t>Microprocessors </a:t>
            </a:r>
            <a:r>
              <a:rPr lang="en-US" sz="1800">
                <a:solidFill>
                  <a:srgbClr val="DAF3F6"/>
                </a:solidFill>
                <a:latin typeface="Arial"/>
                <a:ea typeface="Arial"/>
                <a:cs typeface="Arial"/>
                <a:sym typeface="Arial"/>
              </a:rPr>
              <a:t>contain only the CPU part. All other elements like RAM , ROM , Clock etc have to be externally added by designing engineer. Also they operate at much higher speed (&gt;1GhZ) and are aimed for a wide array of tasks. e.g Intel Pentium , i3, i5 etc</a:t>
            </a:r>
            <a:endParaRPr sz="1800">
              <a:solidFill>
                <a:srgbClr val="DAF3F6"/>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DAF3F6"/>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sz="1800">
                <a:solidFill>
                  <a:srgbClr val="00B0F0"/>
                </a:solidFill>
                <a:latin typeface="Arial"/>
                <a:ea typeface="Arial"/>
                <a:cs typeface="Arial"/>
                <a:sym typeface="Arial"/>
              </a:rPr>
              <a:t>Microcontrollers </a:t>
            </a:r>
            <a:r>
              <a:rPr lang="en-US" sz="1800">
                <a:solidFill>
                  <a:srgbClr val="DAF3F6"/>
                </a:solidFill>
                <a:latin typeface="Arial"/>
                <a:ea typeface="Arial"/>
                <a:cs typeface="Arial"/>
                <a:sym typeface="Arial"/>
              </a:rPr>
              <a:t>on the other hand are designed for specific tasks , they have their own RAM , ROM , Clock embedded along with the microprocessor on a single chip. Also known as System on Chip (SOC); e.g. Atmel , Microchip , Raspberry Pi , Beaglebone , Intel 8051 etc</a:t>
            </a:r>
            <a:r>
              <a:rPr lang="en-US" sz="1800">
                <a:latin typeface="Arial"/>
                <a:ea typeface="Arial"/>
                <a:cs typeface="Arial"/>
                <a:sym typeface="Arial"/>
              </a:rPr>
              <a:t>.</a:t>
            </a:r>
            <a:endParaRPr sz="1800">
              <a:latin typeface="Arial"/>
              <a:ea typeface="Arial"/>
              <a:cs typeface="Arial"/>
              <a:sym typeface="Arial"/>
            </a:endParaRPr>
          </a:p>
          <a:p>
            <a:pPr indent="0" lvl="0" marL="0" rtl="0" algn="l">
              <a:spcBef>
                <a:spcPts val="1000"/>
              </a:spcBef>
              <a:spcAft>
                <a:spcPts val="0"/>
              </a:spcAft>
              <a:buNone/>
            </a:pPr>
            <a:r>
              <a:t/>
            </a:r>
            <a:endParaRPr sz="1800"/>
          </a:p>
        </p:txBody>
      </p:sp>
      <p:pic>
        <p:nvPicPr>
          <p:cNvPr id="139" name="Google Shape;139;p21"/>
          <p:cNvPicPr preferRelativeResize="0"/>
          <p:nvPr/>
        </p:nvPicPr>
        <p:blipFill>
          <a:blip r:embed="rId3">
            <a:alphaModFix/>
          </a:blip>
          <a:stretch>
            <a:fillRect/>
          </a:stretch>
        </p:blipFill>
        <p:spPr>
          <a:xfrm>
            <a:off x="7306850" y="2113338"/>
            <a:ext cx="4677901" cy="26313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