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CD5E1D-E1B7-4F97-964B-90D9FF32835D}">
  <a:tblStyle styleId="{96CD5E1D-E1B7-4F97-964B-90D9FF3283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Gothic-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ca79a797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ca79a797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ca79a797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ca79a79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ca79a7977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ca79a797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ca79a7977_4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ca79a7977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ca79a7977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ca79a7977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ca79a7977_3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ca79a797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ca79a7977_3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ca79a797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ca79a7977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ca79a797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2"/>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3"/>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3" name="Google Shape;53;p13"/>
          <p:cNvPicPr preferRelativeResize="0"/>
          <p:nvPr/>
        </p:nvPicPr>
        <p:blipFill rotWithShape="1">
          <a:blip r:embed="rId2">
            <a:alphaModFix/>
          </a:blip>
          <a:srcRect b="0" l="0" r="0" t="0"/>
          <a:stretch/>
        </p:blipFill>
        <p:spPr>
          <a:xfrm>
            <a:off x="3602880" y="1604520"/>
            <a:ext cx="4985280" cy="3977280"/>
          </a:xfrm>
          <a:prstGeom prst="rect">
            <a:avLst/>
          </a:prstGeom>
          <a:noFill/>
          <a:ln>
            <a:noFill/>
          </a:ln>
        </p:spPr>
      </p:pic>
      <p:pic>
        <p:nvPicPr>
          <p:cNvPr id="54" name="Google Shape;54;p13"/>
          <p:cNvPicPr preferRelativeResize="0"/>
          <p:nvPr/>
        </p:nvPicPr>
        <p:blipFill rotWithShape="1">
          <a:blip r:embed="rId2">
            <a:alphaModFix/>
          </a:blip>
          <a:srcRect b="0" l="0" r="0" t="0"/>
          <a:stretch/>
        </p:blipFill>
        <p:spPr>
          <a:xfrm>
            <a:off x="3602880" y="1604520"/>
            <a:ext cx="498528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3" name="Shape 63"/>
        <p:cNvGrpSpPr/>
        <p:nvPr/>
      </p:nvGrpSpPr>
      <p:grpSpPr>
        <a:xfrm>
          <a:off x="0" y="0"/>
          <a:ext cx="0" cy="0"/>
          <a:chOff x="0" y="0"/>
          <a:chExt cx="0" cy="0"/>
        </a:xfrm>
      </p:grpSpPr>
      <p:sp>
        <p:nvSpPr>
          <p:cNvPr id="64" name="Google Shape;64;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6" name="Shape 66"/>
        <p:cNvGrpSpPr/>
        <p:nvPr/>
      </p:nvGrpSpPr>
      <p:grpSpPr>
        <a:xfrm>
          <a:off x="0" y="0"/>
          <a:ext cx="0" cy="0"/>
          <a:chOff x="0" y="0"/>
          <a:chExt cx="0" cy="0"/>
        </a:xfrm>
      </p:grpSpPr>
      <p:sp>
        <p:nvSpPr>
          <p:cNvPr id="67" name="Google Shape;67;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 type="body"/>
          </p:nvPr>
        </p:nvSpPr>
        <p:spPr>
          <a:xfrm>
            <a:off x="609480" y="1604520"/>
            <a:ext cx="5354280" cy="397728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8"/>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2" name="Shape 72"/>
        <p:cNvGrpSpPr/>
        <p:nvPr/>
      </p:nvGrpSpPr>
      <p:grpSpPr>
        <a:xfrm>
          <a:off x="0" y="0"/>
          <a:ext cx="0" cy="0"/>
          <a:chOff x="0" y="0"/>
          <a:chExt cx="0" cy="0"/>
        </a:xfrm>
      </p:grpSpPr>
      <p:sp>
        <p:nvSpPr>
          <p:cNvPr id="73" name="Google Shape;73;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a:off x="609480" y="160452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2" type="body"/>
          </p:nvPr>
        </p:nvSpPr>
        <p:spPr>
          <a:xfrm>
            <a:off x="609480" y="368208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1"/>
          <p:cNvSpPr txBox="1"/>
          <p:nvPr>
            <p:ph idx="3" type="body"/>
          </p:nvPr>
        </p:nvSpPr>
        <p:spPr>
          <a:xfrm>
            <a:off x="6231960" y="1604520"/>
            <a:ext cx="5354280" cy="397728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0" name="Shape 10"/>
        <p:cNvGrpSpPr/>
        <p:nvPr/>
      </p:nvGrpSpPr>
      <p:grpSpPr>
        <a:xfrm>
          <a:off x="0" y="0"/>
          <a:ext cx="0" cy="0"/>
          <a:chOff x="0" y="0"/>
          <a:chExt cx="0" cy="0"/>
        </a:xfrm>
      </p:grpSpPr>
      <p:sp>
        <p:nvSpPr>
          <p:cNvPr id="11" name="Google Shape;11;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
          <p:cNvSpPr txBox="1"/>
          <p:nvPr>
            <p:ph idx="1" type="body"/>
          </p:nvPr>
        </p:nvSpPr>
        <p:spPr>
          <a:xfrm>
            <a:off x="609480" y="1604520"/>
            <a:ext cx="5354280" cy="397728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2"/>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2"/>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3"/>
          <p:cNvSpPr txBox="1"/>
          <p:nvPr>
            <p:ph idx="1" type="body"/>
          </p:nvPr>
        </p:nvSpPr>
        <p:spPr>
          <a:xfrm>
            <a:off x="609480" y="160452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3"/>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3"/>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9" name="Shape 89"/>
        <p:cNvGrpSpPr/>
        <p:nvPr/>
      </p:nvGrpSpPr>
      <p:grpSpPr>
        <a:xfrm>
          <a:off x="0" y="0"/>
          <a:ext cx="0" cy="0"/>
          <a:chOff x="0" y="0"/>
          <a:chExt cx="0" cy="0"/>
        </a:xfrm>
      </p:grpSpPr>
      <p:sp>
        <p:nvSpPr>
          <p:cNvPr id="90" name="Google Shape;90;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4"/>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4"/>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3" name="Shape 93"/>
        <p:cNvGrpSpPr/>
        <p:nvPr/>
      </p:nvGrpSpPr>
      <p:grpSpPr>
        <a:xfrm>
          <a:off x="0" y="0"/>
          <a:ext cx="0" cy="0"/>
          <a:chOff x="0" y="0"/>
          <a:chExt cx="0" cy="0"/>
        </a:xfrm>
      </p:grpSpPr>
      <p:sp>
        <p:nvSpPr>
          <p:cNvPr id="94" name="Google Shape;94;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5"/>
          <p:cNvSpPr txBox="1"/>
          <p:nvPr>
            <p:ph idx="1" type="body"/>
          </p:nvPr>
        </p:nvSpPr>
        <p:spPr>
          <a:xfrm>
            <a:off x="609480" y="160452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5"/>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5"/>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5"/>
          <p:cNvSpPr txBox="1"/>
          <p:nvPr>
            <p:ph idx="4" type="body"/>
          </p:nvPr>
        </p:nvSpPr>
        <p:spPr>
          <a:xfrm>
            <a:off x="609480" y="3682080"/>
            <a:ext cx="5354280" cy="189684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9" name="Shape 99"/>
        <p:cNvGrpSpPr/>
        <p:nvPr/>
      </p:nvGrpSpPr>
      <p:grpSpPr>
        <a:xfrm>
          <a:off x="0" y="0"/>
          <a:ext cx="0" cy="0"/>
          <a:chOff x="0" y="0"/>
          <a:chExt cx="0" cy="0"/>
        </a:xfrm>
      </p:grpSpPr>
      <p:sp>
        <p:nvSpPr>
          <p:cNvPr id="100" name="Google Shape;100;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6"/>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6"/>
          <p:cNvSpPr txBox="1"/>
          <p:nvPr>
            <p:ph idx="2" type="body"/>
          </p:nvPr>
        </p:nvSpPr>
        <p:spPr>
          <a:xfrm>
            <a:off x="609480" y="1604520"/>
            <a:ext cx="10972440" cy="3977280"/>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3" name="Google Shape;103;p26"/>
          <p:cNvPicPr preferRelativeResize="0"/>
          <p:nvPr/>
        </p:nvPicPr>
        <p:blipFill rotWithShape="1">
          <a:blip r:embed="rId2">
            <a:alphaModFix/>
          </a:blip>
          <a:srcRect b="0" l="0" r="0" t="0"/>
          <a:stretch/>
        </p:blipFill>
        <p:spPr>
          <a:xfrm>
            <a:off x="3602880" y="1604520"/>
            <a:ext cx="4985280" cy="3977280"/>
          </a:xfrm>
          <a:prstGeom prst="rect">
            <a:avLst/>
          </a:prstGeom>
          <a:noFill/>
          <a:ln>
            <a:noFill/>
          </a:ln>
        </p:spPr>
      </p:pic>
      <p:pic>
        <p:nvPicPr>
          <p:cNvPr id="104" name="Google Shape;104;p26"/>
          <p:cNvPicPr preferRelativeResize="0"/>
          <p:nvPr/>
        </p:nvPicPr>
        <p:blipFill rotWithShape="1">
          <a:blip r:embed="rId2">
            <a:alphaModFix/>
          </a:blip>
          <a:srcRect b="0" l="0" r="0" t="0"/>
          <a:stretch/>
        </p:blipFill>
        <p:spPr>
          <a:xfrm>
            <a:off x="3602880" y="1604520"/>
            <a:ext cx="498528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12121"/>
        </a:solidFill>
      </p:bgPr>
    </p:bg>
    <p:spTree>
      <p:nvGrpSpPr>
        <p:cNvPr id="5" name="Shape 5"/>
        <p:cNvGrpSpPr/>
        <p:nvPr/>
      </p:nvGrpSpPr>
      <p:grpSpPr>
        <a:xfrm>
          <a:off x="0" y="0"/>
          <a:ext cx="0" cy="0"/>
          <a:chOff x="0" y="0"/>
          <a:chExt cx="0" cy="0"/>
        </a:xfrm>
      </p:grpSpPr>
      <p:sp>
        <p:nvSpPr>
          <p:cNvPr id="6" name="Google Shape;6;p1"/>
          <p:cNvSpPr/>
          <p:nvPr/>
        </p:nvSpPr>
        <p:spPr>
          <a:xfrm>
            <a:off x="0" y="0"/>
            <a:ext cx="12191400" cy="2185200"/>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1">
              <a:alphaModFix/>
            </a:blip>
            <a:tile algn="tl" flip="none" tx="0" sx="75000" ty="0" sy="75000"/>
          </a:blipFill>
          <a:ln cap="flat" cmpd="sng" w="9525">
            <a:solidFill>
              <a:schemeClr val="accent1"/>
            </a:solidFill>
            <a:prstDash val="solid"/>
            <a:round/>
            <a:headEnd len="sm" w="sm" type="none"/>
            <a:tailEnd len="sm" w="sm" type="none"/>
          </a:ln>
        </p:spPr>
      </p:sp>
      <p:sp>
        <p:nvSpPr>
          <p:cNvPr id="7" name="Google Shape;7;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12121"/>
        </a:solidFill>
      </p:bgPr>
    </p:bg>
    <p:spTree>
      <p:nvGrpSpPr>
        <p:cNvPr id="55" name="Shape 55"/>
        <p:cNvGrpSpPr/>
        <p:nvPr/>
      </p:nvGrpSpPr>
      <p:grpSpPr>
        <a:xfrm>
          <a:off x="0" y="0"/>
          <a:ext cx="0" cy="0"/>
          <a:chOff x="0" y="0"/>
          <a:chExt cx="0" cy="0"/>
        </a:xfrm>
      </p:grpSpPr>
      <p:sp>
        <p:nvSpPr>
          <p:cNvPr id="56" name="Google Shape;56;p14"/>
          <p:cNvSpPr/>
          <p:nvPr/>
        </p:nvSpPr>
        <p:spPr>
          <a:xfrm>
            <a:off x="0" y="0"/>
            <a:ext cx="12191400" cy="2185200"/>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1">
              <a:alphaModFix/>
            </a:blip>
            <a:tile algn="tl" flip="none" tx="0" sx="75000" ty="0" sy="75000"/>
          </a:blipFill>
          <a:ln cap="flat" cmpd="sng" w="9525">
            <a:solidFill>
              <a:schemeClr val="accent1"/>
            </a:solidFill>
            <a:prstDash val="solid"/>
            <a:round/>
            <a:headEnd len="sm" w="sm" type="none"/>
            <a:tailEnd len="sm" w="sm" type="none"/>
          </a:ln>
        </p:spPr>
      </p:sp>
      <p:sp>
        <p:nvSpPr>
          <p:cNvPr id="57" name="Google Shape;57;p14"/>
          <p:cNvSpPr txBox="1"/>
          <p:nvPr>
            <p:ph type="title"/>
          </p:nvPr>
        </p:nvSpPr>
        <p:spPr>
          <a:xfrm>
            <a:off x="810000" y="447120"/>
            <a:ext cx="10571400" cy="9698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4"/>
          <p:cNvSpPr txBox="1"/>
          <p:nvPr>
            <p:ph idx="1" type="body"/>
          </p:nvPr>
        </p:nvSpPr>
        <p:spPr>
          <a:xfrm>
            <a:off x="818640" y="2222280"/>
            <a:ext cx="10553760" cy="3635640"/>
          </a:xfrm>
          <a:prstGeom prst="rect">
            <a:avLst/>
          </a:prstGeom>
          <a:noFill/>
          <a:ln>
            <a:noFill/>
          </a:ln>
        </p:spPr>
        <p:txBody>
          <a:bodyPr anchorCtr="0" anchor="ctr"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7"/>
          <p:cNvSpPr/>
          <p:nvPr/>
        </p:nvSpPr>
        <p:spPr>
          <a:xfrm>
            <a:off x="810000" y="447120"/>
            <a:ext cx="10571400" cy="9698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4000"/>
              <a:buFont typeface="Century Gothic"/>
              <a:buNone/>
            </a:pPr>
            <a:r>
              <a:rPr b="1" i="0" lang="en-IN" sz="4000" u="none" cap="none" strike="noStrike">
                <a:solidFill>
                  <a:srgbClr val="FFFFFF"/>
                </a:solidFill>
                <a:latin typeface="Century Gothic"/>
                <a:ea typeface="Century Gothic"/>
                <a:cs typeface="Century Gothic"/>
                <a:sym typeface="Century Gothic"/>
              </a:rPr>
              <a:t>Image Thresholding</a:t>
            </a:r>
            <a:endParaRPr b="0" i="0" sz="1800" u="none" cap="none" strike="noStrike">
              <a:solidFill>
                <a:srgbClr val="FFFFFF"/>
              </a:solidFill>
              <a:latin typeface="Arial"/>
              <a:ea typeface="Arial"/>
              <a:cs typeface="Arial"/>
              <a:sym typeface="Arial"/>
            </a:endParaRPr>
          </a:p>
        </p:txBody>
      </p:sp>
      <p:sp>
        <p:nvSpPr>
          <p:cNvPr id="110" name="Google Shape;110;p27"/>
          <p:cNvSpPr/>
          <p:nvPr/>
        </p:nvSpPr>
        <p:spPr>
          <a:xfrm>
            <a:off x="1141560" y="1974240"/>
            <a:ext cx="9905400" cy="4363560"/>
          </a:xfrm>
          <a:prstGeom prst="rect">
            <a:avLst/>
          </a:prstGeom>
          <a:noFill/>
          <a:ln>
            <a:noFill/>
          </a:ln>
        </p:spPr>
        <p:txBody>
          <a:bodyPr anchorCtr="0" anchor="ctr" bIns="45000" lIns="90000" spcFirstLastPara="1" rIns="90000" wrap="square" tIns="45000">
            <a:noAutofit/>
          </a:bodyPr>
          <a:lstStyle/>
          <a:p>
            <a:pPr indent="-342360" lvl="0" marL="343080" marR="0" rtl="0" algn="l">
              <a:lnSpc>
                <a:spcPct val="100000"/>
              </a:lnSpc>
              <a:spcBef>
                <a:spcPts val="0"/>
              </a:spcBef>
              <a:spcAft>
                <a:spcPts val="0"/>
              </a:spcAft>
              <a:buClr>
                <a:srgbClr val="00C6BB"/>
              </a:buClr>
              <a:buSzPts val="1800"/>
              <a:buFont typeface="Noto Sans Symbols"/>
              <a:buChar char="●"/>
            </a:pPr>
            <a:r>
              <a:rPr b="0" i="0" lang="en-IN" sz="1800" u="none" cap="none" strike="noStrike">
                <a:solidFill>
                  <a:srgbClr val="FFFFFF"/>
                </a:solidFill>
                <a:latin typeface="Century Gothic"/>
                <a:ea typeface="Century Gothic"/>
                <a:cs typeface="Century Gothic"/>
                <a:sym typeface="Century Gothic"/>
              </a:rPr>
              <a:t>Changing value of element in to 255 (white) to it’s value crosses 150 and if not it will be changed to 0 (black)</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1800"/>
              <a:buFont typeface="Noto Sans Symbols"/>
              <a:buChar char="●"/>
            </a:pPr>
            <a:r>
              <a:rPr b="1" i="0" lang="en-IN" sz="1800" u="none" cap="none" strike="noStrike">
                <a:solidFill>
                  <a:srgbClr val="FFFFFF"/>
                </a:solidFill>
                <a:latin typeface="Century Gothic"/>
                <a:ea typeface="Century Gothic"/>
                <a:cs typeface="Century Gothic"/>
                <a:sym typeface="Century Gothic"/>
              </a:rPr>
              <a:t>img[img &gt; 150] = 255</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1800"/>
              <a:buFont typeface="Noto Sans Symbols"/>
              <a:buChar char="●"/>
            </a:pPr>
            <a:r>
              <a:rPr b="1" i="0" lang="en-IN" sz="1800" u="none" cap="none" strike="noStrike">
                <a:solidFill>
                  <a:srgbClr val="FFFFFF"/>
                </a:solidFill>
                <a:latin typeface="Century Gothic"/>
                <a:ea typeface="Century Gothic"/>
                <a:cs typeface="Century Gothic"/>
                <a:sym typeface="Century Gothic"/>
              </a:rPr>
              <a:t>img[img &lt;= 150] = 0</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1800"/>
              <a:buFont typeface="Noto Sans Symbols"/>
              <a:buChar char="●"/>
            </a:pPr>
            <a:r>
              <a:rPr b="0" i="0" lang="en-IN" sz="1800" u="none" cap="none" strike="noStrike">
                <a:solidFill>
                  <a:srgbClr val="FFFFFF"/>
                </a:solidFill>
                <a:latin typeface="Century Gothic"/>
                <a:ea typeface="Century Gothic"/>
                <a:cs typeface="Century Gothic"/>
                <a:sym typeface="Century Gothic"/>
              </a:rPr>
              <a:t>Predefined function is there for thresholding</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1800"/>
              <a:buFont typeface="Noto Sans Symbols"/>
              <a:buChar char="●"/>
            </a:pPr>
            <a:r>
              <a:rPr b="1" i="0" lang="en-IN" sz="1800" u="none" cap="none" strike="noStrike">
                <a:solidFill>
                  <a:srgbClr val="FFFFFF"/>
                </a:solidFill>
                <a:latin typeface="Century Gothic"/>
                <a:ea typeface="Century Gothic"/>
                <a:cs typeface="Century Gothic"/>
                <a:sym typeface="Century Gothic"/>
              </a:rPr>
              <a:t>cv2.threshold(&lt;grayscaleimage&gt;, threshold value, max value, threshold style)</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1800"/>
              <a:buFont typeface="Noto Sans Symbols"/>
              <a:buChar char="●"/>
            </a:pPr>
            <a:r>
              <a:rPr b="1" i="0" lang="en-IN" sz="1800" u="none" cap="none" strike="noStrike">
                <a:solidFill>
                  <a:srgbClr val="FFFFFF"/>
                </a:solidFill>
                <a:latin typeface="Century Gothic"/>
                <a:ea typeface="Century Gothic"/>
                <a:cs typeface="Century Gothic"/>
                <a:sym typeface="Century Gothic"/>
              </a:rPr>
              <a:t>Ex: cv2.threshold(gray, 128, 255, cv2.THRESH_BINARY)</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6"/>
          <p:cNvSpPr txBox="1"/>
          <p:nvPr/>
        </p:nvSpPr>
        <p:spPr>
          <a:xfrm>
            <a:off x="2292925" y="635925"/>
            <a:ext cx="7182300" cy="8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400"/>
              <a:t>DIFFERENT COLOUR SYSTEM</a:t>
            </a:r>
            <a:endParaRPr b="1" sz="2400"/>
          </a:p>
        </p:txBody>
      </p:sp>
      <p:sp>
        <p:nvSpPr>
          <p:cNvPr id="172" name="Google Shape;172;p36"/>
          <p:cNvSpPr txBox="1"/>
          <p:nvPr/>
        </p:nvSpPr>
        <p:spPr>
          <a:xfrm>
            <a:off x="886925" y="2716175"/>
            <a:ext cx="5271600" cy="3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FFFFFF"/>
                </a:solidFill>
              </a:rPr>
              <a:t>Two popular colour systems are</a:t>
            </a:r>
            <a:endParaRPr sz="2400">
              <a:solidFill>
                <a:srgbClr val="FFFFFF"/>
              </a:solidFill>
            </a:endParaRPr>
          </a:p>
          <a:p>
            <a:pPr indent="0" lvl="0" marL="0" rtl="0" algn="l">
              <a:spcBef>
                <a:spcPts val="0"/>
              </a:spcBef>
              <a:spcAft>
                <a:spcPts val="0"/>
              </a:spcAft>
              <a:buNone/>
            </a:pPr>
            <a:r>
              <a:rPr lang="en-IN" sz="2400">
                <a:solidFill>
                  <a:srgbClr val="FFFFFF"/>
                </a:solidFill>
              </a:rPr>
              <a:t>1. RGB </a:t>
            </a:r>
            <a:endParaRPr sz="2400">
              <a:solidFill>
                <a:srgbClr val="FFFFFF"/>
              </a:solidFill>
            </a:endParaRPr>
          </a:p>
          <a:p>
            <a:pPr indent="0" lvl="0" marL="0" rtl="0" algn="l">
              <a:spcBef>
                <a:spcPts val="0"/>
              </a:spcBef>
              <a:spcAft>
                <a:spcPts val="0"/>
              </a:spcAft>
              <a:buNone/>
            </a:pPr>
            <a:r>
              <a:rPr lang="en-IN" sz="2400">
                <a:solidFill>
                  <a:srgbClr val="FFFFFF"/>
                </a:solidFill>
              </a:rPr>
              <a:t>2. HSV</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rPr lang="en-IN" sz="2400">
                <a:solidFill>
                  <a:srgbClr val="FFFFFF"/>
                </a:solidFill>
              </a:rPr>
              <a:t>RGB colour system</a:t>
            </a:r>
            <a:endParaRPr sz="2400">
              <a:solidFill>
                <a:srgbClr val="FFFFFF"/>
              </a:solidFill>
            </a:endParaRPr>
          </a:p>
          <a:p>
            <a:pPr indent="0" lvl="0" marL="0" rtl="0" algn="l">
              <a:spcBef>
                <a:spcPts val="0"/>
              </a:spcBef>
              <a:spcAft>
                <a:spcPts val="0"/>
              </a:spcAft>
              <a:buNone/>
            </a:pPr>
            <a:r>
              <a:rPr lang="en-IN" sz="2400">
                <a:solidFill>
                  <a:srgbClr val="FFFFFF"/>
                </a:solidFill>
              </a:rPr>
              <a:t>	This is the commonly used in displays and experiments</a:t>
            </a:r>
            <a:endParaRPr sz="2400">
              <a:solidFill>
                <a:srgbClr val="FFFFFF"/>
              </a:solidFill>
            </a:endParaRPr>
          </a:p>
        </p:txBody>
      </p:sp>
      <p:pic>
        <p:nvPicPr>
          <p:cNvPr id="173" name="Google Shape;173;p36"/>
          <p:cNvPicPr preferRelativeResize="0"/>
          <p:nvPr/>
        </p:nvPicPr>
        <p:blipFill>
          <a:blip r:embed="rId3">
            <a:alphaModFix/>
          </a:blip>
          <a:stretch>
            <a:fillRect/>
          </a:stretch>
        </p:blipFill>
        <p:spPr>
          <a:xfrm>
            <a:off x="7727132" y="2716179"/>
            <a:ext cx="2840817" cy="290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7"/>
          <p:cNvSpPr/>
          <p:nvPr/>
        </p:nvSpPr>
        <p:spPr>
          <a:xfrm>
            <a:off x="810000" y="447120"/>
            <a:ext cx="10571400" cy="9698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EFEFE"/>
              </a:buClr>
              <a:buSzPts val="4000"/>
              <a:buFont typeface="Century Gothic"/>
              <a:buNone/>
            </a:pPr>
            <a:r>
              <a:rPr b="1" i="0" lang="en-IN" sz="4000" u="none" cap="none" strike="noStrike">
                <a:solidFill>
                  <a:srgbClr val="FEFEFE"/>
                </a:solidFill>
                <a:latin typeface="Century Gothic"/>
                <a:ea typeface="Century Gothic"/>
                <a:cs typeface="Century Gothic"/>
                <a:sym typeface="Century Gothic"/>
              </a:rPr>
              <a:t>HSV</a:t>
            </a:r>
            <a:endParaRPr b="0" i="0" sz="1800" u="none" cap="none" strike="noStrike">
              <a:solidFill>
                <a:srgbClr val="FFFFFF"/>
              </a:solidFill>
              <a:latin typeface="Arial"/>
              <a:ea typeface="Arial"/>
              <a:cs typeface="Arial"/>
              <a:sym typeface="Arial"/>
            </a:endParaRPr>
          </a:p>
        </p:txBody>
      </p:sp>
      <p:sp>
        <p:nvSpPr>
          <p:cNvPr id="179" name="Google Shape;179;p37"/>
          <p:cNvSpPr/>
          <p:nvPr/>
        </p:nvSpPr>
        <p:spPr>
          <a:xfrm>
            <a:off x="1231560" y="1253880"/>
            <a:ext cx="6531840" cy="5156280"/>
          </a:xfrm>
          <a:prstGeom prst="rect">
            <a:avLst/>
          </a:prstGeom>
          <a:noFill/>
          <a:ln>
            <a:noFill/>
          </a:ln>
        </p:spPr>
        <p:txBody>
          <a:bodyPr anchorCtr="0" anchor="ctr" bIns="45000" lIns="90000" spcFirstLastPara="1" rIns="90000" wrap="square" tIns="45000">
            <a:noAutofit/>
          </a:bodyPr>
          <a:lstStyle/>
          <a:p>
            <a:pPr indent="-342360" lvl="0" marL="343080" marR="0" rtl="0" algn="l">
              <a:lnSpc>
                <a:spcPct val="100000"/>
              </a:lnSpc>
              <a:spcBef>
                <a:spcPts val="0"/>
              </a:spcBef>
              <a:spcAft>
                <a:spcPts val="0"/>
              </a:spcAft>
              <a:buClr>
                <a:srgbClr val="00C6BB"/>
              </a:buClr>
              <a:buSzPts val="2400"/>
              <a:buFont typeface="Noto Sans Symbols"/>
              <a:buChar char="●"/>
            </a:pPr>
            <a:r>
              <a:rPr b="0" i="0" lang="en-IN" sz="2400" u="none" cap="none" strike="noStrike">
                <a:solidFill>
                  <a:srgbClr val="FFFFFF"/>
                </a:solidFill>
                <a:latin typeface="Century Gothic"/>
                <a:ea typeface="Century Gothic"/>
                <a:cs typeface="Century Gothic"/>
                <a:sym typeface="Century Gothic"/>
              </a:rPr>
              <a:t>HSV is Hue Saturation Value.</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0" i="0" lang="en-IN" sz="2400" u="none" cap="none" strike="noStrike">
                <a:solidFill>
                  <a:srgbClr val="FFFFFF"/>
                </a:solidFill>
                <a:latin typeface="Century Gothic"/>
                <a:ea typeface="Century Gothic"/>
                <a:cs typeface="Century Gothic"/>
                <a:sym typeface="Century Gothic"/>
              </a:rPr>
              <a:t>Hue means the colour content. It is measured in degrees.</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0" i="0" lang="en-IN" sz="2400" u="none" cap="none" strike="noStrike">
                <a:solidFill>
                  <a:srgbClr val="FFFFFF"/>
                </a:solidFill>
                <a:latin typeface="Century Gothic"/>
                <a:ea typeface="Century Gothic"/>
                <a:cs typeface="Century Gothic"/>
                <a:sym typeface="Century Gothic"/>
              </a:rPr>
              <a:t>Saturation is the colour  concentration of the specific colour.</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0" i="0" lang="en-IN" sz="2400" u="none" cap="none" strike="noStrike">
                <a:solidFill>
                  <a:srgbClr val="FFFFFF"/>
                </a:solidFill>
                <a:latin typeface="Century Gothic"/>
                <a:ea typeface="Century Gothic"/>
                <a:cs typeface="Century Gothic"/>
                <a:sym typeface="Century Gothic"/>
              </a:rPr>
              <a:t>Value means the Brightness concentration of the colour specified.</a:t>
            </a:r>
            <a:endParaRPr b="0" i="0" sz="1800" u="none" cap="none" strike="noStrike">
              <a:solidFill>
                <a:srgbClr val="FFFFFF"/>
              </a:solidFill>
              <a:latin typeface="Arial"/>
              <a:ea typeface="Arial"/>
              <a:cs typeface="Arial"/>
              <a:sym typeface="Arial"/>
            </a:endParaRPr>
          </a:p>
        </p:txBody>
      </p:sp>
      <p:pic>
        <p:nvPicPr>
          <p:cNvPr id="180" name="Google Shape;180;p37"/>
          <p:cNvPicPr preferRelativeResize="0"/>
          <p:nvPr/>
        </p:nvPicPr>
        <p:blipFill rotWithShape="1">
          <a:blip r:embed="rId3">
            <a:alphaModFix/>
          </a:blip>
          <a:srcRect b="0" l="0" r="0" t="0"/>
          <a:stretch/>
        </p:blipFill>
        <p:spPr>
          <a:xfrm>
            <a:off x="7643520" y="2117520"/>
            <a:ext cx="4269600" cy="45262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8"/>
          <p:cNvSpPr txBox="1"/>
          <p:nvPr/>
        </p:nvSpPr>
        <p:spPr>
          <a:xfrm>
            <a:off x="2153000" y="623450"/>
            <a:ext cx="7182300" cy="8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400"/>
              <a:t>ADVANTAGE OF HSV OVER RGB</a:t>
            </a:r>
            <a:endParaRPr b="1" sz="2400"/>
          </a:p>
        </p:txBody>
      </p:sp>
      <p:sp>
        <p:nvSpPr>
          <p:cNvPr id="186" name="Google Shape;186;p38"/>
          <p:cNvSpPr txBox="1"/>
          <p:nvPr/>
        </p:nvSpPr>
        <p:spPr>
          <a:xfrm>
            <a:off x="586050" y="2581100"/>
            <a:ext cx="4900200" cy="3416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AutoNum type="arabicPeriod"/>
            </a:pPr>
            <a:r>
              <a:rPr lang="en-IN" sz="2000">
                <a:solidFill>
                  <a:srgbClr val="FFFFFF"/>
                </a:solidFill>
              </a:rPr>
              <a:t>Using HSV becomes more </a:t>
            </a:r>
            <a:r>
              <a:rPr lang="en-IN" sz="2000">
                <a:solidFill>
                  <a:srgbClr val="FFFFFF"/>
                </a:solidFill>
              </a:rPr>
              <a:t>convenient</a:t>
            </a:r>
            <a:r>
              <a:rPr lang="en-IN" sz="2000">
                <a:solidFill>
                  <a:srgbClr val="FFFFFF"/>
                </a:solidFill>
              </a:rPr>
              <a:t> in image processing</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IN" sz="2000">
                <a:solidFill>
                  <a:srgbClr val="FFFFFF"/>
                </a:solidFill>
              </a:rPr>
              <a:t>In CV, since the intensity component differs with the brightness and hue </a:t>
            </a:r>
            <a:r>
              <a:rPr lang="en-IN" sz="2000">
                <a:solidFill>
                  <a:srgbClr val="FFFFFF"/>
                </a:solidFill>
              </a:rPr>
              <a:t>depicts</a:t>
            </a:r>
            <a:r>
              <a:rPr lang="en-IN" sz="2000">
                <a:solidFill>
                  <a:srgbClr val="FFFFFF"/>
                </a:solidFill>
              </a:rPr>
              <a:t> the colour we can manipulate only the hue component, without </a:t>
            </a:r>
            <a:r>
              <a:rPr lang="en-IN" sz="2000">
                <a:solidFill>
                  <a:srgbClr val="FFFFFF"/>
                </a:solidFill>
              </a:rPr>
              <a:t>considering</a:t>
            </a:r>
            <a:r>
              <a:rPr lang="en-IN" sz="2000">
                <a:solidFill>
                  <a:srgbClr val="FFFFFF"/>
                </a:solidFill>
              </a:rPr>
              <a:t> brightness</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IN" sz="2000">
                <a:solidFill>
                  <a:srgbClr val="FFFFFF"/>
                </a:solidFill>
              </a:rPr>
              <a:t>The combination of hsv is more interpretable than RGB</a:t>
            </a:r>
            <a:endParaRPr sz="2000">
              <a:solidFill>
                <a:srgbClr val="FFFFFF"/>
              </a:solidFill>
            </a:endParaRPr>
          </a:p>
        </p:txBody>
      </p:sp>
      <p:pic>
        <p:nvPicPr>
          <p:cNvPr id="187" name="Google Shape;187;p38"/>
          <p:cNvPicPr preferRelativeResize="0"/>
          <p:nvPr/>
        </p:nvPicPr>
        <p:blipFill>
          <a:blip r:embed="rId3">
            <a:alphaModFix/>
          </a:blip>
          <a:stretch>
            <a:fillRect/>
          </a:stretch>
        </p:blipFill>
        <p:spPr>
          <a:xfrm>
            <a:off x="6381025" y="2370050"/>
            <a:ext cx="4555600" cy="341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9"/>
          <p:cNvSpPr/>
          <p:nvPr/>
        </p:nvSpPr>
        <p:spPr>
          <a:xfrm>
            <a:off x="1141560" y="211680"/>
            <a:ext cx="9905400" cy="14778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rgbClr val="FFFFFF"/>
              </a:buClr>
              <a:buSzPts val="4000"/>
              <a:buFont typeface="Century Gothic"/>
              <a:buNone/>
            </a:pPr>
            <a:r>
              <a:rPr b="1" i="0" lang="en-IN" sz="4000" u="none" cap="none" strike="noStrike">
                <a:solidFill>
                  <a:srgbClr val="FFFFFF"/>
                </a:solidFill>
                <a:latin typeface="Century Gothic"/>
                <a:ea typeface="Century Gothic"/>
                <a:cs typeface="Century Gothic"/>
                <a:sym typeface="Century Gothic"/>
              </a:rPr>
              <a:t>Range in hsv colour space</a:t>
            </a:r>
            <a:endParaRPr b="0" i="0" sz="1800" u="none" cap="none" strike="noStrike">
              <a:solidFill>
                <a:srgbClr val="FFFFFF"/>
              </a:solidFill>
              <a:latin typeface="Arial"/>
              <a:ea typeface="Arial"/>
              <a:cs typeface="Arial"/>
              <a:sym typeface="Arial"/>
            </a:endParaRPr>
          </a:p>
        </p:txBody>
      </p:sp>
      <p:sp>
        <p:nvSpPr>
          <p:cNvPr id="193" name="Google Shape;193;p39"/>
          <p:cNvSpPr/>
          <p:nvPr/>
        </p:nvSpPr>
        <p:spPr>
          <a:xfrm>
            <a:off x="288000" y="1944000"/>
            <a:ext cx="11591640" cy="4878720"/>
          </a:xfrm>
          <a:prstGeom prst="rect">
            <a:avLst/>
          </a:prstGeom>
          <a:noFill/>
          <a:ln>
            <a:noFill/>
          </a:ln>
        </p:spPr>
        <p:txBody>
          <a:bodyPr anchorCtr="0" anchor="ctr" bIns="45000" lIns="90000" spcFirstLastPara="1" rIns="90000" wrap="square" tIns="45000">
            <a:noAutofit/>
          </a:bodyPr>
          <a:lstStyle/>
          <a:p>
            <a:pPr indent="0" lvl="0" marL="0" rtl="0" algn="l">
              <a:lnSpc>
                <a:spcPct val="135714"/>
              </a:lnSpc>
              <a:spcBef>
                <a:spcPts val="0"/>
              </a:spcBef>
              <a:spcAft>
                <a:spcPts val="0"/>
              </a:spcAft>
              <a:buClr>
                <a:schemeClr val="dk1"/>
              </a:buClr>
              <a:buSzPts val="1100"/>
              <a:buFont typeface="Arial"/>
              <a:buNone/>
            </a:pPr>
            <a:r>
              <a:rPr b="1" lang="en-IN" sz="1800">
                <a:solidFill>
                  <a:srgbClr val="D4D4D4"/>
                </a:solidFill>
                <a:highlight>
                  <a:srgbClr val="1E1E1E"/>
                </a:highlight>
                <a:latin typeface="Courier New"/>
                <a:ea typeface="Courier New"/>
                <a:cs typeface="Courier New"/>
                <a:sym typeface="Courier New"/>
              </a:rPr>
              <a:t>For </a:t>
            </a:r>
            <a:r>
              <a:rPr b="1" lang="en-IN" sz="1800">
                <a:solidFill>
                  <a:srgbClr val="4EC9B0"/>
                </a:solidFill>
                <a:highlight>
                  <a:srgbClr val="1E1E1E"/>
                </a:highlight>
                <a:latin typeface="Courier New"/>
                <a:ea typeface="Courier New"/>
                <a:cs typeface="Courier New"/>
                <a:sym typeface="Courier New"/>
              </a:rPr>
              <a:t>object</a:t>
            </a:r>
            <a:r>
              <a:rPr b="1" lang="en-IN" sz="1800">
                <a:solidFill>
                  <a:srgbClr val="D4D4D4"/>
                </a:solidFill>
                <a:highlight>
                  <a:srgbClr val="1E1E1E"/>
                </a:highlight>
                <a:latin typeface="Courier New"/>
                <a:ea typeface="Courier New"/>
                <a:cs typeface="Courier New"/>
                <a:sym typeface="Courier New"/>
              </a:rPr>
              <a:t> Tracking, setting </a:t>
            </a:r>
            <a:r>
              <a:rPr b="1" lang="en-IN" sz="1800">
                <a:solidFill>
                  <a:srgbClr val="DCDCAA"/>
                </a:solidFill>
                <a:highlight>
                  <a:srgbClr val="1E1E1E"/>
                </a:highlight>
                <a:latin typeface="Courier New"/>
                <a:ea typeface="Courier New"/>
                <a:cs typeface="Courier New"/>
                <a:sym typeface="Courier New"/>
              </a:rPr>
              <a:t>range</a:t>
            </a:r>
            <a:r>
              <a:rPr b="1" lang="en-IN" sz="1800">
                <a:solidFill>
                  <a:srgbClr val="D4D4D4"/>
                </a:solidFill>
                <a:highlight>
                  <a:srgbClr val="1E1E1E"/>
                </a:highlight>
                <a:latin typeface="Courier New"/>
                <a:ea typeface="Courier New"/>
                <a:cs typeface="Courier New"/>
                <a:sym typeface="Courier New"/>
              </a:rPr>
              <a:t> of colors </a:t>
            </a:r>
            <a:r>
              <a:rPr b="1" lang="en-IN" sz="1800">
                <a:solidFill>
                  <a:srgbClr val="569CD6"/>
                </a:solidFill>
                <a:highlight>
                  <a:srgbClr val="1E1E1E"/>
                </a:highlight>
                <a:latin typeface="Courier New"/>
                <a:ea typeface="Courier New"/>
                <a:cs typeface="Courier New"/>
                <a:sym typeface="Courier New"/>
              </a:rPr>
              <a:t>in</a:t>
            </a:r>
            <a:r>
              <a:rPr b="1" lang="en-IN" sz="1800">
                <a:solidFill>
                  <a:srgbClr val="D4D4D4"/>
                </a:solidFill>
                <a:highlight>
                  <a:srgbClr val="1E1E1E"/>
                </a:highlight>
                <a:latin typeface="Courier New"/>
                <a:ea typeface="Courier New"/>
                <a:cs typeface="Courier New"/>
                <a:sym typeface="Courier New"/>
              </a:rPr>
              <a:t> image </a:t>
            </a:r>
            <a:r>
              <a:rPr b="1" lang="en-IN" sz="1800">
                <a:solidFill>
                  <a:srgbClr val="569CD6"/>
                </a:solidFill>
                <a:highlight>
                  <a:srgbClr val="1E1E1E"/>
                </a:highlight>
                <a:latin typeface="Courier New"/>
                <a:ea typeface="Courier New"/>
                <a:cs typeface="Courier New"/>
                <a:sym typeface="Courier New"/>
              </a:rPr>
              <a:t>is</a:t>
            </a:r>
            <a:r>
              <a:rPr b="1" lang="en-IN" sz="1800">
                <a:solidFill>
                  <a:srgbClr val="D4D4D4"/>
                </a:solidFill>
                <a:highlight>
                  <a:srgbClr val="1E1E1E"/>
                </a:highlight>
                <a:latin typeface="Courier New"/>
                <a:ea typeface="Courier New"/>
                <a:cs typeface="Courier New"/>
                <a:sym typeface="Courier New"/>
              </a:rPr>
              <a:t> useful.</a:t>
            </a:r>
            <a:endParaRPr b="1"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IN" sz="1800">
                <a:solidFill>
                  <a:srgbClr val="D4D4D4"/>
                </a:solidFill>
                <a:highlight>
                  <a:srgbClr val="1E1E1E"/>
                </a:highlight>
                <a:latin typeface="Courier New"/>
                <a:ea typeface="Courier New"/>
                <a:cs typeface="Courier New"/>
                <a:sym typeface="Courier New"/>
              </a:rPr>
              <a:t>cv2.inRange() function </a:t>
            </a:r>
            <a:r>
              <a:rPr b="1" lang="en-IN" sz="1800">
                <a:solidFill>
                  <a:srgbClr val="569CD6"/>
                </a:solidFill>
                <a:highlight>
                  <a:srgbClr val="1E1E1E"/>
                </a:highlight>
                <a:latin typeface="Courier New"/>
                <a:ea typeface="Courier New"/>
                <a:cs typeface="Courier New"/>
                <a:sym typeface="Courier New"/>
              </a:rPr>
              <a:t>is</a:t>
            </a:r>
            <a:r>
              <a:rPr b="1" lang="en-IN" sz="1800">
                <a:solidFill>
                  <a:srgbClr val="D4D4D4"/>
                </a:solidFill>
                <a:highlight>
                  <a:srgbClr val="1E1E1E"/>
                </a:highlight>
                <a:latin typeface="Courier New"/>
                <a:ea typeface="Courier New"/>
                <a:cs typeface="Courier New"/>
                <a:sym typeface="Courier New"/>
              </a:rPr>
              <a:t> used </a:t>
            </a:r>
            <a:r>
              <a:rPr b="1" lang="en-IN" sz="1800">
                <a:solidFill>
                  <a:srgbClr val="C586C0"/>
                </a:solidFill>
                <a:highlight>
                  <a:srgbClr val="1E1E1E"/>
                </a:highlight>
                <a:latin typeface="Courier New"/>
                <a:ea typeface="Courier New"/>
                <a:cs typeface="Courier New"/>
                <a:sym typeface="Courier New"/>
              </a:rPr>
              <a:t>for</a:t>
            </a:r>
            <a:r>
              <a:rPr b="1" lang="en-IN" sz="1800">
                <a:solidFill>
                  <a:srgbClr val="D4D4D4"/>
                </a:solidFill>
                <a:highlight>
                  <a:srgbClr val="1E1E1E"/>
                </a:highlight>
                <a:latin typeface="Courier New"/>
                <a:ea typeface="Courier New"/>
                <a:cs typeface="Courier New"/>
                <a:sym typeface="Courier New"/>
              </a:rPr>
              <a:t> setting </a:t>
            </a:r>
            <a:r>
              <a:rPr b="1" lang="en-IN" sz="1800">
                <a:solidFill>
                  <a:srgbClr val="DCDCAA"/>
                </a:solidFill>
                <a:highlight>
                  <a:srgbClr val="1E1E1E"/>
                </a:highlight>
                <a:latin typeface="Courier New"/>
                <a:ea typeface="Courier New"/>
                <a:cs typeface="Courier New"/>
                <a:sym typeface="Courier New"/>
              </a:rPr>
              <a:t>range</a:t>
            </a:r>
            <a:r>
              <a:rPr b="1" lang="en-IN" sz="1800">
                <a:solidFill>
                  <a:srgbClr val="D4D4D4"/>
                </a:solidFill>
                <a:highlight>
                  <a:srgbClr val="1E1E1E"/>
                </a:highlight>
                <a:latin typeface="Courier New"/>
                <a:ea typeface="Courier New"/>
                <a:cs typeface="Courier New"/>
                <a:sym typeface="Courier New"/>
              </a:rPr>
              <a:t>.</a:t>
            </a:r>
            <a:endParaRPr b="1"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IN" sz="1800">
                <a:solidFill>
                  <a:srgbClr val="D4D4D4"/>
                </a:solidFill>
                <a:highlight>
                  <a:srgbClr val="1E1E1E"/>
                </a:highlight>
                <a:latin typeface="Courier New"/>
                <a:ea typeface="Courier New"/>
                <a:cs typeface="Courier New"/>
                <a:sym typeface="Courier New"/>
              </a:rPr>
              <a:t>lower_h = np.array([</a:t>
            </a:r>
            <a:r>
              <a:rPr b="1" lang="en-IN" sz="1800">
                <a:solidFill>
                  <a:srgbClr val="B5CEA8"/>
                </a:solidFill>
                <a:highlight>
                  <a:srgbClr val="1E1E1E"/>
                </a:highlight>
                <a:latin typeface="Courier New"/>
                <a:ea typeface="Courier New"/>
                <a:cs typeface="Courier New"/>
                <a:sym typeface="Courier New"/>
              </a:rPr>
              <a:t>170</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70</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50</a:t>
            </a:r>
            <a:r>
              <a:rPr b="1" lang="en-IN" sz="1800">
                <a:solidFill>
                  <a:srgbClr val="D4D4D4"/>
                </a:solidFill>
                <a:highlight>
                  <a:srgbClr val="1E1E1E"/>
                </a:highlight>
                <a:latin typeface="Courier New"/>
                <a:ea typeface="Courier New"/>
                <a:cs typeface="Courier New"/>
                <a:sym typeface="Courier New"/>
              </a:rPr>
              <a:t>])  </a:t>
            </a:r>
            <a:r>
              <a:rPr b="1" lang="en-IN" sz="1800">
                <a:solidFill>
                  <a:srgbClr val="6A9955"/>
                </a:solidFill>
                <a:highlight>
                  <a:srgbClr val="1E1E1E"/>
                </a:highlight>
                <a:latin typeface="Courier New"/>
                <a:ea typeface="Courier New"/>
                <a:cs typeface="Courier New"/>
                <a:sym typeface="Courier New"/>
              </a:rPr>
              <a:t>#Lower limit for the red color in hsv image</a:t>
            </a:r>
            <a:endParaRPr b="1" sz="1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IN" sz="1800">
                <a:solidFill>
                  <a:srgbClr val="D4D4D4"/>
                </a:solidFill>
                <a:highlight>
                  <a:srgbClr val="1E1E1E"/>
                </a:highlight>
                <a:latin typeface="Courier New"/>
                <a:ea typeface="Courier New"/>
                <a:cs typeface="Courier New"/>
                <a:sym typeface="Courier New"/>
              </a:rPr>
              <a:t>upper_h = np.array([</a:t>
            </a:r>
            <a:r>
              <a:rPr b="1" lang="en-IN" sz="1800">
                <a:solidFill>
                  <a:srgbClr val="B5CEA8"/>
                </a:solidFill>
                <a:highlight>
                  <a:srgbClr val="1E1E1E"/>
                </a:highlight>
                <a:latin typeface="Courier New"/>
                <a:ea typeface="Courier New"/>
                <a:cs typeface="Courier New"/>
                <a:sym typeface="Courier New"/>
              </a:rPr>
              <a:t>180</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255</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255</a:t>
            </a:r>
            <a:r>
              <a:rPr b="1" lang="en-IN" sz="1800">
                <a:solidFill>
                  <a:srgbClr val="D4D4D4"/>
                </a:solidFill>
                <a:highlight>
                  <a:srgbClr val="1E1E1E"/>
                </a:highlight>
                <a:latin typeface="Courier New"/>
                <a:ea typeface="Courier New"/>
                <a:cs typeface="Courier New"/>
                <a:sym typeface="Courier New"/>
              </a:rPr>
              <a:t>]) </a:t>
            </a:r>
            <a:r>
              <a:rPr b="1" lang="en-IN" sz="1800">
                <a:solidFill>
                  <a:srgbClr val="6A9955"/>
                </a:solidFill>
                <a:highlight>
                  <a:srgbClr val="1E1E1E"/>
                </a:highlight>
                <a:latin typeface="Courier New"/>
                <a:ea typeface="Courier New"/>
                <a:cs typeface="Courier New"/>
                <a:sym typeface="Courier New"/>
              </a:rPr>
              <a:t>#Upper limit for the red color in hsv image</a:t>
            </a:r>
            <a:endParaRPr b="1" sz="1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IN" sz="1800">
                <a:solidFill>
                  <a:srgbClr val="D4D4D4"/>
                </a:solidFill>
                <a:highlight>
                  <a:srgbClr val="1E1E1E"/>
                </a:highlight>
                <a:latin typeface="Courier New"/>
                <a:ea typeface="Courier New"/>
                <a:cs typeface="Courier New"/>
                <a:sym typeface="Courier New"/>
              </a:rPr>
              <a:t>lower_s = np.array([</a:t>
            </a:r>
            <a:r>
              <a:rPr b="1" lang="en-IN" sz="1800">
                <a:solidFill>
                  <a:srgbClr val="B5CEA8"/>
                </a:solidFill>
                <a:highlight>
                  <a:srgbClr val="1E1E1E"/>
                </a:highlight>
                <a:latin typeface="Courier New"/>
                <a:ea typeface="Courier New"/>
                <a:cs typeface="Courier New"/>
                <a:sym typeface="Courier New"/>
              </a:rPr>
              <a:t>50</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120</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120</a:t>
            </a:r>
            <a:r>
              <a:rPr b="1" lang="en-IN" sz="1800">
                <a:solidFill>
                  <a:srgbClr val="D4D4D4"/>
                </a:solidFill>
                <a:highlight>
                  <a:srgbClr val="1E1E1E"/>
                </a:highlight>
                <a:latin typeface="Courier New"/>
                <a:ea typeface="Courier New"/>
                <a:cs typeface="Courier New"/>
                <a:sym typeface="Courier New"/>
              </a:rPr>
              <a:t>])</a:t>
            </a:r>
            <a:endParaRPr b="1"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IN" sz="1800">
                <a:solidFill>
                  <a:srgbClr val="D4D4D4"/>
                </a:solidFill>
                <a:highlight>
                  <a:srgbClr val="1E1E1E"/>
                </a:highlight>
                <a:latin typeface="Courier New"/>
                <a:ea typeface="Courier New"/>
                <a:cs typeface="Courier New"/>
                <a:sym typeface="Courier New"/>
              </a:rPr>
              <a:t>upper_s = np.array([</a:t>
            </a:r>
            <a:r>
              <a:rPr b="1" lang="en-IN" sz="1800">
                <a:solidFill>
                  <a:srgbClr val="B5CEA8"/>
                </a:solidFill>
                <a:highlight>
                  <a:srgbClr val="1E1E1E"/>
                </a:highlight>
                <a:latin typeface="Courier New"/>
                <a:ea typeface="Courier New"/>
                <a:cs typeface="Courier New"/>
                <a:sym typeface="Courier New"/>
              </a:rPr>
              <a:t>80</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255</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255</a:t>
            </a:r>
            <a:r>
              <a:rPr b="1" lang="en-IN" sz="1800">
                <a:solidFill>
                  <a:srgbClr val="D4D4D4"/>
                </a:solidFill>
                <a:highlight>
                  <a:srgbClr val="1E1E1E"/>
                </a:highlight>
                <a:latin typeface="Courier New"/>
                <a:ea typeface="Courier New"/>
                <a:cs typeface="Courier New"/>
                <a:sym typeface="Courier New"/>
              </a:rPr>
              <a:t>])</a:t>
            </a:r>
            <a:endParaRPr b="1"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IN" sz="1800">
                <a:solidFill>
                  <a:srgbClr val="D4D4D4"/>
                </a:solidFill>
                <a:highlight>
                  <a:srgbClr val="1E1E1E"/>
                </a:highlight>
                <a:latin typeface="Courier New"/>
                <a:ea typeface="Courier New"/>
                <a:cs typeface="Courier New"/>
                <a:sym typeface="Courier New"/>
              </a:rPr>
              <a:t>lower_v = np.array([</a:t>
            </a:r>
            <a:r>
              <a:rPr b="1" lang="en-IN" sz="1800">
                <a:solidFill>
                  <a:srgbClr val="B5CEA8"/>
                </a:solidFill>
                <a:highlight>
                  <a:srgbClr val="1E1E1E"/>
                </a:highlight>
                <a:latin typeface="Courier New"/>
                <a:ea typeface="Courier New"/>
                <a:cs typeface="Courier New"/>
                <a:sym typeface="Courier New"/>
              </a:rPr>
              <a:t>83</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120</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120</a:t>
            </a:r>
            <a:r>
              <a:rPr b="1" lang="en-IN" sz="1800">
                <a:solidFill>
                  <a:srgbClr val="D4D4D4"/>
                </a:solidFill>
                <a:highlight>
                  <a:srgbClr val="1E1E1E"/>
                </a:highlight>
                <a:latin typeface="Courier New"/>
                <a:ea typeface="Courier New"/>
                <a:cs typeface="Courier New"/>
                <a:sym typeface="Courier New"/>
              </a:rPr>
              <a:t>])</a:t>
            </a:r>
            <a:endParaRPr b="1"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IN" sz="1800">
                <a:solidFill>
                  <a:srgbClr val="D4D4D4"/>
                </a:solidFill>
                <a:highlight>
                  <a:srgbClr val="1E1E1E"/>
                </a:highlight>
                <a:latin typeface="Courier New"/>
                <a:ea typeface="Courier New"/>
                <a:cs typeface="Courier New"/>
                <a:sym typeface="Courier New"/>
              </a:rPr>
              <a:t>upper_v = np.array([</a:t>
            </a:r>
            <a:r>
              <a:rPr b="1" lang="en-IN" sz="1800">
                <a:solidFill>
                  <a:srgbClr val="B5CEA8"/>
                </a:solidFill>
                <a:highlight>
                  <a:srgbClr val="1E1E1E"/>
                </a:highlight>
                <a:latin typeface="Courier New"/>
                <a:ea typeface="Courier New"/>
                <a:cs typeface="Courier New"/>
                <a:sym typeface="Courier New"/>
              </a:rPr>
              <a:t>170</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255</a:t>
            </a:r>
            <a:r>
              <a:rPr b="1" lang="en-IN" sz="1800">
                <a:solidFill>
                  <a:srgbClr val="D4D4D4"/>
                </a:solidFill>
                <a:highlight>
                  <a:srgbClr val="1E1E1E"/>
                </a:highlight>
                <a:latin typeface="Courier New"/>
                <a:ea typeface="Courier New"/>
                <a:cs typeface="Courier New"/>
                <a:sym typeface="Courier New"/>
              </a:rPr>
              <a:t>, </a:t>
            </a:r>
            <a:r>
              <a:rPr b="1" lang="en-IN" sz="1800">
                <a:solidFill>
                  <a:srgbClr val="B5CEA8"/>
                </a:solidFill>
                <a:highlight>
                  <a:srgbClr val="1E1E1E"/>
                </a:highlight>
                <a:latin typeface="Courier New"/>
                <a:ea typeface="Courier New"/>
                <a:cs typeface="Courier New"/>
                <a:sym typeface="Courier New"/>
              </a:rPr>
              <a:t>255</a:t>
            </a:r>
            <a:r>
              <a:rPr b="1" lang="en-IN" sz="1800">
                <a:solidFill>
                  <a:srgbClr val="D4D4D4"/>
                </a:solidFill>
                <a:highlight>
                  <a:srgbClr val="1E1E1E"/>
                </a:highlight>
                <a:latin typeface="Courier New"/>
                <a:ea typeface="Courier New"/>
                <a:cs typeface="Courier New"/>
                <a:sym typeface="Courier New"/>
              </a:rPr>
              <a:t>])</a:t>
            </a:r>
            <a:endParaRPr b="1"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IN" sz="1800">
                <a:solidFill>
                  <a:srgbClr val="D4D4D4"/>
                </a:solidFill>
                <a:highlight>
                  <a:srgbClr val="1E1E1E"/>
                </a:highlight>
                <a:latin typeface="Courier New"/>
                <a:ea typeface="Courier New"/>
                <a:cs typeface="Courier New"/>
                <a:sym typeface="Courier New"/>
              </a:rPr>
              <a:t>mask = cv2.inRange(hsvimg, lower_h, upper_h)  </a:t>
            </a:r>
            <a:r>
              <a:rPr b="1" lang="en-IN" sz="1800">
                <a:solidFill>
                  <a:srgbClr val="6A9955"/>
                </a:solidFill>
                <a:highlight>
                  <a:srgbClr val="1E1E1E"/>
                </a:highlight>
                <a:latin typeface="Courier New"/>
                <a:ea typeface="Courier New"/>
                <a:cs typeface="Courier New"/>
                <a:sym typeface="Courier New"/>
              </a:rPr>
              <a:t>#Outputs mask of red color in hsv image</a:t>
            </a:r>
            <a:endParaRPr b="1" sz="1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1800">
              <a:solidFill>
                <a:srgbClr val="D4D4D4"/>
              </a:solidFill>
              <a:highlight>
                <a:srgbClr val="1E1E1E"/>
              </a:highlight>
              <a:latin typeface="Courier New"/>
              <a:ea typeface="Courier New"/>
              <a:cs typeface="Courier New"/>
              <a:sym typeface="Courier New"/>
            </a:endParaRPr>
          </a:p>
          <a:p>
            <a:pPr indent="0" lvl="0" marL="457200" marR="0" rtl="0" algn="l">
              <a:lnSpc>
                <a:spcPct val="100000"/>
              </a:lnSpc>
              <a:spcBef>
                <a:spcPts val="0"/>
              </a:spcBef>
              <a:spcAft>
                <a:spcPts val="0"/>
              </a:spcAft>
              <a:buNone/>
            </a:pPr>
            <a:r>
              <a:t/>
            </a:r>
            <a:endParaRPr b="1"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0"/>
          <p:cNvSpPr/>
          <p:nvPr/>
        </p:nvSpPr>
        <p:spPr>
          <a:xfrm>
            <a:off x="810000" y="447120"/>
            <a:ext cx="10571400" cy="9698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4400"/>
              <a:buFont typeface="Century Gothic"/>
              <a:buNone/>
            </a:pPr>
            <a:r>
              <a:rPr b="1" i="0" lang="en-IN" sz="4400" u="none" cap="none" strike="noStrike">
                <a:solidFill>
                  <a:srgbClr val="FFFFFF"/>
                </a:solidFill>
                <a:latin typeface="Century Gothic"/>
                <a:ea typeface="Century Gothic"/>
                <a:cs typeface="Century Gothic"/>
                <a:sym typeface="Century Gothic"/>
              </a:rPr>
              <a:t>Contours in opencv</a:t>
            </a:r>
            <a:endParaRPr b="0" i="0" sz="1800" u="none" cap="none" strike="noStrike">
              <a:solidFill>
                <a:srgbClr val="FFFFFF"/>
              </a:solidFill>
              <a:latin typeface="Arial"/>
              <a:ea typeface="Arial"/>
              <a:cs typeface="Arial"/>
              <a:sym typeface="Arial"/>
            </a:endParaRPr>
          </a:p>
        </p:txBody>
      </p:sp>
      <p:sp>
        <p:nvSpPr>
          <p:cNvPr id="199" name="Google Shape;199;p40"/>
          <p:cNvSpPr/>
          <p:nvPr/>
        </p:nvSpPr>
        <p:spPr>
          <a:xfrm>
            <a:off x="818640" y="2222280"/>
            <a:ext cx="10553760" cy="3635640"/>
          </a:xfrm>
          <a:prstGeom prst="rect">
            <a:avLst/>
          </a:prstGeom>
          <a:noFill/>
          <a:ln>
            <a:noFill/>
          </a:ln>
        </p:spPr>
        <p:txBody>
          <a:bodyPr anchorCtr="0" anchor="ctr" bIns="45000" lIns="90000" spcFirstLastPara="1" rIns="90000" wrap="square" tIns="45000">
            <a:noAutofit/>
          </a:bodyPr>
          <a:lstStyle/>
          <a:p>
            <a:pPr indent="-342360" lvl="0" marL="343080" marR="0" rtl="0" algn="l">
              <a:lnSpc>
                <a:spcPct val="100000"/>
              </a:lnSpc>
              <a:spcBef>
                <a:spcPts val="0"/>
              </a:spcBef>
              <a:spcAft>
                <a:spcPts val="0"/>
              </a:spcAft>
              <a:buClr>
                <a:srgbClr val="00C6BB"/>
              </a:buClr>
              <a:buSzPts val="2400"/>
              <a:buFont typeface="Noto Sans Symbols"/>
              <a:buChar char="●"/>
            </a:pPr>
            <a:r>
              <a:rPr b="0" i="0" lang="en-IN" sz="2400" u="none" cap="none" strike="noStrike">
                <a:solidFill>
                  <a:srgbClr val="FFFFFF"/>
                </a:solidFill>
                <a:latin typeface="Century Gothic"/>
                <a:ea typeface="Century Gothic"/>
                <a:cs typeface="Century Gothic"/>
                <a:sym typeface="Century Gothic"/>
              </a:rPr>
              <a:t>Contours is a curve joining all the continuous points (along the boundary), having same color or intensity.</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cv2.findContours() </a:t>
            </a:r>
            <a:r>
              <a:rPr b="0" i="0" lang="en-IN" sz="2400" u="none" cap="none" strike="noStrike">
                <a:solidFill>
                  <a:srgbClr val="FFFFFF"/>
                </a:solidFill>
                <a:latin typeface="Century Gothic"/>
                <a:ea typeface="Century Gothic"/>
                <a:cs typeface="Century Gothic"/>
                <a:sym typeface="Century Gothic"/>
              </a:rPr>
              <a:t>is used to get contours of an image</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F6B26B"/>
              </a:buClr>
              <a:buSzPts val="2400"/>
              <a:buFont typeface="Noto Sans Symbols"/>
              <a:buChar char="●"/>
            </a:pPr>
            <a:r>
              <a:rPr b="1" i="0" lang="en-IN" sz="2400" u="none" cap="none" strike="noStrike">
                <a:solidFill>
                  <a:srgbClr val="F6B26B"/>
                </a:solidFill>
                <a:latin typeface="Century Gothic"/>
                <a:ea typeface="Century Gothic"/>
                <a:cs typeface="Century Gothic"/>
                <a:sym typeface="Century Gothic"/>
              </a:rPr>
              <a:t>im2, contours, hierarchy = cv2.findContours(thresh, c</a:t>
            </a:r>
            <a:r>
              <a:rPr b="1" lang="en-IN" sz="2400">
                <a:solidFill>
                  <a:srgbClr val="F6B26B"/>
                </a:solidFill>
                <a:latin typeface="Century Gothic"/>
                <a:ea typeface="Century Gothic"/>
                <a:cs typeface="Century Gothic"/>
                <a:sym typeface="Century Gothic"/>
              </a:rPr>
              <a:t>v2.RETR_EXTERNAL</a:t>
            </a:r>
            <a:r>
              <a:rPr b="1" i="0" lang="en-IN" sz="2400" u="none" cap="none" strike="noStrike">
                <a:solidFill>
                  <a:srgbClr val="F6B26B"/>
                </a:solidFill>
                <a:latin typeface="Century Gothic"/>
                <a:ea typeface="Century Gothic"/>
                <a:cs typeface="Century Gothic"/>
                <a:sym typeface="Century Gothic"/>
              </a:rPr>
              <a:t>, </a:t>
            </a:r>
            <a:r>
              <a:rPr b="1" lang="en-IN" sz="2400">
                <a:solidFill>
                  <a:srgbClr val="F6B26B"/>
                </a:solidFill>
                <a:latin typeface="Century Gothic"/>
                <a:ea typeface="Century Gothic"/>
                <a:cs typeface="Century Gothic"/>
                <a:sym typeface="Century Gothic"/>
              </a:rPr>
              <a:t>cv2.CHAIN_APPROX_NONE</a:t>
            </a:r>
            <a:r>
              <a:rPr b="1" i="0" lang="en-IN" sz="2400" u="none" cap="none" strike="noStrike">
                <a:solidFill>
                  <a:srgbClr val="F6B26B"/>
                </a:solidFill>
                <a:latin typeface="Century Gothic"/>
                <a:ea typeface="Century Gothic"/>
                <a:cs typeface="Century Gothic"/>
                <a:sym typeface="Century Gothic"/>
              </a:rPr>
              <a:t>)</a:t>
            </a:r>
            <a:endParaRPr b="0" i="0" sz="1800" u="none" cap="none" strike="noStrike">
              <a:solidFill>
                <a:srgbClr val="F6B26B"/>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thresh </a:t>
            </a:r>
            <a:r>
              <a:rPr b="0" i="0" lang="en-IN" sz="2400" u="none" cap="none" strike="noStrike">
                <a:solidFill>
                  <a:srgbClr val="FFFFFF"/>
                </a:solidFill>
                <a:latin typeface="Century Gothic"/>
                <a:ea typeface="Century Gothic"/>
                <a:cs typeface="Century Gothic"/>
                <a:sym typeface="Century Gothic"/>
              </a:rPr>
              <a:t>is grayscale or b</a:t>
            </a:r>
            <a:r>
              <a:rPr lang="en-IN" sz="2400">
                <a:solidFill>
                  <a:srgbClr val="FFFFFF"/>
                </a:solidFill>
                <a:latin typeface="Century Gothic"/>
                <a:ea typeface="Century Gothic"/>
                <a:cs typeface="Century Gothic"/>
                <a:sym typeface="Century Gothic"/>
              </a:rPr>
              <a:t>lack and white </a:t>
            </a:r>
            <a:r>
              <a:rPr b="0" i="0" lang="en-IN" sz="2400" u="none" cap="none" strike="noStrike">
                <a:solidFill>
                  <a:srgbClr val="FFFFFF"/>
                </a:solidFill>
                <a:latin typeface="Century Gothic"/>
                <a:ea typeface="Century Gothic"/>
                <a:cs typeface="Century Gothic"/>
                <a:sym typeface="Century Gothic"/>
              </a:rPr>
              <a:t>image with threshold applied</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contours </a:t>
            </a:r>
            <a:r>
              <a:rPr b="0" i="0" lang="en-IN" sz="2400" u="none" cap="none" strike="noStrike">
                <a:solidFill>
                  <a:srgbClr val="FFFFFF"/>
                </a:solidFill>
                <a:latin typeface="Century Gothic"/>
                <a:ea typeface="Century Gothic"/>
                <a:cs typeface="Century Gothic"/>
                <a:sym typeface="Century Gothic"/>
              </a:rPr>
              <a:t>is the list of all contours present in the given image</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1"/>
          <p:cNvSpPr txBox="1"/>
          <p:nvPr/>
        </p:nvSpPr>
        <p:spPr>
          <a:xfrm>
            <a:off x="2223300" y="615200"/>
            <a:ext cx="77454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3000"/>
              <a:t>c</a:t>
            </a:r>
            <a:r>
              <a:rPr lang="en-IN" sz="3000"/>
              <a:t>v2.RETR_EXTERNAL</a:t>
            </a:r>
            <a:endParaRPr sz="3000"/>
          </a:p>
        </p:txBody>
      </p:sp>
      <p:sp>
        <p:nvSpPr>
          <p:cNvPr id="205" name="Google Shape;205;p41"/>
          <p:cNvSpPr txBox="1"/>
          <p:nvPr/>
        </p:nvSpPr>
        <p:spPr>
          <a:xfrm>
            <a:off x="655525" y="2538125"/>
            <a:ext cx="4989000" cy="3607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IN" sz="2000">
                <a:solidFill>
                  <a:srgbClr val="FFFFFF"/>
                </a:solidFill>
              </a:rPr>
              <a:t>cv2.findContours() function might return multiple contours as in case of this image.</a:t>
            </a:r>
            <a:endParaRPr sz="2000">
              <a:solidFill>
                <a:srgbClr val="FFFFFF"/>
              </a:solidFill>
            </a:endParaRPr>
          </a:p>
          <a:p>
            <a:pPr indent="-355600" lvl="0" marL="457200" rtl="0" algn="l">
              <a:spcBef>
                <a:spcPts val="0"/>
              </a:spcBef>
              <a:spcAft>
                <a:spcPts val="0"/>
              </a:spcAft>
              <a:buClr>
                <a:srgbClr val="FFFFFF"/>
              </a:buClr>
              <a:buSzPts val="2000"/>
              <a:buChar char="●"/>
            </a:pPr>
            <a:r>
              <a:rPr lang="en-IN" sz="2000">
                <a:solidFill>
                  <a:srgbClr val="FFFFFF"/>
                </a:solidFill>
              </a:rPr>
              <a:t>So using the flag cv2.RETR_EXTERNAL, leaves behind all the contours inside the largest bounding contour.</a:t>
            </a:r>
            <a:endParaRPr sz="2000">
              <a:solidFill>
                <a:srgbClr val="FFFFFF"/>
              </a:solidFill>
            </a:endParaRPr>
          </a:p>
          <a:p>
            <a:pPr indent="-355600" lvl="0" marL="457200" rtl="0" algn="l">
              <a:spcBef>
                <a:spcPts val="0"/>
              </a:spcBef>
              <a:spcAft>
                <a:spcPts val="0"/>
              </a:spcAft>
              <a:buClr>
                <a:srgbClr val="FFFFFF"/>
              </a:buClr>
              <a:buSzPts val="2000"/>
              <a:buChar char="●"/>
            </a:pPr>
            <a:r>
              <a:rPr lang="en-IN" sz="2000">
                <a:solidFill>
                  <a:srgbClr val="FFFFFF"/>
                </a:solidFill>
              </a:rPr>
              <a:t>That is, it returns the outermost contour found in the image.</a:t>
            </a:r>
            <a:endParaRPr sz="2000">
              <a:solidFill>
                <a:srgbClr val="FFFFFF"/>
              </a:solidFill>
            </a:endParaRPr>
          </a:p>
        </p:txBody>
      </p:sp>
      <p:pic>
        <p:nvPicPr>
          <p:cNvPr id="206" name="Google Shape;206;p41"/>
          <p:cNvPicPr preferRelativeResize="0"/>
          <p:nvPr/>
        </p:nvPicPr>
        <p:blipFill>
          <a:blip r:embed="rId3">
            <a:alphaModFix/>
          </a:blip>
          <a:stretch>
            <a:fillRect/>
          </a:stretch>
        </p:blipFill>
        <p:spPr>
          <a:xfrm>
            <a:off x="6216450" y="2204200"/>
            <a:ext cx="5863425" cy="38047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2"/>
          <p:cNvSpPr txBox="1"/>
          <p:nvPr/>
        </p:nvSpPr>
        <p:spPr>
          <a:xfrm>
            <a:off x="2223300" y="904300"/>
            <a:ext cx="7745400" cy="903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IN" sz="3000">
                <a:latin typeface="Century Gothic"/>
                <a:ea typeface="Century Gothic"/>
                <a:cs typeface="Century Gothic"/>
                <a:sym typeface="Century Gothic"/>
              </a:rPr>
              <a:t>cv2.CHAIN_APPROX_NONE</a:t>
            </a:r>
            <a:endParaRPr sz="3000"/>
          </a:p>
        </p:txBody>
      </p:sp>
      <p:sp>
        <p:nvSpPr>
          <p:cNvPr id="212" name="Google Shape;212;p42"/>
          <p:cNvSpPr txBox="1"/>
          <p:nvPr/>
        </p:nvSpPr>
        <p:spPr>
          <a:xfrm>
            <a:off x="798025" y="2641025"/>
            <a:ext cx="10278600" cy="3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FFFF00"/>
                </a:solidFill>
              </a:rPr>
              <a:t>CV_CHAIN_APPROX_NONE</a:t>
            </a:r>
            <a:r>
              <a:rPr lang="en-IN" sz="2400">
                <a:solidFill>
                  <a:srgbClr val="FFFFFF"/>
                </a:solidFill>
              </a:rPr>
              <a:t> </a:t>
            </a:r>
            <a:endParaRPr sz="2400">
              <a:solidFill>
                <a:srgbClr val="FFFFFF"/>
              </a:solidFill>
            </a:endParaRPr>
          </a:p>
          <a:p>
            <a:pPr indent="-381000" lvl="0" marL="457200" rtl="0" algn="l">
              <a:spcBef>
                <a:spcPts val="0"/>
              </a:spcBef>
              <a:spcAft>
                <a:spcPts val="0"/>
              </a:spcAft>
              <a:buClr>
                <a:srgbClr val="FFFFFF"/>
              </a:buClr>
              <a:buSzPts val="2400"/>
              <a:buChar char="●"/>
            </a:pPr>
            <a:r>
              <a:rPr lang="en-IN" sz="2400">
                <a:solidFill>
                  <a:srgbClr val="FFFFFF"/>
                </a:solidFill>
              </a:rPr>
              <a:t>Used for all the contour points. </a:t>
            </a:r>
            <a:endParaRPr sz="2400">
              <a:solidFill>
                <a:srgbClr val="FFFFFF"/>
              </a:solidFill>
            </a:endParaRPr>
          </a:p>
          <a:p>
            <a:pPr indent="-381000" lvl="0" marL="457200" rtl="0" algn="l">
              <a:spcBef>
                <a:spcPts val="0"/>
              </a:spcBef>
              <a:spcAft>
                <a:spcPts val="0"/>
              </a:spcAft>
              <a:buClr>
                <a:srgbClr val="FFFFFF"/>
              </a:buClr>
              <a:buSzPts val="2400"/>
              <a:buChar char="●"/>
            </a:pPr>
            <a:r>
              <a:rPr lang="en-IN" sz="2400">
                <a:solidFill>
                  <a:srgbClr val="FFFFFF"/>
                </a:solidFill>
              </a:rPr>
              <a:t>The contour points will be in the neighbourhood of the pixels.</a:t>
            </a:r>
            <a:endParaRPr sz="2400">
              <a:solidFill>
                <a:srgbClr val="FFFFFF"/>
              </a:solidFill>
            </a:endParaRPr>
          </a:p>
        </p:txBody>
      </p:sp>
      <p:pic>
        <p:nvPicPr>
          <p:cNvPr id="213" name="Google Shape;213;p42"/>
          <p:cNvPicPr preferRelativeResize="0"/>
          <p:nvPr/>
        </p:nvPicPr>
        <p:blipFill>
          <a:blip r:embed="rId3">
            <a:alphaModFix/>
          </a:blip>
          <a:stretch>
            <a:fillRect/>
          </a:stretch>
        </p:blipFill>
        <p:spPr>
          <a:xfrm>
            <a:off x="2223300" y="4098550"/>
            <a:ext cx="6814849" cy="2574500"/>
          </a:xfrm>
          <a:prstGeom prst="rect">
            <a:avLst/>
          </a:prstGeom>
          <a:noFill/>
          <a:ln>
            <a:noFill/>
          </a:ln>
        </p:spPr>
      </p:pic>
      <p:sp>
        <p:nvSpPr>
          <p:cNvPr id="214" name="Google Shape;214;p42"/>
          <p:cNvSpPr txBox="1"/>
          <p:nvPr/>
        </p:nvSpPr>
        <p:spPr>
          <a:xfrm>
            <a:off x="2847425" y="5158325"/>
            <a:ext cx="24474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CHAIN_APPROX_NONE</a:t>
            </a:r>
            <a:endParaRPr/>
          </a:p>
        </p:txBody>
      </p:sp>
      <p:sp>
        <p:nvSpPr>
          <p:cNvPr id="215" name="Google Shape;215;p42"/>
          <p:cNvSpPr txBox="1"/>
          <p:nvPr/>
        </p:nvSpPr>
        <p:spPr>
          <a:xfrm>
            <a:off x="6209175" y="5106525"/>
            <a:ext cx="2339700" cy="9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CHAIN_APPROX_SIMPLE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3"/>
          <p:cNvSpPr/>
          <p:nvPr/>
        </p:nvSpPr>
        <p:spPr>
          <a:xfrm>
            <a:off x="810000" y="447120"/>
            <a:ext cx="10571400" cy="9698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4000"/>
              <a:buFont typeface="Century Gothic"/>
              <a:buNone/>
            </a:pPr>
            <a:r>
              <a:rPr b="1" i="0" lang="en-IN" sz="4000" u="none" cap="none" strike="noStrike">
                <a:solidFill>
                  <a:srgbClr val="FFFFFF"/>
                </a:solidFill>
                <a:latin typeface="Century Gothic"/>
                <a:ea typeface="Century Gothic"/>
                <a:cs typeface="Century Gothic"/>
                <a:sym typeface="Century Gothic"/>
              </a:rPr>
              <a:t>Drawing Contours</a:t>
            </a:r>
            <a:endParaRPr b="0" i="0" sz="1800" u="none" cap="none" strike="noStrike">
              <a:solidFill>
                <a:srgbClr val="FFFFFF"/>
              </a:solidFill>
              <a:latin typeface="Arial"/>
              <a:ea typeface="Arial"/>
              <a:cs typeface="Arial"/>
              <a:sym typeface="Arial"/>
            </a:endParaRPr>
          </a:p>
        </p:txBody>
      </p:sp>
      <p:sp>
        <p:nvSpPr>
          <p:cNvPr id="221" name="Google Shape;221;p43"/>
          <p:cNvSpPr/>
          <p:nvPr/>
        </p:nvSpPr>
        <p:spPr>
          <a:xfrm>
            <a:off x="1141560" y="2249640"/>
            <a:ext cx="9905400" cy="4195080"/>
          </a:xfrm>
          <a:prstGeom prst="rect">
            <a:avLst/>
          </a:prstGeom>
          <a:noFill/>
          <a:ln>
            <a:noFill/>
          </a:ln>
        </p:spPr>
        <p:txBody>
          <a:bodyPr anchorCtr="0" anchor="ctr" bIns="45000" lIns="90000" spcFirstLastPara="1" rIns="90000" wrap="square" tIns="45000">
            <a:noAutofit/>
          </a:bodyPr>
          <a:lstStyle/>
          <a:p>
            <a:pPr indent="-342360" lvl="0" marL="343080" marR="0" rtl="0" algn="l">
              <a:lnSpc>
                <a:spcPct val="100000"/>
              </a:lnSpc>
              <a:spcBef>
                <a:spcPts val="0"/>
              </a:spcBef>
              <a:spcAft>
                <a:spcPts val="0"/>
              </a:spcAft>
              <a:buClr>
                <a:srgbClr val="00C6BB"/>
              </a:buClr>
              <a:buSzPts val="2400"/>
              <a:buFont typeface="Noto Sans Symbols"/>
              <a:buChar char="●"/>
            </a:pPr>
            <a:r>
              <a:rPr b="0" i="0" lang="en-IN" sz="2400" u="none" cap="none" strike="noStrike">
                <a:solidFill>
                  <a:srgbClr val="FFFFFF"/>
                </a:solidFill>
                <a:latin typeface="Century Gothic"/>
                <a:ea typeface="Century Gothic"/>
                <a:cs typeface="Century Gothic"/>
                <a:sym typeface="Century Gothic"/>
              </a:rPr>
              <a:t>Contours extracted by the </a:t>
            </a:r>
            <a:r>
              <a:rPr b="1" i="0" lang="en-IN" sz="2400" u="none" cap="none" strike="noStrike">
                <a:solidFill>
                  <a:srgbClr val="FFFFFF"/>
                </a:solidFill>
                <a:latin typeface="Century Gothic"/>
                <a:ea typeface="Century Gothic"/>
                <a:cs typeface="Century Gothic"/>
                <a:sym typeface="Century Gothic"/>
              </a:rPr>
              <a:t>cv2.findContours() </a:t>
            </a:r>
            <a:r>
              <a:rPr b="0" i="0" lang="en-IN" sz="2400" u="none" cap="none" strike="noStrike">
                <a:solidFill>
                  <a:srgbClr val="FFFFFF"/>
                </a:solidFill>
                <a:latin typeface="Century Gothic"/>
                <a:ea typeface="Century Gothic"/>
                <a:cs typeface="Century Gothic"/>
                <a:sym typeface="Century Gothic"/>
              </a:rPr>
              <a:t>function can be drawn on an image by using </a:t>
            </a:r>
            <a:r>
              <a:rPr b="1" i="0" lang="en-IN" sz="2400" u="none" cap="none" strike="noStrike">
                <a:solidFill>
                  <a:srgbClr val="FFFFFF"/>
                </a:solidFill>
                <a:latin typeface="Century Gothic"/>
                <a:ea typeface="Century Gothic"/>
                <a:cs typeface="Century Gothic"/>
                <a:sym typeface="Century Gothic"/>
              </a:rPr>
              <a:t>cv2.drawContours()</a:t>
            </a:r>
            <a:r>
              <a:rPr b="0" i="0" lang="en-IN" sz="2400" u="none" cap="none" strike="noStrike">
                <a:solidFill>
                  <a:srgbClr val="FFFFFF"/>
                </a:solidFill>
                <a:latin typeface="Century Gothic"/>
                <a:ea typeface="Century Gothic"/>
                <a:cs typeface="Century Gothic"/>
                <a:sym typeface="Century Gothic"/>
              </a:rPr>
              <a:t> function.</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cv2.drawContours(img, contours, idx, color, thickness)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entury Gothic"/>
              <a:buNone/>
            </a:pPr>
            <a:r>
              <a:rPr b="1" i="0" lang="en-IN" sz="2400" u="none" cap="none" strike="noStrike">
                <a:solidFill>
                  <a:srgbClr val="FFFFFF"/>
                </a:solidFill>
                <a:latin typeface="Century Gothic"/>
                <a:ea typeface="Century Gothic"/>
                <a:cs typeface="Century Gothic"/>
                <a:sym typeface="Century Gothic"/>
              </a:rPr>
              <a:t>#</a:t>
            </a:r>
            <a:r>
              <a:rPr b="0" i="0" lang="en-IN" sz="2400" u="none" cap="none" strike="noStrike">
                <a:solidFill>
                  <a:srgbClr val="FFFFFF"/>
                </a:solidFill>
                <a:latin typeface="Century Gothic"/>
                <a:ea typeface="Century Gothic"/>
                <a:cs typeface="Century Gothic"/>
                <a:sym typeface="Century Gothic"/>
              </a:rPr>
              <a:t> To draw all the contours at once:</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cv2.drawContours(img, contours, -1, (0,255,0), 3)</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entury Gothic"/>
              <a:buNone/>
            </a:pPr>
            <a:r>
              <a:rPr b="1" i="0" lang="en-IN" sz="2400" u="none" cap="none" strike="noStrike">
                <a:solidFill>
                  <a:srgbClr val="FFFFFF"/>
                </a:solidFill>
                <a:latin typeface="Century Gothic"/>
                <a:ea typeface="Century Gothic"/>
                <a:cs typeface="Century Gothic"/>
                <a:sym typeface="Century Gothic"/>
              </a:rPr>
              <a:t># </a:t>
            </a:r>
            <a:r>
              <a:rPr b="0" i="0" lang="en-IN" sz="2400" u="none" cap="none" strike="noStrike">
                <a:solidFill>
                  <a:srgbClr val="FFFFFF"/>
                </a:solidFill>
                <a:latin typeface="Century Gothic"/>
                <a:ea typeface="Century Gothic"/>
                <a:cs typeface="Century Gothic"/>
                <a:sym typeface="Century Gothic"/>
              </a:rPr>
              <a:t>To draw 4th(say) contour:</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cv2.drawContours(img, contours, 3, (0,255,0), 3)</a:t>
            </a:r>
            <a:endParaRPr b="0" i="0" sz="1800" u="none" cap="none" strike="noStrike">
              <a:solidFill>
                <a:srgbClr val="FFFFFF"/>
              </a:solidFill>
              <a:latin typeface="Arial"/>
              <a:ea typeface="Arial"/>
              <a:cs typeface="Arial"/>
              <a:sym typeface="Arial"/>
            </a:endParaRPr>
          </a:p>
          <a:p>
            <a:pPr indent="-189720" lvl="0" marL="34308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4"/>
          <p:cNvSpPr/>
          <p:nvPr/>
        </p:nvSpPr>
        <p:spPr>
          <a:xfrm>
            <a:off x="810000" y="447120"/>
            <a:ext cx="10571400" cy="9698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EFEFE"/>
              </a:buClr>
              <a:buSzPts val="4400"/>
              <a:buFont typeface="Century Gothic"/>
              <a:buNone/>
            </a:pPr>
            <a:r>
              <a:rPr b="1" i="0" lang="en-IN" sz="4400" u="none" cap="none" strike="noStrike">
                <a:solidFill>
                  <a:srgbClr val="FEFEFE"/>
                </a:solidFill>
                <a:latin typeface="Century Gothic"/>
                <a:ea typeface="Century Gothic"/>
                <a:cs typeface="Century Gothic"/>
                <a:sym typeface="Century Gothic"/>
              </a:rPr>
              <a:t>Contours Properties</a:t>
            </a:r>
            <a:endParaRPr b="0" i="0" sz="1800" u="none" cap="none" strike="noStrike">
              <a:solidFill>
                <a:srgbClr val="FFFFFF"/>
              </a:solidFill>
              <a:latin typeface="Arial"/>
              <a:ea typeface="Arial"/>
              <a:cs typeface="Arial"/>
              <a:sym typeface="Arial"/>
            </a:endParaRPr>
          </a:p>
        </p:txBody>
      </p:sp>
      <p:sp>
        <p:nvSpPr>
          <p:cNvPr id="227" name="Google Shape;227;p44"/>
          <p:cNvSpPr/>
          <p:nvPr/>
        </p:nvSpPr>
        <p:spPr>
          <a:xfrm>
            <a:off x="818640" y="2222280"/>
            <a:ext cx="10553760" cy="3635640"/>
          </a:xfrm>
          <a:prstGeom prst="rect">
            <a:avLst/>
          </a:prstGeom>
          <a:noFill/>
          <a:ln>
            <a:noFill/>
          </a:ln>
        </p:spPr>
        <p:txBody>
          <a:bodyPr anchorCtr="0" anchor="ctr" bIns="45000" lIns="90000" spcFirstLastPara="1" rIns="90000" wrap="square" tIns="45000">
            <a:noAutofit/>
          </a:bodyPr>
          <a:lstStyle/>
          <a:p>
            <a:pPr indent="-342360" lvl="0" marL="343080" marR="0" rtl="0" algn="l">
              <a:lnSpc>
                <a:spcPct val="100000"/>
              </a:lnSpc>
              <a:spcBef>
                <a:spcPts val="0"/>
              </a:spcBef>
              <a:spcAft>
                <a:spcPts val="0"/>
              </a:spcAft>
              <a:buClr>
                <a:srgbClr val="00C6BB"/>
              </a:buClr>
              <a:buSzPts val="2800"/>
              <a:buFont typeface="Noto Sans Symbols"/>
              <a:buChar char="●"/>
            </a:pPr>
            <a:r>
              <a:rPr b="1" i="0" lang="en-IN" sz="2800" u="sng" cap="none" strike="noStrike">
                <a:solidFill>
                  <a:srgbClr val="FFFFFF"/>
                </a:solidFill>
                <a:latin typeface="Century Gothic"/>
                <a:ea typeface="Century Gothic"/>
                <a:cs typeface="Century Gothic"/>
                <a:sym typeface="Century Gothic"/>
              </a:rPr>
              <a:t>Contour Area:</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3200"/>
              <a:buFont typeface="Century Gothic"/>
              <a:buNone/>
            </a:pPr>
            <a:r>
              <a:rPr b="0" i="0" lang="en-IN" sz="3200" u="none" cap="none" strike="noStrike">
                <a:solidFill>
                  <a:srgbClr val="FFFFFF"/>
                </a:solidFill>
                <a:latin typeface="Century Gothic"/>
                <a:ea typeface="Century Gothic"/>
                <a:cs typeface="Century Gothic"/>
                <a:sym typeface="Century Gothic"/>
              </a:rPr>
              <a:t>	-</a:t>
            </a:r>
            <a:r>
              <a:rPr b="0" i="0" lang="en-IN" sz="2400" u="none" cap="none" strike="noStrike">
                <a:solidFill>
                  <a:srgbClr val="FFFFFF"/>
                </a:solidFill>
                <a:latin typeface="Century Gothic"/>
                <a:ea typeface="Century Gothic"/>
                <a:cs typeface="Century Gothic"/>
                <a:sym typeface="Century Gothic"/>
              </a:rPr>
              <a:t>Contour area is given by the function </a:t>
            </a:r>
            <a:r>
              <a:rPr b="1" i="0" lang="en-IN" sz="2400" u="none" cap="none" strike="noStrike">
                <a:solidFill>
                  <a:srgbClr val="FFFFFF"/>
                </a:solidFill>
                <a:latin typeface="Century Gothic"/>
                <a:ea typeface="Century Gothic"/>
                <a:cs typeface="Century Gothic"/>
                <a:sym typeface="Century Gothic"/>
              </a:rPr>
              <a:t>cv2.contourArea()</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area = cv2.contourArea(cnt)</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800"/>
              <a:buFont typeface="Noto Sans Symbols"/>
              <a:buChar char="●"/>
            </a:pPr>
            <a:r>
              <a:rPr b="1" i="0" lang="en-IN" sz="2800" u="sng" cap="none" strike="noStrike">
                <a:solidFill>
                  <a:srgbClr val="FFFFFF"/>
                </a:solidFill>
                <a:latin typeface="Century Gothic"/>
                <a:ea typeface="Century Gothic"/>
                <a:cs typeface="Century Gothic"/>
                <a:sym typeface="Century Gothic"/>
              </a:rPr>
              <a:t>Contour Perimeter:</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entury Gothic"/>
              <a:buNone/>
            </a:pPr>
            <a:r>
              <a:rPr b="0" i="0" lang="en-IN" sz="2400" u="none" cap="none" strike="noStrike">
                <a:solidFill>
                  <a:srgbClr val="FFFFFF"/>
                </a:solidFill>
                <a:latin typeface="Century Gothic"/>
                <a:ea typeface="Century Gothic"/>
                <a:cs typeface="Century Gothic"/>
                <a:sym typeface="Century Gothic"/>
              </a:rPr>
              <a:t>	-It is also called arc length.</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entury Gothic"/>
              <a:buNone/>
            </a:pPr>
            <a:r>
              <a:rPr b="0" i="0" lang="en-IN" sz="2400" u="none" cap="none" strike="noStrike">
                <a:solidFill>
                  <a:srgbClr val="FFFFFF"/>
                </a:solidFill>
                <a:latin typeface="Century Gothic"/>
                <a:ea typeface="Century Gothic"/>
                <a:cs typeface="Century Gothic"/>
                <a:sym typeface="Century Gothic"/>
              </a:rPr>
              <a:t>	-It can be found out usingcv2.arcLength()function.</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perimeter = cv2.arcLength(cnt, True)</a:t>
            </a:r>
            <a:endParaRPr b="0" i="0" sz="1800" u="none" cap="none" strike="noStrike">
              <a:solidFill>
                <a:srgbClr val="FFFFFF"/>
              </a:solidFill>
              <a:latin typeface="Arial"/>
              <a:ea typeface="Arial"/>
              <a:cs typeface="Arial"/>
              <a:sym typeface="Arial"/>
            </a:endParaRPr>
          </a:p>
        </p:txBody>
      </p:sp>
      <p:sp>
        <p:nvSpPr>
          <p:cNvPr id="228" name="Google Shape;228;p44"/>
          <p:cNvSpPr/>
          <p:nvPr/>
        </p:nvSpPr>
        <p:spPr>
          <a:xfrm>
            <a:off x="6031440" y="3750840"/>
            <a:ext cx="18036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5"/>
          <p:cNvSpPr/>
          <p:nvPr/>
        </p:nvSpPr>
        <p:spPr>
          <a:xfrm>
            <a:off x="810000" y="447120"/>
            <a:ext cx="10571400" cy="9698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EFEFE"/>
              </a:buClr>
              <a:buSzPts val="4400"/>
              <a:buFont typeface="Century Gothic"/>
              <a:buNone/>
            </a:pPr>
            <a:r>
              <a:rPr b="1" i="0" lang="en-IN" sz="4400" u="none" cap="none" strike="noStrike">
                <a:solidFill>
                  <a:srgbClr val="FEFEFE"/>
                </a:solidFill>
                <a:latin typeface="Century Gothic"/>
                <a:ea typeface="Century Gothic"/>
                <a:cs typeface="Century Gothic"/>
                <a:sym typeface="Century Gothic"/>
              </a:rPr>
              <a:t>Contours Properties</a:t>
            </a:r>
            <a:endParaRPr b="0" i="0" sz="1800" u="none" cap="none" strike="noStrike">
              <a:solidFill>
                <a:srgbClr val="FFFFFF"/>
              </a:solidFill>
              <a:latin typeface="Arial"/>
              <a:ea typeface="Arial"/>
              <a:cs typeface="Arial"/>
              <a:sym typeface="Arial"/>
            </a:endParaRPr>
          </a:p>
        </p:txBody>
      </p:sp>
      <p:sp>
        <p:nvSpPr>
          <p:cNvPr id="234" name="Google Shape;234;p45"/>
          <p:cNvSpPr/>
          <p:nvPr/>
        </p:nvSpPr>
        <p:spPr>
          <a:xfrm>
            <a:off x="818640" y="2222280"/>
            <a:ext cx="10553760" cy="3635640"/>
          </a:xfrm>
          <a:prstGeom prst="rect">
            <a:avLst/>
          </a:prstGeom>
          <a:noFill/>
          <a:ln>
            <a:noFill/>
          </a:ln>
        </p:spPr>
        <p:txBody>
          <a:bodyPr anchorCtr="0" anchor="ctr" bIns="45000" lIns="90000" spcFirstLastPara="1" rIns="90000" wrap="square" tIns="45000">
            <a:noAutofit/>
          </a:bodyPr>
          <a:lstStyle/>
          <a:p>
            <a:pPr indent="-342360" lvl="0" marL="343080" marR="0" rtl="0" algn="l">
              <a:lnSpc>
                <a:spcPct val="100000"/>
              </a:lnSpc>
              <a:spcBef>
                <a:spcPts val="0"/>
              </a:spcBef>
              <a:spcAft>
                <a:spcPts val="0"/>
              </a:spcAft>
              <a:buClr>
                <a:srgbClr val="00C6BB"/>
              </a:buClr>
              <a:buSzPts val="2800"/>
              <a:buFont typeface="Noto Sans Symbols"/>
              <a:buChar char="●"/>
            </a:pPr>
            <a:r>
              <a:rPr b="1" i="0" lang="en-IN" sz="2800" u="sng" cap="none" strike="noStrike">
                <a:solidFill>
                  <a:srgbClr val="FFFFFF"/>
                </a:solidFill>
                <a:latin typeface="Century Gothic"/>
                <a:ea typeface="Century Gothic"/>
                <a:cs typeface="Century Gothic"/>
                <a:sym typeface="Century Gothic"/>
              </a:rPr>
              <a:t> </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800"/>
              <a:buFont typeface="Noto Sans Symbols"/>
              <a:buChar char="●"/>
            </a:pPr>
            <a:r>
              <a:rPr b="1" i="0" lang="en-IN" sz="2800" u="sng" cap="none" strike="noStrike">
                <a:solidFill>
                  <a:srgbClr val="FFFFFF"/>
                </a:solidFill>
                <a:latin typeface="Century Gothic"/>
                <a:ea typeface="Century Gothic"/>
                <a:cs typeface="Century Gothic"/>
                <a:sym typeface="Century Gothic"/>
              </a:rPr>
              <a:t>Moments: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3200"/>
              <a:buFont typeface="Century Gothic"/>
              <a:buNone/>
            </a:pPr>
            <a:r>
              <a:rPr b="0" i="0" lang="en-IN" sz="3200" u="none" cap="none" strike="noStrike">
                <a:solidFill>
                  <a:srgbClr val="FFFFFF"/>
                </a:solidFill>
                <a:latin typeface="Century Gothic"/>
                <a:ea typeface="Century Gothic"/>
                <a:cs typeface="Century Gothic"/>
                <a:sym typeface="Century Gothic"/>
              </a:rPr>
              <a:t>  -</a:t>
            </a:r>
            <a:r>
              <a:rPr b="0" i="0" lang="en-IN" sz="2400" u="none" cap="none" strike="noStrike">
                <a:solidFill>
                  <a:srgbClr val="FFFFFF"/>
                </a:solidFill>
                <a:latin typeface="Century Gothic"/>
                <a:ea typeface="Century Gothic"/>
                <a:cs typeface="Century Gothic"/>
                <a:sym typeface="Century Gothic"/>
              </a:rPr>
              <a:t> help you to calculate some features like center of mass of the object, area of the object etc.</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entury Gothic"/>
              <a:buNone/>
            </a:pPr>
            <a:r>
              <a:rPr b="0" i="0" lang="en-IN" sz="2400" u="none" cap="none" strike="noStrike">
                <a:solidFill>
                  <a:srgbClr val="FFFFFF"/>
                </a:solidFill>
                <a:latin typeface="Century Gothic"/>
                <a:ea typeface="Century Gothic"/>
                <a:cs typeface="Century Gothic"/>
                <a:sym typeface="Century Gothic"/>
              </a:rPr>
              <a:t>From this moments, you can extract useful data like area, centroid etc. Centroid is given by the relations.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entury Gothic"/>
              <a:buNone/>
            </a:pPr>
            <a:r>
              <a:rPr b="1" i="0" lang="en-IN" sz="2400" u="none" cap="none" strike="noStrike">
                <a:solidFill>
                  <a:srgbClr val="FFFFFF"/>
                </a:solidFill>
                <a:latin typeface="Century Gothic"/>
                <a:ea typeface="Century Gothic"/>
                <a:cs typeface="Century Gothic"/>
                <a:sym typeface="Century Gothic"/>
              </a:rPr>
              <a:t>. </a:t>
            </a:r>
            <a:r>
              <a:rPr b="0" i="0" lang="en-IN" sz="2400" u="none" cap="none" strike="noStrike">
                <a:solidFill>
                  <a:srgbClr val="FFFFFF"/>
                </a:solidFill>
                <a:latin typeface="Century Gothic"/>
                <a:ea typeface="Century Gothic"/>
                <a:cs typeface="Century Gothic"/>
                <a:sym typeface="Century Gothic"/>
              </a:rPr>
              <a:t>This can be done as follows: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entury Gothic"/>
              <a:buNone/>
            </a:pPr>
            <a:r>
              <a:rPr b="1" i="0" lang="en-IN" sz="2400" u="none" cap="none" strike="noStrike">
                <a:solidFill>
                  <a:srgbClr val="FFFFFF"/>
                </a:solidFill>
                <a:latin typeface="Century Gothic"/>
                <a:ea typeface="Century Gothic"/>
                <a:cs typeface="Century Gothic"/>
                <a:sym typeface="Century Gothic"/>
              </a:rPr>
              <a:t>M = cv2.moments(cnt)</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entury Gothic"/>
              <a:buNone/>
            </a:pPr>
            <a:r>
              <a:rPr b="1" i="0" lang="en-IN" sz="2400" u="none" cap="none" strike="noStrike">
                <a:solidFill>
                  <a:srgbClr val="FFFFFF"/>
                </a:solidFill>
                <a:latin typeface="Century Gothic"/>
                <a:ea typeface="Century Gothic"/>
                <a:cs typeface="Century Gothic"/>
                <a:sym typeface="Century Gothic"/>
              </a:rPr>
              <a:t>cx = int(M['m10']/M['m00'])</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entury Gothic"/>
              <a:buNone/>
            </a:pPr>
            <a:r>
              <a:rPr b="1" i="0" lang="en-IN" sz="2400" u="none" cap="none" strike="noStrike">
                <a:solidFill>
                  <a:srgbClr val="FFFFFF"/>
                </a:solidFill>
                <a:latin typeface="Century Gothic"/>
                <a:ea typeface="Century Gothic"/>
                <a:cs typeface="Century Gothic"/>
                <a:sym typeface="Century Gothic"/>
              </a:rPr>
              <a:t>cy = int(M['m01']/M['m00'])</a:t>
            </a:r>
            <a:endParaRPr b="0" i="0" sz="1800" u="none" cap="none" strike="noStrike">
              <a:solidFill>
                <a:srgbClr val="FFFFFF"/>
              </a:solidFill>
              <a:latin typeface="Arial"/>
              <a:ea typeface="Arial"/>
              <a:cs typeface="Arial"/>
              <a:sym typeface="Arial"/>
            </a:endParaRPr>
          </a:p>
        </p:txBody>
      </p:sp>
      <p:sp>
        <p:nvSpPr>
          <p:cNvPr id="235" name="Google Shape;235;p45"/>
          <p:cNvSpPr/>
          <p:nvPr/>
        </p:nvSpPr>
        <p:spPr>
          <a:xfrm>
            <a:off x="6031440" y="3750840"/>
            <a:ext cx="18036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8"/>
          <p:cNvSpPr/>
          <p:nvPr/>
        </p:nvSpPr>
        <p:spPr>
          <a:xfrm>
            <a:off x="1141560" y="618480"/>
            <a:ext cx="9905400" cy="61488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4000"/>
              <a:buFont typeface="Century Gothic"/>
              <a:buNone/>
            </a:pPr>
            <a:r>
              <a:rPr b="1" i="0" lang="en-IN" sz="4000" u="none" cap="none" strike="noStrike">
                <a:solidFill>
                  <a:srgbClr val="FFFFFF"/>
                </a:solidFill>
                <a:latin typeface="Century Gothic"/>
                <a:ea typeface="Century Gothic"/>
                <a:cs typeface="Century Gothic"/>
                <a:sym typeface="Century Gothic"/>
              </a:rPr>
              <a:t>Adaptive thresholding</a:t>
            </a:r>
            <a:endParaRPr b="0" i="0" sz="1800" u="none" cap="none" strike="noStrike">
              <a:solidFill>
                <a:srgbClr val="FFFFFF"/>
              </a:solidFill>
              <a:latin typeface="Arial"/>
              <a:ea typeface="Arial"/>
              <a:cs typeface="Arial"/>
              <a:sym typeface="Arial"/>
            </a:endParaRPr>
          </a:p>
        </p:txBody>
      </p:sp>
      <p:sp>
        <p:nvSpPr>
          <p:cNvPr id="116" name="Google Shape;116;p28"/>
          <p:cNvSpPr/>
          <p:nvPr/>
        </p:nvSpPr>
        <p:spPr>
          <a:xfrm>
            <a:off x="432750" y="1233350"/>
            <a:ext cx="10758900" cy="50055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2400"/>
              <a:buFont typeface="Century Gothic"/>
              <a:buNone/>
            </a:pPr>
            <a:r>
              <a:t/>
            </a:r>
            <a:endParaRPr sz="1800">
              <a:solidFill>
                <a:schemeClr val="dk1"/>
              </a:solidFill>
              <a:highlight>
                <a:srgbClr val="31312E"/>
              </a:highlight>
            </a:endParaRPr>
          </a:p>
          <a:p>
            <a:pPr indent="0" lvl="0" marL="0" marR="0" rtl="0" algn="l">
              <a:lnSpc>
                <a:spcPct val="100000"/>
              </a:lnSpc>
              <a:spcBef>
                <a:spcPts val="0"/>
              </a:spcBef>
              <a:spcAft>
                <a:spcPts val="0"/>
              </a:spcAft>
              <a:buClr>
                <a:srgbClr val="FFFFFF"/>
              </a:buClr>
              <a:buSzPts val="2400"/>
              <a:buFont typeface="Century Gothic"/>
              <a:buNone/>
            </a:pPr>
            <a:r>
              <a:rPr lang="en-IN" sz="1800">
                <a:solidFill>
                  <a:srgbClr val="FFFFFF"/>
                </a:solidFill>
                <a:highlight>
                  <a:srgbClr val="31312E"/>
                </a:highlight>
              </a:rPr>
              <a:t>In simple thresholding, the threshold value is global, i.e., it is same for all the pixels in the image. Adaptive thresholding is the method where the threshold value is calculated for smaller regions and therefore, there will be different threshold values for different regions.</a:t>
            </a:r>
            <a:endParaRPr sz="1800">
              <a:solidFill>
                <a:srgbClr val="FFFFFF"/>
              </a:solidFill>
              <a:highlight>
                <a:srgbClr val="31312E"/>
              </a:highlight>
            </a:endParaRPr>
          </a:p>
          <a:p>
            <a:pPr indent="0" lvl="0" marL="0" marR="0" rtl="0" algn="l">
              <a:lnSpc>
                <a:spcPct val="100000"/>
              </a:lnSpc>
              <a:spcBef>
                <a:spcPts val="0"/>
              </a:spcBef>
              <a:spcAft>
                <a:spcPts val="0"/>
              </a:spcAft>
              <a:buClr>
                <a:srgbClr val="FFFFFF"/>
              </a:buClr>
              <a:buSzPts val="2400"/>
              <a:buFont typeface="Century Gothic"/>
              <a:buNone/>
            </a:pPr>
            <a:r>
              <a:t/>
            </a:r>
            <a:endParaRPr sz="1800">
              <a:solidFill>
                <a:srgbClr val="FFFFFF"/>
              </a:solidFill>
              <a:highlight>
                <a:srgbClr val="31312E"/>
              </a:highlight>
            </a:endParaRPr>
          </a:p>
          <a:p>
            <a:pPr indent="0" lvl="0" marL="0" marR="0" rtl="0" algn="l">
              <a:lnSpc>
                <a:spcPct val="100000"/>
              </a:lnSpc>
              <a:spcBef>
                <a:spcPts val="0"/>
              </a:spcBef>
              <a:spcAft>
                <a:spcPts val="0"/>
              </a:spcAft>
              <a:buClr>
                <a:srgbClr val="FFFFFF"/>
              </a:buClr>
              <a:buSzPts val="2400"/>
              <a:buFont typeface="Century Gothic"/>
              <a:buNone/>
            </a:pPr>
            <a:r>
              <a:rPr lang="en-IN" sz="1800">
                <a:solidFill>
                  <a:srgbClr val="FFFFFF"/>
                </a:solidFill>
                <a:highlight>
                  <a:srgbClr val="31312E"/>
                </a:highlight>
              </a:rPr>
              <a:t>In OpenCV, you can perform Adaptive threshold operation on an image using the method adaptiveThreshold() of the Imgproc class. Following is the syntax of this method.</a:t>
            </a:r>
            <a:endParaRPr sz="1800">
              <a:solidFill>
                <a:srgbClr val="FFFFFF"/>
              </a:solidFill>
              <a:highlight>
                <a:srgbClr val="31312E"/>
              </a:highlight>
            </a:endParaRPr>
          </a:p>
          <a:p>
            <a:pPr indent="0" lvl="0" marL="0" marR="0" rtl="0" algn="l">
              <a:lnSpc>
                <a:spcPct val="100000"/>
              </a:lnSpc>
              <a:spcBef>
                <a:spcPts val="0"/>
              </a:spcBef>
              <a:spcAft>
                <a:spcPts val="0"/>
              </a:spcAft>
              <a:buClr>
                <a:srgbClr val="FFFFFF"/>
              </a:buClr>
              <a:buSzPts val="2400"/>
              <a:buFont typeface="Century Gothic"/>
              <a:buNone/>
            </a:pPr>
            <a:r>
              <a:t/>
            </a:r>
            <a:endParaRPr sz="1800">
              <a:solidFill>
                <a:srgbClr val="FFFFFF"/>
              </a:solidFill>
              <a:highlight>
                <a:srgbClr val="31312E"/>
              </a:highlight>
            </a:endParaRPr>
          </a:p>
          <a:p>
            <a:pPr indent="0" lvl="0" marL="50800" marR="50800" rtl="0" algn="l">
              <a:lnSpc>
                <a:spcPct val="115000"/>
              </a:lnSpc>
              <a:spcBef>
                <a:spcPts val="0"/>
              </a:spcBef>
              <a:spcAft>
                <a:spcPts val="0"/>
              </a:spcAft>
              <a:buClr>
                <a:schemeClr val="dk1"/>
              </a:buClr>
              <a:buSzPts val="1100"/>
              <a:buFont typeface="Arial"/>
              <a:buNone/>
            </a:pPr>
            <a:r>
              <a:rPr lang="en-IN" sz="1800">
                <a:solidFill>
                  <a:srgbClr val="FFFFFF"/>
                </a:solidFill>
                <a:highlight>
                  <a:srgbClr val="353532"/>
                </a:highlight>
                <a:latin typeface="Courier New"/>
                <a:ea typeface="Courier New"/>
                <a:cs typeface="Courier New"/>
                <a:sym typeface="Courier New"/>
              </a:rPr>
              <a:t>adaptiveThreshold(src, dst, maxValue, adaptiveMethod, thresholdType, blockSize, C)</a:t>
            </a:r>
            <a:endParaRPr sz="1800">
              <a:solidFill>
                <a:srgbClr val="FFFFFF"/>
              </a:solidFill>
              <a:highlight>
                <a:srgbClr val="35353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FFFFFF"/>
              </a:buClr>
              <a:buSzPts val="2400"/>
              <a:buFont typeface="Century Gothic"/>
              <a:buNone/>
            </a:pPr>
            <a:r>
              <a:t/>
            </a:r>
            <a:endParaRPr sz="1800">
              <a:solidFill>
                <a:srgbClr val="FFFFFF"/>
              </a:solidFill>
              <a:highlight>
                <a:srgbClr val="31312E"/>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6"/>
          <p:cNvSpPr/>
          <p:nvPr/>
        </p:nvSpPr>
        <p:spPr>
          <a:xfrm>
            <a:off x="1141560" y="618480"/>
            <a:ext cx="9905400" cy="5702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3600"/>
              <a:buFont typeface="Century Gothic"/>
              <a:buNone/>
            </a:pPr>
            <a:r>
              <a:rPr b="1" i="0" lang="en-IN" sz="3600" u="none" cap="none" strike="noStrike">
                <a:solidFill>
                  <a:srgbClr val="FFFFFF"/>
                </a:solidFill>
                <a:latin typeface="Century Gothic"/>
                <a:ea typeface="Century Gothic"/>
                <a:cs typeface="Century Gothic"/>
                <a:sym typeface="Century Gothic"/>
              </a:rPr>
              <a:t>Contour properties</a:t>
            </a:r>
            <a:endParaRPr b="0" i="0" sz="1800" u="none" cap="none" strike="noStrike">
              <a:solidFill>
                <a:srgbClr val="FFFFFF"/>
              </a:solidFill>
              <a:latin typeface="Arial"/>
              <a:ea typeface="Arial"/>
              <a:cs typeface="Arial"/>
              <a:sym typeface="Arial"/>
            </a:endParaRPr>
          </a:p>
        </p:txBody>
      </p:sp>
      <p:sp>
        <p:nvSpPr>
          <p:cNvPr id="241" name="Google Shape;241;p46"/>
          <p:cNvSpPr/>
          <p:nvPr/>
        </p:nvSpPr>
        <p:spPr>
          <a:xfrm>
            <a:off x="1141560" y="952200"/>
            <a:ext cx="9905400" cy="4952880"/>
          </a:xfrm>
          <a:prstGeom prst="rect">
            <a:avLst/>
          </a:prstGeom>
          <a:noFill/>
          <a:ln>
            <a:noFill/>
          </a:ln>
        </p:spPr>
        <p:txBody>
          <a:bodyPr anchorCtr="0" anchor="ctr" bIns="45000" lIns="90000" spcFirstLastPara="1" rIns="90000" wrap="square" tIns="45000">
            <a:noAutofit/>
          </a:bodyPr>
          <a:lstStyle/>
          <a:p>
            <a:pPr indent="-342360" lvl="0" marL="343080" marR="0" rtl="0" algn="l">
              <a:lnSpc>
                <a:spcPct val="100000"/>
              </a:lnSpc>
              <a:spcBef>
                <a:spcPts val="0"/>
              </a:spcBef>
              <a:spcAft>
                <a:spcPts val="0"/>
              </a:spcAft>
              <a:buClr>
                <a:srgbClr val="00C6BB"/>
              </a:buClr>
              <a:buSzPts val="2400"/>
              <a:buFont typeface="Noto Sans Symbols"/>
              <a:buChar char="●"/>
            </a:pPr>
            <a:r>
              <a:rPr b="1" i="0" lang="en-IN" sz="2400" u="sng" cap="none" strike="noStrike">
                <a:solidFill>
                  <a:srgbClr val="FFFFFF"/>
                </a:solidFill>
                <a:latin typeface="Century Gothic"/>
                <a:ea typeface="Century Gothic"/>
                <a:cs typeface="Century Gothic"/>
                <a:sym typeface="Century Gothic"/>
              </a:rPr>
              <a:t>Contour Approximation:</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800"/>
              <a:buFont typeface="Century Gothic"/>
              <a:buNone/>
            </a:pPr>
            <a:r>
              <a:rPr b="0" i="0" lang="en-IN" sz="1800" u="none" cap="none" strike="noStrike">
                <a:solidFill>
                  <a:srgbClr val="FFFFFF"/>
                </a:solidFill>
                <a:latin typeface="Century Gothic"/>
                <a:ea typeface="Century Gothic"/>
                <a:cs typeface="Century Gothic"/>
                <a:sym typeface="Century Gothic"/>
              </a:rPr>
              <a:t>	- It approximates a contour shape to another shape with less number of 	 vertices depending upon the precision we scontourpecify.</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800"/>
              <a:buFont typeface="Century Gothic"/>
              <a:buNone/>
            </a:pPr>
            <a:r>
              <a:rPr b="0" i="0" lang="en-IN" sz="1800" u="none" cap="none" strike="noStrike">
                <a:solidFill>
                  <a:srgbClr val="FFFFFF"/>
                </a:solidFill>
                <a:latin typeface="Century Gothic"/>
                <a:ea typeface="Century Gothic"/>
                <a:cs typeface="Century Gothic"/>
                <a:sym typeface="Century Gothic"/>
              </a:rPr>
              <a:t>“epsilon” is maximum distance from to approximated contour.</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1800"/>
              <a:buFont typeface="Noto Sans Symbols"/>
              <a:buChar char="●"/>
            </a:pPr>
            <a:r>
              <a:rPr b="1" i="0" lang="en-IN" sz="1800" u="none" cap="none" strike="noStrike">
                <a:solidFill>
                  <a:srgbClr val="FFFFFF"/>
                </a:solidFill>
                <a:latin typeface="Century Gothic"/>
                <a:ea typeface="Century Gothic"/>
                <a:cs typeface="Century Gothic"/>
                <a:sym typeface="Century Gothic"/>
              </a:rPr>
              <a:t>epsilon = 0.1*cv2.arcLength(cnt,True)</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1800"/>
              <a:buFont typeface="Noto Sans Symbols"/>
              <a:buChar char="●"/>
            </a:pPr>
            <a:r>
              <a:rPr b="1" i="0" lang="en-IN" sz="1800" u="none" cap="none" strike="noStrike">
                <a:solidFill>
                  <a:srgbClr val="FFFFFF"/>
                </a:solidFill>
                <a:latin typeface="Century Gothic"/>
                <a:ea typeface="Century Gothic"/>
                <a:cs typeface="Century Gothic"/>
                <a:sym typeface="Century Gothic"/>
              </a:rPr>
              <a:t>approx = cv2.approxPolyDP(cnt,epsilon,True)</a:t>
            </a:r>
            <a:endParaRPr b="0" i="0" sz="1800" u="none" cap="none" strike="noStrike">
              <a:solidFill>
                <a:srgbClr val="FFFFFF"/>
              </a:solidFill>
              <a:latin typeface="Arial"/>
              <a:ea typeface="Arial"/>
              <a:cs typeface="Arial"/>
              <a:sym typeface="Arial"/>
            </a:endParaRPr>
          </a:p>
        </p:txBody>
      </p:sp>
      <p:pic>
        <p:nvPicPr>
          <p:cNvPr id="242" name="Google Shape;242;p46"/>
          <p:cNvPicPr preferRelativeResize="0"/>
          <p:nvPr/>
        </p:nvPicPr>
        <p:blipFill rotWithShape="1">
          <a:blip r:embed="rId3">
            <a:alphaModFix/>
          </a:blip>
          <a:srcRect b="0" l="0" r="0" t="0"/>
          <a:stretch/>
        </p:blipFill>
        <p:spPr>
          <a:xfrm>
            <a:off x="1732320" y="4722120"/>
            <a:ext cx="8723880" cy="2135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9"/>
          <p:cNvSpPr txBox="1"/>
          <p:nvPr/>
        </p:nvSpPr>
        <p:spPr>
          <a:xfrm>
            <a:off x="575975" y="2062750"/>
            <a:ext cx="9644100" cy="44202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600"/>
              </a:spcBef>
              <a:spcAft>
                <a:spcPts val="0"/>
              </a:spcAft>
              <a:buClr>
                <a:schemeClr val="dk1"/>
              </a:buClr>
              <a:buSzPts val="1100"/>
              <a:buFont typeface="Arial"/>
              <a:buNone/>
            </a:pPr>
            <a:r>
              <a:rPr lang="en-IN">
                <a:solidFill>
                  <a:schemeClr val="dk1"/>
                </a:solidFill>
              </a:rPr>
              <a:t>This method accepts the following parameters −</a:t>
            </a:r>
            <a:endParaRPr>
              <a:solidFill>
                <a:schemeClr val="dk1"/>
              </a:solidFill>
            </a:endParaRPr>
          </a:p>
          <a:p>
            <a:pPr indent="-317500" lvl="0" marL="457200" rtl="0" algn="l">
              <a:lnSpc>
                <a:spcPct val="115000"/>
              </a:lnSpc>
              <a:spcBef>
                <a:spcPts val="700"/>
              </a:spcBef>
              <a:spcAft>
                <a:spcPts val="0"/>
              </a:spcAft>
              <a:buClr>
                <a:schemeClr val="dk1"/>
              </a:buClr>
              <a:buSzPts val="1400"/>
              <a:buChar char="●"/>
            </a:pPr>
            <a:r>
              <a:rPr lang="en-IN">
                <a:solidFill>
                  <a:srgbClr val="E5DCCC"/>
                </a:solidFill>
              </a:rPr>
              <a:t>src − An object of the class Mat representing the source (input) image.</a:t>
            </a:r>
            <a:endParaRPr>
              <a:solidFill>
                <a:srgbClr val="E5DCCC"/>
              </a:solidFill>
            </a:endParaRPr>
          </a:p>
          <a:p>
            <a:pPr indent="-317500" lvl="0" marL="457200" rtl="0" algn="l">
              <a:lnSpc>
                <a:spcPct val="115000"/>
              </a:lnSpc>
              <a:spcBef>
                <a:spcPts val="0"/>
              </a:spcBef>
              <a:spcAft>
                <a:spcPts val="0"/>
              </a:spcAft>
              <a:buClr>
                <a:schemeClr val="dk1"/>
              </a:buClr>
              <a:buSzPts val="1400"/>
              <a:buChar char="●"/>
            </a:pPr>
            <a:r>
              <a:rPr lang="en-IN">
                <a:solidFill>
                  <a:srgbClr val="E5DCCC"/>
                </a:solidFill>
              </a:rPr>
              <a:t>dst − An object of the class Mat representing the destination (output) image.</a:t>
            </a:r>
            <a:endParaRPr>
              <a:solidFill>
                <a:srgbClr val="E5DCCC"/>
              </a:solidFill>
            </a:endParaRPr>
          </a:p>
          <a:p>
            <a:pPr indent="-317500" lvl="0" marL="457200" rtl="0" algn="l">
              <a:lnSpc>
                <a:spcPct val="115000"/>
              </a:lnSpc>
              <a:spcBef>
                <a:spcPts val="0"/>
              </a:spcBef>
              <a:spcAft>
                <a:spcPts val="0"/>
              </a:spcAft>
              <a:buClr>
                <a:schemeClr val="dk1"/>
              </a:buClr>
              <a:buSzPts val="1400"/>
              <a:buChar char="●"/>
            </a:pPr>
            <a:r>
              <a:rPr lang="en-IN">
                <a:solidFill>
                  <a:srgbClr val="E5DCCC"/>
                </a:solidFill>
              </a:rPr>
              <a:t>maxValue − A variable of double type representing the value that is to be given if pixel value is more than the threshold value.</a:t>
            </a:r>
            <a:endParaRPr>
              <a:solidFill>
                <a:srgbClr val="E5DCCC"/>
              </a:solidFill>
            </a:endParaRPr>
          </a:p>
          <a:p>
            <a:pPr indent="-317500" lvl="0" marL="457200" rtl="0" algn="l">
              <a:lnSpc>
                <a:spcPct val="115000"/>
              </a:lnSpc>
              <a:spcBef>
                <a:spcPts val="0"/>
              </a:spcBef>
              <a:spcAft>
                <a:spcPts val="0"/>
              </a:spcAft>
              <a:buClr>
                <a:schemeClr val="dk1"/>
              </a:buClr>
              <a:buSzPts val="1400"/>
              <a:buChar char="●"/>
            </a:pPr>
            <a:r>
              <a:rPr lang="en-IN">
                <a:solidFill>
                  <a:srgbClr val="E5DCCC"/>
                </a:solidFill>
              </a:rPr>
              <a:t>adaptiveMethod − A variable of integer the type representing the adaptive method to be used. This will be either of the following two values</a:t>
            </a:r>
            <a:endParaRPr>
              <a:solidFill>
                <a:srgbClr val="E5DCCC"/>
              </a:solidFill>
            </a:endParaRPr>
          </a:p>
          <a:p>
            <a:pPr indent="-317500" lvl="1" marL="914400" rtl="0" algn="l">
              <a:lnSpc>
                <a:spcPct val="115000"/>
              </a:lnSpc>
              <a:spcBef>
                <a:spcPts val="0"/>
              </a:spcBef>
              <a:spcAft>
                <a:spcPts val="0"/>
              </a:spcAft>
              <a:buClr>
                <a:schemeClr val="dk1"/>
              </a:buClr>
              <a:buSzPts val="1400"/>
              <a:buChar char="○"/>
            </a:pPr>
            <a:r>
              <a:rPr lang="en-IN">
                <a:solidFill>
                  <a:srgbClr val="E5DCCC"/>
                </a:solidFill>
              </a:rPr>
              <a:t>ADAPTIVE_THRESH_MEAN_C − threshold value is the mean of neighborhood area.</a:t>
            </a:r>
            <a:endParaRPr>
              <a:solidFill>
                <a:srgbClr val="E5DCCC"/>
              </a:solidFill>
            </a:endParaRPr>
          </a:p>
          <a:p>
            <a:pPr indent="-317500" lvl="1" marL="914400" rtl="0" algn="l">
              <a:lnSpc>
                <a:spcPct val="115000"/>
              </a:lnSpc>
              <a:spcBef>
                <a:spcPts val="0"/>
              </a:spcBef>
              <a:spcAft>
                <a:spcPts val="0"/>
              </a:spcAft>
              <a:buClr>
                <a:schemeClr val="dk1"/>
              </a:buClr>
              <a:buSzPts val="1400"/>
              <a:buChar char="○"/>
            </a:pPr>
            <a:r>
              <a:rPr lang="en-IN">
                <a:solidFill>
                  <a:srgbClr val="E5DCCC"/>
                </a:solidFill>
              </a:rPr>
              <a:t>ADAPTIVE_THRESH_GAUSSIAN_C − threshold value is the weighted sum of neighborhood values where weights are a Gaussian window.</a:t>
            </a:r>
            <a:endParaRPr>
              <a:solidFill>
                <a:srgbClr val="E5DCCC"/>
              </a:solidFill>
            </a:endParaRPr>
          </a:p>
          <a:p>
            <a:pPr indent="-317500" lvl="0" marL="457200" rtl="0" algn="l">
              <a:lnSpc>
                <a:spcPct val="115000"/>
              </a:lnSpc>
              <a:spcBef>
                <a:spcPts val="0"/>
              </a:spcBef>
              <a:spcAft>
                <a:spcPts val="0"/>
              </a:spcAft>
              <a:buClr>
                <a:schemeClr val="dk1"/>
              </a:buClr>
              <a:buSzPts val="1400"/>
              <a:buChar char="●"/>
            </a:pPr>
            <a:r>
              <a:rPr lang="en-IN">
                <a:solidFill>
                  <a:srgbClr val="E5DCCC"/>
                </a:solidFill>
              </a:rPr>
              <a:t>thresholdType − A variable of integer type representing the type of threshold to be used.</a:t>
            </a:r>
            <a:endParaRPr>
              <a:solidFill>
                <a:srgbClr val="E5DCCC"/>
              </a:solidFill>
            </a:endParaRPr>
          </a:p>
          <a:p>
            <a:pPr indent="-317500" lvl="0" marL="457200" rtl="0" algn="l">
              <a:lnSpc>
                <a:spcPct val="115000"/>
              </a:lnSpc>
              <a:spcBef>
                <a:spcPts val="0"/>
              </a:spcBef>
              <a:spcAft>
                <a:spcPts val="0"/>
              </a:spcAft>
              <a:buClr>
                <a:schemeClr val="dk1"/>
              </a:buClr>
              <a:buSzPts val="1400"/>
              <a:buChar char="●"/>
            </a:pPr>
            <a:r>
              <a:rPr lang="en-IN">
                <a:solidFill>
                  <a:srgbClr val="E5DCCC"/>
                </a:solidFill>
              </a:rPr>
              <a:t>blockSize − A variable of the integer type representing size of the pixelneighborhood used to calculate the threshold value.</a:t>
            </a:r>
            <a:endParaRPr>
              <a:solidFill>
                <a:srgbClr val="E5DCCC"/>
              </a:solidFill>
            </a:endParaRPr>
          </a:p>
          <a:p>
            <a:pPr indent="-317500" lvl="0" marL="457200" rtl="0" algn="l">
              <a:lnSpc>
                <a:spcPct val="115000"/>
              </a:lnSpc>
              <a:spcBef>
                <a:spcPts val="0"/>
              </a:spcBef>
              <a:spcAft>
                <a:spcPts val="0"/>
              </a:spcAft>
              <a:buClr>
                <a:schemeClr val="dk1"/>
              </a:buClr>
              <a:buSzPts val="1400"/>
              <a:buChar char="●"/>
            </a:pPr>
            <a:r>
              <a:rPr lang="en-IN">
                <a:solidFill>
                  <a:srgbClr val="E5DCCC"/>
                </a:solidFill>
              </a:rPr>
              <a:t>C − A variable of double type representing the constant used in the both methods (subtracted from the mean or weighted mean).</a:t>
            </a:r>
            <a:endParaRPr>
              <a:solidFill>
                <a:srgbClr val="E5DCCC"/>
              </a:solidFill>
            </a:endParaRPr>
          </a:p>
          <a:p>
            <a:pPr indent="0" lvl="0" marL="0" rtl="0" algn="l">
              <a:spcBef>
                <a:spcPts val="1200"/>
              </a:spcBef>
              <a:spcAft>
                <a:spcPts val="0"/>
              </a:spcAft>
              <a:buNone/>
            </a:pPr>
            <a:r>
              <a:t/>
            </a:r>
            <a:endParaRPr/>
          </a:p>
        </p:txBody>
      </p:sp>
      <p:sp>
        <p:nvSpPr>
          <p:cNvPr id="122" name="Google Shape;122;p29"/>
          <p:cNvSpPr txBox="1"/>
          <p:nvPr/>
        </p:nvSpPr>
        <p:spPr>
          <a:xfrm>
            <a:off x="2973600" y="508975"/>
            <a:ext cx="7005300" cy="11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600">
                <a:solidFill>
                  <a:srgbClr val="FFFFFF"/>
                </a:solidFill>
              </a:rPr>
              <a:t>Adaptive Thresholding</a:t>
            </a:r>
            <a:endParaRPr b="1" sz="3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30"/>
          <p:cNvSpPr txBox="1"/>
          <p:nvPr/>
        </p:nvSpPr>
        <p:spPr>
          <a:xfrm>
            <a:off x="2747400" y="428625"/>
            <a:ext cx="6697200" cy="9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600">
                <a:solidFill>
                  <a:srgbClr val="F3F3F3"/>
                </a:solidFill>
              </a:rPr>
              <a:t>Adaptive Thresholding</a:t>
            </a:r>
            <a:endParaRPr b="1" sz="3600">
              <a:solidFill>
                <a:srgbClr val="F3F3F3"/>
              </a:solidFill>
            </a:endParaRPr>
          </a:p>
        </p:txBody>
      </p:sp>
      <p:sp>
        <p:nvSpPr>
          <p:cNvPr id="128" name="Google Shape;128;p30"/>
          <p:cNvSpPr txBox="1"/>
          <p:nvPr/>
        </p:nvSpPr>
        <p:spPr>
          <a:xfrm>
            <a:off x="1460000" y="2277075"/>
            <a:ext cx="9764700" cy="4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0"/>
          <p:cNvSpPr txBox="1"/>
          <p:nvPr/>
        </p:nvSpPr>
        <p:spPr>
          <a:xfrm>
            <a:off x="817075" y="2143125"/>
            <a:ext cx="9014400" cy="42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FFFFFF"/>
                </a:solidFill>
                <a:highlight>
                  <a:srgbClr val="31312E"/>
                </a:highlight>
              </a:rPr>
              <a:t>Assume that following is the input image thresh_input.jpg specified in the above program.</a:t>
            </a:r>
            <a:endParaRPr sz="2400">
              <a:solidFill>
                <a:srgbClr val="FFFFFF"/>
              </a:solidFill>
              <a:highlight>
                <a:srgbClr val="31312E"/>
              </a:highlight>
            </a:endParaRPr>
          </a:p>
          <a:p>
            <a:pPr indent="0" lvl="0" marL="0" rtl="0" algn="l">
              <a:spcBef>
                <a:spcPts val="0"/>
              </a:spcBef>
              <a:spcAft>
                <a:spcPts val="0"/>
              </a:spcAft>
              <a:buNone/>
            </a:pPr>
            <a:r>
              <a:t/>
            </a:r>
            <a:endParaRPr sz="2400">
              <a:solidFill>
                <a:schemeClr val="dk1"/>
              </a:solidFill>
              <a:highlight>
                <a:srgbClr val="31312E"/>
              </a:highlight>
            </a:endParaRPr>
          </a:p>
          <a:p>
            <a:pPr indent="0" lvl="0" marL="0" rtl="0" algn="l">
              <a:spcBef>
                <a:spcPts val="0"/>
              </a:spcBef>
              <a:spcAft>
                <a:spcPts val="0"/>
              </a:spcAft>
              <a:buNone/>
            </a:pPr>
            <a:r>
              <a:t/>
            </a:r>
            <a:endParaRPr sz="2400">
              <a:solidFill>
                <a:schemeClr val="dk1"/>
              </a:solidFill>
              <a:highlight>
                <a:srgbClr val="31312E"/>
              </a:highlight>
            </a:endParaRPr>
          </a:p>
        </p:txBody>
      </p:sp>
      <p:pic>
        <p:nvPicPr>
          <p:cNvPr id="130" name="Google Shape;130;p30"/>
          <p:cNvPicPr preferRelativeResize="0"/>
          <p:nvPr/>
        </p:nvPicPr>
        <p:blipFill>
          <a:blip r:embed="rId3">
            <a:alphaModFix/>
          </a:blip>
          <a:stretch>
            <a:fillRect/>
          </a:stretch>
        </p:blipFill>
        <p:spPr>
          <a:xfrm>
            <a:off x="2965125" y="3594800"/>
            <a:ext cx="2432750" cy="243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1"/>
          <p:cNvSpPr txBox="1"/>
          <p:nvPr/>
        </p:nvSpPr>
        <p:spPr>
          <a:xfrm>
            <a:off x="3140450" y="408500"/>
            <a:ext cx="5931900" cy="10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600">
                <a:solidFill>
                  <a:srgbClr val="FFFFFF"/>
                </a:solidFill>
              </a:rPr>
              <a:t>Adaptive Thresholding</a:t>
            </a:r>
            <a:endParaRPr b="1" sz="3600">
              <a:solidFill>
                <a:srgbClr val="FFFFFF"/>
              </a:solidFill>
            </a:endParaRPr>
          </a:p>
        </p:txBody>
      </p:sp>
      <p:sp>
        <p:nvSpPr>
          <p:cNvPr id="136" name="Google Shape;136;p31"/>
          <p:cNvSpPr txBox="1"/>
          <p:nvPr/>
        </p:nvSpPr>
        <p:spPr>
          <a:xfrm>
            <a:off x="1210800" y="2367900"/>
            <a:ext cx="9770400" cy="43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37" name="Google Shape;137;p31"/>
          <p:cNvGraphicFramePr/>
          <p:nvPr/>
        </p:nvGraphicFramePr>
        <p:xfrm>
          <a:off x="597063" y="2059825"/>
          <a:ext cx="3000000" cy="3000000"/>
        </p:xfrm>
        <a:graphic>
          <a:graphicData uri="http://schemas.openxmlformats.org/drawingml/2006/table">
            <a:tbl>
              <a:tblPr>
                <a:noFill/>
                <a:tableStyleId>{96CD5E1D-E1B7-4F97-964B-90D9FF32835D}</a:tableStyleId>
              </a:tblPr>
              <a:tblGrid>
                <a:gridCol w="2583875"/>
                <a:gridCol w="4176550"/>
                <a:gridCol w="3516550"/>
              </a:tblGrid>
              <a:tr h="915625">
                <a:tc>
                  <a:txBody>
                    <a:bodyPr/>
                    <a:lstStyle/>
                    <a:p>
                      <a:pPr indent="0" lvl="0" marL="0" rtl="0" algn="l">
                        <a:spcBef>
                          <a:spcPts val="0"/>
                        </a:spcBef>
                        <a:spcAft>
                          <a:spcPts val="0"/>
                        </a:spcAft>
                        <a:buNone/>
                      </a:pPr>
                      <a:r>
                        <a:rPr b="1" lang="en-IN" sz="1800">
                          <a:solidFill>
                            <a:srgbClr val="FFFFFF"/>
                          </a:solidFill>
                          <a:highlight>
                            <a:srgbClr val="353532"/>
                          </a:highlight>
                        </a:rPr>
                        <a:t>adaptiveMethod / thresholdType</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b="1" lang="en-IN" sz="1800">
                          <a:solidFill>
                            <a:srgbClr val="FFFFFF"/>
                          </a:solidFill>
                          <a:highlight>
                            <a:srgbClr val="353532"/>
                          </a:highlight>
                        </a:rPr>
                        <a:t>ADAPTIVE_THRESH_MEAN_C</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b="1" lang="en-IN">
                          <a:solidFill>
                            <a:schemeClr val="dk1"/>
                          </a:solidFill>
                          <a:highlight>
                            <a:srgbClr val="FFFFFF"/>
                          </a:highlight>
                        </a:rPr>
                        <a:t>ADAPTIVE_THRESH_GAUSSIAN_C:</a:t>
                      </a:r>
                      <a:endParaRPr>
                        <a:highlight>
                          <a:srgbClr val="FFFFFF"/>
                        </a:highlight>
                      </a:endParaRPr>
                    </a:p>
                  </a:txBody>
                  <a:tcPr marT="91425" marB="91425" marR="91425" marL="91425"/>
                </a:tc>
              </a:tr>
              <a:tr h="1684850">
                <a:tc>
                  <a:txBody>
                    <a:bodyPr/>
                    <a:lstStyle/>
                    <a:p>
                      <a:pPr indent="0" lvl="0" marL="0" rtl="0" algn="l">
                        <a:spcBef>
                          <a:spcPts val="0"/>
                        </a:spcBef>
                        <a:spcAft>
                          <a:spcPts val="0"/>
                        </a:spcAft>
                        <a:buNone/>
                      </a:pPr>
                      <a:r>
                        <a:rPr lang="en-IN" sz="1800">
                          <a:solidFill>
                            <a:srgbClr val="FFFFFF"/>
                          </a:solidFill>
                          <a:highlight>
                            <a:srgbClr val="31312E"/>
                          </a:highlight>
                        </a:rPr>
                        <a:t>THRESH_BINARY</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460975">
                <a:tc>
                  <a:txBody>
                    <a:bodyPr/>
                    <a:lstStyle/>
                    <a:p>
                      <a:pPr indent="0" lvl="0" marL="0" rtl="0" algn="l">
                        <a:spcBef>
                          <a:spcPts val="0"/>
                        </a:spcBef>
                        <a:spcAft>
                          <a:spcPts val="0"/>
                        </a:spcAft>
                        <a:buNone/>
                      </a:pPr>
                      <a:r>
                        <a:rPr lang="en-IN">
                          <a:solidFill>
                            <a:schemeClr val="dk1"/>
                          </a:solidFill>
                          <a:highlight>
                            <a:srgbClr val="FFFFFF"/>
                          </a:highlight>
                        </a:rPr>
                        <a:t>THRESH_BINARY_INV</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38" name="Google Shape;138;p31"/>
          <p:cNvPicPr preferRelativeResize="0"/>
          <p:nvPr/>
        </p:nvPicPr>
        <p:blipFill>
          <a:blip r:embed="rId3">
            <a:alphaModFix/>
          </a:blip>
          <a:stretch>
            <a:fillRect/>
          </a:stretch>
        </p:blipFill>
        <p:spPr>
          <a:xfrm>
            <a:off x="4130575" y="2975450"/>
            <a:ext cx="1840575" cy="1614700"/>
          </a:xfrm>
          <a:prstGeom prst="rect">
            <a:avLst/>
          </a:prstGeom>
          <a:noFill/>
          <a:ln>
            <a:noFill/>
          </a:ln>
        </p:spPr>
      </p:pic>
      <p:pic>
        <p:nvPicPr>
          <p:cNvPr id="139" name="Google Shape;139;p31"/>
          <p:cNvPicPr preferRelativeResize="0"/>
          <p:nvPr/>
        </p:nvPicPr>
        <p:blipFill>
          <a:blip r:embed="rId4">
            <a:alphaModFix/>
          </a:blip>
          <a:stretch>
            <a:fillRect/>
          </a:stretch>
        </p:blipFill>
        <p:spPr>
          <a:xfrm>
            <a:off x="8055175" y="2975450"/>
            <a:ext cx="1763025" cy="1763025"/>
          </a:xfrm>
          <a:prstGeom prst="rect">
            <a:avLst/>
          </a:prstGeom>
          <a:noFill/>
          <a:ln>
            <a:noFill/>
          </a:ln>
        </p:spPr>
      </p:pic>
      <p:pic>
        <p:nvPicPr>
          <p:cNvPr id="140" name="Google Shape;140;p31"/>
          <p:cNvPicPr preferRelativeResize="0"/>
          <p:nvPr/>
        </p:nvPicPr>
        <p:blipFill>
          <a:blip r:embed="rId5">
            <a:alphaModFix/>
          </a:blip>
          <a:stretch>
            <a:fillRect/>
          </a:stretch>
        </p:blipFill>
        <p:spPr>
          <a:xfrm>
            <a:off x="4173350" y="4590150"/>
            <a:ext cx="1755025" cy="1614700"/>
          </a:xfrm>
          <a:prstGeom prst="rect">
            <a:avLst/>
          </a:prstGeom>
          <a:noFill/>
          <a:ln>
            <a:noFill/>
          </a:ln>
        </p:spPr>
      </p:pic>
      <p:pic>
        <p:nvPicPr>
          <p:cNvPr id="141" name="Google Shape;141;p31"/>
          <p:cNvPicPr preferRelativeResize="0"/>
          <p:nvPr/>
        </p:nvPicPr>
        <p:blipFill>
          <a:blip r:embed="rId6">
            <a:alphaModFix/>
          </a:blip>
          <a:stretch>
            <a:fillRect/>
          </a:stretch>
        </p:blipFill>
        <p:spPr>
          <a:xfrm>
            <a:off x="8162325" y="4738475"/>
            <a:ext cx="1755025" cy="1466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2"/>
          <p:cNvSpPr/>
          <p:nvPr/>
        </p:nvSpPr>
        <p:spPr>
          <a:xfrm>
            <a:off x="810000" y="447120"/>
            <a:ext cx="10571400" cy="9698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4000"/>
              <a:buFont typeface="Century Gothic"/>
              <a:buNone/>
            </a:pPr>
            <a:r>
              <a:rPr b="1" i="0" lang="en-IN" sz="4000" u="none" cap="none" strike="noStrike">
                <a:solidFill>
                  <a:srgbClr val="FFFFFF"/>
                </a:solidFill>
                <a:latin typeface="Century Gothic"/>
                <a:ea typeface="Century Gothic"/>
                <a:cs typeface="Century Gothic"/>
                <a:sym typeface="Century Gothic"/>
              </a:rPr>
              <a:t>Bitwise operations on images</a:t>
            </a:r>
            <a:endParaRPr b="0" i="0" sz="1800" u="none" cap="none" strike="noStrike">
              <a:solidFill>
                <a:srgbClr val="FFFFFF"/>
              </a:solidFill>
              <a:latin typeface="Arial"/>
              <a:ea typeface="Arial"/>
              <a:cs typeface="Arial"/>
              <a:sym typeface="Arial"/>
            </a:endParaRPr>
          </a:p>
        </p:txBody>
      </p:sp>
      <p:sp>
        <p:nvSpPr>
          <p:cNvPr id="147" name="Google Shape;147;p32"/>
          <p:cNvSpPr/>
          <p:nvPr/>
        </p:nvSpPr>
        <p:spPr>
          <a:xfrm>
            <a:off x="1141560" y="2249640"/>
            <a:ext cx="9905400" cy="422172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2800"/>
              <a:buFont typeface="Century Gothic"/>
              <a:buNone/>
            </a:pPr>
            <a:r>
              <a:rPr b="0" i="0" lang="en-IN" sz="2800" u="none" cap="none" strike="noStrike">
                <a:solidFill>
                  <a:srgbClr val="FFFFFF"/>
                </a:solidFill>
                <a:latin typeface="Century Gothic"/>
                <a:ea typeface="Century Gothic"/>
                <a:cs typeface="Century Gothic"/>
                <a:sym typeface="Century Gothic"/>
              </a:rPr>
              <a:t># Inverse of the image</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800"/>
              <a:buFont typeface="Noto Sans Symbols"/>
              <a:buChar char="●"/>
            </a:pPr>
            <a:r>
              <a:rPr b="1" i="0" lang="en-IN" sz="2800" u="none" cap="none" strike="noStrike">
                <a:solidFill>
                  <a:srgbClr val="FFFFFF"/>
                </a:solidFill>
                <a:latin typeface="Century Gothic"/>
                <a:ea typeface="Century Gothic"/>
                <a:cs typeface="Century Gothic"/>
                <a:sym typeface="Century Gothic"/>
              </a:rPr>
              <a:t>Inv_img = cv2.bitwise_not(img)</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800"/>
              <a:buFont typeface="Century Gothic"/>
              <a:buNone/>
            </a:pPr>
            <a:r>
              <a:rPr b="0" i="0" lang="en-IN" sz="2800" u="none" cap="none" strike="noStrike">
                <a:solidFill>
                  <a:srgbClr val="FFFFFF"/>
                </a:solidFill>
                <a:latin typeface="Century Gothic"/>
                <a:ea typeface="Century Gothic"/>
                <a:cs typeface="Century Gothic"/>
                <a:sym typeface="Century Gothic"/>
              </a:rPr>
              <a:t># Bitwise And operation</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800"/>
              <a:buFont typeface="Noto Sans Symbols"/>
              <a:buChar char="●"/>
            </a:pPr>
            <a:r>
              <a:rPr b="1" i="0" lang="en-IN" sz="2800" u="none" cap="none" strike="noStrike">
                <a:solidFill>
                  <a:srgbClr val="FFFFFF"/>
                </a:solidFill>
                <a:latin typeface="Century Gothic"/>
                <a:ea typeface="Century Gothic"/>
                <a:cs typeface="Century Gothic"/>
                <a:sym typeface="Century Gothic"/>
              </a:rPr>
              <a:t>bit_and = cv2.bitwise_and(img, img, mask)</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800"/>
              <a:buFont typeface="Century Gothic"/>
              <a:buNone/>
            </a:pPr>
            <a:r>
              <a:rPr b="0" i="0" lang="en-IN" sz="2800" u="none" cap="none" strike="noStrike">
                <a:solidFill>
                  <a:srgbClr val="FFFFFF"/>
                </a:solidFill>
                <a:latin typeface="Century Gothic"/>
                <a:ea typeface="Century Gothic"/>
                <a:cs typeface="Century Gothic"/>
                <a:sym typeface="Century Gothic"/>
              </a:rPr>
              <a:t># Bitwise Or between 2 images</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800"/>
              <a:buFont typeface="Noto Sans Symbols"/>
              <a:buChar char="●"/>
            </a:pPr>
            <a:r>
              <a:rPr b="1" i="0" lang="en-IN" sz="2800" u="none" cap="none" strike="noStrike">
                <a:solidFill>
                  <a:srgbClr val="FFFFFF"/>
                </a:solidFill>
                <a:latin typeface="Century Gothic"/>
                <a:ea typeface="Century Gothic"/>
                <a:cs typeface="Century Gothic"/>
                <a:sym typeface="Century Gothic"/>
              </a:rPr>
              <a:t>bit_or = cv2.bitwise_or(img1, img2)</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3"/>
          <p:cNvSpPr/>
          <p:nvPr/>
        </p:nvSpPr>
        <p:spPr>
          <a:xfrm>
            <a:off x="1141560" y="618480"/>
            <a:ext cx="9905400" cy="88092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4000"/>
              <a:buFont typeface="Century Gothic"/>
              <a:buNone/>
            </a:pPr>
            <a:r>
              <a:rPr b="1" i="0" lang="en-IN" sz="4000" u="none" cap="none" strike="noStrike">
                <a:solidFill>
                  <a:srgbClr val="FFFFFF"/>
                </a:solidFill>
                <a:latin typeface="Century Gothic"/>
                <a:ea typeface="Century Gothic"/>
                <a:cs typeface="Century Gothic"/>
                <a:sym typeface="Century Gothic"/>
              </a:rPr>
              <a:t>Image smoothing</a:t>
            </a:r>
            <a:endParaRPr b="0" i="0" sz="1800" u="none" cap="none" strike="noStrike">
              <a:solidFill>
                <a:srgbClr val="FFFFFF"/>
              </a:solidFill>
              <a:latin typeface="Arial"/>
              <a:ea typeface="Arial"/>
              <a:cs typeface="Arial"/>
              <a:sym typeface="Arial"/>
            </a:endParaRPr>
          </a:p>
        </p:txBody>
      </p:sp>
      <p:sp>
        <p:nvSpPr>
          <p:cNvPr id="153" name="Google Shape;153;p33"/>
          <p:cNvSpPr/>
          <p:nvPr/>
        </p:nvSpPr>
        <p:spPr>
          <a:xfrm>
            <a:off x="1141560" y="2328840"/>
            <a:ext cx="9905400" cy="4183560"/>
          </a:xfrm>
          <a:prstGeom prst="rect">
            <a:avLst/>
          </a:prstGeom>
          <a:noFill/>
          <a:ln>
            <a:noFill/>
          </a:ln>
        </p:spPr>
        <p:txBody>
          <a:bodyPr anchorCtr="0" anchor="ctr" bIns="45000" lIns="90000" spcFirstLastPara="1" rIns="90000" wrap="square" tIns="45000">
            <a:noAutofit/>
          </a:bodyPr>
          <a:lstStyle/>
          <a:p>
            <a:pPr indent="-406400" lvl="0" marL="457200" marR="0" rtl="0" algn="l">
              <a:lnSpc>
                <a:spcPct val="100000"/>
              </a:lnSpc>
              <a:spcBef>
                <a:spcPts val="0"/>
              </a:spcBef>
              <a:spcAft>
                <a:spcPts val="0"/>
              </a:spcAft>
              <a:buClr>
                <a:srgbClr val="FFFFFF"/>
              </a:buClr>
              <a:buSzPts val="2800"/>
              <a:buFont typeface="Century Gothic"/>
              <a:buChar char="●"/>
            </a:pPr>
            <a:r>
              <a:rPr b="0" i="0" lang="en-IN" sz="2800" u="none" cap="none" strike="noStrike">
                <a:solidFill>
                  <a:srgbClr val="FFFFFF"/>
                </a:solidFill>
                <a:latin typeface="Century Gothic"/>
                <a:ea typeface="Century Gothic"/>
                <a:cs typeface="Century Gothic"/>
                <a:sym typeface="Century Gothic"/>
              </a:rPr>
              <a:t>I</a:t>
            </a:r>
            <a:r>
              <a:rPr lang="en-IN" sz="2800">
                <a:solidFill>
                  <a:srgbClr val="FFFFFF"/>
                </a:solidFill>
                <a:latin typeface="Century Gothic"/>
                <a:ea typeface="Century Gothic"/>
                <a:cs typeface="Century Gothic"/>
                <a:sym typeface="Century Gothic"/>
              </a:rPr>
              <a:t>mage smoothing is the process of removal of noise from an image.</a:t>
            </a:r>
            <a:endParaRPr sz="2800">
              <a:solidFill>
                <a:srgbClr val="FFFFFF"/>
              </a:solidFill>
              <a:latin typeface="Century Gothic"/>
              <a:ea typeface="Century Gothic"/>
              <a:cs typeface="Century Gothic"/>
              <a:sym typeface="Century Gothic"/>
            </a:endParaRPr>
          </a:p>
          <a:p>
            <a:pPr indent="-406400" lvl="0" marL="457200" marR="0" rtl="0" algn="l">
              <a:lnSpc>
                <a:spcPct val="100000"/>
              </a:lnSpc>
              <a:spcBef>
                <a:spcPts val="0"/>
              </a:spcBef>
              <a:spcAft>
                <a:spcPts val="0"/>
              </a:spcAft>
              <a:buClr>
                <a:srgbClr val="FFFFFF"/>
              </a:buClr>
              <a:buSzPts val="2800"/>
              <a:buFont typeface="Century Gothic"/>
              <a:buChar char="●"/>
            </a:pPr>
            <a:r>
              <a:rPr lang="en-IN" sz="2800">
                <a:solidFill>
                  <a:srgbClr val="FFFFFF"/>
                </a:solidFill>
                <a:latin typeface="Century Gothic"/>
                <a:ea typeface="Century Gothic"/>
                <a:cs typeface="Century Gothic"/>
                <a:sym typeface="Century Gothic"/>
              </a:rPr>
              <a:t>This makes the image even, making it simpler for processing.</a:t>
            </a:r>
            <a:endParaRPr sz="2800">
              <a:solidFill>
                <a:srgbClr val="FFFFFF"/>
              </a:solidFill>
              <a:latin typeface="Century Gothic"/>
              <a:ea typeface="Century Gothic"/>
              <a:cs typeface="Century Gothic"/>
              <a:sym typeface="Century Gothic"/>
            </a:endParaRPr>
          </a:p>
          <a:p>
            <a:pPr indent="-406400" lvl="0" marL="457200" marR="0" rtl="0" algn="l">
              <a:lnSpc>
                <a:spcPct val="100000"/>
              </a:lnSpc>
              <a:spcBef>
                <a:spcPts val="0"/>
              </a:spcBef>
              <a:spcAft>
                <a:spcPts val="0"/>
              </a:spcAft>
              <a:buClr>
                <a:srgbClr val="FFFFFF"/>
              </a:buClr>
              <a:buSzPts val="2800"/>
              <a:buFont typeface="Century Gothic"/>
              <a:buChar char="●"/>
            </a:pPr>
            <a:r>
              <a:rPr lang="en-IN" sz="2800">
                <a:solidFill>
                  <a:srgbClr val="FFFFFF"/>
                </a:solidFill>
                <a:latin typeface="Century Gothic"/>
                <a:ea typeface="Century Gothic"/>
                <a:cs typeface="Century Gothic"/>
                <a:sym typeface="Century Gothic"/>
              </a:rPr>
              <a:t>Image smoothing is mathematically obtained by using a low pass filter to the frequency domain of the image.</a:t>
            </a:r>
            <a:endParaRPr sz="2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FFFFFF"/>
              </a:buClr>
              <a:buSzPts val="2800"/>
              <a:buFont typeface="Century Gothic"/>
              <a:buNone/>
            </a:pPr>
            <a:r>
              <a:rPr b="0" i="0" lang="en-IN" sz="2800" u="none" cap="none" strike="noStrike">
                <a:solidFill>
                  <a:srgbClr val="FFFFFF"/>
                </a:solidFill>
                <a:latin typeface="Century Gothic"/>
                <a:ea typeface="Century Gothic"/>
                <a:cs typeface="Century Gothic"/>
                <a:sym typeface="Century Gothic"/>
              </a:rPr>
              <a:t>Example : Average Blur,Gaussian blur</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4"/>
          <p:cNvSpPr/>
          <p:nvPr/>
        </p:nvSpPr>
        <p:spPr>
          <a:xfrm>
            <a:off x="810000" y="447120"/>
            <a:ext cx="10571400" cy="9698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4000"/>
              <a:buFont typeface="Century Gothic"/>
              <a:buNone/>
            </a:pPr>
            <a:r>
              <a:rPr b="1" i="0" lang="en-IN" sz="4000" u="none" cap="none" strike="noStrike">
                <a:solidFill>
                  <a:srgbClr val="FFFFFF"/>
                </a:solidFill>
                <a:latin typeface="Century Gothic"/>
                <a:ea typeface="Century Gothic"/>
                <a:cs typeface="Century Gothic"/>
                <a:sym typeface="Century Gothic"/>
              </a:rPr>
              <a:t>Average blur</a:t>
            </a:r>
            <a:endParaRPr b="0" i="0" sz="1800" u="none" cap="none" strike="noStrike">
              <a:solidFill>
                <a:srgbClr val="FFFFFF"/>
              </a:solidFill>
              <a:latin typeface="Arial"/>
              <a:ea typeface="Arial"/>
              <a:cs typeface="Arial"/>
              <a:sym typeface="Arial"/>
            </a:endParaRPr>
          </a:p>
        </p:txBody>
      </p:sp>
      <p:sp>
        <p:nvSpPr>
          <p:cNvPr id="159" name="Google Shape;159;p34"/>
          <p:cNvSpPr/>
          <p:nvPr/>
        </p:nvSpPr>
        <p:spPr>
          <a:xfrm>
            <a:off x="818640" y="2222280"/>
            <a:ext cx="10553760" cy="3635640"/>
          </a:xfrm>
          <a:prstGeom prst="rect">
            <a:avLst/>
          </a:prstGeom>
          <a:noFill/>
          <a:ln>
            <a:noFill/>
          </a:ln>
        </p:spPr>
        <p:txBody>
          <a:bodyPr anchorCtr="0" anchor="ctr" bIns="45000" lIns="90000" spcFirstLastPara="1" rIns="90000" wrap="square" tIns="45000">
            <a:noAutofit/>
          </a:bodyPr>
          <a:lstStyle/>
          <a:p>
            <a:pPr indent="-342360" lvl="0" marL="343080" marR="0" rtl="0" algn="l">
              <a:lnSpc>
                <a:spcPct val="100000"/>
              </a:lnSpc>
              <a:spcBef>
                <a:spcPts val="0"/>
              </a:spcBef>
              <a:spcAft>
                <a:spcPts val="0"/>
              </a:spcAft>
              <a:buClr>
                <a:srgbClr val="00C6BB"/>
              </a:buClr>
              <a:buSzPts val="2400"/>
              <a:buFont typeface="Noto Sans Symbols"/>
              <a:buChar char="●"/>
            </a:pPr>
            <a:r>
              <a:rPr b="0" i="0" lang="en-IN" sz="2400" u="none" cap="none" strike="noStrike">
                <a:solidFill>
                  <a:srgbClr val="FFFFFF"/>
                </a:solidFill>
                <a:latin typeface="Century Gothic"/>
                <a:ea typeface="Century Gothic"/>
                <a:cs typeface="Century Gothic"/>
                <a:sym typeface="Century Gothic"/>
              </a:rPr>
              <a:t>This is done by convolving the image with a normalized box filter. It simply takes the average of all the pixels under kernel area and replaces the central element with this average</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cv2.blur()</a:t>
            </a:r>
            <a:r>
              <a:rPr b="0" i="0" lang="en-IN" sz="2400" u="none" cap="none" strike="noStrike">
                <a:solidFill>
                  <a:srgbClr val="FFFFFF"/>
                </a:solidFill>
                <a:latin typeface="Century Gothic"/>
                <a:ea typeface="Century Gothic"/>
                <a:cs typeface="Century Gothic"/>
                <a:sym typeface="Century Gothic"/>
              </a:rPr>
              <a:t> or </a:t>
            </a:r>
            <a:r>
              <a:rPr b="1" i="0" lang="en-IN" sz="2400" u="none" cap="none" strike="noStrike">
                <a:solidFill>
                  <a:srgbClr val="FFFFFF"/>
                </a:solidFill>
                <a:latin typeface="Century Gothic"/>
                <a:ea typeface="Century Gothic"/>
                <a:cs typeface="Century Gothic"/>
                <a:sym typeface="Century Gothic"/>
              </a:rPr>
              <a:t>cv2.boxFilter()</a:t>
            </a:r>
            <a:r>
              <a:rPr b="0" i="0" lang="en-IN" sz="2400" u="none" cap="none" strike="noStrike">
                <a:solidFill>
                  <a:srgbClr val="FFFFFF"/>
                </a:solidFill>
                <a:latin typeface="Century Gothic"/>
                <a:ea typeface="Century Gothic"/>
                <a:cs typeface="Century Gothic"/>
                <a:sym typeface="Century Gothic"/>
              </a:rPr>
              <a:t> are used.</a:t>
            </a:r>
            <a:endParaRPr b="0" i="0" sz="1800" u="none" cap="none" strike="noStrike">
              <a:solidFill>
                <a:srgbClr val="FFFFFF"/>
              </a:solidFill>
              <a:latin typeface="Arial"/>
              <a:ea typeface="Arial"/>
              <a:cs typeface="Arial"/>
              <a:sym typeface="Arial"/>
            </a:endParaRPr>
          </a:p>
          <a:p>
            <a:pPr indent="-342360" lvl="0" marL="343080" marR="0" rtl="0" algn="l">
              <a:lnSpc>
                <a:spcPct val="100000"/>
              </a:lnSpc>
              <a:spcBef>
                <a:spcPts val="0"/>
              </a:spcBef>
              <a:spcAft>
                <a:spcPts val="0"/>
              </a:spcAft>
              <a:buClr>
                <a:srgbClr val="00C6BB"/>
              </a:buClr>
              <a:buSzPts val="2400"/>
              <a:buFont typeface="Noto Sans Symbols"/>
              <a:buChar char="●"/>
            </a:pPr>
            <a:r>
              <a:rPr b="1" i="0" lang="en-IN" sz="2400" u="none" cap="none" strike="noStrike">
                <a:solidFill>
                  <a:srgbClr val="FFFFFF"/>
                </a:solidFill>
                <a:latin typeface="Century Gothic"/>
                <a:ea typeface="Century Gothic"/>
                <a:cs typeface="Century Gothic"/>
                <a:sym typeface="Century Gothic"/>
              </a:rPr>
              <a:t>b = cv2.blur(img, (5, 5))</a:t>
            </a:r>
            <a:endParaRPr b="0" i="0" sz="1800" u="none" cap="none" strike="noStrike">
              <a:solidFill>
                <a:srgbClr val="FFFFFF"/>
              </a:solidFill>
              <a:latin typeface="Arial"/>
              <a:ea typeface="Arial"/>
              <a:cs typeface="Arial"/>
              <a:sym typeface="Arial"/>
            </a:endParaRPr>
          </a:p>
        </p:txBody>
      </p:sp>
      <p:pic>
        <p:nvPicPr>
          <p:cNvPr id="160" name="Google Shape;160;p34"/>
          <p:cNvPicPr preferRelativeResize="0"/>
          <p:nvPr/>
        </p:nvPicPr>
        <p:blipFill rotWithShape="1">
          <a:blip r:embed="rId3">
            <a:alphaModFix/>
          </a:blip>
          <a:srcRect b="0" l="0" r="0" t="0"/>
          <a:stretch/>
        </p:blipFill>
        <p:spPr>
          <a:xfrm>
            <a:off x="7632000" y="4244760"/>
            <a:ext cx="3527640" cy="2126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5"/>
          <p:cNvSpPr txBox="1"/>
          <p:nvPr/>
        </p:nvSpPr>
        <p:spPr>
          <a:xfrm>
            <a:off x="1120650" y="709325"/>
            <a:ext cx="100371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3600"/>
              <a:t>Task: </a:t>
            </a:r>
            <a:endParaRPr sz="3600"/>
          </a:p>
        </p:txBody>
      </p:sp>
      <p:sp>
        <p:nvSpPr>
          <p:cNvPr id="166" name="Google Shape;166;p35"/>
          <p:cNvSpPr txBox="1"/>
          <p:nvPr/>
        </p:nvSpPr>
        <p:spPr>
          <a:xfrm>
            <a:off x="1906125" y="3439100"/>
            <a:ext cx="9466500" cy="18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2400">
                <a:solidFill>
                  <a:srgbClr val="FFFFFF"/>
                </a:solidFill>
              </a:rPr>
              <a:t>Use the gaussian blur function in openCV to study the blurring effects on a noisy image.</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