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Access point,station mode</a:t>
            </a:r>
            <a:endParaRPr/>
          </a:p>
          <a:p>
            <a:pPr indent="0" lvl="0" marL="0" rtl="0" algn="l">
              <a:spcBef>
                <a:spcPts val="0"/>
              </a:spcBef>
              <a:spcAft>
                <a:spcPts val="0"/>
              </a:spcAft>
              <a:buNone/>
            </a:pPr>
            <a:r>
              <a:t/>
            </a:r>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18.jpg"/><Relationship Id="rId5" Type="http://schemas.openxmlformats.org/officeDocument/2006/relationships/image" Target="../media/image22.png"/><Relationship Id="rId6"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1922836" y="1949216"/>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SESSION-2 </a:t>
            </a:r>
            <a:br>
              <a:rPr lang="en-US" sz="5400"/>
            </a:br>
            <a:r>
              <a:rPr lang="en-US" sz="5400"/>
              <a:t>COMMUNICATION</a:t>
            </a:r>
            <a:br>
              <a:rPr lang="en-US" sz="5400"/>
            </a:br>
            <a:r>
              <a:rPr lang="en-US" sz="5400"/>
              <a:t>AND CV</a:t>
            </a:r>
            <a:endParaRPr/>
          </a:p>
        </p:txBody>
      </p:sp>
      <p:sp>
        <p:nvSpPr>
          <p:cNvPr id="101" name="Google Shape;101;p15"/>
          <p:cNvSpPr txBox="1"/>
          <p:nvPr/>
        </p:nvSpPr>
        <p:spPr>
          <a:xfrm>
            <a:off x="9465013" y="5000017"/>
            <a:ext cx="13132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-NITHIN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5" name="Shape 215"/>
        <p:cNvGrpSpPr/>
        <p:nvPr/>
      </p:nvGrpSpPr>
      <p:grpSpPr>
        <a:xfrm>
          <a:off x="0" y="0"/>
          <a:ext cx="0" cy="0"/>
          <a:chOff x="0" y="0"/>
          <a:chExt cx="0" cy="0"/>
        </a:xfrm>
      </p:grpSpPr>
      <p:sp>
        <p:nvSpPr>
          <p:cNvPr id="216" name="Google Shape;216;p24"/>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Libraries Used</a:t>
            </a:r>
            <a:endParaRPr/>
          </a:p>
        </p:txBody>
      </p:sp>
      <p:grpSp>
        <p:nvGrpSpPr>
          <p:cNvPr id="217" name="Google Shape;217;p24"/>
          <p:cNvGrpSpPr/>
          <p:nvPr/>
        </p:nvGrpSpPr>
        <p:grpSpPr>
          <a:xfrm>
            <a:off x="1167258" y="2901349"/>
            <a:ext cx="9857482" cy="3128577"/>
            <a:chOff x="130938" y="1393"/>
            <a:chExt cx="9857482" cy="3128577"/>
          </a:xfrm>
        </p:grpSpPr>
        <p:sp>
          <p:nvSpPr>
            <p:cNvPr id="218" name="Google Shape;218;p24"/>
            <p:cNvSpPr/>
            <p:nvPr/>
          </p:nvSpPr>
          <p:spPr>
            <a:xfrm>
              <a:off x="130938" y="1393"/>
              <a:ext cx="4224635" cy="2682643"/>
            </a:xfrm>
            <a:prstGeom prst="roundRect">
              <a:avLst>
                <a:gd fmla="val 10000"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600342" y="447327"/>
              <a:ext cx="4224635" cy="2682643"/>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txBox="1"/>
            <p:nvPr/>
          </p:nvSpPr>
          <p:spPr>
            <a:xfrm>
              <a:off x="678914" y="525899"/>
              <a:ext cx="4067491" cy="2525499"/>
            </a:xfrm>
            <a:prstGeom prst="rect">
              <a:avLst/>
            </a:prstGeom>
            <a:noFill/>
            <a:ln>
              <a:noFill/>
            </a:ln>
          </p:spPr>
          <p:txBody>
            <a:bodyPr anchorCtr="0" anchor="ctr" bIns="129525" lIns="129525" spcFirstLastPara="1" rIns="129525" wrap="square" tIns="129525">
              <a:noAutofit/>
            </a:bodyPr>
            <a:lstStyle/>
            <a:p>
              <a:pPr indent="0" lvl="0" marL="0" marR="0" rtl="0" algn="ctr">
                <a:lnSpc>
                  <a:spcPct val="90000"/>
                </a:lnSpc>
                <a:spcBef>
                  <a:spcPts val="0"/>
                </a:spcBef>
                <a:spcAft>
                  <a:spcPts val="0"/>
                </a:spcAft>
                <a:buClr>
                  <a:schemeClr val="dk1"/>
                </a:buClr>
                <a:buSzPts val="3400"/>
                <a:buFont typeface="Calibri"/>
                <a:buNone/>
              </a:pPr>
              <a:r>
                <a:rPr lang="en-US" sz="3400">
                  <a:solidFill>
                    <a:schemeClr val="dk1"/>
                  </a:solidFill>
                  <a:latin typeface="Calibri"/>
                  <a:ea typeface="Calibri"/>
                  <a:cs typeface="Calibri"/>
                  <a:sym typeface="Calibri"/>
                </a:rPr>
                <a:t>ESP8266WiFi.h</a:t>
              </a:r>
              <a:endParaRPr sz="3400">
                <a:solidFill>
                  <a:schemeClr val="dk1"/>
                </a:solidFill>
                <a:latin typeface="Calibri"/>
                <a:ea typeface="Calibri"/>
                <a:cs typeface="Calibri"/>
                <a:sym typeface="Calibri"/>
              </a:endParaRPr>
            </a:p>
          </p:txBody>
        </p:sp>
        <p:sp>
          <p:nvSpPr>
            <p:cNvPr id="221" name="Google Shape;221;p24"/>
            <p:cNvSpPr/>
            <p:nvPr/>
          </p:nvSpPr>
          <p:spPr>
            <a:xfrm>
              <a:off x="5294381" y="1393"/>
              <a:ext cx="4224635" cy="2682643"/>
            </a:xfrm>
            <a:prstGeom prst="roundRect">
              <a:avLst>
                <a:gd fmla="val 10000"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5763785" y="447327"/>
              <a:ext cx="4224635" cy="2682643"/>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nvSpPr>
          <p:spPr>
            <a:xfrm>
              <a:off x="5842357" y="525899"/>
              <a:ext cx="4067491" cy="2525499"/>
            </a:xfrm>
            <a:prstGeom prst="rect">
              <a:avLst/>
            </a:prstGeom>
            <a:noFill/>
            <a:ln>
              <a:noFill/>
            </a:ln>
          </p:spPr>
          <p:txBody>
            <a:bodyPr anchorCtr="0" anchor="ctr" bIns="129525" lIns="129525" spcFirstLastPara="1" rIns="129525" wrap="square" tIns="129525">
              <a:noAutofit/>
            </a:bodyPr>
            <a:lstStyle/>
            <a:p>
              <a:pPr indent="0" lvl="0" marL="0" marR="0" rtl="0" algn="ctr">
                <a:lnSpc>
                  <a:spcPct val="90000"/>
                </a:lnSpc>
                <a:spcBef>
                  <a:spcPts val="0"/>
                </a:spcBef>
                <a:spcAft>
                  <a:spcPts val="0"/>
                </a:spcAft>
                <a:buClr>
                  <a:schemeClr val="dk1"/>
                </a:buClr>
                <a:buSzPts val="3400"/>
                <a:buFont typeface="Calibri"/>
                <a:buNone/>
              </a:pPr>
              <a:r>
                <a:rPr lang="en-US" sz="3400">
                  <a:solidFill>
                    <a:schemeClr val="dk1"/>
                  </a:solidFill>
                  <a:latin typeface="Calibri"/>
                  <a:ea typeface="Calibri"/>
                  <a:cs typeface="Calibri"/>
                  <a:sym typeface="Calibri"/>
                </a:rPr>
                <a:t>ESP8266WebServer.h</a:t>
              </a:r>
              <a:endParaRPr sz="34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7" name="Shape 227"/>
        <p:cNvGrpSpPr/>
        <p:nvPr/>
      </p:nvGrpSpPr>
      <p:grpSpPr>
        <a:xfrm>
          <a:off x="0" y="0"/>
          <a:ext cx="0" cy="0"/>
          <a:chOff x="0" y="0"/>
          <a:chExt cx="0" cy="0"/>
        </a:xfrm>
      </p:grpSpPr>
      <p:sp>
        <p:nvSpPr>
          <p:cNvPr id="228" name="Google Shape;228;p25"/>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 name="Google Shape;229;p25"/>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Wi-Fi Functions </a:t>
            </a:r>
            <a:endParaRPr/>
          </a:p>
        </p:txBody>
      </p:sp>
      <p:grpSp>
        <p:nvGrpSpPr>
          <p:cNvPr id="230" name="Google Shape;230;p25"/>
          <p:cNvGrpSpPr/>
          <p:nvPr/>
        </p:nvGrpSpPr>
        <p:grpSpPr>
          <a:xfrm>
            <a:off x="4847108" y="480253"/>
            <a:ext cx="6620728" cy="5866767"/>
            <a:chOff x="-347192" y="9329"/>
            <a:chExt cx="6620728" cy="5866767"/>
          </a:xfrm>
        </p:grpSpPr>
        <p:sp>
          <p:nvSpPr>
            <p:cNvPr id="231" name="Google Shape;231;p25"/>
            <p:cNvSpPr/>
            <p:nvPr/>
          </p:nvSpPr>
          <p:spPr>
            <a:xfrm>
              <a:off x="-347192" y="9329"/>
              <a:ext cx="6513603" cy="1676219"/>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159863" y="386478"/>
              <a:ext cx="921920" cy="92192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1588840" y="9329"/>
              <a:ext cx="2931121" cy="16762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txBox="1"/>
            <p:nvPr/>
          </p:nvSpPr>
          <p:spPr>
            <a:xfrm>
              <a:off x="1588840" y="9329"/>
              <a:ext cx="2931121" cy="1676219"/>
            </a:xfrm>
            <a:prstGeom prst="rect">
              <a:avLst/>
            </a:prstGeom>
            <a:noFill/>
            <a:ln>
              <a:noFill/>
            </a:ln>
          </p:spPr>
          <p:txBody>
            <a:bodyPr anchorCtr="0" anchor="ctr" bIns="177400" lIns="177400" spcFirstLastPara="1" rIns="177400" wrap="square" tIns="177400">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WiFi.mode()</a:t>
              </a:r>
              <a:endParaRPr sz="1900">
                <a:solidFill>
                  <a:schemeClr val="dk1"/>
                </a:solidFill>
                <a:latin typeface="Calibri"/>
                <a:ea typeface="Calibri"/>
                <a:cs typeface="Calibri"/>
                <a:sym typeface="Calibri"/>
              </a:endParaRPr>
            </a:p>
          </p:txBody>
        </p:sp>
        <p:sp>
          <p:nvSpPr>
            <p:cNvPr id="235" name="Google Shape;235;p25"/>
            <p:cNvSpPr/>
            <p:nvPr/>
          </p:nvSpPr>
          <p:spPr>
            <a:xfrm>
              <a:off x="3065606" y="9329"/>
              <a:ext cx="3039006" cy="16762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txBox="1"/>
            <p:nvPr/>
          </p:nvSpPr>
          <p:spPr>
            <a:xfrm>
              <a:off x="3065606" y="9329"/>
              <a:ext cx="3039006" cy="1676219"/>
            </a:xfrm>
            <a:prstGeom prst="rect">
              <a:avLst/>
            </a:prstGeom>
            <a:noFill/>
            <a:ln>
              <a:noFill/>
            </a:ln>
          </p:spPr>
          <p:txBody>
            <a:bodyPr anchorCtr="0" anchor="ctr" bIns="177400" lIns="177400" spcFirstLastPara="1" rIns="177400" wrap="square" tIns="177400">
              <a:noAutofit/>
            </a:bodyPr>
            <a:lstStyle/>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Sets up NodeMCU in either Access point or Station modes based on the argument passed.</a:t>
              </a:r>
              <a:endParaRPr sz="1100">
                <a:solidFill>
                  <a:schemeClr val="dk1"/>
                </a:solidFill>
                <a:latin typeface="Calibri"/>
                <a:ea typeface="Calibri"/>
                <a:cs typeface="Calibri"/>
                <a:sym typeface="Calibri"/>
              </a:endParaRPr>
            </a:p>
            <a:p>
              <a:pPr indent="0" lvl="0" marL="0" marR="0" rtl="0" algn="l">
                <a:lnSpc>
                  <a:spcPct val="100000"/>
                </a:lnSpc>
                <a:spcBef>
                  <a:spcPts val="385"/>
                </a:spcBef>
                <a:spcAft>
                  <a:spcPts val="0"/>
                </a:spcAft>
                <a:buClr>
                  <a:schemeClr val="dk1"/>
                </a:buClr>
                <a:buSzPts val="1100"/>
                <a:buFont typeface="Calibri"/>
                <a:buNone/>
              </a:pPr>
              <a:r>
                <a:rPr lang="en-US" sz="1100">
                  <a:solidFill>
                    <a:schemeClr val="dk1"/>
                  </a:solidFill>
                  <a:latin typeface="Calibri"/>
                  <a:ea typeface="Calibri"/>
                  <a:cs typeface="Calibri"/>
                  <a:sym typeface="Calibri"/>
                </a:rPr>
                <a:t>Arguments: WIFI_STA,WIFI_AP</a:t>
              </a:r>
              <a:endParaRPr sz="1100">
                <a:solidFill>
                  <a:schemeClr val="dk1"/>
                </a:solidFill>
                <a:latin typeface="Calibri"/>
                <a:ea typeface="Calibri"/>
                <a:cs typeface="Calibri"/>
                <a:sym typeface="Calibri"/>
              </a:endParaRPr>
            </a:p>
          </p:txBody>
        </p:sp>
        <p:sp>
          <p:nvSpPr>
            <p:cNvPr id="237" name="Google Shape;237;p25"/>
            <p:cNvSpPr/>
            <p:nvPr/>
          </p:nvSpPr>
          <p:spPr>
            <a:xfrm>
              <a:off x="-347192" y="2104603"/>
              <a:ext cx="6513603" cy="1676219"/>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159863" y="2481752"/>
              <a:ext cx="921920" cy="92192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1588840" y="2104603"/>
              <a:ext cx="2931121" cy="16762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txBox="1"/>
            <p:nvPr/>
          </p:nvSpPr>
          <p:spPr>
            <a:xfrm>
              <a:off x="1588840" y="2104603"/>
              <a:ext cx="2931121" cy="1676219"/>
            </a:xfrm>
            <a:prstGeom prst="rect">
              <a:avLst/>
            </a:prstGeom>
            <a:noFill/>
            <a:ln>
              <a:noFill/>
            </a:ln>
          </p:spPr>
          <p:txBody>
            <a:bodyPr anchorCtr="0" anchor="ctr" bIns="177400" lIns="177400" spcFirstLastPara="1" rIns="177400" wrap="square" tIns="177400">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WiFi.begin(ssid,password)</a:t>
              </a:r>
              <a:endParaRPr sz="1900">
                <a:solidFill>
                  <a:schemeClr val="dk1"/>
                </a:solidFill>
                <a:latin typeface="Calibri"/>
                <a:ea typeface="Calibri"/>
                <a:cs typeface="Calibri"/>
                <a:sym typeface="Calibri"/>
              </a:endParaRPr>
            </a:p>
          </p:txBody>
        </p:sp>
        <p:sp>
          <p:nvSpPr>
            <p:cNvPr id="241" name="Google Shape;241;p25"/>
            <p:cNvSpPr/>
            <p:nvPr/>
          </p:nvSpPr>
          <p:spPr>
            <a:xfrm>
              <a:off x="4409049" y="2104603"/>
              <a:ext cx="1864487" cy="16762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txBox="1"/>
            <p:nvPr/>
          </p:nvSpPr>
          <p:spPr>
            <a:xfrm>
              <a:off x="4409049" y="2104603"/>
              <a:ext cx="1864487" cy="1676219"/>
            </a:xfrm>
            <a:prstGeom prst="rect">
              <a:avLst/>
            </a:prstGeom>
            <a:noFill/>
            <a:ln>
              <a:noFill/>
            </a:ln>
          </p:spPr>
          <p:txBody>
            <a:bodyPr anchorCtr="0" anchor="ctr" bIns="177400" lIns="177400" spcFirstLastPara="1" rIns="177400" wrap="square" tIns="177400">
              <a:noAutofit/>
            </a:bodyPr>
            <a:lstStyle/>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Connects to a network with given SSID and Password.</a:t>
              </a:r>
              <a:endParaRPr/>
            </a:p>
            <a:p>
              <a:pPr indent="0" lvl="0" marL="0" marR="0" rtl="0" algn="l">
                <a:lnSpc>
                  <a:spcPct val="100000"/>
                </a:lnSpc>
                <a:spcBef>
                  <a:spcPts val="385"/>
                </a:spcBef>
                <a:spcAft>
                  <a:spcPts val="0"/>
                </a:spcAft>
                <a:buClr>
                  <a:schemeClr val="dk1"/>
                </a:buClr>
                <a:buSzPts val="1100"/>
                <a:buFont typeface="Calibri"/>
                <a:buNone/>
              </a:pPr>
              <a:r>
                <a:rPr lang="en-US" sz="1100">
                  <a:solidFill>
                    <a:schemeClr val="dk1"/>
                  </a:solidFill>
                  <a:latin typeface="Calibri"/>
                  <a:ea typeface="Calibri"/>
                  <a:cs typeface="Calibri"/>
                  <a:sym typeface="Calibri"/>
                </a:rPr>
                <a:t>Eg: WiFi.begin(“Darbar”,”Rajini”);</a:t>
              </a:r>
              <a:endParaRPr sz="1100">
                <a:solidFill>
                  <a:schemeClr val="dk1"/>
                </a:solidFill>
                <a:latin typeface="Calibri"/>
                <a:ea typeface="Calibri"/>
                <a:cs typeface="Calibri"/>
                <a:sym typeface="Calibri"/>
              </a:endParaRPr>
            </a:p>
          </p:txBody>
        </p:sp>
        <p:sp>
          <p:nvSpPr>
            <p:cNvPr id="243" name="Google Shape;243;p25"/>
            <p:cNvSpPr/>
            <p:nvPr/>
          </p:nvSpPr>
          <p:spPr>
            <a:xfrm>
              <a:off x="-347192" y="4199877"/>
              <a:ext cx="6513603" cy="1676219"/>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159863" y="4577026"/>
              <a:ext cx="921920" cy="92192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1588840" y="4199877"/>
              <a:ext cx="2931121" cy="16762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txBox="1"/>
            <p:nvPr/>
          </p:nvSpPr>
          <p:spPr>
            <a:xfrm>
              <a:off x="1588840" y="4199877"/>
              <a:ext cx="2931121" cy="1676219"/>
            </a:xfrm>
            <a:prstGeom prst="rect">
              <a:avLst/>
            </a:prstGeom>
            <a:noFill/>
            <a:ln>
              <a:noFill/>
            </a:ln>
          </p:spPr>
          <p:txBody>
            <a:bodyPr anchorCtr="0" anchor="ctr" bIns="177400" lIns="177400" spcFirstLastPara="1" rIns="177400" wrap="square" tIns="177400">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WiFi.status()</a:t>
              </a:r>
              <a:endParaRPr sz="1900">
                <a:solidFill>
                  <a:schemeClr val="dk1"/>
                </a:solidFill>
                <a:latin typeface="Calibri"/>
                <a:ea typeface="Calibri"/>
                <a:cs typeface="Calibri"/>
                <a:sym typeface="Calibri"/>
              </a:endParaRPr>
            </a:p>
          </p:txBody>
        </p:sp>
        <p:sp>
          <p:nvSpPr>
            <p:cNvPr id="247" name="Google Shape;247;p25"/>
            <p:cNvSpPr/>
            <p:nvPr/>
          </p:nvSpPr>
          <p:spPr>
            <a:xfrm>
              <a:off x="4519962" y="4199877"/>
              <a:ext cx="1642661" cy="16762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txBox="1"/>
            <p:nvPr/>
          </p:nvSpPr>
          <p:spPr>
            <a:xfrm>
              <a:off x="4519962" y="4199877"/>
              <a:ext cx="1642661" cy="1676219"/>
            </a:xfrm>
            <a:prstGeom prst="rect">
              <a:avLst/>
            </a:prstGeom>
            <a:noFill/>
            <a:ln>
              <a:noFill/>
            </a:ln>
          </p:spPr>
          <p:txBody>
            <a:bodyPr anchorCtr="0" anchor="ctr" bIns="177400" lIns="177400" spcFirstLastPara="1" rIns="177400" wrap="square" tIns="177400">
              <a:noAutofit/>
            </a:bodyPr>
            <a:lstStyle/>
            <a:p>
              <a:pPr indent="0" lvl="0" marL="0" marR="0" rtl="0" algn="l">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Returns status of connection.</a:t>
              </a:r>
              <a:endParaRPr sz="1100">
                <a:solidFill>
                  <a:schemeClr val="dk1"/>
                </a:solidFill>
                <a:latin typeface="Calibri"/>
                <a:ea typeface="Calibri"/>
                <a:cs typeface="Calibri"/>
                <a:sym typeface="Calibri"/>
              </a:endParaRPr>
            </a:p>
            <a:p>
              <a:pPr indent="0" lvl="0" marL="0" marR="0" rtl="0" algn="l">
                <a:lnSpc>
                  <a:spcPct val="100000"/>
                </a:lnSpc>
                <a:spcBef>
                  <a:spcPts val="385"/>
                </a:spcBef>
                <a:spcAft>
                  <a:spcPts val="0"/>
                </a:spcAft>
                <a:buClr>
                  <a:schemeClr val="dk1"/>
                </a:buClr>
                <a:buSzPts val="1100"/>
                <a:buFont typeface="Calibri"/>
                <a:buNone/>
              </a:pPr>
              <a:r>
                <a:rPr lang="en-US" sz="1100">
                  <a:solidFill>
                    <a:schemeClr val="dk1"/>
                  </a:solidFill>
                  <a:latin typeface="Calibri"/>
                  <a:ea typeface="Calibri"/>
                  <a:cs typeface="Calibri"/>
                  <a:sym typeface="Calibri"/>
                </a:rPr>
                <a:t>If connected returns a flag WL_CONNECTED.</a:t>
              </a:r>
              <a:endParaRPr sz="11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2" name="Shape 252"/>
        <p:cNvGrpSpPr/>
        <p:nvPr/>
      </p:nvGrpSpPr>
      <p:grpSpPr>
        <a:xfrm>
          <a:off x="0" y="0"/>
          <a:ext cx="0" cy="0"/>
          <a:chOff x="0" y="0"/>
          <a:chExt cx="0" cy="0"/>
        </a:xfrm>
      </p:grpSpPr>
      <p:sp>
        <p:nvSpPr>
          <p:cNvPr id="253" name="Google Shape;253;p26"/>
          <p:cNvSpPr/>
          <p:nvPr/>
        </p:nvSpPr>
        <p:spPr>
          <a:xfrm>
            <a:off x="-1" y="0"/>
            <a:ext cx="3864635"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6"/>
          <p:cNvSpPr txBox="1"/>
          <p:nvPr>
            <p:ph type="title"/>
          </p:nvPr>
        </p:nvSpPr>
        <p:spPr>
          <a:xfrm>
            <a:off x="312724" y="3433763"/>
            <a:ext cx="3197013" cy="2743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alibri"/>
              <a:buNone/>
            </a:pPr>
            <a:r>
              <a:rPr lang="en-US" sz="4800">
                <a:solidFill>
                  <a:schemeClr val="lt1"/>
                </a:solidFill>
              </a:rPr>
              <a:t>Server Functions</a:t>
            </a:r>
            <a:endParaRPr/>
          </a:p>
        </p:txBody>
      </p:sp>
      <p:pic>
        <p:nvPicPr>
          <p:cNvPr descr="Processor" id="255" name="Google Shape;255;p26"/>
          <p:cNvPicPr preferRelativeResize="0"/>
          <p:nvPr/>
        </p:nvPicPr>
        <p:blipFill rotWithShape="1">
          <a:blip r:embed="rId3">
            <a:alphaModFix/>
          </a:blip>
          <a:srcRect b="0" l="0" r="0" t="0"/>
          <a:stretch/>
        </p:blipFill>
        <p:spPr>
          <a:xfrm>
            <a:off x="1402271" y="2122544"/>
            <a:ext cx="914400" cy="914400"/>
          </a:xfrm>
          <a:prstGeom prst="rect">
            <a:avLst/>
          </a:prstGeom>
          <a:noFill/>
          <a:ln>
            <a:noFill/>
          </a:ln>
        </p:spPr>
      </p:pic>
      <p:sp>
        <p:nvSpPr>
          <p:cNvPr id="256" name="Google Shape;256;p26"/>
          <p:cNvSpPr txBox="1"/>
          <p:nvPr>
            <p:ph idx="1" type="body"/>
          </p:nvPr>
        </p:nvSpPr>
        <p:spPr>
          <a:xfrm>
            <a:off x="4330719" y="641615"/>
            <a:ext cx="7289799" cy="553349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Consolas"/>
                <a:ea typeface="Consolas"/>
                <a:cs typeface="Consolas"/>
                <a:sym typeface="Consolas"/>
              </a:rPr>
              <a:t>Object creation:</a:t>
            </a:r>
            <a:endParaRPr/>
          </a:p>
          <a:p>
            <a:pPr indent="0" lvl="0" marL="0" rtl="0" algn="l">
              <a:lnSpc>
                <a:spcPct val="90000"/>
              </a:lnSpc>
              <a:spcBef>
                <a:spcPts val="1000"/>
              </a:spcBef>
              <a:spcAft>
                <a:spcPts val="0"/>
              </a:spcAft>
              <a:buClr>
                <a:schemeClr val="dk1"/>
              </a:buClr>
              <a:buSzPts val="1800"/>
              <a:buNone/>
            </a:pPr>
            <a:r>
              <a:rPr lang="en-US" sz="1800">
                <a:latin typeface="Consolas"/>
                <a:ea typeface="Consolas"/>
                <a:cs typeface="Consolas"/>
                <a:sym typeface="Consolas"/>
              </a:rPr>
              <a:t>ESP8266WebServer &lt;object_name&gt;(PORT_NUMBER);</a:t>
            </a:r>
            <a:endParaRPr/>
          </a:p>
          <a:p>
            <a:pPr indent="0" lvl="0" marL="0" rtl="0" algn="l">
              <a:lnSpc>
                <a:spcPct val="90000"/>
              </a:lnSpc>
              <a:spcBef>
                <a:spcPts val="1000"/>
              </a:spcBef>
              <a:spcAft>
                <a:spcPts val="0"/>
              </a:spcAft>
              <a:buClr>
                <a:schemeClr val="dk1"/>
              </a:buClr>
              <a:buSzPts val="1800"/>
              <a:buNone/>
            </a:pPr>
            <a:r>
              <a:rPr lang="en-US" sz="1800">
                <a:latin typeface="Consolas"/>
                <a:ea typeface="Consolas"/>
                <a:cs typeface="Consolas"/>
                <a:sym typeface="Consolas"/>
              </a:rPr>
              <a:t>This object is used to handle server operations, such as put, get, on etc.</a:t>
            </a:r>
            <a:endParaRPr/>
          </a:p>
          <a:p>
            <a:pPr indent="0" lvl="0" marL="0" rtl="0" algn="l">
              <a:lnSpc>
                <a:spcPct val="90000"/>
              </a:lnSpc>
              <a:spcBef>
                <a:spcPts val="1000"/>
              </a:spcBef>
              <a:spcAft>
                <a:spcPts val="0"/>
              </a:spcAft>
              <a:buClr>
                <a:schemeClr val="dk1"/>
              </a:buClr>
              <a:buSzPts val="1800"/>
              <a:buNone/>
            </a:pPr>
            <a:br>
              <a:rPr lang="en-US" sz="1800">
                <a:latin typeface="Consolas"/>
                <a:ea typeface="Consolas"/>
                <a:cs typeface="Consolas"/>
                <a:sym typeface="Consolas"/>
              </a:rPr>
            </a:br>
            <a:r>
              <a:rPr lang="en-US" sz="1800">
                <a:latin typeface="Consolas"/>
                <a:ea typeface="Consolas"/>
                <a:cs typeface="Consolas"/>
                <a:sym typeface="Consolas"/>
              </a:rPr>
              <a:t>server.send(SERVER_RESPONSE_CODE,MESSAGE_TYPE,MESSAGE);</a:t>
            </a:r>
            <a:endParaRPr/>
          </a:p>
          <a:p>
            <a:pPr indent="0" lvl="0" marL="0" rtl="0" algn="l">
              <a:lnSpc>
                <a:spcPct val="90000"/>
              </a:lnSpc>
              <a:spcBef>
                <a:spcPts val="1000"/>
              </a:spcBef>
              <a:spcAft>
                <a:spcPts val="0"/>
              </a:spcAft>
              <a:buClr>
                <a:schemeClr val="dk1"/>
              </a:buClr>
              <a:buSzPts val="1800"/>
              <a:buNone/>
            </a:pPr>
            <a:r>
              <a:rPr lang="en-US" sz="1800">
                <a:latin typeface="Consolas"/>
                <a:ea typeface="Consolas"/>
                <a:cs typeface="Consolas"/>
                <a:sym typeface="Consolas"/>
              </a:rPr>
              <a:t>This function sends a message from the server wit a response code, and a message. </a:t>
            </a:r>
            <a:endParaRPr/>
          </a:p>
          <a:p>
            <a:pPr indent="0" lvl="0" marL="0" rtl="0" algn="l">
              <a:lnSpc>
                <a:spcPct val="90000"/>
              </a:lnSpc>
              <a:spcBef>
                <a:spcPts val="1000"/>
              </a:spcBef>
              <a:spcAft>
                <a:spcPts val="0"/>
              </a:spcAft>
              <a:buClr>
                <a:schemeClr val="dk1"/>
              </a:buClr>
              <a:buSzPts val="1800"/>
              <a:buNone/>
            </a:pPr>
            <a:r>
              <a:rPr lang="en-US" sz="1800">
                <a:latin typeface="Consolas"/>
                <a:ea typeface="Consolas"/>
                <a:cs typeface="Consolas"/>
                <a:sym typeface="Consolas"/>
              </a:rPr>
              <a:t>A MESSAGE_TYPE denotes the type of message sent usually HTML or String types.</a:t>
            </a:r>
            <a:endParaRPr/>
          </a:p>
          <a:p>
            <a:pPr indent="0" lvl="0" marL="0" rtl="0" algn="l">
              <a:lnSpc>
                <a:spcPct val="90000"/>
              </a:lnSpc>
              <a:spcBef>
                <a:spcPts val="1000"/>
              </a:spcBef>
              <a:spcAft>
                <a:spcPts val="0"/>
              </a:spcAft>
              <a:buClr>
                <a:schemeClr val="dk1"/>
              </a:buClr>
              <a:buSzPts val="1800"/>
              <a:buNone/>
            </a:pPr>
            <a:r>
              <a:rPr lang="en-US" sz="1800">
                <a:latin typeface="Consolas"/>
                <a:ea typeface="Consolas"/>
                <a:cs typeface="Consolas"/>
                <a:sym typeface="Consolas"/>
              </a:rPr>
              <a:t>MESSAGE is a string which may contain HTML commands.</a:t>
            </a:r>
            <a:endParaRPr/>
          </a:p>
          <a:p>
            <a:pPr indent="0" lvl="0" marL="0" rtl="0" algn="l">
              <a:lnSpc>
                <a:spcPct val="90000"/>
              </a:lnSpc>
              <a:spcBef>
                <a:spcPts val="1000"/>
              </a:spcBef>
              <a:spcAft>
                <a:spcPts val="0"/>
              </a:spcAft>
              <a:buClr>
                <a:schemeClr val="dk1"/>
              </a:buClr>
              <a:buSzPts val="1800"/>
              <a:buNone/>
            </a:pPr>
            <a:r>
              <a:rPr lang="en-US" sz="1800">
                <a:latin typeface="Consolas"/>
                <a:ea typeface="Consolas"/>
                <a:cs typeface="Consolas"/>
                <a:sym typeface="Consolas"/>
              </a:rPr>
              <a:t>server.begin()</a:t>
            </a:r>
            <a:endParaRPr/>
          </a:p>
          <a:p>
            <a:pPr indent="0" lvl="0" marL="0" rtl="0" algn="l">
              <a:lnSpc>
                <a:spcPct val="90000"/>
              </a:lnSpc>
              <a:spcBef>
                <a:spcPts val="1000"/>
              </a:spcBef>
              <a:spcAft>
                <a:spcPts val="0"/>
              </a:spcAft>
              <a:buClr>
                <a:schemeClr val="dk1"/>
              </a:buClr>
              <a:buSzPts val="1800"/>
              <a:buNone/>
            </a:pPr>
            <a:r>
              <a:rPr lang="en-US" sz="1800">
                <a:latin typeface="Consolas"/>
                <a:ea typeface="Consolas"/>
                <a:cs typeface="Consolas"/>
                <a:sym typeface="Consolas"/>
              </a:rPr>
              <a:t>Begins the HTTP server on NodeMCU’s IP address.</a:t>
            </a:r>
            <a:endParaRPr/>
          </a:p>
          <a:p>
            <a:pPr indent="0" lvl="0" marL="0" rtl="0" algn="l">
              <a:lnSpc>
                <a:spcPct val="90000"/>
              </a:lnSpc>
              <a:spcBef>
                <a:spcPts val="1000"/>
              </a:spcBef>
              <a:spcAft>
                <a:spcPts val="0"/>
              </a:spcAft>
              <a:buClr>
                <a:schemeClr val="dk1"/>
              </a:buClr>
              <a:buSzPts val="1800"/>
              <a:buNone/>
            </a:pPr>
            <a:r>
              <a:rPr lang="en-US" sz="1800">
                <a:latin typeface="Consolas"/>
                <a:ea typeface="Consolas"/>
                <a:cs typeface="Consolas"/>
                <a:sym typeface="Consolas"/>
              </a:rPr>
              <a:t>Any client calls made should use this IP address.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260" name="Shape 260"/>
        <p:cNvGrpSpPr/>
        <p:nvPr/>
      </p:nvGrpSpPr>
      <p:grpSpPr>
        <a:xfrm>
          <a:off x="0" y="0"/>
          <a:ext cx="0" cy="0"/>
          <a:chOff x="0" y="0"/>
          <a:chExt cx="0" cy="0"/>
        </a:xfrm>
      </p:grpSpPr>
      <p:sp>
        <p:nvSpPr>
          <p:cNvPr id="261" name="Google Shape;261;p2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27"/>
          <p:cNvSpPr/>
          <p:nvPr/>
        </p:nvSpPr>
        <p:spPr>
          <a:xfrm rot="-263873">
            <a:off x="296272" y="1026251"/>
            <a:ext cx="7298578" cy="5088488"/>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27"/>
          <p:cNvSpPr/>
          <p:nvPr/>
        </p:nvSpPr>
        <p:spPr>
          <a:xfrm rot="-2700000">
            <a:off x="3554541" y="-619573"/>
            <a:ext cx="9016699" cy="8033868"/>
          </a:xfrm>
          <a:custGeom>
            <a:rect b="b" l="l" r="r" t="t"/>
            <a:pathLst>
              <a:path extrusionOk="0" h="8033868" w="9016699">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27"/>
          <p:cNvSpPr txBox="1"/>
          <p:nvPr>
            <p:ph type="title"/>
          </p:nvPr>
        </p:nvSpPr>
        <p:spPr>
          <a:xfrm>
            <a:off x="804672" y="2350008"/>
            <a:ext cx="2441448" cy="24597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libri"/>
              <a:buNone/>
            </a:pPr>
            <a:r>
              <a:rPr lang="en-US" sz="3200"/>
              <a:t>Server Functions</a:t>
            </a:r>
            <a:endParaRPr/>
          </a:p>
        </p:txBody>
      </p:sp>
      <p:sp>
        <p:nvSpPr>
          <p:cNvPr id="265" name="Google Shape;265;p27"/>
          <p:cNvSpPr txBox="1"/>
          <p:nvPr>
            <p:ph idx="1" type="body"/>
          </p:nvPr>
        </p:nvSpPr>
        <p:spPr>
          <a:xfrm>
            <a:off x="4846320" y="1115568"/>
            <a:ext cx="6556248" cy="4636008"/>
          </a:xfrm>
          <a:prstGeom prst="rect">
            <a:avLst/>
          </a:prstGeom>
          <a:noFill/>
          <a:ln>
            <a:noFill/>
          </a:ln>
        </p:spPr>
        <p:txBody>
          <a:bodyPr anchorCtr="0" anchor="ctr" bIns="45700" lIns="91425" spcFirstLastPara="1" rIns="91425" wrap="square" tIns="45700">
            <a:noAutofit/>
          </a:bodyPr>
          <a:lstStyle/>
          <a:p>
            <a:pPr indent="-228600" lvl="0" marL="228600" rtl="0" algn="l">
              <a:lnSpc>
                <a:spcPct val="70000"/>
              </a:lnSpc>
              <a:spcBef>
                <a:spcPts val="0"/>
              </a:spcBef>
              <a:spcAft>
                <a:spcPts val="0"/>
              </a:spcAft>
              <a:buClr>
                <a:srgbClr val="9CDCFE"/>
              </a:buClr>
              <a:buSzPts val="1850"/>
              <a:buChar char="•"/>
            </a:pPr>
            <a:r>
              <a:rPr lang="en-US" sz="1850">
                <a:solidFill>
                  <a:srgbClr val="9CDCFE"/>
                </a:solidFill>
                <a:latin typeface="Consolas"/>
                <a:ea typeface="Consolas"/>
                <a:cs typeface="Consolas"/>
                <a:sym typeface="Consolas"/>
              </a:rPr>
              <a:t>server</a:t>
            </a:r>
            <a:r>
              <a:rPr lang="en-US" sz="1850">
                <a:solidFill>
                  <a:srgbClr val="D4D4D4"/>
                </a:solidFill>
                <a:latin typeface="Consolas"/>
                <a:ea typeface="Consolas"/>
                <a:cs typeface="Consolas"/>
                <a:sym typeface="Consolas"/>
              </a:rPr>
              <a:t>.</a:t>
            </a:r>
            <a:r>
              <a:rPr lang="en-US" sz="1850">
                <a:solidFill>
                  <a:srgbClr val="DCDCAA"/>
                </a:solidFill>
                <a:latin typeface="Consolas"/>
                <a:ea typeface="Consolas"/>
                <a:cs typeface="Consolas"/>
                <a:sym typeface="Consolas"/>
              </a:rPr>
              <a:t>on</a:t>
            </a:r>
            <a:r>
              <a:rPr lang="en-US" sz="1850">
                <a:solidFill>
                  <a:srgbClr val="D4D4D4"/>
                </a:solidFill>
                <a:latin typeface="Consolas"/>
                <a:ea typeface="Consolas"/>
                <a:cs typeface="Consolas"/>
                <a:sym typeface="Consolas"/>
              </a:rPr>
              <a:t>(PATH, CALLBACK_FUNCTION);</a:t>
            </a:r>
            <a:endParaRPr/>
          </a:p>
          <a:p>
            <a:pPr indent="-228600" lvl="0" marL="228600" rtl="0" algn="l">
              <a:lnSpc>
                <a:spcPct val="70000"/>
              </a:lnSpc>
              <a:spcBef>
                <a:spcPts val="1000"/>
              </a:spcBef>
              <a:spcAft>
                <a:spcPts val="0"/>
              </a:spcAft>
              <a:buClr>
                <a:srgbClr val="D4D4D4"/>
              </a:buClr>
              <a:buSzPts val="1850"/>
              <a:buChar char="•"/>
            </a:pPr>
            <a:r>
              <a:rPr lang="en-US" sz="1850">
                <a:solidFill>
                  <a:srgbClr val="D4D4D4"/>
                </a:solidFill>
                <a:latin typeface="Consolas"/>
                <a:ea typeface="Consolas"/>
                <a:cs typeface="Consolas"/>
                <a:sym typeface="Consolas"/>
              </a:rPr>
              <a:t>Ex: </a:t>
            </a:r>
            <a:endParaRPr/>
          </a:p>
          <a:p>
            <a:pPr indent="-228600" lvl="0" marL="228600" rtl="0" algn="l">
              <a:lnSpc>
                <a:spcPct val="70000"/>
              </a:lnSpc>
              <a:spcBef>
                <a:spcPts val="1000"/>
              </a:spcBef>
              <a:spcAft>
                <a:spcPts val="0"/>
              </a:spcAft>
              <a:buClr>
                <a:srgbClr val="569CD6"/>
              </a:buClr>
              <a:buSzPts val="1850"/>
              <a:buChar char="•"/>
            </a:pPr>
            <a:r>
              <a:rPr lang="en-US" sz="1850">
                <a:solidFill>
                  <a:srgbClr val="569CD6"/>
                </a:solidFill>
                <a:latin typeface="Consolas"/>
                <a:ea typeface="Consolas"/>
                <a:cs typeface="Consolas"/>
                <a:sym typeface="Consolas"/>
              </a:rPr>
              <a:t>void</a:t>
            </a:r>
            <a:r>
              <a:rPr lang="en-US" sz="1850">
                <a:solidFill>
                  <a:srgbClr val="D4D4D4"/>
                </a:solidFill>
                <a:latin typeface="Consolas"/>
                <a:ea typeface="Consolas"/>
                <a:cs typeface="Consolas"/>
                <a:sym typeface="Consolas"/>
              </a:rPr>
              <a:t> </a:t>
            </a:r>
            <a:r>
              <a:rPr lang="en-US" sz="1850">
                <a:solidFill>
                  <a:srgbClr val="DCDCAA"/>
                </a:solidFill>
                <a:latin typeface="Consolas"/>
                <a:ea typeface="Consolas"/>
                <a:cs typeface="Consolas"/>
                <a:sym typeface="Consolas"/>
              </a:rPr>
              <a:t>LEDON</a:t>
            </a:r>
            <a:r>
              <a:rPr lang="en-US" sz="1850">
                <a:solidFill>
                  <a:srgbClr val="D4D4D4"/>
                </a:solidFill>
                <a:latin typeface="Consolas"/>
                <a:ea typeface="Consolas"/>
                <a:cs typeface="Consolas"/>
                <a:sym typeface="Consolas"/>
              </a:rPr>
              <a:t>()</a:t>
            </a:r>
            <a:r>
              <a:rPr lang="en-US" sz="1850">
                <a:solidFill>
                  <a:srgbClr val="6A9955"/>
                </a:solidFill>
                <a:latin typeface="Consolas"/>
                <a:ea typeface="Consolas"/>
                <a:cs typeface="Consolas"/>
                <a:sym typeface="Consolas"/>
              </a:rPr>
              <a:t>  // This function is automatically called when &lt;ipaddress&gt;/LEDON is called.</a:t>
            </a:r>
            <a:endParaRPr sz="1850">
              <a:solidFill>
                <a:srgbClr val="D4D4D4"/>
              </a:solidFill>
              <a:latin typeface="Consolas"/>
              <a:ea typeface="Consolas"/>
              <a:cs typeface="Consolas"/>
              <a:sym typeface="Consolas"/>
            </a:endParaRPr>
          </a:p>
          <a:p>
            <a:pPr indent="-228600" lvl="0" marL="228600" rtl="0" algn="l">
              <a:lnSpc>
                <a:spcPct val="70000"/>
              </a:lnSpc>
              <a:spcBef>
                <a:spcPts val="1000"/>
              </a:spcBef>
              <a:spcAft>
                <a:spcPts val="0"/>
              </a:spcAft>
              <a:buClr>
                <a:srgbClr val="D4D4D4"/>
              </a:buClr>
              <a:buSzPts val="1850"/>
              <a:buChar char="•"/>
            </a:pPr>
            <a:r>
              <a:rPr lang="en-US" sz="1850">
                <a:solidFill>
                  <a:srgbClr val="D4D4D4"/>
                </a:solidFill>
                <a:latin typeface="Consolas"/>
                <a:ea typeface="Consolas"/>
                <a:cs typeface="Consolas"/>
                <a:sym typeface="Consolas"/>
              </a:rPr>
              <a:t>{</a:t>
            </a:r>
            <a:endParaRPr/>
          </a:p>
          <a:p>
            <a:pPr indent="-228600" lvl="0" marL="228600" rtl="0" algn="l">
              <a:lnSpc>
                <a:spcPct val="70000"/>
              </a:lnSpc>
              <a:spcBef>
                <a:spcPts val="1000"/>
              </a:spcBef>
              <a:spcAft>
                <a:spcPts val="0"/>
              </a:spcAft>
              <a:buClr>
                <a:srgbClr val="D4D4D4"/>
              </a:buClr>
              <a:buSzPts val="1850"/>
              <a:buChar char="•"/>
            </a:pPr>
            <a:r>
              <a:rPr lang="en-US" sz="1850">
                <a:solidFill>
                  <a:srgbClr val="D4D4D4"/>
                </a:solidFill>
                <a:latin typeface="Consolas"/>
                <a:ea typeface="Consolas"/>
                <a:cs typeface="Consolas"/>
                <a:sym typeface="Consolas"/>
              </a:rPr>
              <a:t>    </a:t>
            </a:r>
            <a:r>
              <a:rPr lang="en-US" sz="1850">
                <a:solidFill>
                  <a:srgbClr val="DCDCAA"/>
                </a:solidFill>
                <a:latin typeface="Consolas"/>
                <a:ea typeface="Consolas"/>
                <a:cs typeface="Consolas"/>
                <a:sym typeface="Consolas"/>
              </a:rPr>
              <a:t>digitalWrite</a:t>
            </a:r>
            <a:r>
              <a:rPr lang="en-US" sz="1850">
                <a:solidFill>
                  <a:srgbClr val="D4D4D4"/>
                </a:solidFill>
                <a:latin typeface="Consolas"/>
                <a:ea typeface="Consolas"/>
                <a:cs typeface="Consolas"/>
                <a:sym typeface="Consolas"/>
              </a:rPr>
              <a:t>(LED,HIGH);</a:t>
            </a:r>
            <a:endParaRPr/>
          </a:p>
          <a:p>
            <a:pPr indent="-228600" lvl="0" marL="228600" rtl="0" algn="l">
              <a:lnSpc>
                <a:spcPct val="70000"/>
              </a:lnSpc>
              <a:spcBef>
                <a:spcPts val="1000"/>
              </a:spcBef>
              <a:spcAft>
                <a:spcPts val="0"/>
              </a:spcAft>
              <a:buClr>
                <a:srgbClr val="D4D4D4"/>
              </a:buClr>
              <a:buSzPts val="1850"/>
              <a:buChar char="•"/>
            </a:pPr>
            <a:r>
              <a:rPr lang="en-US" sz="1850">
                <a:solidFill>
                  <a:srgbClr val="D4D4D4"/>
                </a:solidFill>
                <a:latin typeface="Consolas"/>
                <a:ea typeface="Consolas"/>
                <a:cs typeface="Consolas"/>
                <a:sym typeface="Consolas"/>
              </a:rPr>
              <a:t>}</a:t>
            </a:r>
            <a:endParaRPr/>
          </a:p>
          <a:p>
            <a:pPr indent="-228600" lvl="0" marL="228600" rtl="0" algn="l">
              <a:lnSpc>
                <a:spcPct val="70000"/>
              </a:lnSpc>
              <a:spcBef>
                <a:spcPts val="1000"/>
              </a:spcBef>
              <a:spcAft>
                <a:spcPts val="0"/>
              </a:spcAft>
              <a:buClr>
                <a:srgbClr val="9CDCFE"/>
              </a:buClr>
              <a:buSzPts val="1850"/>
              <a:buChar char="•"/>
            </a:pPr>
            <a:r>
              <a:rPr lang="en-US" sz="1850">
                <a:solidFill>
                  <a:srgbClr val="9CDCFE"/>
                </a:solidFill>
                <a:latin typeface="Consolas"/>
                <a:ea typeface="Consolas"/>
                <a:cs typeface="Consolas"/>
                <a:sym typeface="Consolas"/>
              </a:rPr>
              <a:t>server</a:t>
            </a:r>
            <a:r>
              <a:rPr lang="en-US" sz="1850">
                <a:solidFill>
                  <a:srgbClr val="D4D4D4"/>
                </a:solidFill>
                <a:latin typeface="Consolas"/>
                <a:ea typeface="Consolas"/>
                <a:cs typeface="Consolas"/>
                <a:sym typeface="Consolas"/>
              </a:rPr>
              <a:t>.</a:t>
            </a:r>
            <a:r>
              <a:rPr lang="en-US" sz="1850">
                <a:solidFill>
                  <a:srgbClr val="DCDCAA"/>
                </a:solidFill>
                <a:latin typeface="Consolas"/>
                <a:ea typeface="Consolas"/>
                <a:cs typeface="Consolas"/>
                <a:sym typeface="Consolas"/>
              </a:rPr>
              <a:t>on</a:t>
            </a:r>
            <a:r>
              <a:rPr lang="en-US" sz="1850">
                <a:solidFill>
                  <a:srgbClr val="D4D4D4"/>
                </a:solidFill>
                <a:latin typeface="Consolas"/>
                <a:ea typeface="Consolas"/>
                <a:cs typeface="Consolas"/>
                <a:sym typeface="Consolas"/>
              </a:rPr>
              <a:t>(“/ledon”, LEDON);</a:t>
            </a:r>
            <a:endParaRPr/>
          </a:p>
          <a:p>
            <a:pPr indent="-228600" lvl="0" marL="228600" rtl="0" algn="l">
              <a:lnSpc>
                <a:spcPct val="70000"/>
              </a:lnSpc>
              <a:spcBef>
                <a:spcPts val="1000"/>
              </a:spcBef>
              <a:spcAft>
                <a:spcPts val="0"/>
              </a:spcAft>
              <a:buClr>
                <a:srgbClr val="D4D4D4"/>
              </a:buClr>
              <a:buSzPts val="1850"/>
              <a:buChar char="•"/>
            </a:pPr>
            <a:br>
              <a:rPr lang="en-US" sz="1850">
                <a:solidFill>
                  <a:srgbClr val="D4D4D4"/>
                </a:solidFill>
                <a:latin typeface="Consolas"/>
                <a:ea typeface="Consolas"/>
                <a:cs typeface="Consolas"/>
                <a:sym typeface="Consolas"/>
              </a:rPr>
            </a:br>
            <a:r>
              <a:rPr lang="en-US" sz="1850">
                <a:solidFill>
                  <a:srgbClr val="9CDCFE"/>
                </a:solidFill>
                <a:latin typeface="Consolas"/>
                <a:ea typeface="Consolas"/>
                <a:cs typeface="Consolas"/>
                <a:sym typeface="Consolas"/>
              </a:rPr>
              <a:t>server</a:t>
            </a:r>
            <a:r>
              <a:rPr lang="en-US" sz="1850">
                <a:solidFill>
                  <a:srgbClr val="D4D4D4"/>
                </a:solidFill>
                <a:latin typeface="Consolas"/>
                <a:ea typeface="Consolas"/>
                <a:cs typeface="Consolas"/>
                <a:sym typeface="Consolas"/>
              </a:rPr>
              <a:t>.</a:t>
            </a:r>
            <a:r>
              <a:rPr lang="en-US" sz="1850">
                <a:solidFill>
                  <a:srgbClr val="DCDCAA"/>
                </a:solidFill>
                <a:latin typeface="Consolas"/>
                <a:ea typeface="Consolas"/>
                <a:cs typeface="Consolas"/>
                <a:sym typeface="Consolas"/>
              </a:rPr>
              <a:t>handleClient</a:t>
            </a:r>
            <a:r>
              <a:rPr lang="en-US" sz="1850">
                <a:solidFill>
                  <a:srgbClr val="D4D4D4"/>
                </a:solidFill>
                <a:latin typeface="Consolas"/>
                <a:ea typeface="Consolas"/>
                <a:cs typeface="Consolas"/>
                <a:sym typeface="Consolas"/>
              </a:rPr>
              <a:t>();</a:t>
            </a:r>
            <a:endParaRPr/>
          </a:p>
          <a:p>
            <a:pPr indent="-228600" lvl="0" marL="228600" rtl="0" algn="l">
              <a:lnSpc>
                <a:spcPct val="70000"/>
              </a:lnSpc>
              <a:spcBef>
                <a:spcPts val="1000"/>
              </a:spcBef>
              <a:spcAft>
                <a:spcPts val="0"/>
              </a:spcAft>
              <a:buClr>
                <a:srgbClr val="D4D4D4"/>
              </a:buClr>
              <a:buSzPts val="1850"/>
              <a:buChar char="•"/>
            </a:pPr>
            <a:r>
              <a:rPr lang="en-US" sz="1850">
                <a:solidFill>
                  <a:srgbClr val="D4D4D4"/>
                </a:solidFill>
                <a:latin typeface="Consolas"/>
                <a:ea typeface="Consolas"/>
                <a:cs typeface="Consolas"/>
                <a:sym typeface="Consolas"/>
              </a:rPr>
              <a:t>This function transfers control to </a:t>
            </a:r>
            <a:r>
              <a:rPr lang="en-US" sz="1850">
                <a:solidFill>
                  <a:srgbClr val="9CDCFE"/>
                </a:solidFill>
                <a:latin typeface="Consolas"/>
                <a:ea typeface="Consolas"/>
                <a:cs typeface="Consolas"/>
                <a:sym typeface="Consolas"/>
              </a:rPr>
              <a:t>server</a:t>
            </a:r>
            <a:r>
              <a:rPr lang="en-US" sz="1850">
                <a:solidFill>
                  <a:srgbClr val="D4D4D4"/>
                </a:solidFill>
                <a:latin typeface="Consolas"/>
                <a:ea typeface="Consolas"/>
                <a:cs typeface="Consolas"/>
                <a:sym typeface="Consolas"/>
              </a:rPr>
              <a:t>.</a:t>
            </a:r>
            <a:r>
              <a:rPr lang="en-US" sz="1850">
                <a:solidFill>
                  <a:srgbClr val="DCDCAA"/>
                </a:solidFill>
                <a:latin typeface="Consolas"/>
                <a:ea typeface="Consolas"/>
                <a:cs typeface="Consolas"/>
                <a:sym typeface="Consolas"/>
              </a:rPr>
              <a:t>on</a:t>
            </a:r>
            <a:r>
              <a:rPr lang="en-US" sz="1850">
                <a:solidFill>
                  <a:srgbClr val="D4D4D4"/>
                </a:solidFill>
                <a:latin typeface="Consolas"/>
                <a:ea typeface="Consolas"/>
                <a:cs typeface="Consolas"/>
                <a:sym typeface="Consolas"/>
              </a:rPr>
              <a:t>() function whenever a cliet request is made to the server.</a:t>
            </a:r>
            <a:endParaRPr/>
          </a:p>
          <a:p>
            <a:pPr indent="-228600" lvl="0" marL="228600" rtl="0" algn="l">
              <a:lnSpc>
                <a:spcPct val="70000"/>
              </a:lnSpc>
              <a:spcBef>
                <a:spcPts val="1000"/>
              </a:spcBef>
              <a:spcAft>
                <a:spcPts val="0"/>
              </a:spcAft>
              <a:buClr>
                <a:srgbClr val="D4D4D4"/>
              </a:buClr>
              <a:buSzPts val="1850"/>
              <a:buChar char="•"/>
            </a:pPr>
            <a:br>
              <a:rPr lang="en-US" sz="1850">
                <a:solidFill>
                  <a:srgbClr val="D4D4D4"/>
                </a:solidFill>
                <a:latin typeface="Consolas"/>
                <a:ea typeface="Consolas"/>
                <a:cs typeface="Consolas"/>
                <a:sym typeface="Consolas"/>
              </a:rPr>
            </a:br>
            <a:endParaRPr sz="1850">
              <a:solidFill>
                <a:srgbClr val="D4D4D4"/>
              </a:solidFill>
              <a:latin typeface="Consolas"/>
              <a:ea typeface="Consolas"/>
              <a:cs typeface="Consolas"/>
              <a:sym typeface="Consolas"/>
            </a:endParaRPr>
          </a:p>
          <a:p>
            <a:pPr indent="0" lvl="0" marL="0" rtl="0" algn="l">
              <a:lnSpc>
                <a:spcPct val="70000"/>
              </a:lnSpc>
              <a:spcBef>
                <a:spcPts val="1000"/>
              </a:spcBef>
              <a:spcAft>
                <a:spcPts val="0"/>
              </a:spcAft>
              <a:buClr>
                <a:schemeClr val="lt1"/>
              </a:buClr>
              <a:buSzPts val="1850"/>
              <a:buNone/>
            </a:pPr>
            <a:r>
              <a:t/>
            </a:r>
            <a:endParaRPr sz="185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9" name="Shape 269"/>
        <p:cNvGrpSpPr/>
        <p:nvPr/>
      </p:nvGrpSpPr>
      <p:grpSpPr>
        <a:xfrm>
          <a:off x="0" y="0"/>
          <a:ext cx="0" cy="0"/>
          <a:chOff x="0" y="0"/>
          <a:chExt cx="0" cy="0"/>
        </a:xfrm>
      </p:grpSpPr>
      <p:sp>
        <p:nvSpPr>
          <p:cNvPr id="270" name="Google Shape;270;p2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8"/>
          <p:cNvSpPr/>
          <p:nvPr/>
        </p:nvSpPr>
        <p:spPr>
          <a:xfrm>
            <a:off x="7017235" y="0"/>
            <a:ext cx="789032" cy="6865831"/>
          </a:xfrm>
          <a:custGeom>
            <a:rect b="b" l="l" r="r" t="t"/>
            <a:pathLst>
              <a:path extrusionOk="0" h="6865831" w="789032">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28"/>
          <p:cNvSpPr/>
          <p:nvPr/>
        </p:nvSpPr>
        <p:spPr>
          <a:xfrm>
            <a:off x="7017236" y="887217"/>
            <a:ext cx="482654"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8"/>
          <p:cNvSpPr/>
          <p:nvPr/>
        </p:nvSpPr>
        <p:spPr>
          <a:xfrm>
            <a:off x="-1" y="0"/>
            <a:ext cx="7498749" cy="61501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4" name="Google Shape;274;p28"/>
          <p:cNvPicPr preferRelativeResize="0"/>
          <p:nvPr/>
        </p:nvPicPr>
        <p:blipFill rotWithShape="1">
          <a:blip r:embed="rId3">
            <a:alphaModFix/>
          </a:blip>
          <a:srcRect b="0" l="0" r="0" t="0"/>
          <a:stretch/>
        </p:blipFill>
        <p:spPr>
          <a:xfrm>
            <a:off x="643468" y="823577"/>
            <a:ext cx="3194558" cy="1990974"/>
          </a:xfrm>
          <a:prstGeom prst="rect">
            <a:avLst/>
          </a:prstGeom>
          <a:noFill/>
          <a:ln>
            <a:noFill/>
          </a:ln>
        </p:spPr>
      </p:pic>
      <p:pic>
        <p:nvPicPr>
          <p:cNvPr id="275" name="Google Shape;275;p28"/>
          <p:cNvPicPr preferRelativeResize="0"/>
          <p:nvPr/>
        </p:nvPicPr>
        <p:blipFill rotWithShape="1">
          <a:blip r:embed="rId4">
            <a:alphaModFix/>
          </a:blip>
          <a:srcRect b="0" l="0" r="0" t="0"/>
          <a:stretch/>
        </p:blipFill>
        <p:spPr>
          <a:xfrm>
            <a:off x="4000034" y="1020425"/>
            <a:ext cx="3194558" cy="1597279"/>
          </a:xfrm>
          <a:prstGeom prst="rect">
            <a:avLst/>
          </a:prstGeom>
          <a:noFill/>
          <a:ln>
            <a:noFill/>
          </a:ln>
        </p:spPr>
      </p:pic>
      <p:pic>
        <p:nvPicPr>
          <p:cNvPr id="276" name="Google Shape;276;p28"/>
          <p:cNvPicPr preferRelativeResize="0"/>
          <p:nvPr/>
        </p:nvPicPr>
        <p:blipFill rotWithShape="1">
          <a:blip r:embed="rId5">
            <a:alphaModFix/>
          </a:blip>
          <a:srcRect b="0" l="0" r="0" t="0"/>
          <a:stretch/>
        </p:blipFill>
        <p:spPr>
          <a:xfrm>
            <a:off x="903924" y="3165180"/>
            <a:ext cx="2673646" cy="2673646"/>
          </a:xfrm>
          <a:prstGeom prst="rect">
            <a:avLst/>
          </a:prstGeom>
          <a:noFill/>
          <a:ln>
            <a:noFill/>
          </a:ln>
        </p:spPr>
      </p:pic>
      <p:pic>
        <p:nvPicPr>
          <p:cNvPr id="277" name="Google Shape;277;p28"/>
          <p:cNvPicPr preferRelativeResize="0"/>
          <p:nvPr/>
        </p:nvPicPr>
        <p:blipFill rotWithShape="1">
          <a:blip r:embed="rId6">
            <a:alphaModFix/>
          </a:blip>
          <a:srcRect b="0" l="0" r="0" t="0"/>
          <a:stretch/>
        </p:blipFill>
        <p:spPr>
          <a:xfrm>
            <a:off x="4000035" y="3371345"/>
            <a:ext cx="3194558" cy="2261316"/>
          </a:xfrm>
          <a:prstGeom prst="rect">
            <a:avLst/>
          </a:prstGeom>
          <a:noFill/>
          <a:ln>
            <a:noFill/>
          </a:ln>
        </p:spPr>
      </p:pic>
      <p:sp>
        <p:nvSpPr>
          <p:cNvPr id="278" name="Google Shape;278;p28"/>
          <p:cNvSpPr/>
          <p:nvPr/>
        </p:nvSpPr>
        <p:spPr>
          <a:xfrm>
            <a:off x="7804744" y="0"/>
            <a:ext cx="4384208"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28"/>
          <p:cNvSpPr/>
          <p:nvPr/>
        </p:nvSpPr>
        <p:spPr>
          <a:xfrm>
            <a:off x="8129872" y="1062401"/>
            <a:ext cx="3262028" cy="273388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4400" u="none" cap="none" strike="noStrike">
                <a:solidFill>
                  <a:srgbClr val="FFFFFF"/>
                </a:solidFill>
                <a:latin typeface="Calibri"/>
                <a:ea typeface="Calibri"/>
                <a:cs typeface="Calibri"/>
                <a:sym typeface="Calibri"/>
              </a:rPr>
              <a:t>USED THIS?</a:t>
            </a:r>
            <a:endParaRPr b="0" i="0" sz="44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9"/>
          <p:cNvSpPr/>
          <p:nvPr/>
        </p:nvSpPr>
        <p:spPr>
          <a:xfrm>
            <a:off x="810000" y="447120"/>
            <a:ext cx="10571400" cy="9698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rgbClr val="FEFEFE"/>
              </a:buClr>
              <a:buSzPts val="4000"/>
              <a:buFont typeface="Arial"/>
              <a:buNone/>
            </a:pPr>
            <a:r>
              <a:rPr b="1" i="0" lang="en-US" sz="4000" u="none" cap="none" strike="noStrike">
                <a:solidFill>
                  <a:srgbClr val="FEFEFE"/>
                </a:solidFill>
                <a:latin typeface="Arial"/>
                <a:ea typeface="Arial"/>
                <a:cs typeface="Arial"/>
                <a:sym typeface="Arial"/>
              </a:rPr>
              <a:t>USED THIS ? (Don’t Lie :P)</a:t>
            </a:r>
            <a:endParaRPr b="0" i="0" sz="1800" u="none" cap="none" strike="noStrike">
              <a:solidFill>
                <a:srgbClr val="FFFFFF"/>
              </a:solidFill>
              <a:latin typeface="Arial"/>
              <a:ea typeface="Arial"/>
              <a:cs typeface="Arial"/>
              <a:sym typeface="Arial"/>
            </a:endParaRPr>
          </a:p>
        </p:txBody>
      </p:sp>
      <p:pic>
        <p:nvPicPr>
          <p:cNvPr id="285" name="Google Shape;285;p29"/>
          <p:cNvPicPr preferRelativeResize="0"/>
          <p:nvPr/>
        </p:nvPicPr>
        <p:blipFill rotWithShape="1">
          <a:blip r:embed="rId3">
            <a:alphaModFix/>
          </a:blip>
          <a:srcRect b="0" l="0" r="0" t="0"/>
          <a:stretch/>
        </p:blipFill>
        <p:spPr>
          <a:xfrm>
            <a:off x="1948680" y="1872000"/>
            <a:ext cx="6647400" cy="4463640"/>
          </a:xfrm>
          <a:prstGeom prst="rect">
            <a:avLst/>
          </a:prstGeom>
          <a:noFill/>
          <a:ln>
            <a:noFill/>
          </a:ln>
          <a:effectLst>
            <a:outerShdw blurRad="5080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9" name="Shape 289"/>
        <p:cNvGrpSpPr/>
        <p:nvPr/>
      </p:nvGrpSpPr>
      <p:grpSpPr>
        <a:xfrm>
          <a:off x="0" y="0"/>
          <a:ext cx="0" cy="0"/>
          <a:chOff x="0" y="0"/>
          <a:chExt cx="0" cy="0"/>
        </a:xfrm>
      </p:grpSpPr>
      <p:sp>
        <p:nvSpPr>
          <p:cNvPr id="290" name="Google Shape;290;p30"/>
          <p:cNvSpPr/>
          <p:nvPr/>
        </p:nvSpPr>
        <p:spPr>
          <a:xfrm>
            <a:off x="0" y="4572457"/>
            <a:ext cx="12192000" cy="2285543"/>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291" name="Google Shape;291;p30"/>
          <p:cNvSpPr/>
          <p:nvPr/>
        </p:nvSpPr>
        <p:spPr>
          <a:xfrm>
            <a:off x="716280" y="5093208"/>
            <a:ext cx="7549896" cy="1261872"/>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None/>
            </a:pPr>
            <a:r>
              <a:rPr b="1" i="0" lang="en-US" sz="4200" u="none" cap="none" strike="noStrike">
                <a:solidFill>
                  <a:schemeClr val="lt1"/>
                </a:solidFill>
                <a:latin typeface="Calibri"/>
                <a:ea typeface="Calibri"/>
                <a:cs typeface="Calibri"/>
                <a:sym typeface="Calibri"/>
              </a:rPr>
              <a:t>The one that does all these cool features </a:t>
            </a:r>
            <a:endParaRPr b="0" i="0" sz="4200" u="none" cap="none" strike="noStrike">
              <a:solidFill>
                <a:schemeClr val="lt1"/>
              </a:solidFill>
              <a:latin typeface="Calibri"/>
              <a:ea typeface="Calibri"/>
              <a:cs typeface="Calibri"/>
              <a:sym typeface="Calibri"/>
            </a:endParaRPr>
          </a:p>
        </p:txBody>
      </p:sp>
      <p:pic>
        <p:nvPicPr>
          <p:cNvPr id="292" name="Google Shape;292;p30"/>
          <p:cNvPicPr preferRelativeResize="0"/>
          <p:nvPr/>
        </p:nvPicPr>
        <p:blipFill rotWithShape="1">
          <a:blip r:embed="rId3">
            <a:alphaModFix/>
          </a:blip>
          <a:srcRect b="0" l="0" r="0" t="0"/>
          <a:stretch/>
        </p:blipFill>
        <p:spPr>
          <a:xfrm>
            <a:off x="777240" y="465390"/>
            <a:ext cx="10637519" cy="3723132"/>
          </a:xfrm>
          <a:prstGeom prst="rect">
            <a:avLst/>
          </a:prstGeom>
          <a:noFill/>
          <a:ln>
            <a:noFill/>
          </a:ln>
        </p:spPr>
      </p:pic>
      <p:cxnSp>
        <p:nvCxnSpPr>
          <p:cNvPr id="293" name="Google Shape;293;p30"/>
          <p:cNvCxnSpPr/>
          <p:nvPr/>
        </p:nvCxnSpPr>
        <p:spPr>
          <a:xfrm rot="10800000">
            <a:off x="8386843" y="5264106"/>
            <a:ext cx="0" cy="914400"/>
          </a:xfrm>
          <a:prstGeom prst="straightConnector1">
            <a:avLst/>
          </a:prstGeom>
          <a:noFill/>
          <a:ln cap="flat" cmpd="sng" w="19050">
            <a:solidFill>
              <a:schemeClr val="lt1">
                <a:alpha val="80000"/>
              </a:schemeClr>
            </a:solidFill>
            <a:prstDash val="solid"/>
            <a:miter lim="800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7" name="Shape 297"/>
        <p:cNvGrpSpPr/>
        <p:nvPr/>
      </p:nvGrpSpPr>
      <p:grpSpPr>
        <a:xfrm>
          <a:off x="0" y="0"/>
          <a:ext cx="0" cy="0"/>
          <a:chOff x="0" y="0"/>
          <a:chExt cx="0" cy="0"/>
        </a:xfrm>
      </p:grpSpPr>
      <p:sp>
        <p:nvSpPr>
          <p:cNvPr id="298" name="Google Shape;298;p31"/>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99" name="Google Shape;299;p31"/>
          <p:cNvGrpSpPr/>
          <p:nvPr/>
        </p:nvGrpSpPr>
        <p:grpSpPr>
          <a:xfrm>
            <a:off x="-417513" y="0"/>
            <a:ext cx="12584114" cy="6853238"/>
            <a:chOff x="-417513" y="0"/>
            <a:chExt cx="12584114" cy="6853238"/>
          </a:xfrm>
        </p:grpSpPr>
        <p:sp>
          <p:nvSpPr>
            <p:cNvPr id="300" name="Google Shape;300;p3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31"/>
          <p:cNvGrpSpPr/>
          <p:nvPr/>
        </p:nvGrpSpPr>
        <p:grpSpPr>
          <a:xfrm>
            <a:off x="800144" y="1699589"/>
            <a:ext cx="3674476" cy="3470421"/>
            <a:chOff x="697883" y="1816768"/>
            <a:chExt cx="3674476" cy="3470421"/>
          </a:xfrm>
        </p:grpSpPr>
        <p:sp>
          <p:nvSpPr>
            <p:cNvPr id="322" name="Google Shape;322;p3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31"/>
          <p:cNvSpPr/>
          <p:nvPr/>
        </p:nvSpPr>
        <p:spPr>
          <a:xfrm>
            <a:off x="904877" y="2415322"/>
            <a:ext cx="3451730" cy="239986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i="0" lang="en-US" sz="4000" u="none" cap="none" strike="noStrike">
                <a:solidFill>
                  <a:srgbClr val="FFFFFF"/>
                </a:solidFill>
                <a:latin typeface="Calibri"/>
                <a:ea typeface="Calibri"/>
                <a:cs typeface="Calibri"/>
                <a:sym typeface="Calibri"/>
              </a:rPr>
              <a:t>Classical Definition</a:t>
            </a:r>
            <a:endParaRPr b="0" i="0" sz="4000" u="none" cap="none" strike="noStrike">
              <a:solidFill>
                <a:srgbClr val="FFFFFF"/>
              </a:solidFill>
              <a:latin typeface="Calibri"/>
              <a:ea typeface="Calibri"/>
              <a:cs typeface="Calibri"/>
              <a:sym typeface="Calibri"/>
            </a:endParaRPr>
          </a:p>
        </p:txBody>
      </p:sp>
      <p:sp>
        <p:nvSpPr>
          <p:cNvPr id="326" name="Google Shape;326;p31"/>
          <p:cNvSpPr/>
          <p:nvPr/>
        </p:nvSpPr>
        <p:spPr>
          <a:xfrm>
            <a:off x="5120640" y="804672"/>
            <a:ext cx="6281928" cy="5248656"/>
          </a:xfrm>
          <a:prstGeom prst="rect">
            <a:avLst/>
          </a:prstGeom>
          <a:noFill/>
          <a:ln>
            <a:noFill/>
          </a:ln>
        </p:spPr>
        <p:txBody>
          <a:bodyPr anchorCtr="0" anchor="ctr" bIns="45700" lIns="91425" spcFirstLastPara="1" rIns="91425" wrap="square" tIns="45700">
            <a:noAutofit/>
          </a:bodyPr>
          <a:lstStyle/>
          <a:p>
            <a:pPr indent="-114480" lvl="0" marL="114480" marR="0" rtl="0" algn="l">
              <a:lnSpc>
                <a:spcPct val="90000"/>
              </a:lnSpc>
              <a:spcBef>
                <a:spcPts val="0"/>
              </a:spcBef>
              <a:spcAft>
                <a:spcPts val="0"/>
              </a:spcAft>
              <a:buClr>
                <a:srgbClr val="00C6BB"/>
              </a:buClr>
              <a:buSzPts val="2000"/>
              <a:buFont typeface="Arial"/>
              <a:buChar char="•"/>
            </a:pPr>
            <a:r>
              <a:rPr b="1" i="0" lang="en-US" sz="2000" u="none" cap="none" strike="noStrike">
                <a:solidFill>
                  <a:schemeClr val="dk1"/>
                </a:solidFill>
                <a:latin typeface="Calibri"/>
                <a:ea typeface="Calibri"/>
                <a:cs typeface="Calibri"/>
                <a:sym typeface="Calibri"/>
              </a:rPr>
              <a:t>Image processing</a:t>
            </a:r>
            <a:r>
              <a:rPr b="0" i="0" lang="en-US" sz="2000" u="none" cap="none" strike="noStrike">
                <a:solidFill>
                  <a:schemeClr val="dk1"/>
                </a:solidFill>
                <a:latin typeface="Calibri"/>
                <a:ea typeface="Calibri"/>
                <a:cs typeface="Calibri"/>
                <a:sym typeface="Calibri"/>
              </a:rPr>
              <a:t> is a method to convert an image into digital form and perform some operations on it, in order to get an enhanced image or to extract some useful information from it. It is a type of signal dispensation in which input is image, like video frame or photograph and output may be image or characteristics associated with that image.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0" name="Shape 330"/>
        <p:cNvGrpSpPr/>
        <p:nvPr/>
      </p:nvGrpSpPr>
      <p:grpSpPr>
        <a:xfrm>
          <a:off x="0" y="0"/>
          <a:ext cx="0" cy="0"/>
          <a:chOff x="0" y="0"/>
          <a:chExt cx="0" cy="0"/>
        </a:xfrm>
      </p:grpSpPr>
      <p:sp>
        <p:nvSpPr>
          <p:cNvPr id="331" name="Google Shape;331;p32"/>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32" name="Google Shape;332;p32"/>
          <p:cNvGrpSpPr/>
          <p:nvPr/>
        </p:nvGrpSpPr>
        <p:grpSpPr>
          <a:xfrm>
            <a:off x="-417513" y="0"/>
            <a:ext cx="12584114" cy="6853238"/>
            <a:chOff x="-417513" y="0"/>
            <a:chExt cx="12584114" cy="6853238"/>
          </a:xfrm>
        </p:grpSpPr>
        <p:sp>
          <p:nvSpPr>
            <p:cNvPr id="333" name="Google Shape;333;p3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32"/>
          <p:cNvGrpSpPr/>
          <p:nvPr/>
        </p:nvGrpSpPr>
        <p:grpSpPr>
          <a:xfrm>
            <a:off x="800144" y="1699589"/>
            <a:ext cx="3674476" cy="3470421"/>
            <a:chOff x="697883" y="1816768"/>
            <a:chExt cx="3674476" cy="3470421"/>
          </a:xfrm>
        </p:grpSpPr>
        <p:sp>
          <p:nvSpPr>
            <p:cNvPr id="355" name="Google Shape;355;p32"/>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32"/>
          <p:cNvSpPr/>
          <p:nvPr/>
        </p:nvSpPr>
        <p:spPr>
          <a:xfrm>
            <a:off x="904877" y="2415322"/>
            <a:ext cx="3451730" cy="239986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i="0" lang="en-US" sz="4000" u="none" cap="none" strike="noStrike">
                <a:solidFill>
                  <a:srgbClr val="FFFFFF"/>
                </a:solidFill>
                <a:latin typeface="Calibri"/>
                <a:ea typeface="Calibri"/>
                <a:cs typeface="Calibri"/>
                <a:sym typeface="Calibri"/>
              </a:rPr>
              <a:t>OpenCV</a:t>
            </a:r>
            <a:endParaRPr b="0" i="0" sz="4000" u="none" cap="none" strike="noStrike">
              <a:solidFill>
                <a:srgbClr val="FFFFFF"/>
              </a:solidFill>
              <a:latin typeface="Calibri"/>
              <a:ea typeface="Calibri"/>
              <a:cs typeface="Calibri"/>
              <a:sym typeface="Calibri"/>
            </a:endParaRPr>
          </a:p>
        </p:txBody>
      </p:sp>
      <p:sp>
        <p:nvSpPr>
          <p:cNvPr id="359" name="Google Shape;359;p32"/>
          <p:cNvSpPr/>
          <p:nvPr/>
        </p:nvSpPr>
        <p:spPr>
          <a:xfrm>
            <a:off x="5120640" y="804672"/>
            <a:ext cx="6281928" cy="5248656"/>
          </a:xfrm>
          <a:prstGeom prst="rect">
            <a:avLst/>
          </a:prstGeom>
          <a:noFill/>
          <a:ln>
            <a:noFill/>
          </a:ln>
        </p:spPr>
        <p:txBody>
          <a:bodyPr anchorCtr="0" anchor="ctr" bIns="45700" lIns="91425" spcFirstLastPara="1" rIns="91425" wrap="square" tIns="45700">
            <a:noAutofit/>
          </a:bodyPr>
          <a:lstStyle/>
          <a:p>
            <a:pPr indent="-228600" lvl="0" marL="343080" marR="0" rtl="0" algn="l">
              <a:lnSpc>
                <a:spcPct val="90000"/>
              </a:lnSpc>
              <a:spcBef>
                <a:spcPts val="0"/>
              </a:spcBef>
              <a:spcAft>
                <a:spcPts val="0"/>
              </a:spcAft>
              <a:buClr>
                <a:srgbClr val="00C6BB"/>
              </a:buClr>
              <a:buSzPts val="2000"/>
              <a:buFont typeface="Arial"/>
              <a:buChar char="•"/>
            </a:pPr>
            <a:r>
              <a:rPr b="0" i="0" lang="en-US" sz="2000" u="none" cap="none" strike="noStrike">
                <a:solidFill>
                  <a:schemeClr val="dk1"/>
                </a:solidFill>
                <a:latin typeface="Calibri"/>
                <a:ea typeface="Calibri"/>
                <a:cs typeface="Calibri"/>
                <a:sym typeface="Calibri"/>
              </a:rPr>
              <a:t>OpenCV is a library of programming functions mainly aimed at real-time computer vision. Originally developed by Intel, it was later supported by Willow Garage then Itseez. The library is cross-platform and free for use under the open-source BSD license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3" name="Shape 363"/>
        <p:cNvGrpSpPr/>
        <p:nvPr/>
      </p:nvGrpSpPr>
      <p:grpSpPr>
        <a:xfrm>
          <a:off x="0" y="0"/>
          <a:ext cx="0" cy="0"/>
          <a:chOff x="0" y="0"/>
          <a:chExt cx="0" cy="0"/>
        </a:xfrm>
      </p:grpSpPr>
      <p:sp>
        <p:nvSpPr>
          <p:cNvPr id="364" name="Google Shape;364;p3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33"/>
          <p:cNvSpPr/>
          <p:nvPr/>
        </p:nvSpPr>
        <p:spPr>
          <a:xfrm>
            <a:off x="958507" y="1120155"/>
            <a:ext cx="4189198" cy="460909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400" u="none" cap="none" strike="noStrike">
                <a:solidFill>
                  <a:schemeClr val="dk1"/>
                </a:solidFill>
                <a:latin typeface="Calibri"/>
                <a:ea typeface="Calibri"/>
                <a:cs typeface="Calibri"/>
                <a:sym typeface="Calibri"/>
              </a:rPr>
              <a:t>Basic functions In OpenCV</a:t>
            </a:r>
            <a:endParaRPr b="0" i="0" sz="4400" u="none" cap="none" strike="noStrike">
              <a:solidFill>
                <a:schemeClr val="dk1"/>
              </a:solidFill>
              <a:latin typeface="Calibri"/>
              <a:ea typeface="Calibri"/>
              <a:cs typeface="Calibri"/>
              <a:sym typeface="Calibri"/>
            </a:endParaRPr>
          </a:p>
        </p:txBody>
      </p:sp>
      <p:grpSp>
        <p:nvGrpSpPr>
          <p:cNvPr id="366" name="Google Shape;366;p33"/>
          <p:cNvGrpSpPr/>
          <p:nvPr/>
        </p:nvGrpSpPr>
        <p:grpSpPr>
          <a:xfrm>
            <a:off x="5832729" y="798423"/>
            <a:ext cx="6359271" cy="6059577"/>
            <a:chOff x="2285126" y="-1693523"/>
            <a:chExt cx="6359271" cy="6059577"/>
          </a:xfrm>
        </p:grpSpPr>
        <p:sp>
          <p:nvSpPr>
            <p:cNvPr id="367" name="Google Shape;367;p33"/>
            <p:cNvSpPr/>
            <p:nvPr/>
          </p:nvSpPr>
          <p:spPr>
            <a:xfrm flipH="1">
              <a:off x="2286127" y="-976413"/>
              <a:ext cx="1101799" cy="5342467"/>
            </a:xfrm>
            <a:custGeom>
              <a:rect b="b" l="l" r="r" t="t"/>
              <a:pathLst>
                <a:path extrusionOk="0" h="5342467" w="1101799">
                  <a:moveTo>
                    <a:pt x="1101799" y="0"/>
                  </a:moveTo>
                  <a:lnTo>
                    <a:pt x="0" y="1141661"/>
                  </a:lnTo>
                  <a:lnTo>
                    <a:pt x="0" y="5342467"/>
                  </a:lnTo>
                  <a:lnTo>
                    <a:pt x="1039862" y="5342467"/>
                  </a:lnTo>
                  <a:lnTo>
                    <a:pt x="1101799" y="5278421"/>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3"/>
            <p:cNvSpPr/>
            <p:nvPr/>
          </p:nvSpPr>
          <p:spPr>
            <a:xfrm flipH="1">
              <a:off x="2285126" y="-1425874"/>
              <a:ext cx="762170"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3"/>
            <p:cNvSpPr/>
            <p:nvPr/>
          </p:nvSpPr>
          <p:spPr>
            <a:xfrm flipH="1">
              <a:off x="2566852" y="-1693523"/>
              <a:ext cx="485207"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33"/>
            <p:cNvSpPr/>
            <p:nvPr/>
          </p:nvSpPr>
          <p:spPr>
            <a:xfrm>
              <a:off x="2543739" y="-1692608"/>
              <a:ext cx="6100658" cy="52516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1" name="Google Shape;371;p33"/>
          <p:cNvSpPr/>
          <p:nvPr/>
        </p:nvSpPr>
        <p:spPr>
          <a:xfrm>
            <a:off x="6436188" y="1120155"/>
            <a:ext cx="5067739" cy="4609095"/>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i="0" lang="en-US" sz="2220" u="none" cap="none" strike="noStrike">
                <a:solidFill>
                  <a:srgbClr val="FFFFFF"/>
                </a:solidFill>
                <a:latin typeface="Calibri"/>
                <a:ea typeface="Calibri"/>
                <a:cs typeface="Calibri"/>
                <a:sym typeface="Calibri"/>
              </a:rPr>
              <a:t>Import cv2 </a:t>
            </a:r>
            <a:r>
              <a:rPr lang="en-US" sz="2220">
                <a:solidFill>
                  <a:srgbClr val="FFFFFF"/>
                </a:solidFill>
                <a:latin typeface="Calibri"/>
                <a:ea typeface="Calibri"/>
                <a:cs typeface="Calibri"/>
                <a:sym typeface="Calibri"/>
              </a:rPr>
              <a:t>#</a:t>
            </a:r>
            <a:r>
              <a:rPr b="0" i="0" lang="en-US" sz="2220" u="none" cap="none" strike="noStrike">
                <a:solidFill>
                  <a:srgbClr val="FFFFFF"/>
                </a:solidFill>
                <a:latin typeface="Calibri"/>
                <a:ea typeface="Calibri"/>
                <a:cs typeface="Calibri"/>
                <a:sym typeface="Calibri"/>
              </a:rPr>
              <a:t>importing OpenCV</a:t>
            </a:r>
            <a:endParaRPr/>
          </a:p>
          <a:p>
            <a:pPr indent="0" lvl="0" marL="0" marR="0" rtl="0" algn="l">
              <a:lnSpc>
                <a:spcPct val="80000"/>
              </a:lnSpc>
              <a:spcBef>
                <a:spcPts val="600"/>
              </a:spcBef>
              <a:spcAft>
                <a:spcPts val="0"/>
              </a:spcAft>
              <a:buNone/>
            </a:pPr>
            <a:r>
              <a:t/>
            </a:r>
            <a:endParaRPr b="0" i="0" sz="2220" u="none" cap="none" strike="noStrike">
              <a:solidFill>
                <a:srgbClr val="FFFFFF"/>
              </a:solidFill>
              <a:latin typeface="Calibri"/>
              <a:ea typeface="Calibri"/>
              <a:cs typeface="Calibri"/>
              <a:sym typeface="Calibri"/>
            </a:endParaRPr>
          </a:p>
          <a:p>
            <a:pPr indent="0" lvl="0" marL="0" marR="0" rtl="0" algn="l">
              <a:lnSpc>
                <a:spcPct val="80000"/>
              </a:lnSpc>
              <a:spcBef>
                <a:spcPts val="600"/>
              </a:spcBef>
              <a:spcAft>
                <a:spcPts val="0"/>
              </a:spcAft>
              <a:buNone/>
            </a:pPr>
            <a:r>
              <a:rPr b="1" i="0" lang="en-US" sz="2220" u="none" cap="none" strike="noStrike">
                <a:solidFill>
                  <a:srgbClr val="FFFFFF"/>
                </a:solidFill>
                <a:latin typeface="Calibri"/>
                <a:ea typeface="Calibri"/>
                <a:cs typeface="Calibri"/>
                <a:sym typeface="Calibri"/>
              </a:rPr>
              <a:t>cv2.imread(“directory/imagename”)</a:t>
            </a:r>
            <a:endParaRPr b="0" i="0" sz="2220" u="none" cap="none" strike="noStrike">
              <a:solidFill>
                <a:srgbClr val="FFFFFF"/>
              </a:solidFill>
              <a:latin typeface="Calibri"/>
              <a:ea typeface="Calibri"/>
              <a:cs typeface="Calibri"/>
              <a:sym typeface="Calibri"/>
            </a:endParaRPr>
          </a:p>
          <a:p>
            <a:pPr indent="0" lvl="0" marL="0" marR="0" rtl="0" algn="l">
              <a:lnSpc>
                <a:spcPct val="80000"/>
              </a:lnSpc>
              <a:spcBef>
                <a:spcPts val="600"/>
              </a:spcBef>
              <a:spcAft>
                <a:spcPts val="0"/>
              </a:spcAft>
              <a:buNone/>
            </a:pPr>
            <a:r>
              <a:rPr b="1" i="0" lang="en-US" sz="2220" u="none" cap="none" strike="noStrike">
                <a:solidFill>
                  <a:srgbClr val="FFFFFF"/>
                </a:solidFill>
                <a:latin typeface="Calibri"/>
                <a:ea typeface="Calibri"/>
                <a:cs typeface="Calibri"/>
                <a:sym typeface="Calibri"/>
              </a:rPr>
              <a:t>	-</a:t>
            </a:r>
            <a:r>
              <a:rPr b="0" i="0" lang="en-US" sz="2220" u="none" cap="none" strike="noStrike">
                <a:solidFill>
                  <a:srgbClr val="FFFFFF"/>
                </a:solidFill>
                <a:latin typeface="Calibri"/>
                <a:ea typeface="Calibri"/>
                <a:cs typeface="Calibri"/>
                <a:sym typeface="Calibri"/>
              </a:rPr>
              <a:t> Reads the image from specified path</a:t>
            </a:r>
            <a:endParaRPr/>
          </a:p>
          <a:p>
            <a:pPr indent="0" lvl="0" marL="0" marR="0" rtl="0" algn="l">
              <a:lnSpc>
                <a:spcPct val="80000"/>
              </a:lnSpc>
              <a:spcBef>
                <a:spcPts val="600"/>
              </a:spcBef>
              <a:spcAft>
                <a:spcPts val="0"/>
              </a:spcAft>
              <a:buNone/>
            </a:pPr>
            <a:r>
              <a:t/>
            </a:r>
            <a:endParaRPr b="0" i="0" sz="2220" u="none" cap="none" strike="noStrike">
              <a:solidFill>
                <a:srgbClr val="FFFFFF"/>
              </a:solidFill>
              <a:latin typeface="Calibri"/>
              <a:ea typeface="Calibri"/>
              <a:cs typeface="Calibri"/>
              <a:sym typeface="Calibri"/>
            </a:endParaRPr>
          </a:p>
          <a:p>
            <a:pPr indent="0" lvl="0" marL="0" marR="0" rtl="0" algn="l">
              <a:lnSpc>
                <a:spcPct val="80000"/>
              </a:lnSpc>
              <a:spcBef>
                <a:spcPts val="600"/>
              </a:spcBef>
              <a:spcAft>
                <a:spcPts val="0"/>
              </a:spcAft>
              <a:buNone/>
            </a:pPr>
            <a:r>
              <a:rPr b="1" i="0" lang="en-US" sz="2220" u="none" cap="none" strike="noStrike">
                <a:solidFill>
                  <a:srgbClr val="FFFFFF"/>
                </a:solidFill>
                <a:latin typeface="Calibri"/>
                <a:ea typeface="Calibri"/>
                <a:cs typeface="Calibri"/>
                <a:sym typeface="Calibri"/>
              </a:rPr>
              <a:t>cv2.imshow(“windowname”, &lt;imagevariable&gt;)</a:t>
            </a:r>
            <a:endParaRPr b="0" i="0" sz="2220" u="none" cap="none" strike="noStrike">
              <a:solidFill>
                <a:srgbClr val="FFFFFF"/>
              </a:solidFill>
              <a:latin typeface="Calibri"/>
              <a:ea typeface="Calibri"/>
              <a:cs typeface="Calibri"/>
              <a:sym typeface="Calibri"/>
            </a:endParaRPr>
          </a:p>
          <a:p>
            <a:pPr indent="0" lvl="0" marL="0" marR="0" rtl="0" algn="l">
              <a:lnSpc>
                <a:spcPct val="80000"/>
              </a:lnSpc>
              <a:spcBef>
                <a:spcPts val="600"/>
              </a:spcBef>
              <a:spcAft>
                <a:spcPts val="0"/>
              </a:spcAft>
              <a:buNone/>
            </a:pPr>
            <a:r>
              <a:rPr b="0" i="0" lang="en-US" sz="2220" u="none" cap="none" strike="noStrike">
                <a:solidFill>
                  <a:srgbClr val="FFFFFF"/>
                </a:solidFill>
                <a:latin typeface="Calibri"/>
                <a:ea typeface="Calibri"/>
                <a:cs typeface="Calibri"/>
                <a:sym typeface="Calibri"/>
              </a:rPr>
              <a:t>	- Displays the image to specified window</a:t>
            </a:r>
            <a:endParaRPr/>
          </a:p>
          <a:p>
            <a:pPr indent="0" lvl="0" marL="0" marR="0" rtl="0" algn="l">
              <a:lnSpc>
                <a:spcPct val="80000"/>
              </a:lnSpc>
              <a:spcBef>
                <a:spcPts val="600"/>
              </a:spcBef>
              <a:spcAft>
                <a:spcPts val="0"/>
              </a:spcAft>
              <a:buNone/>
            </a:pPr>
            <a:r>
              <a:t/>
            </a:r>
            <a:endParaRPr b="0" i="0" sz="2220" u="none" cap="none" strike="noStrike">
              <a:solidFill>
                <a:srgbClr val="FFFFFF"/>
              </a:solidFill>
              <a:latin typeface="Calibri"/>
              <a:ea typeface="Calibri"/>
              <a:cs typeface="Calibri"/>
              <a:sym typeface="Calibri"/>
            </a:endParaRPr>
          </a:p>
          <a:p>
            <a:pPr indent="0" lvl="0" marL="0" marR="0" rtl="0" algn="l">
              <a:lnSpc>
                <a:spcPct val="80000"/>
              </a:lnSpc>
              <a:spcBef>
                <a:spcPts val="600"/>
              </a:spcBef>
              <a:spcAft>
                <a:spcPts val="0"/>
              </a:spcAft>
              <a:buNone/>
            </a:pPr>
            <a:r>
              <a:rPr b="1" i="0" lang="en-US" sz="2220" u="none" cap="none" strike="noStrike">
                <a:solidFill>
                  <a:srgbClr val="FFFFFF"/>
                </a:solidFill>
                <a:latin typeface="Calibri"/>
                <a:ea typeface="Calibri"/>
                <a:cs typeface="Calibri"/>
                <a:sym typeface="Calibri"/>
              </a:rPr>
              <a:t>cv2.imwrite(“directory/name”, &lt;imagevariable&gt;) </a:t>
            </a:r>
            <a:endParaRPr b="0" i="0" sz="2220" u="none" cap="none" strike="noStrike">
              <a:solidFill>
                <a:srgbClr val="FFFFFF"/>
              </a:solidFill>
              <a:latin typeface="Calibri"/>
              <a:ea typeface="Calibri"/>
              <a:cs typeface="Calibri"/>
              <a:sym typeface="Calibri"/>
            </a:endParaRPr>
          </a:p>
          <a:p>
            <a:pPr indent="0" lvl="0" marL="0" marR="0" rtl="0" algn="l">
              <a:lnSpc>
                <a:spcPct val="80000"/>
              </a:lnSpc>
              <a:spcBef>
                <a:spcPts val="600"/>
              </a:spcBef>
              <a:spcAft>
                <a:spcPts val="0"/>
              </a:spcAft>
              <a:buNone/>
            </a:pPr>
            <a:r>
              <a:rPr b="1" i="0" lang="en-US" sz="2220" u="none" cap="none" strike="noStrike">
                <a:solidFill>
                  <a:srgbClr val="FFFFFF"/>
                </a:solidFill>
                <a:latin typeface="Calibri"/>
                <a:ea typeface="Calibri"/>
                <a:cs typeface="Calibri"/>
                <a:sym typeface="Calibri"/>
              </a:rPr>
              <a:t>	-</a:t>
            </a:r>
            <a:r>
              <a:rPr b="0" i="0" lang="en-US" sz="2220" u="none" cap="none" strike="noStrike">
                <a:solidFill>
                  <a:srgbClr val="FFFFFF"/>
                </a:solidFill>
                <a:latin typeface="Calibri"/>
                <a:ea typeface="Calibri"/>
                <a:cs typeface="Calibri"/>
                <a:sym typeface="Calibri"/>
              </a:rPr>
              <a:t> Saves image to specified path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136079" y="412787"/>
            <a:ext cx="7919842" cy="904735"/>
          </a:xfrm>
          <a:prstGeom prst="rect">
            <a:avLst/>
          </a:prstGeom>
          <a:noFill/>
          <a:ln>
            <a:noFill/>
          </a:ln>
        </p:spPr>
        <p:txBody>
          <a:bodyPr anchorCtr="0" anchor="ctr" bIns="0" lIns="0" spcFirstLastPara="1" rIns="0" wrap="square" tIns="12050">
            <a:noAutofit/>
          </a:bodyPr>
          <a:lstStyle/>
          <a:p>
            <a:pPr indent="-3670934" lvl="0" marL="3683000" marR="5080" rtl="0" algn="ctr">
              <a:lnSpc>
                <a:spcPct val="90000"/>
              </a:lnSpc>
              <a:spcBef>
                <a:spcPts val="0"/>
              </a:spcBef>
              <a:spcAft>
                <a:spcPts val="0"/>
              </a:spcAft>
              <a:buClr>
                <a:schemeClr val="dk1"/>
              </a:buClr>
              <a:buSzPts val="4000"/>
              <a:buFont typeface="Calibri"/>
              <a:buNone/>
            </a:pPr>
            <a:r>
              <a:rPr lang="en-US" sz="4000"/>
              <a:t> Need for WiFi</a:t>
            </a:r>
            <a:br>
              <a:rPr lang="en-US" sz="4000"/>
            </a:br>
            <a:endParaRPr sz="1800"/>
          </a:p>
        </p:txBody>
      </p:sp>
      <p:sp>
        <p:nvSpPr>
          <p:cNvPr id="107" name="Google Shape;107;p16"/>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p>
            <a:pPr indent="0" lvl="0" marL="12700" rtl="0" algn="ctr">
              <a:lnSpc>
                <a:spcPct val="137500"/>
              </a:lnSpc>
              <a:spcBef>
                <a:spcPts val="0"/>
              </a:spcBef>
              <a:spcAft>
                <a:spcPts val="0"/>
              </a:spcAft>
              <a:buNone/>
            </a:pPr>
            <a:r>
              <a:rPr lang="en-US"/>
              <a:t>Wi-Fi Technology</a:t>
            </a:r>
            <a:endParaRPr/>
          </a:p>
        </p:txBody>
      </p:sp>
      <p:sp>
        <p:nvSpPr>
          <p:cNvPr id="108" name="Google Shape;108;p16"/>
          <p:cNvSpPr txBox="1"/>
          <p:nvPr/>
        </p:nvSpPr>
        <p:spPr>
          <a:xfrm>
            <a:off x="1734414" y="1267714"/>
            <a:ext cx="110489" cy="197490"/>
          </a:xfrm>
          <a:prstGeom prst="rect">
            <a:avLst/>
          </a:prstGeom>
          <a:noFill/>
          <a:ln>
            <a:noFill/>
          </a:ln>
        </p:spPr>
        <p:txBody>
          <a:bodyPr anchorCtr="0" anchor="t" bIns="0" lIns="0" spcFirstLastPara="1" rIns="0" wrap="square" tIns="12700">
            <a:noAutofit/>
          </a:bodyPr>
          <a:lstStyle/>
          <a:p>
            <a:pPr indent="0" lvl="0" marL="12700" marR="0" rtl="0" algn="l">
              <a:spcBef>
                <a:spcPts val="0"/>
              </a:spcBef>
              <a:spcAft>
                <a:spcPts val="0"/>
              </a:spcAft>
              <a:buNone/>
            </a:pPr>
            <a:r>
              <a:rPr b="1" lang="en-US" sz="1200">
                <a:solidFill>
                  <a:srgbClr val="FFFFFF"/>
                </a:solidFill>
                <a:latin typeface="Arial"/>
                <a:ea typeface="Arial"/>
                <a:cs typeface="Arial"/>
                <a:sym typeface="Arial"/>
              </a:rPr>
              <a:t>7</a:t>
            </a:r>
            <a:endParaRPr sz="1200">
              <a:solidFill>
                <a:srgbClr val="000000"/>
              </a:solidFill>
              <a:latin typeface="Arial"/>
              <a:ea typeface="Arial"/>
              <a:cs typeface="Arial"/>
              <a:sym typeface="Arial"/>
            </a:endParaRPr>
          </a:p>
        </p:txBody>
      </p:sp>
      <p:sp>
        <p:nvSpPr>
          <p:cNvPr id="109" name="Google Shape;109;p16"/>
          <p:cNvSpPr/>
          <p:nvPr/>
        </p:nvSpPr>
        <p:spPr>
          <a:xfrm>
            <a:off x="2897124" y="2664709"/>
            <a:ext cx="6684264" cy="33659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6"/>
          <p:cNvSpPr/>
          <p:nvPr/>
        </p:nvSpPr>
        <p:spPr>
          <a:xfrm>
            <a:off x="3191256" y="2811168"/>
            <a:ext cx="6096000" cy="28291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6"/>
          <p:cNvSpPr txBox="1"/>
          <p:nvPr/>
        </p:nvSpPr>
        <p:spPr>
          <a:xfrm>
            <a:off x="3745522" y="1802423"/>
            <a:ext cx="4536831"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Cables for Keyboard, Mouse, Power  etc.</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5" name="Shape 375"/>
        <p:cNvGrpSpPr/>
        <p:nvPr/>
      </p:nvGrpSpPr>
      <p:grpSpPr>
        <a:xfrm>
          <a:off x="0" y="0"/>
          <a:ext cx="0" cy="0"/>
          <a:chOff x="0" y="0"/>
          <a:chExt cx="0" cy="0"/>
        </a:xfrm>
      </p:grpSpPr>
      <p:sp>
        <p:nvSpPr>
          <p:cNvPr id="376" name="Google Shape;376;p3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34"/>
          <p:cNvSpPr/>
          <p:nvPr/>
        </p:nvSpPr>
        <p:spPr>
          <a:xfrm>
            <a:off x="958507" y="1120155"/>
            <a:ext cx="4189198" cy="460909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400" u="none" cap="none" strike="noStrike">
                <a:solidFill>
                  <a:schemeClr val="dk1"/>
                </a:solidFill>
                <a:latin typeface="Calibri"/>
                <a:ea typeface="Calibri"/>
                <a:cs typeface="Calibri"/>
                <a:sym typeface="Calibri"/>
              </a:rPr>
              <a:t>Basic functions in OpenCV</a:t>
            </a:r>
            <a:endParaRPr b="0" i="0" sz="4400" u="none" cap="none" strike="noStrike">
              <a:solidFill>
                <a:schemeClr val="dk1"/>
              </a:solidFill>
              <a:latin typeface="Calibri"/>
              <a:ea typeface="Calibri"/>
              <a:cs typeface="Calibri"/>
              <a:sym typeface="Calibri"/>
            </a:endParaRPr>
          </a:p>
        </p:txBody>
      </p:sp>
      <p:grpSp>
        <p:nvGrpSpPr>
          <p:cNvPr id="378" name="Google Shape;378;p34"/>
          <p:cNvGrpSpPr/>
          <p:nvPr/>
        </p:nvGrpSpPr>
        <p:grpSpPr>
          <a:xfrm>
            <a:off x="5832729" y="798423"/>
            <a:ext cx="6359271" cy="6059577"/>
            <a:chOff x="2285126" y="-1693523"/>
            <a:chExt cx="6359271" cy="6059577"/>
          </a:xfrm>
        </p:grpSpPr>
        <p:sp>
          <p:nvSpPr>
            <p:cNvPr id="379" name="Google Shape;379;p34"/>
            <p:cNvSpPr/>
            <p:nvPr/>
          </p:nvSpPr>
          <p:spPr>
            <a:xfrm flipH="1">
              <a:off x="2286127" y="-976413"/>
              <a:ext cx="1101799" cy="5342467"/>
            </a:xfrm>
            <a:custGeom>
              <a:rect b="b" l="l" r="r" t="t"/>
              <a:pathLst>
                <a:path extrusionOk="0" h="5342467" w="1101799">
                  <a:moveTo>
                    <a:pt x="1101799" y="0"/>
                  </a:moveTo>
                  <a:lnTo>
                    <a:pt x="0" y="1141661"/>
                  </a:lnTo>
                  <a:lnTo>
                    <a:pt x="0" y="5342467"/>
                  </a:lnTo>
                  <a:lnTo>
                    <a:pt x="1039862" y="5342467"/>
                  </a:lnTo>
                  <a:lnTo>
                    <a:pt x="1101799" y="5278421"/>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34"/>
            <p:cNvSpPr/>
            <p:nvPr/>
          </p:nvSpPr>
          <p:spPr>
            <a:xfrm flipH="1">
              <a:off x="2285126" y="-1425874"/>
              <a:ext cx="762170"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34"/>
            <p:cNvSpPr/>
            <p:nvPr/>
          </p:nvSpPr>
          <p:spPr>
            <a:xfrm flipH="1">
              <a:off x="2566852" y="-1693523"/>
              <a:ext cx="485207"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34"/>
            <p:cNvSpPr/>
            <p:nvPr/>
          </p:nvSpPr>
          <p:spPr>
            <a:xfrm>
              <a:off x="2543739" y="-1692608"/>
              <a:ext cx="6100658" cy="52516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3" name="Google Shape;383;p34"/>
          <p:cNvSpPr/>
          <p:nvPr/>
        </p:nvSpPr>
        <p:spPr>
          <a:xfrm>
            <a:off x="6436188" y="1120155"/>
            <a:ext cx="5067739" cy="4609095"/>
          </a:xfrm>
          <a:prstGeom prst="rect">
            <a:avLst/>
          </a:prstGeom>
          <a:noFill/>
          <a:ln>
            <a:noFill/>
          </a:ln>
        </p:spPr>
        <p:txBody>
          <a:bodyPr anchorCtr="0" anchor="ctr" bIns="45700" lIns="91425" spcFirstLastPara="1" rIns="91425" wrap="square" tIns="45700">
            <a:noAutofit/>
          </a:bodyPr>
          <a:lstStyle/>
          <a:p>
            <a:pPr indent="-114480" lvl="0" marL="114480" marR="0" rtl="0" algn="l">
              <a:lnSpc>
                <a:spcPct val="80000"/>
              </a:lnSpc>
              <a:spcBef>
                <a:spcPts val="0"/>
              </a:spcBef>
              <a:spcAft>
                <a:spcPts val="0"/>
              </a:spcAft>
              <a:buClr>
                <a:srgbClr val="00C6BB"/>
              </a:buClr>
              <a:buSzPts val="2400"/>
              <a:buFont typeface="Arial"/>
              <a:buChar char="•"/>
            </a:pPr>
            <a:r>
              <a:rPr b="1" i="0" lang="en-US" sz="2400" u="none" cap="none" strike="noStrike">
                <a:solidFill>
                  <a:srgbClr val="FFFFFF"/>
                </a:solidFill>
                <a:latin typeface="Calibri"/>
                <a:ea typeface="Calibri"/>
                <a:cs typeface="Calibri"/>
                <a:sym typeface="Calibri"/>
              </a:rPr>
              <a:t>cv2.waitKey( )</a:t>
            </a:r>
            <a:r>
              <a:rPr b="0" i="0" lang="en-US" sz="2400" u="none" cap="none" strike="noStrike">
                <a:solidFill>
                  <a:srgbClr val="FFFFFF"/>
                </a:solidFill>
                <a:latin typeface="Calibri"/>
                <a:ea typeface="Calibri"/>
                <a:cs typeface="Calibri"/>
                <a:sym typeface="Calibri"/>
              </a:rPr>
              <a:t> </a:t>
            </a:r>
            <a:endParaRPr/>
          </a:p>
          <a:p>
            <a:pPr indent="0" lvl="0" marL="0" marR="0" rtl="0" algn="l">
              <a:lnSpc>
                <a:spcPct val="80000"/>
              </a:lnSpc>
              <a:spcBef>
                <a:spcPts val="600"/>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	- function waits for specifies miliseconds for any keyboard event. If “0” is passed, it waits indefinitely for a key stroke.</a:t>
            </a:r>
            <a:endParaRPr/>
          </a:p>
          <a:p>
            <a:pPr indent="152400" lvl="0" marL="0" marR="0" rtl="0" algn="l">
              <a:lnSpc>
                <a:spcPct val="80000"/>
              </a:lnSpc>
              <a:spcBef>
                <a:spcPts val="600"/>
              </a:spcBef>
              <a:spcAft>
                <a:spcPts val="0"/>
              </a:spcAft>
              <a:buClr>
                <a:schemeClr val="dk1"/>
              </a:buClr>
              <a:buSzPts val="2400"/>
              <a:buFont typeface="Arial"/>
              <a:buNone/>
            </a:pPr>
            <a:r>
              <a:t/>
            </a:r>
            <a:endParaRPr b="0" i="0" sz="2400" u="none" cap="none" strike="noStrike">
              <a:solidFill>
                <a:srgbClr val="FFFFFF"/>
              </a:solidFill>
              <a:latin typeface="Calibri"/>
              <a:ea typeface="Calibri"/>
              <a:cs typeface="Calibri"/>
              <a:sym typeface="Calibri"/>
            </a:endParaRPr>
          </a:p>
          <a:p>
            <a:pPr indent="-114480" lvl="0" marL="114480" marR="0" rtl="0" algn="l">
              <a:lnSpc>
                <a:spcPct val="80000"/>
              </a:lnSpc>
              <a:spcBef>
                <a:spcPts val="600"/>
              </a:spcBef>
              <a:spcAft>
                <a:spcPts val="0"/>
              </a:spcAft>
              <a:buClr>
                <a:srgbClr val="00C6BB"/>
              </a:buClr>
              <a:buSzPts val="2400"/>
              <a:buFont typeface="Arial"/>
              <a:buChar char="•"/>
            </a:pPr>
            <a:r>
              <a:rPr b="1" i="0" lang="en-US" sz="2400" u="none" cap="none" strike="noStrike">
                <a:solidFill>
                  <a:srgbClr val="FFFFFF"/>
                </a:solidFill>
                <a:latin typeface="Calibri"/>
                <a:ea typeface="Calibri"/>
                <a:cs typeface="Calibri"/>
                <a:sym typeface="Calibri"/>
              </a:rPr>
              <a:t>cv2.destroAllWindows() </a:t>
            </a:r>
            <a:endParaRPr b="0" i="0" sz="2400" u="none" cap="none" strike="noStrike">
              <a:solidFill>
                <a:srgbClr val="FFFFFF"/>
              </a:solidFill>
              <a:latin typeface="Calibri"/>
              <a:ea typeface="Calibri"/>
              <a:cs typeface="Calibri"/>
              <a:sym typeface="Calibri"/>
            </a:endParaRPr>
          </a:p>
          <a:p>
            <a:pPr indent="0" lvl="0" marL="0" marR="0" rtl="0" algn="l">
              <a:lnSpc>
                <a:spcPct val="80000"/>
              </a:lnSpc>
              <a:spcBef>
                <a:spcPts val="600"/>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   	- simply destroys all the windows we created</a:t>
            </a:r>
            <a:endParaRPr/>
          </a:p>
          <a:p>
            <a:pPr indent="152400" lvl="0" marL="0" marR="0" rtl="0" algn="l">
              <a:lnSpc>
                <a:spcPct val="80000"/>
              </a:lnSpc>
              <a:spcBef>
                <a:spcPts val="600"/>
              </a:spcBef>
              <a:spcAft>
                <a:spcPts val="0"/>
              </a:spcAft>
              <a:buClr>
                <a:schemeClr val="dk1"/>
              </a:buClr>
              <a:buSzPts val="2400"/>
              <a:buFont typeface="Arial"/>
              <a:buNone/>
            </a:pPr>
            <a:r>
              <a:t/>
            </a:r>
            <a:endParaRPr b="0" i="0" sz="2400" u="none" cap="none" strike="noStrike">
              <a:solidFill>
                <a:srgbClr val="FFFFFF"/>
              </a:solidFill>
              <a:latin typeface="Calibri"/>
              <a:ea typeface="Calibri"/>
              <a:cs typeface="Calibri"/>
              <a:sym typeface="Calibri"/>
            </a:endParaRPr>
          </a:p>
          <a:p>
            <a:pPr indent="0" lvl="0" marL="0" marR="0" rtl="0" algn="l">
              <a:lnSpc>
                <a:spcPct val="80000"/>
              </a:lnSpc>
              <a:spcBef>
                <a:spcPts val="6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cv2.VideoCapture()</a:t>
            </a:r>
            <a:endParaRPr b="0" i="0" sz="2400" u="none" cap="none" strike="noStrike">
              <a:solidFill>
                <a:srgbClr val="FFFFFF"/>
              </a:solidFill>
              <a:latin typeface="Calibri"/>
              <a:ea typeface="Calibri"/>
              <a:cs typeface="Calibri"/>
              <a:sym typeface="Calibri"/>
            </a:endParaRPr>
          </a:p>
          <a:p>
            <a:pPr indent="0" lvl="0" marL="0" marR="0" rtl="0" algn="l">
              <a:lnSpc>
                <a:spcPct val="80000"/>
              </a:lnSpc>
              <a:spcBef>
                <a:spcPts val="600"/>
              </a:spcBef>
              <a:spcAft>
                <a:spcPts val="0"/>
              </a:spcAft>
              <a:buClr>
                <a:srgbClr val="FFFFFF"/>
              </a:buClr>
              <a:buSzPts val="2400"/>
              <a:buFont typeface="Arial"/>
              <a:buChar char="•"/>
            </a:pPr>
            <a:r>
              <a:rPr b="1" i="0" lang="en-US" sz="2400" u="none" cap="none" strike="noStrike">
                <a:solidFill>
                  <a:srgbClr val="FFFFFF"/>
                </a:solidFill>
                <a:latin typeface="Calibri"/>
                <a:ea typeface="Calibri"/>
                <a:cs typeface="Calibri"/>
                <a:sym typeface="Calibri"/>
              </a:rPr>
              <a:t>      </a:t>
            </a:r>
            <a:r>
              <a:rPr b="0" i="0" lang="en-US" sz="2400" u="none" cap="none" strike="noStrike">
                <a:solidFill>
                  <a:srgbClr val="FFFFFF"/>
                </a:solidFill>
                <a:latin typeface="Calibri"/>
                <a:ea typeface="Calibri"/>
                <a:cs typeface="Calibri"/>
                <a:sym typeface="Calibri"/>
              </a:rPr>
              <a:t>- to capture a video, you need to create a VideoCaptureobject</a:t>
            </a:r>
            <a:endParaRPr b="0" i="0" sz="2400" u="none" cap="none" strike="noStrike">
              <a:solidFill>
                <a:srgbClr val="FFFFFF"/>
              </a:solidFill>
              <a:latin typeface="Calibri"/>
              <a:ea typeface="Calibri"/>
              <a:cs typeface="Calibri"/>
              <a:sym typeface="Calibri"/>
            </a:endParaRPr>
          </a:p>
          <a:p>
            <a:pPr indent="-76200" lvl="0" marL="343080" marR="0" rtl="0" algn="l">
              <a:lnSpc>
                <a:spcPct val="80000"/>
              </a:lnSpc>
              <a:spcBef>
                <a:spcPts val="600"/>
              </a:spcBef>
              <a:spcAft>
                <a:spcPts val="0"/>
              </a:spcAft>
              <a:buClr>
                <a:schemeClr val="dk1"/>
              </a:buClr>
              <a:buSzPts val="2400"/>
              <a:buFont typeface="Arial"/>
              <a:buNone/>
            </a:pPr>
            <a:r>
              <a:t/>
            </a:r>
            <a:endParaRPr b="0"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7" name="Shape 387"/>
        <p:cNvGrpSpPr/>
        <p:nvPr/>
      </p:nvGrpSpPr>
      <p:grpSpPr>
        <a:xfrm>
          <a:off x="0" y="0"/>
          <a:ext cx="0" cy="0"/>
          <a:chOff x="0" y="0"/>
          <a:chExt cx="0" cy="0"/>
        </a:xfrm>
      </p:grpSpPr>
      <p:sp>
        <p:nvSpPr>
          <p:cNvPr id="388" name="Google Shape;388;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35"/>
          <p:cNvSpPr/>
          <p:nvPr/>
        </p:nvSpPr>
        <p:spPr>
          <a:xfrm>
            <a:off x="965199" y="447741"/>
            <a:ext cx="4278623" cy="164591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000" u="none" cap="none" strike="noStrike">
                <a:solidFill>
                  <a:schemeClr val="dk1"/>
                </a:solidFill>
                <a:latin typeface="Calibri"/>
                <a:ea typeface="Calibri"/>
                <a:cs typeface="Calibri"/>
                <a:sym typeface="Calibri"/>
              </a:rPr>
              <a:t>Drawing functions</a:t>
            </a:r>
            <a:endParaRPr b="0" i="0" sz="4000" u="none" cap="none" strike="noStrike">
              <a:solidFill>
                <a:schemeClr val="dk1"/>
              </a:solidFill>
              <a:latin typeface="Calibri"/>
              <a:ea typeface="Calibri"/>
              <a:cs typeface="Calibri"/>
              <a:sym typeface="Calibri"/>
            </a:endParaRPr>
          </a:p>
        </p:txBody>
      </p:sp>
      <p:sp>
        <p:nvSpPr>
          <p:cNvPr id="390" name="Google Shape;390;p35"/>
          <p:cNvSpPr/>
          <p:nvPr/>
        </p:nvSpPr>
        <p:spPr>
          <a:xfrm>
            <a:off x="0" y="2253579"/>
            <a:ext cx="8109718" cy="4604421"/>
          </a:xfrm>
          <a:custGeom>
            <a:rect b="b" l="l" r="r" t="t"/>
            <a:pathLst>
              <a:path extrusionOk="0" h="4604421" w="8109718">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35"/>
          <p:cNvSpPr/>
          <p:nvPr/>
        </p:nvSpPr>
        <p:spPr>
          <a:xfrm>
            <a:off x="7276856" y="1827416"/>
            <a:ext cx="4418320" cy="3877280"/>
          </a:xfrm>
          <a:custGeom>
            <a:rect b="b" l="l" r="r" t="t"/>
            <a:pathLst>
              <a:path extrusionOk="0" h="968" w="1099">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cap="flat" cmpd="sng" w="508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35"/>
          <p:cNvSpPr/>
          <p:nvPr/>
        </p:nvSpPr>
        <p:spPr>
          <a:xfrm>
            <a:off x="5952343" y="825104"/>
            <a:ext cx="2926988" cy="2594434"/>
          </a:xfrm>
          <a:custGeom>
            <a:rect b="b" l="l" r="r" t="t"/>
            <a:pathLst>
              <a:path extrusionOk="0" h="2651787" w="2991693">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262626">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93" name="Google Shape;393;p35"/>
          <p:cNvGrpSpPr/>
          <p:nvPr/>
        </p:nvGrpSpPr>
        <p:grpSpPr>
          <a:xfrm>
            <a:off x="5307830" y="567451"/>
            <a:ext cx="1128382" cy="847206"/>
            <a:chOff x="5307830" y="325570"/>
            <a:chExt cx="1128382" cy="847206"/>
          </a:xfrm>
        </p:grpSpPr>
        <p:sp>
          <p:nvSpPr>
            <p:cNvPr id="394" name="Google Shape;394;p35"/>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35"/>
            <p:cNvSpPr/>
            <p:nvPr/>
          </p:nvSpPr>
          <p:spPr>
            <a:xfrm>
              <a:off x="5885720" y="325570"/>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6" name="Google Shape;396;p35"/>
          <p:cNvSpPr/>
          <p:nvPr/>
        </p:nvSpPr>
        <p:spPr>
          <a:xfrm>
            <a:off x="965199" y="2912937"/>
            <a:ext cx="4741917" cy="3093546"/>
          </a:xfrm>
          <a:prstGeom prst="rect">
            <a:avLst/>
          </a:prstGeom>
          <a:noFill/>
          <a:ln>
            <a:noFill/>
          </a:ln>
        </p:spPr>
        <p:txBody>
          <a:bodyPr anchorCtr="0" anchor="t" bIns="45700" lIns="91425" spcFirstLastPara="1" rIns="91425" wrap="square" tIns="45700">
            <a:noAutofit/>
          </a:bodyPr>
          <a:lstStyle/>
          <a:p>
            <a:pPr indent="0" lvl="0" marL="114480" marR="0" rtl="0" algn="l">
              <a:lnSpc>
                <a:spcPct val="90000"/>
              </a:lnSpc>
              <a:spcBef>
                <a:spcPts val="0"/>
              </a:spcBef>
              <a:spcAft>
                <a:spcPts val="0"/>
              </a:spcAft>
              <a:buNone/>
            </a:pPr>
            <a:r>
              <a:t/>
            </a:r>
            <a:endParaRPr b="0" i="0" sz="1500" u="none" cap="none" strike="noStrike">
              <a:solidFill>
                <a:schemeClr val="lt1"/>
              </a:solidFill>
              <a:latin typeface="Calibri"/>
              <a:ea typeface="Calibri"/>
              <a:cs typeface="Calibri"/>
              <a:sym typeface="Calibri"/>
            </a:endParaRPr>
          </a:p>
        </p:txBody>
      </p:sp>
      <p:sp>
        <p:nvSpPr>
          <p:cNvPr id="397" name="Google Shape;397;p35"/>
          <p:cNvSpPr/>
          <p:nvPr/>
        </p:nvSpPr>
        <p:spPr>
          <a:xfrm>
            <a:off x="496824" y="2932582"/>
            <a:ext cx="6010419"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D4D4D4"/>
                </a:solidFill>
                <a:latin typeface="Consolas"/>
                <a:ea typeface="Consolas"/>
                <a:cs typeface="Consolas"/>
                <a:sym typeface="Consolas"/>
              </a:rPr>
              <a:t>img = np.zeros((</a:t>
            </a:r>
            <a:r>
              <a:rPr lang="en-US" sz="1800">
                <a:solidFill>
                  <a:srgbClr val="B5CEA8"/>
                </a:solidFill>
                <a:latin typeface="Consolas"/>
                <a:ea typeface="Consolas"/>
                <a:cs typeface="Consolas"/>
                <a:sym typeface="Consolas"/>
              </a:rPr>
              <a:t>512</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512</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3</a:t>
            </a:r>
            <a:r>
              <a:rPr lang="en-US" sz="1800">
                <a:solidFill>
                  <a:srgbClr val="D4D4D4"/>
                </a:solidFill>
                <a:latin typeface="Consolas"/>
                <a:ea typeface="Consolas"/>
                <a:cs typeface="Consolas"/>
                <a:sym typeface="Consolas"/>
              </a:rPr>
              <a:t>), np.uint8)</a:t>
            </a:r>
            <a:endParaRPr/>
          </a:p>
          <a:p>
            <a:pPr indent="0" lvl="0" marL="0" marR="0" rtl="0" algn="l">
              <a:spcBef>
                <a:spcPts val="0"/>
              </a:spcBef>
              <a:spcAft>
                <a:spcPts val="0"/>
              </a:spcAft>
              <a:buNone/>
            </a:pPr>
            <a:r>
              <a:rPr lang="en-US" sz="1800">
                <a:solidFill>
                  <a:srgbClr val="6A9955"/>
                </a:solidFill>
                <a:latin typeface="Consolas"/>
                <a:ea typeface="Consolas"/>
                <a:cs typeface="Consolas"/>
                <a:sym typeface="Consolas"/>
              </a:rPr>
              <a:t># Draw Line</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img = cv2.line(img,(</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511</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511</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255</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5</a:t>
            </a:r>
            <a:r>
              <a:rPr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6A9955"/>
                </a:solidFill>
                <a:latin typeface="Consolas"/>
                <a:ea typeface="Consolas"/>
                <a:cs typeface="Consolas"/>
                <a:sym typeface="Consolas"/>
              </a:rPr>
              <a:t># Draw Reactangle</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img = cv2.rectangle(img,(</a:t>
            </a:r>
            <a:r>
              <a:rPr lang="en-US" sz="1800">
                <a:solidFill>
                  <a:srgbClr val="B5CEA8"/>
                </a:solidFill>
                <a:latin typeface="Consolas"/>
                <a:ea typeface="Consolas"/>
                <a:cs typeface="Consolas"/>
                <a:sym typeface="Consolas"/>
              </a:rPr>
              <a:t>384</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510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128</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255</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3</a:t>
            </a:r>
            <a:r>
              <a:rPr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6A9955"/>
                </a:solidFill>
                <a:latin typeface="Consolas"/>
                <a:ea typeface="Consolas"/>
                <a:cs typeface="Consolas"/>
                <a:sym typeface="Consolas"/>
              </a:rPr>
              <a:t># Draw Circle</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img = cv2.circle(img,(</a:t>
            </a:r>
            <a:r>
              <a:rPr lang="en-US" sz="1800">
                <a:solidFill>
                  <a:srgbClr val="B5CEA8"/>
                </a:solidFill>
                <a:latin typeface="Consolas"/>
                <a:ea typeface="Consolas"/>
                <a:cs typeface="Consolas"/>
                <a:sym typeface="Consolas"/>
              </a:rPr>
              <a:t>447</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63</a:t>
            </a:r>
            <a:r>
              <a:rPr lang="en-US" sz="1800">
                <a:solidFill>
                  <a:srgbClr val="D4D4D4"/>
                </a:solidFill>
                <a:latin typeface="Consolas"/>
                <a:ea typeface="Consolas"/>
                <a:cs typeface="Consolas"/>
                <a:sym typeface="Consolas"/>
              </a:rPr>
              <a:t>), </a:t>
            </a:r>
            <a:r>
              <a:rPr lang="en-US" sz="1800">
                <a:solidFill>
                  <a:srgbClr val="B5CEA8"/>
                </a:solidFill>
                <a:latin typeface="Consolas"/>
                <a:ea typeface="Consolas"/>
                <a:cs typeface="Consolas"/>
                <a:sym typeface="Consolas"/>
              </a:rPr>
              <a:t>63</a:t>
            </a:r>
            <a:r>
              <a:rPr lang="en-US" sz="1800">
                <a:solidFill>
                  <a:srgbClr val="D4D4D4"/>
                </a:solidFill>
                <a:latin typeface="Consolas"/>
                <a:ea typeface="Consolas"/>
                <a:cs typeface="Consolas"/>
                <a:sym typeface="Consolas"/>
              </a:rPr>
              <a:t>, (</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255</a:t>
            </a:r>
            <a:r>
              <a:rPr lang="en-US" sz="1800">
                <a:solidFill>
                  <a:srgbClr val="D4D4D4"/>
                </a:solidFill>
                <a:latin typeface="Consolas"/>
                <a:ea typeface="Consolas"/>
                <a:cs typeface="Consolas"/>
                <a:sym typeface="Consolas"/>
              </a:rPr>
              <a:t>), -</a:t>
            </a:r>
            <a:r>
              <a:rPr lang="en-US" sz="1800">
                <a:solidFill>
                  <a:srgbClr val="B5CEA8"/>
                </a:solidFill>
                <a:latin typeface="Consolas"/>
                <a:ea typeface="Consolas"/>
                <a:cs typeface="Consolas"/>
                <a:sym typeface="Consolas"/>
              </a:rPr>
              <a:t>1</a:t>
            </a:r>
            <a:r>
              <a:rPr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6A9955"/>
                </a:solidFill>
                <a:latin typeface="Consolas"/>
                <a:ea typeface="Consolas"/>
                <a:cs typeface="Consolas"/>
                <a:sym typeface="Consolas"/>
              </a:rPr>
              <a:t># Put text</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cv2.putText(img,</a:t>
            </a:r>
            <a:r>
              <a:rPr lang="en-US" sz="1800">
                <a:solidFill>
                  <a:srgbClr val="CE9178"/>
                </a:solidFill>
                <a:latin typeface="Consolas"/>
                <a:ea typeface="Consolas"/>
                <a:cs typeface="Consolas"/>
                <a:sym typeface="Consolas"/>
              </a:rPr>
              <a:t>'OpenCV'</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10</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500</a:t>
            </a:r>
            <a:r>
              <a:rPr lang="en-US" sz="1800">
                <a:solidFill>
                  <a:srgbClr val="D4D4D4"/>
                </a:solidFill>
                <a:latin typeface="Consolas"/>
                <a:ea typeface="Consolas"/>
                <a:cs typeface="Consolas"/>
                <a:sym typeface="Consolas"/>
              </a:rPr>
              <a:t>), font, </a:t>
            </a:r>
            <a:r>
              <a:rPr lang="en-US" sz="1800">
                <a:solidFill>
                  <a:srgbClr val="B5CEA8"/>
                </a:solidFill>
                <a:latin typeface="Consolas"/>
                <a:ea typeface="Consolas"/>
                <a:cs typeface="Consolas"/>
                <a:sym typeface="Consolas"/>
              </a:rPr>
              <a:t>4</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255</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255</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255</a:t>
            </a:r>
            <a:r>
              <a:rPr lang="en-US" sz="1800">
                <a:solidFill>
                  <a:srgbClr val="D4D4D4"/>
                </a:solidFill>
                <a:latin typeface="Consolas"/>
                <a:ea typeface="Consolas"/>
                <a:cs typeface="Consolas"/>
                <a:sym typeface="Consolas"/>
              </a:rPr>
              <a:t>),</a:t>
            </a:r>
            <a:r>
              <a:rPr lang="en-US" sz="1800">
                <a:solidFill>
                  <a:srgbClr val="B5CEA8"/>
                </a:solidFill>
                <a:latin typeface="Consolas"/>
                <a:ea typeface="Consolas"/>
                <a:cs typeface="Consolas"/>
                <a:sym typeface="Consolas"/>
              </a:rPr>
              <a:t>2</a:t>
            </a:r>
            <a:r>
              <a:rPr lang="en-US" sz="1800">
                <a:solidFill>
                  <a:srgbClr val="D4D4D4"/>
                </a:solidFill>
                <a:latin typeface="Consolas"/>
                <a:ea typeface="Consolas"/>
                <a:cs typeface="Consolas"/>
                <a:sym typeface="Consolas"/>
              </a:rPr>
              <a:t>,cv2.LINE_AA)</a:t>
            </a:r>
            <a:endParaRPr/>
          </a:p>
          <a:p>
            <a:pPr indent="0" lvl="0" marL="0" marR="0" rtl="0" algn="l">
              <a:spcBef>
                <a:spcPts val="0"/>
              </a:spcBef>
              <a:spcAft>
                <a:spcPts val="0"/>
              </a:spcAft>
              <a:buNone/>
            </a:pPr>
            <a:br>
              <a:rPr lang="en-US" sz="1800">
                <a:solidFill>
                  <a:srgbClr val="D4D4D4"/>
                </a:solidFill>
                <a:latin typeface="Consolas"/>
                <a:ea typeface="Consolas"/>
                <a:cs typeface="Consolas"/>
                <a:sym typeface="Consolas"/>
              </a:rPr>
            </a:br>
            <a:endParaRPr b="0" sz="1800">
              <a:solidFill>
                <a:srgbClr val="D4D4D4"/>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1" name="Shape 401"/>
        <p:cNvGrpSpPr/>
        <p:nvPr/>
      </p:nvGrpSpPr>
      <p:grpSpPr>
        <a:xfrm>
          <a:off x="0" y="0"/>
          <a:ext cx="0" cy="0"/>
          <a:chOff x="0" y="0"/>
          <a:chExt cx="0" cy="0"/>
        </a:xfrm>
      </p:grpSpPr>
      <p:sp>
        <p:nvSpPr>
          <p:cNvPr id="402" name="Google Shape;402;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36"/>
          <p:cNvSpPr/>
          <p:nvPr/>
        </p:nvSpPr>
        <p:spPr>
          <a:xfrm>
            <a:off x="965199" y="447741"/>
            <a:ext cx="4278623" cy="164591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3700" u="none" cap="none" strike="noStrike">
                <a:solidFill>
                  <a:schemeClr val="dk1"/>
                </a:solidFill>
                <a:latin typeface="Calibri"/>
                <a:ea typeface="Calibri"/>
                <a:cs typeface="Calibri"/>
                <a:sym typeface="Calibri"/>
              </a:rPr>
              <a:t>Arithmetic operations on images</a:t>
            </a:r>
            <a:endParaRPr b="0" i="0" sz="3700" u="none" cap="none" strike="noStrike">
              <a:solidFill>
                <a:schemeClr val="dk1"/>
              </a:solidFill>
              <a:latin typeface="Calibri"/>
              <a:ea typeface="Calibri"/>
              <a:cs typeface="Calibri"/>
              <a:sym typeface="Calibri"/>
            </a:endParaRPr>
          </a:p>
        </p:txBody>
      </p:sp>
      <p:grpSp>
        <p:nvGrpSpPr>
          <p:cNvPr id="404" name="Google Shape;404;p36"/>
          <p:cNvGrpSpPr/>
          <p:nvPr/>
        </p:nvGrpSpPr>
        <p:grpSpPr>
          <a:xfrm>
            <a:off x="5307830" y="567451"/>
            <a:ext cx="1128382" cy="847206"/>
            <a:chOff x="5307830" y="325570"/>
            <a:chExt cx="1128382" cy="847206"/>
          </a:xfrm>
        </p:grpSpPr>
        <p:sp>
          <p:nvSpPr>
            <p:cNvPr id="405" name="Google Shape;405;p36"/>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36"/>
            <p:cNvSpPr/>
            <p:nvPr/>
          </p:nvSpPr>
          <p:spPr>
            <a:xfrm>
              <a:off x="5885720" y="325570"/>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7" name="Google Shape;407;p36"/>
          <p:cNvSpPr/>
          <p:nvPr/>
        </p:nvSpPr>
        <p:spPr>
          <a:xfrm>
            <a:off x="6695131" y="958617"/>
            <a:ext cx="4888676" cy="4290039"/>
          </a:xfrm>
          <a:custGeom>
            <a:rect b="b" l="l" r="r" t="t"/>
            <a:pathLst>
              <a:path extrusionOk="0" h="968" w="1099">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cap="flat" cmpd="sng" w="508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36"/>
          <p:cNvSpPr/>
          <p:nvPr/>
        </p:nvSpPr>
        <p:spPr>
          <a:xfrm>
            <a:off x="0" y="2253579"/>
            <a:ext cx="8109718" cy="4604421"/>
          </a:xfrm>
          <a:custGeom>
            <a:rect b="b" l="l" r="r" t="t"/>
            <a:pathLst>
              <a:path extrusionOk="0" h="4604421" w="8109718">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36"/>
          <p:cNvSpPr/>
          <p:nvPr/>
        </p:nvSpPr>
        <p:spPr>
          <a:xfrm>
            <a:off x="965199" y="2912937"/>
            <a:ext cx="4741917" cy="309354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700">
              <a:solidFill>
                <a:schemeClr val="lt1"/>
              </a:solidFill>
              <a:latin typeface="Calibri"/>
              <a:ea typeface="Calibri"/>
              <a:cs typeface="Calibri"/>
              <a:sym typeface="Calibri"/>
            </a:endParaRPr>
          </a:p>
        </p:txBody>
      </p:sp>
      <p:pic>
        <p:nvPicPr>
          <p:cNvPr id="410" name="Google Shape;410;p36"/>
          <p:cNvPicPr preferRelativeResize="0"/>
          <p:nvPr/>
        </p:nvPicPr>
        <p:blipFill rotWithShape="1">
          <a:blip r:embed="rId3">
            <a:alphaModFix/>
          </a:blip>
          <a:srcRect b="0" l="0" r="0" t="0"/>
          <a:stretch/>
        </p:blipFill>
        <p:spPr>
          <a:xfrm>
            <a:off x="7672428" y="2469141"/>
            <a:ext cx="2934082" cy="1268990"/>
          </a:xfrm>
          <a:prstGeom prst="rect">
            <a:avLst/>
          </a:prstGeom>
          <a:noFill/>
          <a:ln>
            <a:noFill/>
          </a:ln>
        </p:spPr>
      </p:pic>
      <p:sp>
        <p:nvSpPr>
          <p:cNvPr id="411" name="Google Shape;411;p36"/>
          <p:cNvSpPr/>
          <p:nvPr/>
        </p:nvSpPr>
        <p:spPr>
          <a:xfrm>
            <a:off x="7781373" y="2279151"/>
            <a:ext cx="3627063" cy="338714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12" name="Google Shape;412;p36"/>
          <p:cNvSpPr/>
          <p:nvPr/>
        </p:nvSpPr>
        <p:spPr>
          <a:xfrm>
            <a:off x="1033307" y="3225256"/>
            <a:ext cx="5639008"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6A9955"/>
                </a:solidFill>
                <a:latin typeface="Consolas"/>
                <a:ea typeface="Consolas"/>
                <a:cs typeface="Consolas"/>
                <a:sym typeface="Consolas"/>
              </a:rPr>
              <a:t># Image Addition:</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output = img1 + img2</a:t>
            </a:r>
            <a:endParaRPr/>
          </a:p>
          <a:p>
            <a:pPr indent="0" lvl="0" marL="0" marR="0" rtl="0" algn="l">
              <a:spcBef>
                <a:spcPts val="0"/>
              </a:spcBef>
              <a:spcAft>
                <a:spcPts val="0"/>
              </a:spcAft>
              <a:buNone/>
            </a:pPr>
            <a:br>
              <a:rPr lang="en-US" sz="1800">
                <a:solidFill>
                  <a:srgbClr val="D4D4D4"/>
                </a:solidFill>
                <a:latin typeface="Consolas"/>
                <a:ea typeface="Consolas"/>
                <a:cs typeface="Consolas"/>
                <a:sym typeface="Consolas"/>
              </a:rPr>
            </a:br>
            <a:r>
              <a:rPr lang="en-US" sz="1800">
                <a:solidFill>
                  <a:srgbClr val="6A9955"/>
                </a:solidFill>
                <a:latin typeface="Consolas"/>
                <a:ea typeface="Consolas"/>
                <a:cs typeface="Consolas"/>
                <a:sym typeface="Consolas"/>
              </a:rPr>
              <a:t># Image Subtraction:</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sub = img1 – img2</a:t>
            </a:r>
            <a:endParaRPr/>
          </a:p>
          <a:p>
            <a:pPr indent="0" lvl="0" marL="0" marR="0" rtl="0" algn="l">
              <a:spcBef>
                <a:spcPts val="0"/>
              </a:spcBef>
              <a:spcAft>
                <a:spcPts val="0"/>
              </a:spcAft>
              <a:buNone/>
            </a:pPr>
            <a:br>
              <a:rPr lang="en-US" sz="1800">
                <a:solidFill>
                  <a:srgbClr val="D4D4D4"/>
                </a:solidFill>
                <a:latin typeface="Consolas"/>
                <a:ea typeface="Consolas"/>
                <a:cs typeface="Consolas"/>
                <a:sym typeface="Consolas"/>
              </a:rPr>
            </a:br>
            <a:r>
              <a:rPr lang="en-US" sz="1800">
                <a:solidFill>
                  <a:srgbClr val="6A9955"/>
                </a:solidFill>
                <a:latin typeface="Consolas"/>
                <a:ea typeface="Consolas"/>
                <a:cs typeface="Consolas"/>
                <a:sym typeface="Consolas"/>
              </a:rPr>
              <a:t># Image Blending:</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cv2.addWeighted(img1, </a:t>
            </a:r>
            <a:r>
              <a:rPr lang="en-US" sz="1800">
                <a:solidFill>
                  <a:srgbClr val="B5CEA8"/>
                </a:solidFill>
                <a:latin typeface="Consolas"/>
                <a:ea typeface="Consolas"/>
                <a:cs typeface="Consolas"/>
                <a:sym typeface="Consolas"/>
              </a:rPr>
              <a:t>0.7</a:t>
            </a:r>
            <a:r>
              <a:rPr lang="en-US" sz="1800">
                <a:solidFill>
                  <a:srgbClr val="D4D4D4"/>
                </a:solidFill>
                <a:latin typeface="Consolas"/>
                <a:ea typeface="Consolas"/>
                <a:cs typeface="Consolas"/>
                <a:sym typeface="Consolas"/>
              </a:rPr>
              <a:t>, img2, </a:t>
            </a:r>
            <a:r>
              <a:rPr lang="en-US" sz="1800">
                <a:solidFill>
                  <a:srgbClr val="B5CEA8"/>
                </a:solidFill>
                <a:latin typeface="Consolas"/>
                <a:ea typeface="Consolas"/>
                <a:cs typeface="Consolas"/>
                <a:sym typeface="Consolas"/>
              </a:rPr>
              <a:t>0.3</a:t>
            </a:r>
            <a:r>
              <a:rPr lang="en-US" sz="1800">
                <a:solidFill>
                  <a:srgbClr val="D4D4D4"/>
                </a:solidFill>
                <a:latin typeface="Consolas"/>
                <a:ea typeface="Consolas"/>
                <a:cs typeface="Consolas"/>
                <a:sym typeface="Consolas"/>
              </a:rPr>
              <a:t>, </a:t>
            </a:r>
            <a:r>
              <a:rPr lang="en-US" sz="1800">
                <a:solidFill>
                  <a:srgbClr val="B5CEA8"/>
                </a:solidFill>
                <a:latin typeface="Consolas"/>
                <a:ea typeface="Consolas"/>
                <a:cs typeface="Consolas"/>
                <a:sym typeface="Consolas"/>
              </a:rPr>
              <a:t>0</a:t>
            </a:r>
            <a:r>
              <a:rPr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D4D4D4"/>
                </a:solidFill>
                <a:latin typeface="Consolas"/>
                <a:ea typeface="Consolas"/>
                <a:cs typeface="Consolas"/>
                <a:sym typeface="Consolas"/>
              </a:rPr>
            </a:br>
            <a:endParaRPr sz="1800">
              <a:solidFill>
                <a:srgbClr val="D4D4D4"/>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6" name="Shape 416"/>
        <p:cNvGrpSpPr/>
        <p:nvPr/>
      </p:nvGrpSpPr>
      <p:grpSpPr>
        <a:xfrm>
          <a:off x="0" y="0"/>
          <a:ext cx="0" cy="0"/>
          <a:chOff x="0" y="0"/>
          <a:chExt cx="0" cy="0"/>
        </a:xfrm>
      </p:grpSpPr>
      <p:sp>
        <p:nvSpPr>
          <p:cNvPr id="417" name="Google Shape;417;p37"/>
          <p:cNvSpPr/>
          <p:nvPr/>
        </p:nvSpPr>
        <p:spPr>
          <a:xfrm>
            <a:off x="458922" y="453981"/>
            <a:ext cx="6675000" cy="18777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8" name="Google Shape;418;p37"/>
          <p:cNvSpPr/>
          <p:nvPr/>
        </p:nvSpPr>
        <p:spPr>
          <a:xfrm>
            <a:off x="731520" y="731520"/>
            <a:ext cx="6090000" cy="1426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400" u="none" cap="none" strike="noStrike">
                <a:solidFill>
                  <a:srgbClr val="FFFFFF"/>
                </a:solidFill>
                <a:latin typeface="Calibri"/>
                <a:ea typeface="Calibri"/>
                <a:cs typeface="Calibri"/>
                <a:sym typeface="Calibri"/>
              </a:rPr>
              <a:t>Gray Scale</a:t>
            </a:r>
            <a:endParaRPr b="0" i="0" sz="4400" u="none" cap="none" strike="noStrike">
              <a:solidFill>
                <a:srgbClr val="FFFFFF"/>
              </a:solidFill>
              <a:latin typeface="Calibri"/>
              <a:ea typeface="Calibri"/>
              <a:cs typeface="Calibri"/>
              <a:sym typeface="Calibri"/>
            </a:endParaRPr>
          </a:p>
        </p:txBody>
      </p:sp>
      <p:sp>
        <p:nvSpPr>
          <p:cNvPr id="419" name="Google Shape;419;p37"/>
          <p:cNvSpPr/>
          <p:nvPr/>
        </p:nvSpPr>
        <p:spPr>
          <a:xfrm>
            <a:off x="7277100" y="461737"/>
            <a:ext cx="2149500" cy="1870200"/>
          </a:xfrm>
          <a:prstGeom prst="rect">
            <a:avLst/>
          </a:prstGeom>
          <a:solidFill>
            <a:schemeClr val="accent1">
              <a:alpha val="9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0" name="Google Shape;420;p37"/>
          <p:cNvSpPr/>
          <p:nvPr/>
        </p:nvSpPr>
        <p:spPr>
          <a:xfrm>
            <a:off x="9573768" y="453155"/>
            <a:ext cx="2149500" cy="18786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1" name="Google Shape;421;p37"/>
          <p:cNvSpPr/>
          <p:nvPr/>
        </p:nvSpPr>
        <p:spPr>
          <a:xfrm>
            <a:off x="458920" y="2480956"/>
            <a:ext cx="11264100" cy="3918000"/>
          </a:xfrm>
          <a:prstGeom prst="rect">
            <a:avLst/>
          </a:prstGeom>
          <a:solidFill>
            <a:srgbClr val="7F7F7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Google Shape;422;p37"/>
          <p:cNvSpPr/>
          <p:nvPr/>
        </p:nvSpPr>
        <p:spPr>
          <a:xfrm>
            <a:off x="789456" y="2798385"/>
            <a:ext cx="10597800" cy="3283200"/>
          </a:xfrm>
          <a:prstGeom prst="rect">
            <a:avLst/>
          </a:prstGeom>
          <a:noFill/>
          <a:ln>
            <a:noFill/>
          </a:ln>
        </p:spPr>
        <p:txBody>
          <a:bodyPr anchorCtr="0" anchor="ctr" bIns="45700" lIns="91425" spcFirstLastPara="1" rIns="91425" wrap="square" tIns="45700">
            <a:noAutofit/>
          </a:bodyPr>
          <a:lstStyle/>
          <a:p>
            <a:pPr indent="-228600" lvl="0" marL="343080" marR="0" rtl="0" algn="l">
              <a:lnSpc>
                <a:spcPct val="90000"/>
              </a:lnSpc>
              <a:spcBef>
                <a:spcPts val="0"/>
              </a:spcBef>
              <a:spcAft>
                <a:spcPts val="0"/>
              </a:spcAft>
              <a:buClr>
                <a:srgbClr val="00C6BB"/>
              </a:buClr>
              <a:buSzPts val="2500"/>
              <a:buFont typeface="Arial"/>
              <a:buChar char="•"/>
            </a:pPr>
            <a:r>
              <a:rPr b="0" i="0" lang="en-US" sz="2500" u="none" cap="none" strike="noStrike">
                <a:solidFill>
                  <a:schemeClr val="dk1"/>
                </a:solidFill>
                <a:latin typeface="Calibri"/>
                <a:ea typeface="Calibri"/>
                <a:cs typeface="Calibri"/>
                <a:sym typeface="Calibri"/>
              </a:rPr>
              <a:t>Grayscale maps intensity of each pixel from black to white.</a:t>
            </a:r>
            <a:endParaRPr/>
          </a:p>
          <a:p>
            <a:pPr indent="-228600" lvl="0" marL="343080" marR="0" rtl="0" algn="l">
              <a:lnSpc>
                <a:spcPct val="90000"/>
              </a:lnSpc>
              <a:spcBef>
                <a:spcPts val="600"/>
              </a:spcBef>
              <a:spcAft>
                <a:spcPts val="0"/>
              </a:spcAft>
              <a:buClr>
                <a:srgbClr val="00C6BB"/>
              </a:buClr>
              <a:buSzPts val="2500"/>
              <a:buFont typeface="Arial"/>
              <a:buChar char="•"/>
            </a:pPr>
            <a:r>
              <a:rPr b="0" i="0" lang="en-US" sz="2500" u="none" cap="none" strike="noStrike">
                <a:solidFill>
                  <a:schemeClr val="dk1"/>
                </a:solidFill>
                <a:latin typeface="Calibri"/>
                <a:ea typeface="Calibri"/>
                <a:cs typeface="Calibri"/>
                <a:sym typeface="Calibri"/>
              </a:rPr>
              <a:t>It carries only intensity information and not color information.</a:t>
            </a:r>
            <a:endParaRPr/>
          </a:p>
          <a:p>
            <a:pPr indent="-228600" lvl="0" marL="343080" marR="0" rtl="0" algn="l">
              <a:lnSpc>
                <a:spcPct val="90000"/>
              </a:lnSpc>
              <a:spcBef>
                <a:spcPts val="600"/>
              </a:spcBef>
              <a:spcAft>
                <a:spcPts val="0"/>
              </a:spcAft>
              <a:buClr>
                <a:srgbClr val="00C6BB"/>
              </a:buClr>
              <a:buSzPts val="2500"/>
              <a:buFont typeface="Arial"/>
              <a:buChar char="•"/>
            </a:pPr>
            <a:r>
              <a:rPr b="0" i="0" lang="en-US" sz="2500" u="none" cap="none" strike="noStrike">
                <a:solidFill>
                  <a:schemeClr val="dk1"/>
                </a:solidFill>
                <a:latin typeface="Calibri"/>
                <a:ea typeface="Calibri"/>
                <a:cs typeface="Calibri"/>
                <a:sym typeface="Calibri"/>
              </a:rPr>
              <a:t>Thus 8-bit grayscale has values from 0-255</a:t>
            </a:r>
            <a:endParaRPr/>
          </a:p>
          <a:p>
            <a:pPr indent="-228600" lvl="0" marL="343080" marR="0" rtl="0" algn="l">
              <a:lnSpc>
                <a:spcPct val="90000"/>
              </a:lnSpc>
              <a:spcBef>
                <a:spcPts val="600"/>
              </a:spcBef>
              <a:spcAft>
                <a:spcPts val="0"/>
              </a:spcAft>
              <a:buClr>
                <a:srgbClr val="00C6BB"/>
              </a:buClr>
              <a:buSzPts val="2500"/>
              <a:buFont typeface="Arial"/>
              <a:buChar char="•"/>
            </a:pPr>
            <a:r>
              <a:rPr b="0" i="0" lang="en-US" sz="2500" u="none" cap="none" strike="noStrike">
                <a:solidFill>
                  <a:schemeClr val="dk1"/>
                </a:solidFill>
                <a:latin typeface="Calibri"/>
                <a:ea typeface="Calibri"/>
                <a:cs typeface="Calibri"/>
                <a:sym typeface="Calibri"/>
              </a:rPr>
              <a:t>0 corresponds to black.</a:t>
            </a:r>
            <a:endParaRPr/>
          </a:p>
          <a:p>
            <a:pPr indent="-228600" lvl="0" marL="343080" marR="0" rtl="0" algn="l">
              <a:lnSpc>
                <a:spcPct val="90000"/>
              </a:lnSpc>
              <a:spcBef>
                <a:spcPts val="600"/>
              </a:spcBef>
              <a:spcAft>
                <a:spcPts val="0"/>
              </a:spcAft>
              <a:buClr>
                <a:srgbClr val="00C6BB"/>
              </a:buClr>
              <a:buSzPts val="2500"/>
              <a:buFont typeface="Arial"/>
              <a:buChar char="•"/>
            </a:pPr>
            <a:r>
              <a:rPr b="0" i="0" lang="en-US" sz="2500" u="none" cap="none" strike="noStrike">
                <a:solidFill>
                  <a:schemeClr val="dk1"/>
                </a:solidFill>
                <a:latin typeface="Calibri"/>
                <a:ea typeface="Calibri"/>
                <a:cs typeface="Calibri"/>
                <a:sym typeface="Calibri"/>
              </a:rPr>
              <a:t>255 corresponds to white.</a:t>
            </a:r>
            <a:endParaRPr/>
          </a:p>
          <a:p>
            <a:pPr indent="-228600" lvl="0" marL="343080" marR="0" rtl="0" algn="l">
              <a:lnSpc>
                <a:spcPct val="90000"/>
              </a:lnSpc>
              <a:spcBef>
                <a:spcPts val="600"/>
              </a:spcBef>
              <a:spcAft>
                <a:spcPts val="0"/>
              </a:spcAft>
              <a:buClr>
                <a:srgbClr val="00C6BB"/>
              </a:buClr>
              <a:buSzPts val="2500"/>
              <a:buFont typeface="Arial"/>
              <a:buChar char="•"/>
            </a:pPr>
            <a:r>
              <a:rPr b="0" i="0" lang="en-US" sz="2500" u="none" cap="none" strike="noStrike">
                <a:solidFill>
                  <a:schemeClr val="dk1"/>
                </a:solidFill>
                <a:latin typeface="Calibri"/>
                <a:ea typeface="Calibri"/>
                <a:cs typeface="Calibri"/>
                <a:sym typeface="Calibri"/>
              </a:rPr>
              <a:t>Grayscale is generally used when colour information is not needed and where processing should be faster because we use only one channel now rather than 3 channels.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6" name="Shape 426"/>
        <p:cNvGrpSpPr/>
        <p:nvPr/>
      </p:nvGrpSpPr>
      <p:grpSpPr>
        <a:xfrm>
          <a:off x="0" y="0"/>
          <a:ext cx="0" cy="0"/>
          <a:chOff x="0" y="0"/>
          <a:chExt cx="0" cy="0"/>
        </a:xfrm>
      </p:grpSpPr>
      <p:sp>
        <p:nvSpPr>
          <p:cNvPr id="427" name="Google Shape;427;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38"/>
          <p:cNvSpPr/>
          <p:nvPr/>
        </p:nvSpPr>
        <p:spPr>
          <a:xfrm>
            <a:off x="965199" y="447741"/>
            <a:ext cx="4278600" cy="1645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000" u="none" cap="none" strike="noStrike">
                <a:solidFill>
                  <a:schemeClr val="dk1"/>
                </a:solidFill>
                <a:latin typeface="Calibri"/>
                <a:ea typeface="Calibri"/>
                <a:cs typeface="Calibri"/>
                <a:sym typeface="Calibri"/>
              </a:rPr>
              <a:t>Color-space Conversion</a:t>
            </a:r>
            <a:endParaRPr b="0" i="0" sz="4000" u="none" cap="none" strike="noStrike">
              <a:solidFill>
                <a:schemeClr val="dk1"/>
              </a:solidFill>
              <a:latin typeface="Calibri"/>
              <a:ea typeface="Calibri"/>
              <a:cs typeface="Calibri"/>
              <a:sym typeface="Calibri"/>
            </a:endParaRPr>
          </a:p>
        </p:txBody>
      </p:sp>
      <p:sp>
        <p:nvSpPr>
          <p:cNvPr id="429" name="Google Shape;429;p38"/>
          <p:cNvSpPr/>
          <p:nvPr/>
        </p:nvSpPr>
        <p:spPr>
          <a:xfrm>
            <a:off x="0" y="2253579"/>
            <a:ext cx="8109718" cy="4604421"/>
          </a:xfrm>
          <a:custGeom>
            <a:rect b="b" l="l" r="r" t="t"/>
            <a:pathLst>
              <a:path extrusionOk="0" h="4604421" w="8109718">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38"/>
          <p:cNvSpPr/>
          <p:nvPr/>
        </p:nvSpPr>
        <p:spPr>
          <a:xfrm>
            <a:off x="7276856" y="1827416"/>
            <a:ext cx="4418321" cy="3877280"/>
          </a:xfrm>
          <a:custGeom>
            <a:rect b="b" l="l" r="r" t="t"/>
            <a:pathLst>
              <a:path extrusionOk="0" h="968" w="1099">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cap="flat" cmpd="sng" w="508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38"/>
          <p:cNvSpPr/>
          <p:nvPr/>
        </p:nvSpPr>
        <p:spPr>
          <a:xfrm>
            <a:off x="5952343" y="825104"/>
            <a:ext cx="2924380" cy="2592122"/>
          </a:xfrm>
          <a:custGeom>
            <a:rect b="b" l="l" r="r" t="t"/>
            <a:pathLst>
              <a:path extrusionOk="0" h="2651787" w="2991693">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262626">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32" name="Google Shape;432;p38"/>
          <p:cNvGrpSpPr/>
          <p:nvPr/>
        </p:nvGrpSpPr>
        <p:grpSpPr>
          <a:xfrm>
            <a:off x="5307830" y="567451"/>
            <a:ext cx="1128381" cy="847206"/>
            <a:chOff x="5307830" y="325570"/>
            <a:chExt cx="1128381" cy="847206"/>
          </a:xfrm>
        </p:grpSpPr>
        <p:sp>
          <p:nvSpPr>
            <p:cNvPr id="433" name="Google Shape;433;p38"/>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38"/>
            <p:cNvSpPr/>
            <p:nvPr/>
          </p:nvSpPr>
          <p:spPr>
            <a:xfrm>
              <a:off x="5885720" y="325570"/>
              <a:ext cx="550491" cy="485307"/>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5" name="Google Shape;435;p38"/>
          <p:cNvSpPr/>
          <p:nvPr/>
        </p:nvSpPr>
        <p:spPr>
          <a:xfrm>
            <a:off x="965199" y="2912937"/>
            <a:ext cx="4741800" cy="309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700" u="none" cap="none" strike="noStrike">
              <a:solidFill>
                <a:schemeClr val="lt1"/>
              </a:solidFill>
              <a:latin typeface="Calibri"/>
              <a:ea typeface="Calibri"/>
              <a:cs typeface="Calibri"/>
              <a:sym typeface="Calibri"/>
            </a:endParaRPr>
          </a:p>
        </p:txBody>
      </p:sp>
      <p:sp>
        <p:nvSpPr>
          <p:cNvPr id="436" name="Google Shape;436;p38"/>
          <p:cNvSpPr/>
          <p:nvPr/>
        </p:nvSpPr>
        <p:spPr>
          <a:xfrm>
            <a:off x="873760" y="3579457"/>
            <a:ext cx="6096000" cy="286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586C0"/>
                </a:solidFill>
                <a:latin typeface="Consolas"/>
                <a:ea typeface="Consolas"/>
                <a:cs typeface="Consolas"/>
                <a:sym typeface="Consolas"/>
              </a:rPr>
              <a:t>import</a:t>
            </a:r>
            <a:r>
              <a:rPr lang="en-US" sz="1800">
                <a:solidFill>
                  <a:srgbClr val="D4D4D4"/>
                </a:solidFill>
                <a:latin typeface="Consolas"/>
                <a:ea typeface="Consolas"/>
                <a:cs typeface="Consolas"/>
                <a:sym typeface="Consolas"/>
              </a:rPr>
              <a:t> cv2</a:t>
            </a:r>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img = cv2.imread(“spider.jpg”)</a:t>
            </a:r>
            <a:endParaRPr/>
          </a:p>
          <a:p>
            <a:pPr indent="0" lvl="0" marL="0" marR="0" rtl="0" algn="l">
              <a:spcBef>
                <a:spcPts val="0"/>
              </a:spcBef>
              <a:spcAft>
                <a:spcPts val="0"/>
              </a:spcAft>
              <a:buNone/>
            </a:pPr>
            <a:r>
              <a:rPr lang="en-US" sz="1800">
                <a:solidFill>
                  <a:srgbClr val="6A9955"/>
                </a:solidFill>
                <a:latin typeface="Consolas"/>
                <a:ea typeface="Consolas"/>
                <a:cs typeface="Consolas"/>
                <a:sym typeface="Consolas"/>
              </a:rPr>
              <a:t>#Converting from BGR to grayscale</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gray = cv2.cvtColor(img, cv2.COLOR_BGR2GRAY)</a:t>
            </a:r>
            <a:endParaRPr/>
          </a:p>
          <a:p>
            <a:pPr indent="0" lvl="0" marL="0" marR="0" rtl="0" algn="l">
              <a:spcBef>
                <a:spcPts val="0"/>
              </a:spcBef>
              <a:spcAft>
                <a:spcPts val="0"/>
              </a:spcAft>
              <a:buNone/>
            </a:pPr>
            <a:r>
              <a:rPr lang="en-US" sz="1800">
                <a:solidFill>
                  <a:srgbClr val="6A9955"/>
                </a:solidFill>
                <a:latin typeface="Consolas"/>
                <a:ea typeface="Consolas"/>
                <a:cs typeface="Consolas"/>
                <a:sym typeface="Consolas"/>
              </a:rPr>
              <a:t>#Converting from grayscale to BGR</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bgr = cv2.cvtColor(gray, cv2.COLOR_GRAY2BGR)</a:t>
            </a:r>
            <a:endParaRPr/>
          </a:p>
          <a:p>
            <a:pPr indent="0" lvl="0" marL="0" marR="0" rtl="0" algn="l">
              <a:spcBef>
                <a:spcPts val="0"/>
              </a:spcBef>
              <a:spcAft>
                <a:spcPts val="0"/>
              </a:spcAft>
              <a:buNone/>
            </a:pPr>
            <a:r>
              <a:rPr lang="en-US" sz="1800">
                <a:solidFill>
                  <a:srgbClr val="6A9955"/>
                </a:solidFill>
                <a:latin typeface="Consolas"/>
                <a:ea typeface="Consolas"/>
                <a:cs typeface="Consolas"/>
                <a:sym typeface="Consolas"/>
              </a:rPr>
              <a:t>#Converting from BGR to HSV</a:t>
            </a:r>
            <a:endParaRPr sz="1800">
              <a:solidFill>
                <a:srgbClr val="D4D4D4"/>
              </a:solidFill>
              <a:latin typeface="Consolas"/>
              <a:ea typeface="Consolas"/>
              <a:cs typeface="Consolas"/>
              <a:sym typeface="Consolas"/>
            </a:endParaRPr>
          </a:p>
          <a:p>
            <a:pPr indent="0" lvl="0" marL="0" marR="0" rtl="0" algn="l">
              <a:spcBef>
                <a:spcPts val="0"/>
              </a:spcBef>
              <a:spcAft>
                <a:spcPts val="0"/>
              </a:spcAft>
              <a:buNone/>
            </a:pPr>
            <a:r>
              <a:rPr lang="en-US" sz="1800">
                <a:solidFill>
                  <a:srgbClr val="D4D4D4"/>
                </a:solidFill>
                <a:latin typeface="Consolas"/>
                <a:ea typeface="Consolas"/>
                <a:cs typeface="Consolas"/>
                <a:sym typeface="Consolas"/>
              </a:rPr>
              <a:t>hsv = cv2.cvtColor(img, cv2.COLOR_BGR2HSV) </a:t>
            </a:r>
            <a:endParaRPr/>
          </a:p>
          <a:p>
            <a:pPr indent="0" lvl="0" marL="0" marR="0" rtl="0" algn="l">
              <a:spcBef>
                <a:spcPts val="0"/>
              </a:spcBef>
              <a:spcAft>
                <a:spcPts val="0"/>
              </a:spcAft>
              <a:buNone/>
            </a:pPr>
            <a:br>
              <a:rPr lang="en-US" sz="1800">
                <a:solidFill>
                  <a:srgbClr val="D4D4D4"/>
                </a:solidFill>
                <a:latin typeface="Consolas"/>
                <a:ea typeface="Consolas"/>
                <a:cs typeface="Consolas"/>
                <a:sym typeface="Consolas"/>
              </a:rPr>
            </a:br>
            <a:endParaRPr b="0" sz="1800">
              <a:solidFill>
                <a:srgbClr val="D4D4D4"/>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5" name="Shape 115"/>
        <p:cNvGrpSpPr/>
        <p:nvPr/>
      </p:nvGrpSpPr>
      <p:grpSpPr>
        <a:xfrm>
          <a:off x="0" y="0"/>
          <a:ext cx="0" cy="0"/>
          <a:chOff x="0" y="0"/>
          <a:chExt cx="0" cy="0"/>
        </a:xfrm>
      </p:grpSpPr>
      <p:sp>
        <p:nvSpPr>
          <p:cNvPr id="116" name="Google Shape;116;p17"/>
          <p:cNvSpPr/>
          <p:nvPr/>
        </p:nvSpPr>
        <p:spPr>
          <a:xfrm>
            <a:off x="1524000" y="1280160"/>
            <a:ext cx="533400" cy="228600"/>
          </a:xfrm>
          <a:custGeom>
            <a:rect b="b" l="l" r="r" t="t"/>
            <a:pathLst>
              <a:path extrusionOk="0" h="228600" w="533400">
                <a:moveTo>
                  <a:pt x="0" y="228600"/>
                </a:moveTo>
                <a:lnTo>
                  <a:pt x="533400" y="228600"/>
                </a:lnTo>
                <a:lnTo>
                  <a:pt x="533400" y="0"/>
                </a:lnTo>
                <a:lnTo>
                  <a:pt x="0" y="0"/>
                </a:lnTo>
                <a:lnTo>
                  <a:pt x="0" y="228600"/>
                </a:lnTo>
                <a:close/>
              </a:path>
            </a:pathLst>
          </a:custGeom>
          <a:solidFill>
            <a:srgbClr val="DD80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7"/>
          <p:cNvSpPr/>
          <p:nvPr/>
        </p:nvSpPr>
        <p:spPr>
          <a:xfrm>
            <a:off x="2115313" y="1280160"/>
            <a:ext cx="8552815" cy="228600"/>
          </a:xfrm>
          <a:custGeom>
            <a:rect b="b" l="l" r="r" t="t"/>
            <a:pathLst>
              <a:path extrusionOk="0" h="228600" w="8552815">
                <a:moveTo>
                  <a:pt x="0" y="228600"/>
                </a:moveTo>
                <a:lnTo>
                  <a:pt x="8552688" y="228600"/>
                </a:lnTo>
                <a:lnTo>
                  <a:pt x="8552688" y="0"/>
                </a:lnTo>
                <a:lnTo>
                  <a:pt x="0" y="0"/>
                </a:lnTo>
                <a:lnTo>
                  <a:pt x="0" y="228600"/>
                </a:lnTo>
                <a:close/>
              </a:path>
            </a:pathLst>
          </a:custGeom>
          <a:solidFill>
            <a:srgbClr val="93B6D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7"/>
          <p:cNvSpPr txBox="1"/>
          <p:nvPr>
            <p:ph type="title"/>
          </p:nvPr>
        </p:nvSpPr>
        <p:spPr>
          <a:xfrm>
            <a:off x="3315080" y="328929"/>
            <a:ext cx="5789930" cy="756920"/>
          </a:xfrm>
          <a:prstGeom prst="rect">
            <a:avLst/>
          </a:prstGeom>
          <a:noFill/>
          <a:ln>
            <a:noFill/>
          </a:ln>
        </p:spPr>
        <p:txBody>
          <a:bodyPr anchorCtr="0" anchor="ctr" bIns="0" lIns="0" spcFirstLastPara="1" rIns="0" wrap="square" tIns="12700">
            <a:noAutofit/>
          </a:bodyPr>
          <a:lstStyle/>
          <a:p>
            <a:pPr indent="0" lvl="0" marL="12700" rtl="0" algn="l">
              <a:lnSpc>
                <a:spcPct val="90000"/>
              </a:lnSpc>
              <a:spcBef>
                <a:spcPts val="0"/>
              </a:spcBef>
              <a:spcAft>
                <a:spcPts val="0"/>
              </a:spcAft>
              <a:buClr>
                <a:schemeClr val="dk1"/>
              </a:buClr>
              <a:buSzPts val="4400"/>
              <a:buFont typeface="Calibri"/>
              <a:buNone/>
            </a:pPr>
            <a:r>
              <a:rPr lang="en-US"/>
              <a:t>Freedom from wires!!</a:t>
            </a:r>
            <a:endParaRPr/>
          </a:p>
        </p:txBody>
      </p:sp>
      <p:sp>
        <p:nvSpPr>
          <p:cNvPr id="119" name="Google Shape;119;p17"/>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p>
            <a:pPr indent="0" lvl="0" marL="12700" rtl="0" algn="ctr">
              <a:lnSpc>
                <a:spcPct val="137500"/>
              </a:lnSpc>
              <a:spcBef>
                <a:spcPts val="0"/>
              </a:spcBef>
              <a:spcAft>
                <a:spcPts val="0"/>
              </a:spcAft>
              <a:buNone/>
            </a:pPr>
            <a:r>
              <a:rPr lang="en-US"/>
              <a:t>Wi-Fi Technology</a:t>
            </a:r>
            <a:endParaRPr/>
          </a:p>
        </p:txBody>
      </p:sp>
      <p:sp>
        <p:nvSpPr>
          <p:cNvPr id="120" name="Google Shape;120;p17"/>
          <p:cNvSpPr txBox="1"/>
          <p:nvPr/>
        </p:nvSpPr>
        <p:spPr>
          <a:xfrm>
            <a:off x="1734414" y="1267714"/>
            <a:ext cx="110489" cy="197490"/>
          </a:xfrm>
          <a:prstGeom prst="rect">
            <a:avLst/>
          </a:prstGeom>
          <a:noFill/>
          <a:ln>
            <a:noFill/>
          </a:ln>
        </p:spPr>
        <p:txBody>
          <a:bodyPr anchorCtr="0" anchor="t" bIns="0" lIns="0" spcFirstLastPara="1" rIns="0" wrap="square" tIns="12700">
            <a:noAutofit/>
          </a:bodyPr>
          <a:lstStyle/>
          <a:p>
            <a:pPr indent="0" lvl="0" marL="12700" marR="0" rtl="0" algn="l">
              <a:spcBef>
                <a:spcPts val="0"/>
              </a:spcBef>
              <a:spcAft>
                <a:spcPts val="0"/>
              </a:spcAft>
              <a:buNone/>
            </a:pPr>
            <a:r>
              <a:rPr b="1" lang="en-US" sz="1200">
                <a:solidFill>
                  <a:srgbClr val="FFFFFF"/>
                </a:solidFill>
                <a:latin typeface="Arial"/>
                <a:ea typeface="Arial"/>
                <a:cs typeface="Arial"/>
                <a:sym typeface="Arial"/>
              </a:rPr>
              <a:t>8</a:t>
            </a:r>
            <a:endParaRPr sz="1200">
              <a:solidFill>
                <a:srgbClr val="000000"/>
              </a:solidFill>
              <a:latin typeface="Arial"/>
              <a:ea typeface="Arial"/>
              <a:cs typeface="Arial"/>
              <a:sym typeface="Arial"/>
            </a:endParaRPr>
          </a:p>
        </p:txBody>
      </p:sp>
      <p:sp>
        <p:nvSpPr>
          <p:cNvPr id="121" name="Google Shape;121;p17"/>
          <p:cNvSpPr/>
          <p:nvPr/>
        </p:nvSpPr>
        <p:spPr>
          <a:xfrm>
            <a:off x="2360675" y="1674876"/>
            <a:ext cx="7318248" cy="45750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18"/>
          <p:cNvSpPr/>
          <p:nvPr/>
        </p:nvSpPr>
        <p:spPr>
          <a:xfrm>
            <a:off x="466343" y="448055"/>
            <a:ext cx="7201941" cy="1508760"/>
          </a:xfrm>
          <a:prstGeom prst="rect">
            <a:avLst/>
          </a:prstGeom>
          <a:solidFill>
            <a:srgbClr val="355B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8" name="Google Shape;128;p18"/>
          <p:cNvSpPr txBox="1"/>
          <p:nvPr>
            <p:ph type="title"/>
          </p:nvPr>
        </p:nvSpPr>
        <p:spPr>
          <a:xfrm>
            <a:off x="777240" y="694944"/>
            <a:ext cx="6610388" cy="104241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200"/>
              <a:buFont typeface="Calibri"/>
              <a:buNone/>
            </a:pPr>
            <a:r>
              <a:rPr lang="en-US" sz="4200">
                <a:solidFill>
                  <a:srgbClr val="FFFFFF"/>
                </a:solidFill>
              </a:rPr>
              <a:t>Different Wi-Fi Modes</a:t>
            </a:r>
            <a:endParaRPr/>
          </a:p>
        </p:txBody>
      </p:sp>
      <p:sp>
        <p:nvSpPr>
          <p:cNvPr id="129" name="Google Shape;129;p18"/>
          <p:cNvSpPr/>
          <p:nvPr/>
        </p:nvSpPr>
        <p:spPr>
          <a:xfrm>
            <a:off x="7845755" y="450222"/>
            <a:ext cx="1861718" cy="1506594"/>
          </a:xfrm>
          <a:prstGeom prst="rect">
            <a:avLst/>
          </a:prstGeom>
          <a:solidFill>
            <a:srgbClr val="1E7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0" name="Google Shape;130;p18"/>
          <p:cNvSpPr/>
          <p:nvPr/>
        </p:nvSpPr>
        <p:spPr>
          <a:xfrm>
            <a:off x="9870314" y="453269"/>
            <a:ext cx="1862765" cy="1505231"/>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1" name="Google Shape;131;p18"/>
          <p:cNvSpPr/>
          <p:nvPr/>
        </p:nvSpPr>
        <p:spPr>
          <a:xfrm>
            <a:off x="466344" y="2130552"/>
            <a:ext cx="7205472" cy="4270248"/>
          </a:xfrm>
          <a:prstGeom prst="rect">
            <a:avLst/>
          </a:prstGeom>
          <a:solidFill>
            <a:srgbClr val="1E7D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32" name="Google Shape;132;p18"/>
          <p:cNvPicPr preferRelativeResize="0"/>
          <p:nvPr/>
        </p:nvPicPr>
        <p:blipFill rotWithShape="1">
          <a:blip r:embed="rId3">
            <a:alphaModFix/>
          </a:blip>
          <a:srcRect b="0" l="0" r="0" t="0"/>
          <a:stretch/>
        </p:blipFill>
        <p:spPr>
          <a:xfrm>
            <a:off x="670142" y="2480454"/>
            <a:ext cx="6795370" cy="3567568"/>
          </a:xfrm>
          <a:prstGeom prst="rect">
            <a:avLst/>
          </a:prstGeom>
          <a:noFill/>
          <a:ln>
            <a:noFill/>
          </a:ln>
        </p:spPr>
      </p:pic>
      <p:sp>
        <p:nvSpPr>
          <p:cNvPr id="133" name="Google Shape;133;p18"/>
          <p:cNvSpPr/>
          <p:nvPr/>
        </p:nvSpPr>
        <p:spPr>
          <a:xfrm>
            <a:off x="7845755" y="2127680"/>
            <a:ext cx="3887324" cy="4273119"/>
          </a:xfrm>
          <a:prstGeom prst="rect">
            <a:avLst/>
          </a:prstGeom>
          <a:solidFill>
            <a:srgbClr val="7F7F7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8"/>
          <p:cNvSpPr txBox="1"/>
          <p:nvPr>
            <p:ph idx="1" type="body"/>
          </p:nvPr>
        </p:nvSpPr>
        <p:spPr>
          <a:xfrm>
            <a:off x="8109311" y="2393792"/>
            <a:ext cx="3360212" cy="3740893"/>
          </a:xfrm>
          <a:prstGeom prst="rect">
            <a:avLst/>
          </a:prstGeom>
          <a:noFill/>
          <a:ln>
            <a:noFill/>
          </a:ln>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700"/>
              <a:buFont typeface="Noto Sans Symbols"/>
              <a:buChar char="❖"/>
            </a:pPr>
            <a:r>
              <a:rPr lang="en-US" sz="1700"/>
              <a:t>Station Mode</a:t>
            </a:r>
            <a:endParaRPr/>
          </a:p>
          <a:p>
            <a:pPr indent="-342900" lvl="1" marL="800100" rtl="0" algn="l">
              <a:lnSpc>
                <a:spcPct val="90000"/>
              </a:lnSpc>
              <a:spcBef>
                <a:spcPts val="500"/>
              </a:spcBef>
              <a:spcAft>
                <a:spcPts val="0"/>
              </a:spcAft>
              <a:buClr>
                <a:schemeClr val="dk1"/>
              </a:buClr>
              <a:buSzPts val="1700"/>
              <a:buFont typeface="Noto Sans Symbols"/>
              <a:buChar char="❖"/>
            </a:pPr>
            <a:r>
              <a:rPr lang="en-US" sz="1700"/>
              <a:t>A device in station mode connects to a Wi-Fi network hosted by another module or device.</a:t>
            </a:r>
            <a:endParaRPr/>
          </a:p>
          <a:p>
            <a:pPr indent="-342900" lvl="1" marL="800100" rtl="0" algn="l">
              <a:lnSpc>
                <a:spcPct val="90000"/>
              </a:lnSpc>
              <a:spcBef>
                <a:spcPts val="500"/>
              </a:spcBef>
              <a:spcAft>
                <a:spcPts val="0"/>
              </a:spcAft>
              <a:buClr>
                <a:schemeClr val="dk1"/>
              </a:buClr>
              <a:buSzPts val="1700"/>
              <a:buFont typeface="Noto Sans Symbols"/>
              <a:buChar char="❖"/>
            </a:pPr>
            <a:r>
              <a:rPr lang="en-US" sz="1700"/>
              <a:t>Ex: Your laptop connected to Jio-Fi</a:t>
            </a:r>
            <a:endParaRPr/>
          </a:p>
          <a:p>
            <a:pPr indent="-234950" lvl="1" marL="800100" rtl="0" algn="l">
              <a:lnSpc>
                <a:spcPct val="90000"/>
              </a:lnSpc>
              <a:spcBef>
                <a:spcPts val="500"/>
              </a:spcBef>
              <a:spcAft>
                <a:spcPts val="0"/>
              </a:spcAft>
              <a:buClr>
                <a:schemeClr val="dk1"/>
              </a:buClr>
              <a:buSzPts val="1700"/>
              <a:buFont typeface="Noto Sans Symbols"/>
              <a:buNone/>
            </a:pPr>
            <a:r>
              <a:t/>
            </a:r>
            <a:endParaRPr sz="1700"/>
          </a:p>
          <a:p>
            <a:pPr indent="-342900" lvl="0" marL="342900" rtl="0" algn="l">
              <a:lnSpc>
                <a:spcPct val="90000"/>
              </a:lnSpc>
              <a:spcBef>
                <a:spcPts val="1000"/>
              </a:spcBef>
              <a:spcAft>
                <a:spcPts val="0"/>
              </a:spcAft>
              <a:buClr>
                <a:schemeClr val="dk1"/>
              </a:buClr>
              <a:buSzPts val="1700"/>
              <a:buFont typeface="Noto Sans Symbols"/>
              <a:buChar char="❖"/>
            </a:pPr>
            <a:r>
              <a:rPr lang="en-US" sz="1700"/>
              <a:t>Access Point Mode</a:t>
            </a:r>
            <a:endParaRPr/>
          </a:p>
          <a:p>
            <a:pPr indent="-342900" lvl="1" marL="800100" rtl="0" algn="l">
              <a:lnSpc>
                <a:spcPct val="90000"/>
              </a:lnSpc>
              <a:spcBef>
                <a:spcPts val="500"/>
              </a:spcBef>
              <a:spcAft>
                <a:spcPts val="0"/>
              </a:spcAft>
              <a:buClr>
                <a:schemeClr val="dk1"/>
              </a:buClr>
              <a:buSzPts val="1700"/>
              <a:buFont typeface="Noto Sans Symbols"/>
              <a:buChar char="❖"/>
            </a:pPr>
            <a:r>
              <a:rPr lang="en-US" sz="1700"/>
              <a:t>A device operating in Access point mode hosts the Wi-Fi connection. </a:t>
            </a:r>
            <a:endParaRPr/>
          </a:p>
          <a:p>
            <a:pPr indent="-342900" lvl="1" marL="800100" rtl="0" algn="l">
              <a:lnSpc>
                <a:spcPct val="90000"/>
              </a:lnSpc>
              <a:spcBef>
                <a:spcPts val="500"/>
              </a:spcBef>
              <a:spcAft>
                <a:spcPts val="0"/>
              </a:spcAft>
              <a:buClr>
                <a:schemeClr val="dk1"/>
              </a:buClr>
              <a:buSzPts val="1700"/>
              <a:buFont typeface="Noto Sans Symbols"/>
              <a:buChar char="❖"/>
            </a:pPr>
            <a:r>
              <a:rPr lang="en-US" sz="1700"/>
              <a:t>Ex: Your Jio-Fi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8" name="Shape 138"/>
        <p:cNvGrpSpPr/>
        <p:nvPr/>
      </p:nvGrpSpPr>
      <p:grpSpPr>
        <a:xfrm>
          <a:off x="0" y="0"/>
          <a:ext cx="0" cy="0"/>
          <a:chOff x="0" y="0"/>
          <a:chExt cx="0" cy="0"/>
        </a:xfrm>
      </p:grpSpPr>
      <p:cxnSp>
        <p:nvCxnSpPr>
          <p:cNvPr id="139" name="Google Shape;139;p19"/>
          <p:cNvCxnSpPr/>
          <p:nvPr/>
        </p:nvCxnSpPr>
        <p:spPr>
          <a:xfrm>
            <a:off x="0" y="272357"/>
            <a:ext cx="12188825" cy="0"/>
          </a:xfrm>
          <a:prstGeom prst="straightConnector1">
            <a:avLst/>
          </a:prstGeom>
          <a:noFill/>
          <a:ln cap="flat" cmpd="sng" w="50800">
            <a:solidFill>
              <a:srgbClr val="3F3F3F"/>
            </a:solidFill>
            <a:prstDash val="solid"/>
            <a:miter lim="800000"/>
            <a:headEnd len="sm" w="sm" type="none"/>
            <a:tailEnd len="sm" w="sm" type="none"/>
          </a:ln>
        </p:spPr>
      </p:cxnSp>
      <p:sp>
        <p:nvSpPr>
          <p:cNvPr id="140" name="Google Shape;140;p19"/>
          <p:cNvSpPr/>
          <p:nvPr/>
        </p:nvSpPr>
        <p:spPr>
          <a:xfrm>
            <a:off x="0" y="368596"/>
            <a:ext cx="12192000" cy="1735555"/>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9"/>
          <p:cNvSpPr txBox="1"/>
          <p:nvPr>
            <p:ph type="title"/>
          </p:nvPr>
        </p:nvSpPr>
        <p:spPr>
          <a:xfrm>
            <a:off x="526073" y="489439"/>
            <a:ext cx="11139854" cy="93044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latin typeface="Calibri"/>
                <a:ea typeface="Calibri"/>
                <a:cs typeface="Calibri"/>
                <a:sym typeface="Calibri"/>
              </a:rPr>
              <a:t>HTTP</a:t>
            </a:r>
            <a:endParaRPr/>
          </a:p>
        </p:txBody>
      </p:sp>
      <p:cxnSp>
        <p:nvCxnSpPr>
          <p:cNvPr id="142" name="Google Shape;142;p19"/>
          <p:cNvCxnSpPr/>
          <p:nvPr/>
        </p:nvCxnSpPr>
        <p:spPr>
          <a:xfrm>
            <a:off x="4724400" y="1479733"/>
            <a:ext cx="2743200" cy="0"/>
          </a:xfrm>
          <a:prstGeom prst="straightConnector1">
            <a:avLst/>
          </a:prstGeom>
          <a:noFill/>
          <a:ln cap="flat" cmpd="sng" w="19050">
            <a:solidFill>
              <a:schemeClr val="lt1">
                <a:alpha val="74901"/>
              </a:schemeClr>
            </a:solidFill>
            <a:prstDash val="solid"/>
            <a:miter lim="800000"/>
            <a:headEnd len="sm" w="sm" type="none"/>
            <a:tailEnd len="sm" w="sm" type="none"/>
          </a:ln>
        </p:spPr>
      </p:cxnSp>
      <p:cxnSp>
        <p:nvCxnSpPr>
          <p:cNvPr id="143" name="Google Shape;143;p19"/>
          <p:cNvCxnSpPr/>
          <p:nvPr/>
        </p:nvCxnSpPr>
        <p:spPr>
          <a:xfrm>
            <a:off x="0" y="2201402"/>
            <a:ext cx="12188825" cy="0"/>
          </a:xfrm>
          <a:prstGeom prst="straightConnector1">
            <a:avLst/>
          </a:prstGeom>
          <a:noFill/>
          <a:ln cap="flat" cmpd="sng" w="50800">
            <a:solidFill>
              <a:srgbClr val="3F3F3F"/>
            </a:solidFill>
            <a:prstDash val="solid"/>
            <a:miter lim="800000"/>
            <a:headEnd len="sm" w="sm" type="none"/>
            <a:tailEnd len="sm" w="sm" type="none"/>
          </a:ln>
        </p:spPr>
      </p:cxnSp>
      <p:pic>
        <p:nvPicPr>
          <p:cNvPr descr="Image result for http server" id="144" name="Google Shape;144;p19"/>
          <p:cNvPicPr preferRelativeResize="0"/>
          <p:nvPr/>
        </p:nvPicPr>
        <p:blipFill rotWithShape="1">
          <a:blip r:embed="rId3">
            <a:alphaModFix/>
          </a:blip>
          <a:srcRect b="18729" l="0" r="0" t="18666"/>
          <a:stretch/>
        </p:blipFill>
        <p:spPr>
          <a:xfrm>
            <a:off x="320040" y="2543022"/>
            <a:ext cx="11496821" cy="376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 name="Shape 148"/>
        <p:cNvGrpSpPr/>
        <p:nvPr/>
      </p:nvGrpSpPr>
      <p:grpSpPr>
        <a:xfrm>
          <a:off x="0" y="0"/>
          <a:ext cx="0" cy="0"/>
          <a:chOff x="0" y="0"/>
          <a:chExt cx="0" cy="0"/>
        </a:xfrm>
      </p:grpSpPr>
      <p:sp>
        <p:nvSpPr>
          <p:cNvPr id="149" name="Google Shape;14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1270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Web Server</a:t>
            </a:r>
            <a:endParaRPr>
              <a:latin typeface="Calibri"/>
              <a:ea typeface="Calibri"/>
              <a:cs typeface="Calibri"/>
              <a:sym typeface="Calibri"/>
            </a:endParaRPr>
          </a:p>
        </p:txBody>
      </p:sp>
      <p:sp>
        <p:nvSpPr>
          <p:cNvPr id="150" name="Google Shape;150;p20"/>
          <p:cNvSpPr/>
          <p:nvPr/>
        </p:nvSpPr>
        <p:spPr>
          <a:xfrm>
            <a:off x="5236209" y="2546350"/>
            <a:ext cx="3810" cy="5080"/>
          </a:xfrm>
          <a:custGeom>
            <a:rect b="b" l="l" r="r" t="t"/>
            <a:pathLst>
              <a:path extrusionOk="0" h="5080" w="3810">
                <a:moveTo>
                  <a:pt x="0" y="5079"/>
                </a:moveTo>
                <a:lnTo>
                  <a:pt x="0" y="0"/>
                </a:lnTo>
                <a:lnTo>
                  <a:pt x="3810" y="0"/>
                </a:lnTo>
                <a:lnTo>
                  <a:pt x="3810" y="5079"/>
                </a:lnTo>
                <a:lnTo>
                  <a:pt x="0" y="507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20"/>
          <p:cNvSpPr/>
          <p:nvPr/>
        </p:nvSpPr>
        <p:spPr>
          <a:xfrm>
            <a:off x="8279130" y="2564129"/>
            <a:ext cx="5080" cy="5080"/>
          </a:xfrm>
          <a:custGeom>
            <a:rect b="b" l="l" r="r" t="t"/>
            <a:pathLst>
              <a:path extrusionOk="0" h="5080" w="5079">
                <a:moveTo>
                  <a:pt x="0" y="5080"/>
                </a:moveTo>
                <a:lnTo>
                  <a:pt x="0" y="0"/>
                </a:lnTo>
                <a:lnTo>
                  <a:pt x="5079" y="0"/>
                </a:lnTo>
                <a:lnTo>
                  <a:pt x="5079" y="5080"/>
                </a:lnTo>
                <a:lnTo>
                  <a:pt x="0" y="508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0"/>
          <p:cNvSpPr/>
          <p:nvPr/>
        </p:nvSpPr>
        <p:spPr>
          <a:xfrm>
            <a:off x="8279130" y="2623820"/>
            <a:ext cx="5080" cy="5080"/>
          </a:xfrm>
          <a:custGeom>
            <a:rect b="b" l="l" r="r" t="t"/>
            <a:pathLst>
              <a:path extrusionOk="0" h="5080" w="5079">
                <a:moveTo>
                  <a:pt x="0" y="0"/>
                </a:moveTo>
                <a:lnTo>
                  <a:pt x="5079" y="0"/>
                </a:lnTo>
                <a:lnTo>
                  <a:pt x="5079" y="5079"/>
                </a:lnTo>
                <a:lnTo>
                  <a:pt x="0" y="507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3" name="Google Shape;153;p20"/>
          <p:cNvGrpSpPr/>
          <p:nvPr/>
        </p:nvGrpSpPr>
        <p:grpSpPr>
          <a:xfrm>
            <a:off x="838200" y="1827430"/>
            <a:ext cx="10515600" cy="4347726"/>
            <a:chOff x="0" y="1805"/>
            <a:chExt cx="10515600" cy="4347726"/>
          </a:xfrm>
        </p:grpSpPr>
        <p:sp>
          <p:nvSpPr>
            <p:cNvPr id="154" name="Google Shape;154;p20"/>
            <p:cNvSpPr/>
            <p:nvPr/>
          </p:nvSpPr>
          <p:spPr>
            <a:xfrm>
              <a:off x="0" y="1805"/>
              <a:ext cx="10515600" cy="915310"/>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276881" y="207750"/>
              <a:ext cx="503420" cy="50342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1057183" y="1805"/>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nvSpPr>
          <p:spPr>
            <a:xfrm>
              <a:off x="1057183" y="1805"/>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100000"/>
                </a:lnSpc>
                <a:spcBef>
                  <a:spcPts val="0"/>
                </a:spcBef>
                <a:spcAft>
                  <a:spcPts val="0"/>
                </a:spcAft>
                <a:buClr>
                  <a:schemeClr val="dk1"/>
                </a:buClr>
                <a:buSzPts val="2200"/>
                <a:buFont typeface="Calibri"/>
                <a:buNone/>
              </a:pPr>
              <a:r>
                <a:rPr lang="en-US" sz="2200">
                  <a:solidFill>
                    <a:schemeClr val="dk1"/>
                  </a:solidFill>
                  <a:latin typeface="Calibri"/>
                  <a:ea typeface="Calibri"/>
                  <a:cs typeface="Calibri"/>
                  <a:sym typeface="Calibri"/>
                </a:rPr>
                <a:t>A web server is specialised software that responds to client  (I.e. web browser) requests</a:t>
              </a:r>
              <a:endParaRPr/>
            </a:p>
          </p:txBody>
        </p:sp>
        <p:sp>
          <p:nvSpPr>
            <p:cNvPr id="158" name="Google Shape;158;p20"/>
            <p:cNvSpPr/>
            <p:nvPr/>
          </p:nvSpPr>
          <p:spPr>
            <a:xfrm>
              <a:off x="0" y="1145944"/>
              <a:ext cx="10515600" cy="915310"/>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276881" y="1351889"/>
              <a:ext cx="503420" cy="50342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1057183" y="1145944"/>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1057183" y="1145944"/>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100000"/>
                </a:lnSpc>
                <a:spcBef>
                  <a:spcPts val="0"/>
                </a:spcBef>
                <a:spcAft>
                  <a:spcPts val="0"/>
                </a:spcAft>
                <a:buClr>
                  <a:schemeClr val="dk1"/>
                </a:buClr>
                <a:buSzPts val="2200"/>
                <a:buFont typeface="Calibri"/>
                <a:buNone/>
              </a:pPr>
              <a:r>
                <a:rPr lang="en-US" sz="2200">
                  <a:solidFill>
                    <a:schemeClr val="dk1"/>
                  </a:solidFill>
                  <a:latin typeface="Calibri"/>
                  <a:ea typeface="Calibri"/>
                  <a:cs typeface="Calibri"/>
                  <a:sym typeface="Calibri"/>
                </a:rPr>
                <a:t>Every web site requires a web server to process client  requests and ‘serve up’ the pages</a:t>
              </a:r>
              <a:endParaRPr/>
            </a:p>
          </p:txBody>
        </p:sp>
        <p:sp>
          <p:nvSpPr>
            <p:cNvPr id="162" name="Google Shape;162;p20"/>
            <p:cNvSpPr/>
            <p:nvPr/>
          </p:nvSpPr>
          <p:spPr>
            <a:xfrm>
              <a:off x="0" y="2290082"/>
              <a:ext cx="10515600" cy="915310"/>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276881" y="2496027"/>
              <a:ext cx="503420" cy="50342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1057183" y="2290082"/>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nvSpPr>
          <p:spPr>
            <a:xfrm>
              <a:off x="1057183" y="2290082"/>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100000"/>
                </a:lnSpc>
                <a:spcBef>
                  <a:spcPts val="0"/>
                </a:spcBef>
                <a:spcAft>
                  <a:spcPts val="0"/>
                </a:spcAft>
                <a:buClr>
                  <a:schemeClr val="dk1"/>
                </a:buClr>
                <a:buSzPts val="2200"/>
                <a:buFont typeface="Calibri"/>
                <a:buNone/>
              </a:pPr>
              <a:r>
                <a:rPr lang="en-US" sz="2200">
                  <a:solidFill>
                    <a:schemeClr val="dk1"/>
                  </a:solidFill>
                  <a:latin typeface="Calibri"/>
                  <a:ea typeface="Calibri"/>
                  <a:cs typeface="Calibri"/>
                  <a:sym typeface="Calibri"/>
                </a:rPr>
                <a:t>Web servers used to service Internet, intranets and extranets</a:t>
              </a:r>
              <a:endParaRPr/>
            </a:p>
          </p:txBody>
        </p:sp>
        <p:sp>
          <p:nvSpPr>
            <p:cNvPr id="166" name="Google Shape;166;p20"/>
            <p:cNvSpPr/>
            <p:nvPr/>
          </p:nvSpPr>
          <p:spPr>
            <a:xfrm>
              <a:off x="0" y="3434221"/>
              <a:ext cx="10515600" cy="915310"/>
            </a:xfrm>
            <a:prstGeom prst="roundRect">
              <a:avLst>
                <a:gd fmla="val 10000" name="adj"/>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276881" y="3640166"/>
              <a:ext cx="503420" cy="50342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1057183" y="3434221"/>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nvSpPr>
          <p:spPr>
            <a:xfrm>
              <a:off x="1057183" y="3434221"/>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100000"/>
                </a:lnSpc>
                <a:spcBef>
                  <a:spcPts val="0"/>
                </a:spcBef>
                <a:spcAft>
                  <a:spcPts val="0"/>
                </a:spcAft>
                <a:buClr>
                  <a:schemeClr val="dk1"/>
                </a:buClr>
                <a:buSzPts val="2200"/>
                <a:buFont typeface="Calibri"/>
                <a:buNone/>
              </a:pPr>
              <a:r>
                <a:rPr lang="en-US" sz="2200">
                  <a:solidFill>
                    <a:schemeClr val="dk1"/>
                  </a:solidFill>
                  <a:latin typeface="Calibri"/>
                  <a:ea typeface="Calibri"/>
                  <a:cs typeface="Calibri"/>
                  <a:sym typeface="Calibri"/>
                </a:rPr>
                <a:t>Note that web server in this context is software. Server machine  is also referred to as the web server.</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3" name="Shape 173"/>
        <p:cNvGrpSpPr/>
        <p:nvPr/>
      </p:nvGrpSpPr>
      <p:grpSpPr>
        <a:xfrm>
          <a:off x="0" y="0"/>
          <a:ext cx="0" cy="0"/>
          <a:chOff x="0" y="0"/>
          <a:chExt cx="0" cy="0"/>
        </a:xfrm>
      </p:grpSpPr>
      <p:sp>
        <p:nvSpPr>
          <p:cNvPr id="174" name="Google Shape;174;p21"/>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Autofit/>
          </a:bodyPr>
          <a:lstStyle/>
          <a:p>
            <a:pPr indent="0" lvl="0" marL="194945" rtl="0" algn="ct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Client-Server model and HTTP</a:t>
            </a:r>
            <a:endParaRPr/>
          </a:p>
        </p:txBody>
      </p:sp>
      <p:grpSp>
        <p:nvGrpSpPr>
          <p:cNvPr id="175" name="Google Shape;175;p21"/>
          <p:cNvGrpSpPr/>
          <p:nvPr/>
        </p:nvGrpSpPr>
        <p:grpSpPr>
          <a:xfrm>
            <a:off x="1102406" y="2913137"/>
            <a:ext cx="9987187" cy="3105001"/>
            <a:chOff x="66086" y="13181"/>
            <a:chExt cx="9987187" cy="3105001"/>
          </a:xfrm>
        </p:grpSpPr>
        <p:sp>
          <p:nvSpPr>
            <p:cNvPr id="176" name="Google Shape;176;p21"/>
            <p:cNvSpPr/>
            <p:nvPr/>
          </p:nvSpPr>
          <p:spPr>
            <a:xfrm>
              <a:off x="647429" y="13181"/>
              <a:ext cx="1818562" cy="181856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1034992" y="400744"/>
              <a:ext cx="1043437" cy="104343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66086" y="2398182"/>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nvSpPr>
          <p:spPr>
            <a:xfrm>
              <a:off x="66086" y="2398182"/>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Calibri"/>
                <a:buNone/>
              </a:pPr>
              <a:r>
                <a:rPr lang="en-US" sz="1600" cap="none">
                  <a:solidFill>
                    <a:schemeClr val="dk1"/>
                  </a:solidFill>
                  <a:latin typeface="Calibri"/>
                  <a:ea typeface="Calibri"/>
                  <a:cs typeface="Calibri"/>
                  <a:sym typeface="Calibri"/>
                </a:rPr>
                <a:t>HTTP IS THE DE FACTO STANDARD FOR TRANSFERRING WORLD  WIDE WEB DOCUMENTS</a:t>
              </a:r>
              <a:endParaRPr/>
            </a:p>
          </p:txBody>
        </p:sp>
        <p:sp>
          <p:nvSpPr>
            <p:cNvPr id="180" name="Google Shape;180;p21"/>
            <p:cNvSpPr/>
            <p:nvPr/>
          </p:nvSpPr>
          <p:spPr>
            <a:xfrm>
              <a:off x="4150398" y="13181"/>
              <a:ext cx="1818562" cy="181856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4537961" y="400744"/>
              <a:ext cx="1043437" cy="104343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3569054" y="2398182"/>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txBox="1"/>
            <p:nvPr/>
          </p:nvSpPr>
          <p:spPr>
            <a:xfrm>
              <a:off x="3569054" y="2398182"/>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Calibri"/>
                <a:buNone/>
              </a:pPr>
              <a:r>
                <a:rPr lang="en-US" sz="1600" cap="none">
                  <a:solidFill>
                    <a:schemeClr val="dk1"/>
                  </a:solidFill>
                  <a:latin typeface="Calibri"/>
                  <a:ea typeface="Calibri"/>
                  <a:cs typeface="Calibri"/>
                  <a:sym typeface="Calibri"/>
                </a:rPr>
                <a:t>USUALLY TO PORT 80</a:t>
              </a:r>
              <a:endParaRPr/>
            </a:p>
          </p:txBody>
        </p:sp>
        <p:sp>
          <p:nvSpPr>
            <p:cNvPr id="184" name="Google Shape;184;p21"/>
            <p:cNvSpPr/>
            <p:nvPr/>
          </p:nvSpPr>
          <p:spPr>
            <a:xfrm>
              <a:off x="7653367" y="13181"/>
              <a:ext cx="1818562" cy="181856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8040930" y="400744"/>
              <a:ext cx="1043437" cy="104343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7072023" y="2398182"/>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txBox="1"/>
            <p:nvPr/>
          </p:nvSpPr>
          <p:spPr>
            <a:xfrm>
              <a:off x="7072023" y="2398182"/>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Calibri"/>
                <a:buNone/>
              </a:pPr>
              <a:r>
                <a:rPr lang="en-US" sz="1600" cap="none">
                  <a:solidFill>
                    <a:schemeClr val="dk1"/>
                  </a:solidFill>
                  <a:latin typeface="Calibri"/>
                  <a:ea typeface="Calibri"/>
                  <a:cs typeface="Calibri"/>
                  <a:sym typeface="Calibri"/>
                </a:rPr>
                <a:t>HTTP MESSAGES (REQUESTS AND RESPONSES) BETWEEN  CLIENT AND SERVER ARE HUMAN READABLE</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1" name="Shape 191"/>
        <p:cNvGrpSpPr/>
        <p:nvPr/>
      </p:nvGrpSpPr>
      <p:grpSpPr>
        <a:xfrm>
          <a:off x="0" y="0"/>
          <a:ext cx="0" cy="0"/>
          <a:chOff x="0" y="0"/>
          <a:chExt cx="0" cy="0"/>
        </a:xfrm>
      </p:grpSpPr>
      <p:sp>
        <p:nvSpPr>
          <p:cNvPr id="192" name="Google Shape;192;p22"/>
          <p:cNvSpPr txBox="1"/>
          <p:nvPr>
            <p:ph type="title"/>
          </p:nvPr>
        </p:nvSpPr>
        <p:spPr>
          <a:xfrm>
            <a:off x="6094105" y="802955"/>
            <a:ext cx="4977976" cy="1454051"/>
          </a:xfrm>
          <a:prstGeom prst="rect">
            <a:avLst/>
          </a:prstGeom>
          <a:noFill/>
          <a:ln>
            <a:noFill/>
          </a:ln>
        </p:spPr>
        <p:txBody>
          <a:bodyPr anchorCtr="0" anchor="ctr" bIns="45700" lIns="91425" spcFirstLastPara="1" rIns="91425" wrap="square" tIns="45700">
            <a:noAutofit/>
          </a:bodyPr>
          <a:lstStyle/>
          <a:p>
            <a:pPr indent="0" lvl="0" marL="194945" rtl="0" algn="l">
              <a:lnSpc>
                <a:spcPct val="90000"/>
              </a:lnSpc>
              <a:spcBef>
                <a:spcPts val="0"/>
              </a:spcBef>
              <a:spcAft>
                <a:spcPts val="0"/>
              </a:spcAft>
              <a:buClr>
                <a:srgbClr val="000000"/>
              </a:buClr>
              <a:buSzPts val="4400"/>
              <a:buFont typeface="Calibri"/>
              <a:buNone/>
            </a:pPr>
            <a:r>
              <a:rPr lang="en-US" sz="4400">
                <a:solidFill>
                  <a:srgbClr val="000000"/>
                </a:solidFill>
                <a:latin typeface="Calibri"/>
                <a:ea typeface="Calibri"/>
                <a:cs typeface="Calibri"/>
                <a:sym typeface="Calibri"/>
              </a:rPr>
              <a:t>Client-Server model and HTTP</a:t>
            </a:r>
            <a:endParaRPr/>
          </a:p>
        </p:txBody>
      </p:sp>
      <p:pic>
        <p:nvPicPr>
          <p:cNvPr descr="Computer" id="193" name="Google Shape;193;p22"/>
          <p:cNvPicPr preferRelativeResize="0"/>
          <p:nvPr/>
        </p:nvPicPr>
        <p:blipFill rotWithShape="1">
          <a:blip r:embed="rId3">
            <a:alphaModFix/>
          </a:blip>
          <a:srcRect b="0" l="0" r="0" t="0"/>
          <a:stretch/>
        </p:blipFill>
        <p:spPr>
          <a:xfrm>
            <a:off x="450254" y="1629089"/>
            <a:ext cx="3620021" cy="3620021"/>
          </a:xfrm>
          <a:prstGeom prst="rect">
            <a:avLst/>
          </a:prstGeom>
          <a:noFill/>
          <a:ln>
            <a:noFill/>
          </a:ln>
        </p:spPr>
      </p:pic>
      <p:sp>
        <p:nvSpPr>
          <p:cNvPr id="194" name="Google Shape;194;p22"/>
          <p:cNvSpPr txBox="1"/>
          <p:nvPr/>
        </p:nvSpPr>
        <p:spPr>
          <a:xfrm>
            <a:off x="6090574" y="2421682"/>
            <a:ext cx="4977578" cy="3639289"/>
          </a:xfrm>
          <a:prstGeom prst="rect">
            <a:avLst/>
          </a:prstGeom>
          <a:noFill/>
          <a:ln>
            <a:noFill/>
          </a:ln>
        </p:spPr>
        <p:txBody>
          <a:bodyPr anchorCtr="0" anchor="ctr" bIns="45700" lIns="91425" spcFirstLastPara="1" rIns="91425" wrap="square" tIns="45700">
            <a:noAutofit/>
          </a:bodyPr>
          <a:lstStyle/>
          <a:p>
            <a:pPr indent="-228600" lvl="0" marL="355600" marR="868044" rtl="0" algn="l">
              <a:lnSpc>
                <a:spcPct val="90000"/>
              </a:lnSpc>
              <a:spcBef>
                <a:spcPts val="0"/>
              </a:spcBef>
              <a:spcAft>
                <a:spcPts val="0"/>
              </a:spcAft>
              <a:buClr>
                <a:srgbClr val="000000"/>
              </a:buClr>
              <a:buSzPts val="1900"/>
              <a:buFont typeface="Arial"/>
              <a:buChar char="•"/>
            </a:pPr>
            <a:r>
              <a:rPr lang="en-US" sz="1900">
                <a:solidFill>
                  <a:srgbClr val="000000"/>
                </a:solidFill>
                <a:latin typeface="Calibri"/>
                <a:ea typeface="Calibri"/>
                <a:cs typeface="Calibri"/>
                <a:sym typeface="Calibri"/>
              </a:rPr>
              <a:t>A request is generated by a client (by browser  software)</a:t>
            </a:r>
            <a:endParaRPr/>
          </a:p>
          <a:p>
            <a:pPr indent="-107950" lvl="0" marL="355600" marR="868044" rtl="0" algn="l">
              <a:lnSpc>
                <a:spcPct val="90000"/>
              </a:lnSpc>
              <a:spcBef>
                <a:spcPts val="100"/>
              </a:spcBef>
              <a:spcAft>
                <a:spcPts val="0"/>
              </a:spcAft>
              <a:buClr>
                <a:schemeClr val="dk1"/>
              </a:buClr>
              <a:buSzPts val="1900"/>
              <a:buFont typeface="Arial"/>
              <a:buNone/>
            </a:pPr>
            <a:r>
              <a:t/>
            </a:r>
            <a:endParaRPr sz="1900">
              <a:solidFill>
                <a:srgbClr val="000000"/>
              </a:solidFill>
              <a:latin typeface="Calibri"/>
              <a:ea typeface="Calibri"/>
              <a:cs typeface="Calibri"/>
              <a:sym typeface="Calibri"/>
            </a:endParaRPr>
          </a:p>
          <a:p>
            <a:pPr indent="-228600" lvl="0" marL="561340" marR="0" rtl="0" algn="l">
              <a:lnSpc>
                <a:spcPct val="90000"/>
              </a:lnSpc>
              <a:spcBef>
                <a:spcPts val="0"/>
              </a:spcBef>
              <a:spcAft>
                <a:spcPts val="0"/>
              </a:spcAft>
              <a:buClr>
                <a:srgbClr val="000000"/>
              </a:buClr>
              <a:buSzPts val="1900"/>
              <a:buFont typeface="Arial"/>
              <a:buChar char="•"/>
            </a:pPr>
            <a:r>
              <a:rPr lang="en-US" sz="1900">
                <a:solidFill>
                  <a:srgbClr val="000000"/>
                </a:solidFill>
                <a:latin typeface="Calibri"/>
                <a:ea typeface="Calibri"/>
                <a:cs typeface="Calibri"/>
                <a:sym typeface="Calibri"/>
              </a:rPr>
              <a:t>Most common requests are “Get” and “Post”</a:t>
            </a:r>
            <a:endParaRPr sz="1900">
              <a:solidFill>
                <a:srgbClr val="000000"/>
              </a:solidFill>
              <a:latin typeface="Calibri"/>
              <a:ea typeface="Calibri"/>
              <a:cs typeface="Calibri"/>
              <a:sym typeface="Calibri"/>
            </a:endParaRPr>
          </a:p>
          <a:p>
            <a:pPr indent="120650" lvl="0" marL="0" marR="0" rtl="0" algn="l">
              <a:lnSpc>
                <a:spcPct val="90000"/>
              </a:lnSpc>
              <a:spcBef>
                <a:spcPts val="30"/>
              </a:spcBef>
              <a:spcAft>
                <a:spcPts val="0"/>
              </a:spcAft>
              <a:buClr>
                <a:schemeClr val="dk1"/>
              </a:buClr>
              <a:buSzPts val="1900"/>
              <a:buFont typeface="Arial"/>
              <a:buNone/>
            </a:pPr>
            <a:r>
              <a:t/>
            </a:r>
            <a:endParaRPr sz="1900">
              <a:solidFill>
                <a:srgbClr val="000000"/>
              </a:solidFill>
              <a:latin typeface="Calibri"/>
              <a:ea typeface="Calibri"/>
              <a:cs typeface="Calibri"/>
              <a:sym typeface="Calibri"/>
            </a:endParaRPr>
          </a:p>
          <a:p>
            <a:pPr indent="-228600" lvl="0" marL="355600" marR="0" rtl="0" algn="l">
              <a:lnSpc>
                <a:spcPct val="90000"/>
              </a:lnSpc>
              <a:spcBef>
                <a:spcPts val="0"/>
              </a:spcBef>
              <a:spcAft>
                <a:spcPts val="0"/>
              </a:spcAft>
              <a:buClr>
                <a:srgbClr val="000000"/>
              </a:buClr>
              <a:buSzPts val="1900"/>
              <a:buFont typeface="Arial"/>
              <a:buChar char="•"/>
            </a:pPr>
            <a:r>
              <a:rPr lang="en-US" sz="1900">
                <a:solidFill>
                  <a:srgbClr val="000000"/>
                </a:solidFill>
                <a:latin typeface="Calibri"/>
                <a:ea typeface="Calibri"/>
                <a:cs typeface="Calibri"/>
                <a:sym typeface="Calibri"/>
              </a:rPr>
              <a:t>Request reaches the appropriate web-server</a:t>
            </a:r>
            <a:endParaRPr sz="1900">
              <a:solidFill>
                <a:srgbClr val="000000"/>
              </a:solidFill>
              <a:latin typeface="Calibri"/>
              <a:ea typeface="Calibri"/>
              <a:cs typeface="Calibri"/>
              <a:sym typeface="Calibri"/>
            </a:endParaRPr>
          </a:p>
          <a:p>
            <a:pPr indent="120650" lvl="0" marL="0" marR="0" rtl="0" algn="l">
              <a:lnSpc>
                <a:spcPct val="90000"/>
              </a:lnSpc>
              <a:spcBef>
                <a:spcPts val="30"/>
              </a:spcBef>
              <a:spcAft>
                <a:spcPts val="0"/>
              </a:spcAft>
              <a:buClr>
                <a:schemeClr val="dk1"/>
              </a:buClr>
              <a:buSzPts val="1900"/>
              <a:buFont typeface="Arial"/>
              <a:buNone/>
            </a:pPr>
            <a:r>
              <a:t/>
            </a:r>
            <a:endParaRPr sz="1900">
              <a:solidFill>
                <a:srgbClr val="000000"/>
              </a:solidFill>
              <a:latin typeface="Calibri"/>
              <a:ea typeface="Calibri"/>
              <a:cs typeface="Calibri"/>
              <a:sym typeface="Calibri"/>
            </a:endParaRPr>
          </a:p>
          <a:p>
            <a:pPr indent="-228600" lvl="0" marL="355600" marR="0" rtl="0" algn="l">
              <a:lnSpc>
                <a:spcPct val="90000"/>
              </a:lnSpc>
              <a:spcBef>
                <a:spcPts val="0"/>
              </a:spcBef>
              <a:spcAft>
                <a:spcPts val="0"/>
              </a:spcAft>
              <a:buClr>
                <a:srgbClr val="000000"/>
              </a:buClr>
              <a:buSzPts val="1900"/>
              <a:buFont typeface="Arial"/>
              <a:buChar char="•"/>
            </a:pPr>
            <a:r>
              <a:rPr lang="en-US" sz="1900">
                <a:solidFill>
                  <a:srgbClr val="000000"/>
                </a:solidFill>
                <a:latin typeface="Calibri"/>
                <a:ea typeface="Calibri"/>
                <a:cs typeface="Calibri"/>
                <a:sym typeface="Calibri"/>
              </a:rPr>
              <a:t>Request is processed by the web-server</a:t>
            </a:r>
            <a:endParaRPr sz="1900">
              <a:solidFill>
                <a:srgbClr val="000000"/>
              </a:solidFill>
              <a:latin typeface="Calibri"/>
              <a:ea typeface="Calibri"/>
              <a:cs typeface="Calibri"/>
              <a:sym typeface="Calibri"/>
            </a:endParaRPr>
          </a:p>
          <a:p>
            <a:pPr indent="120650" lvl="0" marL="0" marR="0" rtl="0" algn="l">
              <a:lnSpc>
                <a:spcPct val="90000"/>
              </a:lnSpc>
              <a:spcBef>
                <a:spcPts val="45"/>
              </a:spcBef>
              <a:spcAft>
                <a:spcPts val="0"/>
              </a:spcAft>
              <a:buClr>
                <a:schemeClr val="dk1"/>
              </a:buClr>
              <a:buSzPts val="1900"/>
              <a:buFont typeface="Arial"/>
              <a:buNone/>
            </a:pPr>
            <a:r>
              <a:t/>
            </a:r>
            <a:endParaRPr sz="1900">
              <a:solidFill>
                <a:srgbClr val="000000"/>
              </a:solidFill>
              <a:latin typeface="Calibri"/>
              <a:ea typeface="Calibri"/>
              <a:cs typeface="Calibri"/>
              <a:sym typeface="Calibri"/>
            </a:endParaRPr>
          </a:p>
          <a:p>
            <a:pPr indent="-228600" lvl="0" marL="355600" marR="5080" rtl="0" algn="l">
              <a:lnSpc>
                <a:spcPct val="90000"/>
              </a:lnSpc>
              <a:spcBef>
                <a:spcPts val="0"/>
              </a:spcBef>
              <a:spcAft>
                <a:spcPts val="0"/>
              </a:spcAft>
              <a:buClr>
                <a:srgbClr val="000000"/>
              </a:buClr>
              <a:buSzPts val="1900"/>
              <a:buFont typeface="Arial"/>
              <a:buChar char="•"/>
            </a:pPr>
            <a:r>
              <a:rPr lang="en-US" sz="1900">
                <a:solidFill>
                  <a:srgbClr val="000000"/>
                </a:solidFill>
                <a:latin typeface="Calibri"/>
                <a:ea typeface="Calibri"/>
                <a:cs typeface="Calibri"/>
                <a:sym typeface="Calibri"/>
              </a:rPr>
              <a:t>A response is formulated by the web server and sent  back to the client (e.g. web page contents)</a:t>
            </a:r>
            <a:endParaRPr sz="19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Google Shape;199;p23"/>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Autofit/>
          </a:bodyPr>
          <a:lstStyle/>
          <a:p>
            <a:pPr indent="0" lvl="0" marL="12700" rtl="0" algn="ct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What is IP Address?</a:t>
            </a:r>
            <a:endParaRPr sz="4000">
              <a:solidFill>
                <a:srgbClr val="FFFFFF"/>
              </a:solidFill>
              <a:latin typeface="Calibri"/>
              <a:ea typeface="Calibri"/>
              <a:cs typeface="Calibri"/>
              <a:sym typeface="Calibri"/>
            </a:endParaRPr>
          </a:p>
        </p:txBody>
      </p:sp>
      <p:sp>
        <p:nvSpPr>
          <p:cNvPr id="200" name="Google Shape;200;p23"/>
          <p:cNvSpPr txBox="1"/>
          <p:nvPr>
            <p:ph idx="12" type="sldNum"/>
          </p:nvPr>
        </p:nvSpPr>
        <p:spPr>
          <a:xfrm>
            <a:off x="10825930" y="6223702"/>
            <a:ext cx="570728" cy="3140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000">
                <a:solidFill>
                  <a:srgbClr val="898989"/>
                </a:solidFill>
              </a:rPr>
              <a:t>‹#›</a:t>
            </a:fld>
            <a:endParaRPr sz="1000">
              <a:solidFill>
                <a:srgbClr val="898989"/>
              </a:solidFill>
            </a:endParaRPr>
          </a:p>
        </p:txBody>
      </p:sp>
      <p:grpSp>
        <p:nvGrpSpPr>
          <p:cNvPr id="201" name="Google Shape;201;p23"/>
          <p:cNvGrpSpPr/>
          <p:nvPr/>
        </p:nvGrpSpPr>
        <p:grpSpPr>
          <a:xfrm>
            <a:off x="2245899" y="2901534"/>
            <a:ext cx="7700200" cy="3128206"/>
            <a:chOff x="1209579" y="1578"/>
            <a:chExt cx="7700200" cy="3128206"/>
          </a:xfrm>
        </p:grpSpPr>
        <p:sp>
          <p:nvSpPr>
            <p:cNvPr id="202" name="Google Shape;202;p23"/>
            <p:cNvSpPr/>
            <p:nvPr/>
          </p:nvSpPr>
          <p:spPr>
            <a:xfrm>
              <a:off x="1209579" y="1578"/>
              <a:ext cx="2406312" cy="1443787"/>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txBox="1"/>
            <p:nvPr/>
          </p:nvSpPr>
          <p:spPr>
            <a:xfrm>
              <a:off x="1209579" y="1578"/>
              <a:ext cx="2406312" cy="144378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IP Address is Internet Protocol which is        used  to identified the HOST, NETWORK</a:t>
              </a:r>
              <a:endParaRPr/>
            </a:p>
          </p:txBody>
        </p:sp>
        <p:sp>
          <p:nvSpPr>
            <p:cNvPr id="204" name="Google Shape;204;p23"/>
            <p:cNvSpPr/>
            <p:nvPr/>
          </p:nvSpPr>
          <p:spPr>
            <a:xfrm>
              <a:off x="3856523" y="1578"/>
              <a:ext cx="2406312" cy="1443787"/>
            </a:xfrm>
            <a:prstGeom prst="rect">
              <a:avLst/>
            </a:prstGeom>
            <a:solidFill>
              <a:srgbClr val="D7785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nvSpPr>
          <p:spPr>
            <a:xfrm>
              <a:off x="3856523" y="1578"/>
              <a:ext cx="2406312" cy="144378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IP Address is </a:t>
              </a:r>
              <a:r>
                <a:rPr b="1" lang="en-US" sz="2000">
                  <a:solidFill>
                    <a:schemeClr val="lt1"/>
                  </a:solidFill>
                  <a:latin typeface="Calibri"/>
                  <a:ea typeface="Calibri"/>
                  <a:cs typeface="Calibri"/>
                  <a:sym typeface="Calibri"/>
                </a:rPr>
                <a:t>32 Bit </a:t>
              </a:r>
              <a:r>
                <a:rPr lang="en-US" sz="2000">
                  <a:solidFill>
                    <a:schemeClr val="lt1"/>
                  </a:solidFill>
                  <a:latin typeface="Calibri"/>
                  <a:ea typeface="Calibri"/>
                  <a:cs typeface="Calibri"/>
                  <a:sym typeface="Calibri"/>
                </a:rPr>
                <a:t>Logical Address</a:t>
              </a:r>
              <a:endParaRPr/>
            </a:p>
          </p:txBody>
        </p:sp>
        <p:sp>
          <p:nvSpPr>
            <p:cNvPr id="206" name="Google Shape;206;p23"/>
            <p:cNvSpPr/>
            <p:nvPr/>
          </p:nvSpPr>
          <p:spPr>
            <a:xfrm>
              <a:off x="6503467" y="1578"/>
              <a:ext cx="2406312" cy="1443787"/>
            </a:xfrm>
            <a:prstGeom prst="rect">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nvSpPr>
          <p:spPr>
            <a:xfrm>
              <a:off x="6503467" y="1578"/>
              <a:ext cx="2406312" cy="144378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IP Address is divided in four octet which is  separated by DOT (.)</a:t>
              </a:r>
              <a:endParaRPr/>
            </a:p>
          </p:txBody>
        </p:sp>
        <p:sp>
          <p:nvSpPr>
            <p:cNvPr id="208" name="Google Shape;208;p23"/>
            <p:cNvSpPr/>
            <p:nvPr/>
          </p:nvSpPr>
          <p:spPr>
            <a:xfrm>
              <a:off x="2533051" y="1685997"/>
              <a:ext cx="2406312" cy="1443787"/>
            </a:xfrm>
            <a:prstGeom prst="rect">
              <a:avLst/>
            </a:prstGeom>
            <a:solidFill>
              <a:srgbClr val="B38E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txBox="1"/>
            <p:nvPr/>
          </p:nvSpPr>
          <p:spPr>
            <a:xfrm>
              <a:off x="2533051" y="1685997"/>
              <a:ext cx="2406312" cy="1443787"/>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An octet is a set of 8 bits . </a:t>
              </a:r>
              <a:endParaRPr/>
            </a:p>
            <a:p>
              <a:pPr indent="-171450" lvl="1" marL="171450" marR="0" rtl="0" algn="l">
                <a:lnSpc>
                  <a:spcPct val="90000"/>
                </a:lnSpc>
                <a:spcBef>
                  <a:spcPts val="700"/>
                </a:spcBef>
                <a:spcAft>
                  <a:spcPts val="0"/>
                </a:spcAft>
                <a:buClr>
                  <a:schemeClr val="lt1"/>
                </a:buClr>
                <a:buSzPts val="1600"/>
                <a:buFont typeface="Calibri"/>
                <a:buChar char="•"/>
              </a:pPr>
              <a:r>
                <a:rPr b="0" i="0" lang="en-US" sz="1600" u="none" cap="none" strike="noStrike">
                  <a:solidFill>
                    <a:schemeClr val="lt1"/>
                  </a:solidFill>
                  <a:latin typeface="Calibri"/>
                  <a:ea typeface="Calibri"/>
                  <a:cs typeface="Calibri"/>
                  <a:sym typeface="Calibri"/>
                </a:rPr>
                <a:t>Eg 192.168.43.52</a:t>
              </a:r>
              <a:endParaRPr/>
            </a:p>
          </p:txBody>
        </p:sp>
        <p:sp>
          <p:nvSpPr>
            <p:cNvPr id="210" name="Google Shape;210;p23"/>
            <p:cNvSpPr/>
            <p:nvPr/>
          </p:nvSpPr>
          <p:spPr>
            <a:xfrm>
              <a:off x="5179995" y="1685997"/>
              <a:ext cx="2406312" cy="1443787"/>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txBox="1"/>
            <p:nvPr/>
          </p:nvSpPr>
          <p:spPr>
            <a:xfrm>
              <a:off x="5179995" y="1685997"/>
              <a:ext cx="2406312" cy="144378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Each device on a network will be assigned a unique IP address.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