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3" r:id="rId8"/>
    <p:sldId id="264" r:id="rId9"/>
    <p:sldId id="266" r:id="rId10"/>
    <p:sldId id="267" r:id="rId11"/>
    <p:sldId id="268" r:id="rId12"/>
    <p:sldId id="269" r:id="rId13"/>
    <p:sldId id="271" r:id="rId14"/>
    <p:sldId id="25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CAA4E6-36D6-48FE-BF7E-DD9D517354E4}" v="5" dt="2024-05-25T03:39:14.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42" autoAdjust="0"/>
    <p:restoredTop sz="94660"/>
  </p:normalViewPr>
  <p:slideViewPr>
    <p:cSldViewPr snapToGrid="0">
      <p:cViewPr varScale="1">
        <p:scale>
          <a:sx n="78" d="100"/>
          <a:sy n="78" d="100"/>
        </p:scale>
        <p:origin x="3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rsan B" userId="f3ead5e18377e480" providerId="LiveId" clId="{45CAA4E6-36D6-48FE-BF7E-DD9D517354E4}"/>
    <pc:docChg chg="undo custSel addSld delSld modSld">
      <pc:chgData name="sudharsan B" userId="f3ead5e18377e480" providerId="LiveId" clId="{45CAA4E6-36D6-48FE-BF7E-DD9D517354E4}" dt="2024-05-25T03:54:03.228" v="683"/>
      <pc:docMkLst>
        <pc:docMk/>
      </pc:docMkLst>
      <pc:sldChg chg="modSp mod">
        <pc:chgData name="sudharsan B" userId="f3ead5e18377e480" providerId="LiveId" clId="{45CAA4E6-36D6-48FE-BF7E-DD9D517354E4}" dt="2024-05-24T23:55:22.661" v="122" actId="20577"/>
        <pc:sldMkLst>
          <pc:docMk/>
          <pc:sldMk cId="1892374884" sldId="256"/>
        </pc:sldMkLst>
        <pc:spChg chg="mod">
          <ac:chgData name="sudharsan B" userId="f3ead5e18377e480" providerId="LiveId" clId="{45CAA4E6-36D6-48FE-BF7E-DD9D517354E4}" dt="2024-05-24T23:53:02.491" v="1"/>
          <ac:spMkLst>
            <pc:docMk/>
            <pc:sldMk cId="1892374884" sldId="256"/>
            <ac:spMk id="2" creationId="{40B68C9B-1BA2-8100-79C3-28A93F384E7F}"/>
          </ac:spMkLst>
        </pc:spChg>
        <pc:spChg chg="mod">
          <ac:chgData name="sudharsan B" userId="f3ead5e18377e480" providerId="LiveId" clId="{45CAA4E6-36D6-48FE-BF7E-DD9D517354E4}" dt="2024-05-24T23:55:22.661" v="122" actId="20577"/>
          <ac:spMkLst>
            <pc:docMk/>
            <pc:sldMk cId="1892374884" sldId="256"/>
            <ac:spMk id="3" creationId="{F162556E-ABED-A07C-C8E6-4D9154C24CC7}"/>
          </ac:spMkLst>
        </pc:spChg>
      </pc:sldChg>
      <pc:sldChg chg="modSp mod">
        <pc:chgData name="sudharsan B" userId="f3ead5e18377e480" providerId="LiveId" clId="{45CAA4E6-36D6-48FE-BF7E-DD9D517354E4}" dt="2024-05-24T23:56:41.298" v="127" actId="123"/>
        <pc:sldMkLst>
          <pc:docMk/>
          <pc:sldMk cId="826303536" sldId="257"/>
        </pc:sldMkLst>
        <pc:spChg chg="mod">
          <ac:chgData name="sudharsan B" userId="f3ead5e18377e480" providerId="LiveId" clId="{45CAA4E6-36D6-48FE-BF7E-DD9D517354E4}" dt="2024-05-24T23:56:41.298" v="127" actId="123"/>
          <ac:spMkLst>
            <pc:docMk/>
            <pc:sldMk cId="826303536" sldId="257"/>
            <ac:spMk id="3" creationId="{36F97BD1-EC76-3E04-5EC5-E5242E36F8CE}"/>
          </ac:spMkLst>
        </pc:spChg>
      </pc:sldChg>
      <pc:sldChg chg="modSp mod">
        <pc:chgData name="sudharsan B" userId="f3ead5e18377e480" providerId="LiveId" clId="{45CAA4E6-36D6-48FE-BF7E-DD9D517354E4}" dt="2024-05-25T00:00:26.655" v="131" actId="27636"/>
        <pc:sldMkLst>
          <pc:docMk/>
          <pc:sldMk cId="1430352684" sldId="258"/>
        </pc:sldMkLst>
        <pc:spChg chg="mod">
          <ac:chgData name="sudharsan B" userId="f3ead5e18377e480" providerId="LiveId" clId="{45CAA4E6-36D6-48FE-BF7E-DD9D517354E4}" dt="2024-05-25T00:00:26.655" v="131" actId="27636"/>
          <ac:spMkLst>
            <pc:docMk/>
            <pc:sldMk cId="1430352684" sldId="258"/>
            <ac:spMk id="3" creationId="{087807A5-92F6-65DC-3A95-E87520981B64}"/>
          </ac:spMkLst>
        </pc:spChg>
      </pc:sldChg>
      <pc:sldChg chg="modSp mod">
        <pc:chgData name="sudharsan B" userId="f3ead5e18377e480" providerId="LiveId" clId="{45CAA4E6-36D6-48FE-BF7E-DD9D517354E4}" dt="2024-05-25T00:18:28.668" v="164" actId="14100"/>
        <pc:sldMkLst>
          <pc:docMk/>
          <pc:sldMk cId="2192846659" sldId="260"/>
        </pc:sldMkLst>
        <pc:spChg chg="mod">
          <ac:chgData name="sudharsan B" userId="f3ead5e18377e480" providerId="LiveId" clId="{45CAA4E6-36D6-48FE-BF7E-DD9D517354E4}" dt="2024-05-25T00:18:09.195" v="161" actId="14100"/>
          <ac:spMkLst>
            <pc:docMk/>
            <pc:sldMk cId="2192846659" sldId="260"/>
            <ac:spMk id="2" creationId="{9A751FD4-7581-0CE9-63D7-0607224CA79B}"/>
          </ac:spMkLst>
        </pc:spChg>
        <pc:spChg chg="mod">
          <ac:chgData name="sudharsan B" userId="f3ead5e18377e480" providerId="LiveId" clId="{45CAA4E6-36D6-48FE-BF7E-DD9D517354E4}" dt="2024-05-25T00:18:28.668" v="164" actId="14100"/>
          <ac:spMkLst>
            <pc:docMk/>
            <pc:sldMk cId="2192846659" sldId="260"/>
            <ac:spMk id="3" creationId="{1B11435E-A78E-7EA4-DD42-EDFDD0FF5581}"/>
          </ac:spMkLst>
        </pc:spChg>
      </pc:sldChg>
      <pc:sldChg chg="modSp mod">
        <pc:chgData name="sudharsan B" userId="f3ead5e18377e480" providerId="LiveId" clId="{45CAA4E6-36D6-48FE-BF7E-DD9D517354E4}" dt="2024-05-25T00:16:56.654" v="153" actId="27636"/>
        <pc:sldMkLst>
          <pc:docMk/>
          <pc:sldMk cId="1582386154" sldId="261"/>
        </pc:sldMkLst>
        <pc:spChg chg="mod">
          <ac:chgData name="sudharsan B" userId="f3ead5e18377e480" providerId="LiveId" clId="{45CAA4E6-36D6-48FE-BF7E-DD9D517354E4}" dt="2024-05-25T00:16:56.654" v="153" actId="27636"/>
          <ac:spMkLst>
            <pc:docMk/>
            <pc:sldMk cId="1582386154" sldId="261"/>
            <ac:spMk id="3" creationId="{855153C6-4735-1ED3-E1D1-C031E20B5FDC}"/>
          </ac:spMkLst>
        </pc:spChg>
      </pc:sldChg>
      <pc:sldChg chg="modSp mod">
        <pc:chgData name="sudharsan B" userId="f3ead5e18377e480" providerId="LiveId" clId="{45CAA4E6-36D6-48FE-BF7E-DD9D517354E4}" dt="2024-05-25T00:25:43.627" v="208" actId="5793"/>
        <pc:sldMkLst>
          <pc:docMk/>
          <pc:sldMk cId="4174114474" sldId="263"/>
        </pc:sldMkLst>
        <pc:spChg chg="mod">
          <ac:chgData name="sudharsan B" userId="f3ead5e18377e480" providerId="LiveId" clId="{45CAA4E6-36D6-48FE-BF7E-DD9D517354E4}" dt="2024-05-25T00:25:43.627" v="208" actId="5793"/>
          <ac:spMkLst>
            <pc:docMk/>
            <pc:sldMk cId="4174114474" sldId="263"/>
            <ac:spMk id="3" creationId="{5C05A7DD-EE35-A8E3-B2B2-A3387381636B}"/>
          </ac:spMkLst>
        </pc:spChg>
      </pc:sldChg>
      <pc:sldChg chg="addSp delSp modSp mod">
        <pc:chgData name="sudharsan B" userId="f3ead5e18377e480" providerId="LiveId" clId="{45CAA4E6-36D6-48FE-BF7E-DD9D517354E4}" dt="2024-05-25T03:41:14.309" v="677" actId="1076"/>
        <pc:sldMkLst>
          <pc:docMk/>
          <pc:sldMk cId="1299370407" sldId="264"/>
        </pc:sldMkLst>
        <pc:spChg chg="mod">
          <ac:chgData name="sudharsan B" userId="f3ead5e18377e480" providerId="LiveId" clId="{45CAA4E6-36D6-48FE-BF7E-DD9D517354E4}" dt="2024-05-25T03:32:28.681" v="228" actId="1076"/>
          <ac:spMkLst>
            <pc:docMk/>
            <pc:sldMk cId="1299370407" sldId="264"/>
            <ac:spMk id="3" creationId="{C37F5DEB-E896-883D-FB0C-2AA5360FF6AC}"/>
          </ac:spMkLst>
        </pc:spChg>
        <pc:spChg chg="add del mod">
          <ac:chgData name="sudharsan B" userId="f3ead5e18377e480" providerId="LiveId" clId="{45CAA4E6-36D6-48FE-BF7E-DD9D517354E4}" dt="2024-05-25T03:32:30.943" v="230"/>
          <ac:spMkLst>
            <pc:docMk/>
            <pc:sldMk cId="1299370407" sldId="264"/>
            <ac:spMk id="5" creationId="{A5C697F2-DE0C-2D4D-833F-7F6733A109EE}"/>
          </ac:spMkLst>
        </pc:spChg>
        <pc:spChg chg="add del mod">
          <ac:chgData name="sudharsan B" userId="f3ead5e18377e480" providerId="LiveId" clId="{45CAA4E6-36D6-48FE-BF7E-DD9D517354E4}" dt="2024-05-25T03:32:03.151" v="224" actId="478"/>
          <ac:spMkLst>
            <pc:docMk/>
            <pc:sldMk cId="1299370407" sldId="264"/>
            <ac:spMk id="7" creationId="{BE4DC44F-DCFC-31F7-1EE6-0BCFBCE6D45A}"/>
          </ac:spMkLst>
        </pc:spChg>
        <pc:picChg chg="add mod">
          <ac:chgData name="sudharsan B" userId="f3ead5e18377e480" providerId="LiveId" clId="{45CAA4E6-36D6-48FE-BF7E-DD9D517354E4}" dt="2024-05-25T03:41:14.309" v="677" actId="1076"/>
          <ac:picMkLst>
            <pc:docMk/>
            <pc:sldMk cId="1299370407" sldId="264"/>
            <ac:picMk id="9" creationId="{8770C1B5-B83C-E670-2E2A-21C8AE304670}"/>
          </ac:picMkLst>
        </pc:picChg>
      </pc:sldChg>
      <pc:sldChg chg="addSp delSp modSp del">
        <pc:chgData name="sudharsan B" userId="f3ead5e18377e480" providerId="LiveId" clId="{45CAA4E6-36D6-48FE-BF7E-DD9D517354E4}" dt="2024-05-25T03:41:31.188" v="678" actId="47"/>
        <pc:sldMkLst>
          <pc:docMk/>
          <pc:sldMk cId="1327510092" sldId="265"/>
        </pc:sldMkLst>
        <pc:spChg chg="add mod">
          <ac:chgData name="sudharsan B" userId="f3ead5e18377e480" providerId="LiveId" clId="{45CAA4E6-36D6-48FE-BF7E-DD9D517354E4}" dt="2024-05-25T03:27:36.879" v="214" actId="478"/>
          <ac:spMkLst>
            <pc:docMk/>
            <pc:sldMk cId="1327510092" sldId="265"/>
            <ac:spMk id="3" creationId="{80038CFE-CA8B-68D7-8313-CBF32B45DAAF}"/>
          </ac:spMkLst>
        </pc:spChg>
        <pc:picChg chg="del">
          <ac:chgData name="sudharsan B" userId="f3ead5e18377e480" providerId="LiveId" clId="{45CAA4E6-36D6-48FE-BF7E-DD9D517354E4}" dt="2024-05-25T03:27:36.879" v="214" actId="478"/>
          <ac:picMkLst>
            <pc:docMk/>
            <pc:sldMk cId="1327510092" sldId="265"/>
            <ac:picMk id="2050" creationId="{EC50CDE0-DD46-6449-B0E5-EA545F08282E}"/>
          </ac:picMkLst>
        </pc:picChg>
      </pc:sldChg>
      <pc:sldChg chg="delSp">
        <pc:chgData name="sudharsan B" userId="f3ead5e18377e480" providerId="LiveId" clId="{45CAA4E6-36D6-48FE-BF7E-DD9D517354E4}" dt="2024-05-25T03:39:14.299" v="670" actId="478"/>
        <pc:sldMkLst>
          <pc:docMk/>
          <pc:sldMk cId="4103163772" sldId="266"/>
        </pc:sldMkLst>
        <pc:picChg chg="del">
          <ac:chgData name="sudharsan B" userId="f3ead5e18377e480" providerId="LiveId" clId="{45CAA4E6-36D6-48FE-BF7E-DD9D517354E4}" dt="2024-05-25T03:39:10.344" v="668" actId="478"/>
          <ac:picMkLst>
            <pc:docMk/>
            <pc:sldMk cId="4103163772" sldId="266"/>
            <ac:picMk id="4098" creationId="{593B9384-B4CE-5A5F-4015-9DEF811C86F7}"/>
          </ac:picMkLst>
        </pc:picChg>
        <pc:picChg chg="del">
          <ac:chgData name="sudharsan B" userId="f3ead5e18377e480" providerId="LiveId" clId="{45CAA4E6-36D6-48FE-BF7E-DD9D517354E4}" dt="2024-05-25T03:39:12.257" v="669" actId="478"/>
          <ac:picMkLst>
            <pc:docMk/>
            <pc:sldMk cId="4103163772" sldId="266"/>
            <ac:picMk id="4100" creationId="{2017DF73-0609-00AB-FA48-3EA9AE0BF296}"/>
          </ac:picMkLst>
        </pc:picChg>
        <pc:picChg chg="del">
          <ac:chgData name="sudharsan B" userId="f3ead5e18377e480" providerId="LiveId" clId="{45CAA4E6-36D6-48FE-BF7E-DD9D517354E4}" dt="2024-05-25T03:39:14.299" v="670" actId="478"/>
          <ac:picMkLst>
            <pc:docMk/>
            <pc:sldMk cId="4103163772" sldId="266"/>
            <ac:picMk id="4102" creationId="{BEBF4059-FFFF-2B6A-5087-CDCCCFBE5A45}"/>
          </ac:picMkLst>
        </pc:picChg>
      </pc:sldChg>
      <pc:sldChg chg="addSp delSp modSp mod">
        <pc:chgData name="sudharsan B" userId="f3ead5e18377e480" providerId="LiveId" clId="{45CAA4E6-36D6-48FE-BF7E-DD9D517354E4}" dt="2024-05-25T03:39:02.705" v="667" actId="1076"/>
        <pc:sldMkLst>
          <pc:docMk/>
          <pc:sldMk cId="3788236665" sldId="268"/>
        </pc:sldMkLst>
        <pc:picChg chg="add mod">
          <ac:chgData name="sudharsan B" userId="f3ead5e18377e480" providerId="LiveId" clId="{45CAA4E6-36D6-48FE-BF7E-DD9D517354E4}" dt="2024-05-25T03:39:02.705" v="667" actId="1076"/>
          <ac:picMkLst>
            <pc:docMk/>
            <pc:sldMk cId="3788236665" sldId="268"/>
            <ac:picMk id="3" creationId="{D3B8096C-E70F-F240-65F8-25ED5978B085}"/>
          </ac:picMkLst>
        </pc:picChg>
        <pc:picChg chg="del">
          <ac:chgData name="sudharsan B" userId="f3ead5e18377e480" providerId="LiveId" clId="{45CAA4E6-36D6-48FE-BF7E-DD9D517354E4}" dt="2024-05-25T03:38:05.847" v="662" actId="478"/>
          <ac:picMkLst>
            <pc:docMk/>
            <pc:sldMk cId="3788236665" sldId="268"/>
            <ac:picMk id="6148" creationId="{70ACCB69-E73C-40D9-1B29-3D5A609FC22C}"/>
          </ac:picMkLst>
        </pc:picChg>
      </pc:sldChg>
      <pc:sldChg chg="modSp mod">
        <pc:chgData name="sudharsan B" userId="f3ead5e18377e480" providerId="LiveId" clId="{45CAA4E6-36D6-48FE-BF7E-DD9D517354E4}" dt="2024-05-25T03:37:27.004" v="661" actId="20577"/>
        <pc:sldMkLst>
          <pc:docMk/>
          <pc:sldMk cId="2916692952" sldId="269"/>
        </pc:sldMkLst>
        <pc:spChg chg="mod">
          <ac:chgData name="sudharsan B" userId="f3ead5e18377e480" providerId="LiveId" clId="{45CAA4E6-36D6-48FE-BF7E-DD9D517354E4}" dt="2024-05-25T03:37:27.004" v="661" actId="20577"/>
          <ac:spMkLst>
            <pc:docMk/>
            <pc:sldMk cId="2916692952" sldId="269"/>
            <ac:spMk id="3" creationId="{6FF88A3B-FCC0-CAE8-274D-814AE8BA96EF}"/>
          </ac:spMkLst>
        </pc:spChg>
      </pc:sldChg>
      <pc:sldChg chg="modSp new mod">
        <pc:chgData name="sudharsan B" userId="f3ead5e18377e480" providerId="LiveId" clId="{45CAA4E6-36D6-48FE-BF7E-DD9D517354E4}" dt="2024-05-25T03:54:03.228" v="683"/>
        <pc:sldMkLst>
          <pc:docMk/>
          <pc:sldMk cId="2025798103" sldId="271"/>
        </pc:sldMkLst>
        <pc:spChg chg="mod">
          <ac:chgData name="sudharsan B" userId="f3ead5e18377e480" providerId="LiveId" clId="{45CAA4E6-36D6-48FE-BF7E-DD9D517354E4}" dt="2024-05-25T03:36:21.461" v="258" actId="20577"/>
          <ac:spMkLst>
            <pc:docMk/>
            <pc:sldMk cId="2025798103" sldId="271"/>
            <ac:spMk id="2" creationId="{A651B533-CC2C-9EF7-9C6D-9EA85C18AD43}"/>
          </ac:spMkLst>
        </pc:spChg>
        <pc:spChg chg="mod">
          <ac:chgData name="sudharsan B" userId="f3ead5e18377e480" providerId="LiveId" clId="{45CAA4E6-36D6-48FE-BF7E-DD9D517354E4}" dt="2024-05-25T03:54:03.228" v="683"/>
          <ac:spMkLst>
            <pc:docMk/>
            <pc:sldMk cId="2025798103" sldId="271"/>
            <ac:spMk id="3" creationId="{6154006A-B625-74FA-7614-D6F3AD504C5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614F9A8-902D-40EC-B4D4-E402E63AD833}" type="datetimeFigureOut">
              <a:rPr lang="en-IN" smtClean="0"/>
              <a:t>25-05-2024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417587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4F9A8-902D-40EC-B4D4-E402E63AD833}"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7067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4F9A8-902D-40EC-B4D4-E402E63AD833}"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252783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4F9A8-902D-40EC-B4D4-E402E63AD833}"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CA7F1-A0EA-4A2F-9908-F5D3B0DCDFD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5409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4F9A8-902D-40EC-B4D4-E402E63AD833}"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200845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14F9A8-902D-40EC-B4D4-E402E63AD833}" type="datetimeFigureOut">
              <a:rPr lang="en-IN" smtClean="0"/>
              <a:t>25-05-2024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1982358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14F9A8-902D-40EC-B4D4-E402E63AD833}" type="datetimeFigureOut">
              <a:rPr lang="en-IN" smtClean="0"/>
              <a:t>25-05-2024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1170281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14F9A8-902D-40EC-B4D4-E402E63AD833}"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647732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14F9A8-902D-40EC-B4D4-E402E63AD833}"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323985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14F9A8-902D-40EC-B4D4-E402E63AD833}"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392459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14F9A8-902D-40EC-B4D4-E402E63AD833}"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1577379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14F9A8-902D-40EC-B4D4-E402E63AD833}"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2743464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14F9A8-902D-40EC-B4D4-E402E63AD833}" type="datetimeFigureOut">
              <a:rPr lang="en-IN" smtClean="0"/>
              <a:t>25-05-2024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313554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14F9A8-902D-40EC-B4D4-E402E63AD833}" type="datetimeFigureOut">
              <a:rPr lang="en-IN" smtClean="0"/>
              <a:t>25-05-2024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274816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14F9A8-902D-40EC-B4D4-E402E63AD833}" type="datetimeFigureOut">
              <a:rPr lang="en-IN" smtClean="0"/>
              <a:t>25-05-2024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367669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4F9A8-902D-40EC-B4D4-E402E63AD833}"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19133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4F9A8-902D-40EC-B4D4-E402E63AD833}"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2441104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14F9A8-902D-40EC-B4D4-E402E63AD833}" type="datetimeFigureOut">
              <a:rPr lang="en-IN" smtClean="0"/>
              <a:t>25-05-2024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8CA7F1-A0EA-4A2F-9908-F5D3B0DCDFD5}" type="slidenum">
              <a:rPr lang="en-IN" smtClean="0"/>
              <a:t>‹#›</a:t>
            </a:fld>
            <a:endParaRPr lang="en-IN"/>
          </a:p>
        </p:txBody>
      </p:sp>
    </p:spTree>
    <p:extLst>
      <p:ext uri="{BB962C8B-B14F-4D97-AF65-F5344CB8AC3E}">
        <p14:creationId xmlns:p14="http://schemas.microsoft.com/office/powerpoint/2010/main" val="94807739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68C9B-1BA2-8100-79C3-28A93F384E7F}"/>
              </a:ext>
            </a:extLst>
          </p:cNvPr>
          <p:cNvSpPr>
            <a:spLocks noGrp="1"/>
          </p:cNvSpPr>
          <p:nvPr>
            <p:ph type="ctrTitle"/>
          </p:nvPr>
        </p:nvSpPr>
        <p:spPr>
          <a:xfrm>
            <a:off x="1876424" y="489857"/>
            <a:ext cx="8791575" cy="3020106"/>
          </a:xfrm>
        </p:spPr>
        <p:txBody>
          <a:bodyPr/>
          <a:lstStyle/>
          <a:p>
            <a:pPr algn="ctr"/>
            <a:r>
              <a:rPr lang="en-US" dirty="0"/>
              <a:t>PREDICTION MODEL FOR WINE QUALITY PREDICTION USING RANDOM FOREST</a:t>
            </a:r>
            <a:endParaRPr lang="en-IN" b="1" i="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162556E-ABED-A07C-C8E6-4D9154C24CC7}"/>
              </a:ext>
            </a:extLst>
          </p:cNvPr>
          <p:cNvSpPr>
            <a:spLocks noGrp="1"/>
          </p:cNvSpPr>
          <p:nvPr>
            <p:ph type="subTitle" idx="1"/>
          </p:nvPr>
        </p:nvSpPr>
        <p:spPr>
          <a:xfrm>
            <a:off x="2801710" y="3842658"/>
            <a:ext cx="8791575" cy="2677886"/>
          </a:xfrm>
        </p:spPr>
        <p:txBody>
          <a:bodyPr>
            <a:normAutofit/>
          </a:bodyPr>
          <a:lstStyle/>
          <a:p>
            <a:r>
              <a:rPr lang="en-US" dirty="0"/>
              <a:t>                                                </a:t>
            </a:r>
            <a:r>
              <a:rPr lang="en-US" sz="2200" b="1" dirty="0">
                <a:solidFill>
                  <a:schemeClr val="tx1">
                    <a:lumMod val="95000"/>
                  </a:schemeClr>
                </a:solidFill>
                <a:latin typeface="Times New Roman" panose="02020603050405020304" pitchFamily="18" charset="0"/>
                <a:cs typeface="Times New Roman" panose="02020603050405020304" pitchFamily="18" charset="0"/>
              </a:rPr>
              <a:t>TEAM MEMBERS:</a:t>
            </a:r>
          </a:p>
          <a:p>
            <a:r>
              <a:rPr lang="en-US" sz="2200" b="1" dirty="0">
                <a:solidFill>
                  <a:schemeClr val="tx1">
                    <a:lumMod val="95000"/>
                  </a:schemeClr>
                </a:solidFill>
                <a:latin typeface="Times New Roman" panose="02020603050405020304" pitchFamily="18" charset="0"/>
                <a:cs typeface="Times New Roman" panose="02020603050405020304" pitchFamily="18" charset="0"/>
              </a:rPr>
              <a:t>                                                             </a:t>
            </a:r>
            <a:r>
              <a:rPr lang="en-US" sz="2200" b="1" dirty="0" err="1">
                <a:solidFill>
                  <a:schemeClr val="tx1">
                    <a:lumMod val="95000"/>
                  </a:schemeClr>
                </a:solidFill>
                <a:latin typeface="Times New Roman" panose="02020603050405020304" pitchFamily="18" charset="0"/>
                <a:cs typeface="Times New Roman" panose="02020603050405020304" pitchFamily="18" charset="0"/>
              </a:rPr>
              <a:t>sudharasan</a:t>
            </a:r>
            <a:r>
              <a:rPr lang="en-US" sz="2200" b="1" dirty="0">
                <a:solidFill>
                  <a:schemeClr val="tx1">
                    <a:lumMod val="95000"/>
                  </a:schemeClr>
                </a:solidFill>
                <a:latin typeface="Times New Roman" panose="02020603050405020304" pitchFamily="18" charset="0"/>
                <a:cs typeface="Times New Roman" panose="02020603050405020304" pitchFamily="18" charset="0"/>
              </a:rPr>
              <a:t> b (210701265)</a:t>
            </a:r>
          </a:p>
          <a:p>
            <a:r>
              <a:rPr lang="en-US" sz="2200" b="1" dirty="0">
                <a:solidFill>
                  <a:schemeClr val="tx1">
                    <a:lumMod val="95000"/>
                  </a:schemeClr>
                </a:solidFill>
                <a:latin typeface="Times New Roman" panose="02020603050405020304" pitchFamily="18" charset="0"/>
                <a:cs typeface="Times New Roman" panose="02020603050405020304" pitchFamily="18" charset="0"/>
              </a:rPr>
              <a:t>                                                             David </a:t>
            </a:r>
            <a:r>
              <a:rPr lang="en-US" sz="2200" b="1" dirty="0" err="1">
                <a:solidFill>
                  <a:schemeClr val="tx1">
                    <a:lumMod val="95000"/>
                  </a:schemeClr>
                </a:solidFill>
                <a:latin typeface="Times New Roman" panose="02020603050405020304" pitchFamily="18" charset="0"/>
                <a:cs typeface="Times New Roman" panose="02020603050405020304" pitchFamily="18" charset="0"/>
              </a:rPr>
              <a:t>kinsli</a:t>
            </a:r>
            <a:r>
              <a:rPr lang="en-US" sz="2200" b="1" dirty="0">
                <a:solidFill>
                  <a:schemeClr val="tx1">
                    <a:lumMod val="95000"/>
                  </a:schemeClr>
                </a:solidFill>
                <a:latin typeface="Times New Roman" panose="02020603050405020304" pitchFamily="18" charset="0"/>
                <a:cs typeface="Times New Roman" panose="02020603050405020304" pitchFamily="18" charset="0"/>
              </a:rPr>
              <a:t> D (210701523)</a:t>
            </a:r>
          </a:p>
          <a:p>
            <a:endParaRPr lang="en-IN" sz="2200" b="1"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37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6BDB-FBED-B6C2-8D66-4ADAEEE86902}"/>
              </a:ext>
            </a:extLst>
          </p:cNvPr>
          <p:cNvSpPr>
            <a:spLocks noGrp="1"/>
          </p:cNvSpPr>
          <p:nvPr>
            <p:ph type="title"/>
          </p:nvPr>
        </p:nvSpPr>
        <p:spPr>
          <a:xfrm>
            <a:off x="1141413" y="130630"/>
            <a:ext cx="9905998" cy="1055914"/>
          </a:xfrm>
        </p:spPr>
        <p:txBody>
          <a:bodyPr/>
          <a:lstStyle/>
          <a:p>
            <a:pPr algn="ctr"/>
            <a:r>
              <a:rPr lang="en-IN" b="1" i="1" dirty="0">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104B3FA7-1998-2708-5812-27051C79E257}"/>
              </a:ext>
            </a:extLst>
          </p:cNvPr>
          <p:cNvSpPr>
            <a:spLocks noGrp="1"/>
          </p:cNvSpPr>
          <p:nvPr>
            <p:ph idx="1"/>
          </p:nvPr>
        </p:nvSpPr>
        <p:spPr>
          <a:xfrm>
            <a:off x="1141412" y="1055914"/>
            <a:ext cx="9905999" cy="5671456"/>
          </a:xfrm>
        </p:spPr>
        <p:txBody>
          <a:bodyPr>
            <a:normAutofit/>
          </a:bodyPr>
          <a:lstStyle/>
          <a:p>
            <a:pPr marL="0" indent="0" algn="just">
              <a:buNone/>
            </a:pPr>
            <a:r>
              <a:rPr lang="en-US" sz="2200" b="0" i="0" u="none" strike="noStrike" dirty="0">
                <a:solidFill>
                  <a:schemeClr val="tx1">
                    <a:lumMod val="95000"/>
                  </a:schemeClr>
                </a:solidFill>
                <a:effectLst/>
                <a:latin typeface="Times New Roman" panose="02020603050405020304" pitchFamily="18" charset="0"/>
              </a:rPr>
              <a:t>Text summarizer helps in summarizing the content of the text from any sources such as article, newspaper, journal, </a:t>
            </a:r>
            <a:r>
              <a:rPr lang="en-US" sz="2200" b="0" i="0" u="none" strike="noStrike" dirty="0" err="1">
                <a:solidFill>
                  <a:schemeClr val="tx1">
                    <a:lumMod val="95000"/>
                  </a:schemeClr>
                </a:solidFill>
                <a:effectLst/>
                <a:latin typeface="Times New Roman" panose="02020603050405020304" pitchFamily="18" charset="0"/>
              </a:rPr>
              <a:t>researc</a:t>
            </a:r>
            <a:r>
              <a:rPr lang="en-US" sz="2200" b="0" i="0" u="none" strike="noStrike" dirty="0">
                <a:solidFill>
                  <a:schemeClr val="tx1">
                    <a:lumMod val="95000"/>
                  </a:schemeClr>
                </a:solidFill>
                <a:effectLst/>
                <a:latin typeface="Times New Roman" panose="02020603050405020304" pitchFamily="18" charset="0"/>
              </a:rPr>
              <a:t> paper, books using extractive summarization technique.  The Extraction summarization technique is used for extracting the words from various resources such as books, </a:t>
            </a:r>
            <a:r>
              <a:rPr lang="en-US" sz="2200" b="0" i="0" u="none" strike="noStrike" dirty="0" err="1">
                <a:solidFill>
                  <a:schemeClr val="tx1">
                    <a:lumMod val="95000"/>
                  </a:schemeClr>
                </a:solidFill>
                <a:effectLst/>
                <a:latin typeface="Times New Roman" panose="02020603050405020304" pitchFamily="18" charset="0"/>
              </a:rPr>
              <a:t>etc</a:t>
            </a:r>
            <a:r>
              <a:rPr lang="en-US" sz="2200" b="0" i="0" u="none" strike="noStrike" dirty="0">
                <a:solidFill>
                  <a:schemeClr val="tx1">
                    <a:lumMod val="95000"/>
                  </a:schemeClr>
                </a:solidFill>
                <a:effectLst/>
                <a:latin typeface="Times New Roman" panose="02020603050405020304" pitchFamily="18" charset="0"/>
              </a:rPr>
              <a:t> and the sentences in the resources are tokenized and are assigned weights. Based upon the weights assigned to them the frequency is calculated, for each word in the sentence. The frequency is allotted based on the number of times the word appears on the text. Finally by using Parts of Speech (POS) and Sentence scoring the summarized text is displayed in the GUI. Parts of Speech helps in reducing the noise, helps in removing the unwanted words from the sentence thereby helps in shortening of the text. Sentence scoring is done after Parts of speech [POS] which helps in assigning scores for the sentences of the text. Thus the summarized text is displayed.</a:t>
            </a:r>
            <a:endParaRPr lang="en-IN" sz="22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8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78C45F-E758-D79A-45D6-21C29BFD4D44}"/>
              </a:ext>
            </a:extLst>
          </p:cNvPr>
          <p:cNvSpPr>
            <a:spLocks noGrp="1"/>
          </p:cNvSpPr>
          <p:nvPr>
            <p:ph type="title"/>
          </p:nvPr>
        </p:nvSpPr>
        <p:spPr>
          <a:xfrm>
            <a:off x="1141413" y="130629"/>
            <a:ext cx="9905998" cy="1142999"/>
          </a:xfrm>
        </p:spPr>
        <p:txBody>
          <a:bodyPr/>
          <a:lstStyle/>
          <a:p>
            <a:pPr algn="ctr"/>
            <a:r>
              <a:rPr lang="en-IN" b="1" i="1" dirty="0">
                <a:latin typeface="Times New Roman" panose="02020603050405020304" pitchFamily="18" charset="0"/>
                <a:cs typeface="Times New Roman" panose="02020603050405020304" pitchFamily="18" charset="0"/>
              </a:rPr>
              <a:t>Comparative analysis</a:t>
            </a:r>
          </a:p>
        </p:txBody>
      </p:sp>
      <p:sp>
        <p:nvSpPr>
          <p:cNvPr id="6" name="Content Placeholder 5">
            <a:extLst>
              <a:ext uri="{FF2B5EF4-FFF2-40B4-BE49-F238E27FC236}">
                <a16:creationId xmlns:a16="http://schemas.microsoft.com/office/drawing/2014/main" id="{D4C5CAEE-7A8A-BA40-7453-B61495414161}"/>
              </a:ext>
            </a:extLst>
          </p:cNvPr>
          <p:cNvSpPr>
            <a:spLocks noGrp="1"/>
          </p:cNvSpPr>
          <p:nvPr>
            <p:ph idx="1"/>
          </p:nvPr>
        </p:nvSpPr>
        <p:spPr>
          <a:xfrm>
            <a:off x="1228497" y="1197429"/>
            <a:ext cx="9905999" cy="5529941"/>
          </a:xfrm>
        </p:spPr>
        <p:txBody>
          <a:bodyPr/>
          <a:lstStyle/>
          <a:p>
            <a:pPr marL="0" indent="0" algn="just">
              <a:buNone/>
            </a:pPr>
            <a:r>
              <a:rPr lang="en-US" sz="1800" b="0" i="0" u="none" strike="noStrike" dirty="0">
                <a:solidFill>
                  <a:schemeClr val="tx1">
                    <a:lumMod val="95000"/>
                  </a:schemeClr>
                </a:solidFill>
                <a:effectLst/>
                <a:latin typeface="Times New Roman" panose="02020603050405020304" pitchFamily="18" charset="0"/>
              </a:rPr>
              <a:t>The below graph shows us the comparison of various algorithms especially page rank, text rank and </a:t>
            </a:r>
            <a:r>
              <a:rPr lang="en-US" sz="1800" b="0" i="0" u="none" strike="noStrike" dirty="0" err="1">
                <a:solidFill>
                  <a:schemeClr val="tx1">
                    <a:lumMod val="95000"/>
                  </a:schemeClr>
                </a:solidFill>
                <a:effectLst/>
                <a:latin typeface="Times New Roman" panose="02020603050405020304" pitchFamily="18" charset="0"/>
              </a:rPr>
              <a:t>spaCy</a:t>
            </a:r>
            <a:r>
              <a:rPr lang="en-US" sz="1800" b="0" i="0" u="none" strike="noStrike" dirty="0">
                <a:solidFill>
                  <a:schemeClr val="tx1">
                    <a:lumMod val="95000"/>
                  </a:schemeClr>
                </a:solidFill>
                <a:effectLst/>
                <a:latin typeface="Times New Roman" panose="02020603050405020304" pitchFamily="18" charset="0"/>
              </a:rPr>
              <a:t>.  The graph depicts us that the time consumed is more in page rank compared to text rank and </a:t>
            </a:r>
            <a:r>
              <a:rPr lang="en-US" sz="1800" b="0" i="0" u="none" strike="noStrike" dirty="0" err="1">
                <a:solidFill>
                  <a:schemeClr val="tx1">
                    <a:lumMod val="95000"/>
                  </a:schemeClr>
                </a:solidFill>
                <a:effectLst/>
                <a:latin typeface="Times New Roman" panose="02020603050405020304" pitchFamily="18" charset="0"/>
              </a:rPr>
              <a:t>SpaCy</a:t>
            </a:r>
            <a:r>
              <a:rPr lang="en-US" sz="1800" b="0" i="0" u="none" strike="noStrike" dirty="0">
                <a:solidFill>
                  <a:schemeClr val="tx1">
                    <a:lumMod val="95000"/>
                  </a:schemeClr>
                </a:solidFill>
                <a:effectLst/>
                <a:latin typeface="Times New Roman" panose="02020603050405020304" pitchFamily="18" charset="0"/>
              </a:rPr>
              <a:t>. Whereas the time consumed in </a:t>
            </a:r>
            <a:r>
              <a:rPr lang="en-US" sz="1800" b="0" i="0" u="none" strike="noStrike" dirty="0" err="1">
                <a:solidFill>
                  <a:schemeClr val="tx1">
                    <a:lumMod val="95000"/>
                  </a:schemeClr>
                </a:solidFill>
                <a:effectLst/>
                <a:latin typeface="Times New Roman" panose="02020603050405020304" pitchFamily="18" charset="0"/>
              </a:rPr>
              <a:t>spaCy</a:t>
            </a:r>
            <a:r>
              <a:rPr lang="en-US" sz="1800" b="0" i="0" u="none" strike="noStrike" dirty="0">
                <a:solidFill>
                  <a:schemeClr val="tx1">
                    <a:lumMod val="95000"/>
                  </a:schemeClr>
                </a:solidFill>
                <a:effectLst/>
                <a:latin typeface="Times New Roman" panose="02020603050405020304" pitchFamily="18" charset="0"/>
              </a:rPr>
              <a:t> is less compared to </a:t>
            </a:r>
            <a:r>
              <a:rPr lang="en-US" sz="1800" b="0" i="0" u="none" strike="noStrike" dirty="0" err="1">
                <a:solidFill>
                  <a:schemeClr val="tx1">
                    <a:lumMod val="95000"/>
                  </a:schemeClr>
                </a:solidFill>
                <a:effectLst/>
                <a:latin typeface="Times New Roman" panose="02020603050405020304" pitchFamily="18" charset="0"/>
              </a:rPr>
              <a:t>pagerank</a:t>
            </a:r>
            <a:r>
              <a:rPr lang="en-US" sz="1800" b="0" i="0" u="none" strike="noStrike" dirty="0">
                <a:solidFill>
                  <a:schemeClr val="tx1">
                    <a:lumMod val="95000"/>
                  </a:schemeClr>
                </a:solidFill>
                <a:effectLst/>
                <a:latin typeface="Times New Roman" panose="02020603050405020304" pitchFamily="18" charset="0"/>
              </a:rPr>
              <a:t> and </a:t>
            </a:r>
            <a:r>
              <a:rPr lang="en-US" sz="1800" b="0" i="0" u="none" strike="noStrike" dirty="0" err="1">
                <a:solidFill>
                  <a:schemeClr val="tx1">
                    <a:lumMod val="95000"/>
                  </a:schemeClr>
                </a:solidFill>
                <a:effectLst/>
                <a:latin typeface="Times New Roman" panose="02020603050405020304" pitchFamily="18" charset="0"/>
              </a:rPr>
              <a:t>textrank</a:t>
            </a:r>
            <a:r>
              <a:rPr lang="en-US" sz="1800" b="0" i="0" u="none" strike="noStrike" dirty="0">
                <a:solidFill>
                  <a:schemeClr val="tx1">
                    <a:lumMod val="95000"/>
                  </a:schemeClr>
                </a:solidFill>
                <a:effectLst/>
                <a:latin typeface="Times New Roman" panose="02020603050405020304" pitchFamily="18" charset="0"/>
              </a:rPr>
              <a:t>. The accuracy level of </a:t>
            </a:r>
            <a:r>
              <a:rPr lang="en-US" sz="1800" b="0" i="0" u="none" strike="noStrike" dirty="0" err="1">
                <a:solidFill>
                  <a:schemeClr val="tx1">
                    <a:lumMod val="95000"/>
                  </a:schemeClr>
                </a:solidFill>
                <a:effectLst/>
                <a:latin typeface="Times New Roman" panose="02020603050405020304" pitchFamily="18" charset="0"/>
              </a:rPr>
              <a:t>spaCy</a:t>
            </a:r>
            <a:r>
              <a:rPr lang="en-US" sz="1800" b="0" i="0" u="none" strike="noStrike" dirty="0">
                <a:solidFill>
                  <a:schemeClr val="tx1">
                    <a:lumMod val="95000"/>
                  </a:schemeClr>
                </a:solidFill>
                <a:effectLst/>
                <a:latin typeface="Times New Roman" panose="02020603050405020304" pitchFamily="18" charset="0"/>
              </a:rPr>
              <a:t> is higher compared to other algorithms both the text rank and page rank algorithms.</a:t>
            </a:r>
          </a:p>
          <a:p>
            <a:pPr marL="0" indent="0" algn="just">
              <a:buNone/>
            </a:pPr>
            <a:endParaRPr lang="en-IN" dirty="0">
              <a:solidFill>
                <a:schemeClr val="tx1">
                  <a:lumMod val="95000"/>
                </a:schemeClr>
              </a:solidFill>
            </a:endParaRPr>
          </a:p>
        </p:txBody>
      </p:sp>
      <p:pic>
        <p:nvPicPr>
          <p:cNvPr id="3" name="Picture 2">
            <a:extLst>
              <a:ext uri="{FF2B5EF4-FFF2-40B4-BE49-F238E27FC236}">
                <a16:creationId xmlns:a16="http://schemas.microsoft.com/office/drawing/2014/main" id="{D3B8096C-E70F-F240-65F8-25ED5978B085}"/>
              </a:ext>
            </a:extLst>
          </p:cNvPr>
          <p:cNvPicPr>
            <a:picLocks noChangeAspect="1"/>
          </p:cNvPicPr>
          <p:nvPr/>
        </p:nvPicPr>
        <p:blipFill>
          <a:blip r:embed="rId2"/>
          <a:stretch>
            <a:fillRect/>
          </a:stretch>
        </p:blipFill>
        <p:spPr>
          <a:xfrm>
            <a:off x="3589734" y="2873145"/>
            <a:ext cx="4344899" cy="3006546"/>
          </a:xfrm>
          <a:prstGeom prst="rect">
            <a:avLst/>
          </a:prstGeom>
        </p:spPr>
      </p:pic>
    </p:spTree>
    <p:extLst>
      <p:ext uri="{BB962C8B-B14F-4D97-AF65-F5344CB8AC3E}">
        <p14:creationId xmlns:p14="http://schemas.microsoft.com/office/powerpoint/2010/main" val="3788236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72216-4999-F267-D05D-0B1146E0090A}"/>
              </a:ext>
            </a:extLst>
          </p:cNvPr>
          <p:cNvSpPr>
            <a:spLocks noGrp="1"/>
          </p:cNvSpPr>
          <p:nvPr>
            <p:ph type="title"/>
          </p:nvPr>
        </p:nvSpPr>
        <p:spPr>
          <a:xfrm>
            <a:off x="1141413" y="206829"/>
            <a:ext cx="9905998" cy="1023257"/>
          </a:xfrm>
        </p:spPr>
        <p:txBody>
          <a:bodyPr/>
          <a:lstStyle/>
          <a:p>
            <a:pPr algn="ctr"/>
            <a:r>
              <a:rPr lang="en-IN" b="1" i="1" dirty="0">
                <a:latin typeface="Times New Roman" panose="02020603050405020304" pitchFamily="18" charset="0"/>
                <a:cs typeface="Times New Roman" panose="02020603050405020304" pitchFamily="18" charset="0"/>
              </a:rPr>
              <a:t>CONCLUSION AND FUTURE WORK</a:t>
            </a:r>
          </a:p>
        </p:txBody>
      </p:sp>
      <p:sp>
        <p:nvSpPr>
          <p:cNvPr id="3" name="Content Placeholder 2">
            <a:extLst>
              <a:ext uri="{FF2B5EF4-FFF2-40B4-BE49-F238E27FC236}">
                <a16:creationId xmlns:a16="http://schemas.microsoft.com/office/drawing/2014/main" id="{6FF88A3B-FCC0-CAE8-274D-814AE8BA96EF}"/>
              </a:ext>
            </a:extLst>
          </p:cNvPr>
          <p:cNvSpPr>
            <a:spLocks noGrp="1"/>
          </p:cNvSpPr>
          <p:nvPr>
            <p:ph idx="1"/>
          </p:nvPr>
        </p:nvSpPr>
        <p:spPr>
          <a:xfrm>
            <a:off x="1239384" y="1230086"/>
            <a:ext cx="9905999" cy="5780314"/>
          </a:xfrm>
        </p:spPr>
        <p:txBody>
          <a:bodyPr>
            <a:normAutofit/>
          </a:bodyPr>
          <a:lstStyle/>
          <a:p>
            <a:pPr marL="0" indent="0" algn="just" rtl="0">
              <a:spcBef>
                <a:spcPts val="1200"/>
              </a:spcBef>
              <a:spcAft>
                <a:spcPts val="1200"/>
              </a:spcAft>
              <a:buNone/>
            </a:pPr>
            <a:r>
              <a:rPr lang="en-US" sz="1600" dirty="0"/>
              <a:t>Random Forest for wine quality prediction through machine learning yields promising outcomes, providing valuable insights into the determinants of wine excellence. Analysis of diverse input features like acidity, alcohol content, residual sugar, and sensory attributes demonstrates the efficacy of Random Forest in accurately forecasting wine quality ratings. Random Forest's application reveals significant associations between input features and wine quality ratings, empowering winemakers to make informed choices regarding production techniques and quality assurance. Notably, features such as acidity levels and pH display negative correlations with wine quality, indicating that wines with higher acidity or lower pH typically receive lower ratings. Conversely, positive correlations between alcohol content, residual sugar, and wine quality suggest that wines boasting higher alcohol percentages or residual sugar content tend to earn higher ratings. Random Forest's utility extends to the selection of pertinent input features based on their predictive importance, ensuring the model is trained on meaningful data. Leveraging Random Forest's interpretability, winemakers can delve into the intricate relationships between input features and wine quality, optimizing production methods and elevating wine quality standards. winemakers can enhance decision-making processes, refine production practices, and ultimately deliver superior-quality wines to consumer</a:t>
            </a:r>
            <a:endParaRPr lang="en-US" sz="2100" b="1" i="1" u="none" strike="noStrike" dirty="0">
              <a:solidFill>
                <a:schemeClr val="tx1">
                  <a:lumMod val="95000"/>
                </a:schemeClr>
              </a:solidFill>
              <a:effectLst/>
              <a:latin typeface="Times New Roman" panose="02020603050405020304" pitchFamily="18" charset="0"/>
            </a:endParaRPr>
          </a:p>
          <a:p>
            <a:pPr marL="0" indent="0" algn="just" rtl="0">
              <a:spcBef>
                <a:spcPts val="1200"/>
              </a:spcBef>
              <a:spcAft>
                <a:spcPts val="1200"/>
              </a:spcAft>
              <a:buNone/>
            </a:pPr>
            <a:endParaRPr lang="en-US" sz="2100" b="0" dirty="0">
              <a:solidFill>
                <a:schemeClr val="tx1">
                  <a:lumMod val="95000"/>
                </a:schemeClr>
              </a:solidFill>
              <a:effectLst/>
            </a:endParaRPr>
          </a:p>
          <a:p>
            <a:br>
              <a:rPr lang="en-US" sz="1600" dirty="0"/>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692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1B533-CC2C-9EF7-9C6D-9EA85C18AD43}"/>
              </a:ext>
            </a:extLst>
          </p:cNvPr>
          <p:cNvSpPr>
            <a:spLocks noGrp="1"/>
          </p:cNvSpPr>
          <p:nvPr>
            <p:ph type="title"/>
          </p:nvPr>
        </p:nvSpPr>
        <p:spPr/>
        <p:txBody>
          <a:bodyPr/>
          <a:lstStyle/>
          <a:p>
            <a:r>
              <a:rPr lang="en-US" sz="3600" b="1" i="1" u="none" strike="noStrike" dirty="0">
                <a:solidFill>
                  <a:schemeClr val="tx1">
                    <a:lumMod val="95000"/>
                  </a:schemeClr>
                </a:solidFill>
                <a:effectLst/>
                <a:latin typeface="Times New Roman" panose="02020603050405020304" pitchFamily="18" charset="0"/>
              </a:rPr>
              <a:t>FUTURE WORK: </a:t>
            </a:r>
            <a:br>
              <a:rPr lang="en-US" sz="3600" b="1" i="1" u="none" strike="noStrike" dirty="0">
                <a:solidFill>
                  <a:schemeClr val="tx1">
                    <a:lumMod val="95000"/>
                  </a:schemeClr>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154006A-B625-74FA-7614-D6F3AD504C5C}"/>
              </a:ext>
            </a:extLst>
          </p:cNvPr>
          <p:cNvSpPr>
            <a:spLocks noGrp="1"/>
          </p:cNvSpPr>
          <p:nvPr>
            <p:ph idx="1"/>
          </p:nvPr>
        </p:nvSpPr>
        <p:spPr>
          <a:xfrm>
            <a:off x="1141412" y="1582994"/>
            <a:ext cx="9905999" cy="4208207"/>
          </a:xfrm>
        </p:spPr>
        <p:txBody>
          <a:bodyPr/>
          <a:lstStyle/>
          <a:p>
            <a:pPr marL="0" indent="0" algn="just" rtl="0">
              <a:spcBef>
                <a:spcPts val="1200"/>
              </a:spcBef>
              <a:spcAft>
                <a:spcPts val="1200"/>
              </a:spcAft>
              <a:buNone/>
            </a:pPr>
            <a:endParaRPr lang="en-US" sz="2400" b="1" i="1" u="none" strike="noStrike" dirty="0">
              <a:solidFill>
                <a:schemeClr val="tx1">
                  <a:lumMod val="95000"/>
                </a:schemeClr>
              </a:solidFill>
              <a:effectLst/>
              <a:latin typeface="Times New Roman" panose="02020603050405020304" pitchFamily="18" charset="0"/>
            </a:endParaRPr>
          </a:p>
          <a:p>
            <a:r>
              <a:rPr lang="en-US" dirty="0"/>
              <a:t>Combine existing features to create new, potentially more informative features (e.g., ratio of different chemical components).</a:t>
            </a:r>
          </a:p>
          <a:p>
            <a:r>
              <a:rPr lang="en-US" dirty="0"/>
              <a:t>Domain-specific features: Incorporate domain knowledge to create features relevant to wine quality, such as climate conditions during grape growing seasons or soil properties.</a:t>
            </a:r>
            <a:endParaRPr lang="en-IN" dirty="0"/>
          </a:p>
        </p:txBody>
      </p:sp>
    </p:spTree>
    <p:extLst>
      <p:ext uri="{BB962C8B-B14F-4D97-AF65-F5344CB8AC3E}">
        <p14:creationId xmlns:p14="http://schemas.microsoft.com/office/powerpoint/2010/main" val="202579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46F5-1426-AF29-5A34-FF99A1DC2428}"/>
              </a:ext>
            </a:extLst>
          </p:cNvPr>
          <p:cNvSpPr>
            <a:spLocks noGrp="1"/>
          </p:cNvSpPr>
          <p:nvPr>
            <p:ph type="title"/>
          </p:nvPr>
        </p:nvSpPr>
        <p:spPr>
          <a:xfrm>
            <a:off x="1141413" y="1"/>
            <a:ext cx="9905998" cy="805542"/>
          </a:xfrm>
        </p:spPr>
        <p:txBody>
          <a:bodyPr/>
          <a:lstStyle/>
          <a:p>
            <a:pPr algn="ctr"/>
            <a:r>
              <a:rPr lang="en-US" b="1" i="1" dirty="0">
                <a:latin typeface="Times New Roman" panose="02020603050405020304" pitchFamily="18" charset="0"/>
                <a:cs typeface="Times New Roman" panose="02020603050405020304" pitchFamily="18" charset="0"/>
              </a:rPr>
              <a:t>references</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2D424D-8C59-E7A8-CF55-8E3A7BD9393D}"/>
              </a:ext>
            </a:extLst>
          </p:cNvPr>
          <p:cNvSpPr>
            <a:spLocks noGrp="1"/>
          </p:cNvSpPr>
          <p:nvPr>
            <p:ph idx="1"/>
          </p:nvPr>
        </p:nvSpPr>
        <p:spPr>
          <a:xfrm>
            <a:off x="1141412" y="805543"/>
            <a:ext cx="9905999" cy="5932714"/>
          </a:xfrm>
        </p:spPr>
        <p:txBody>
          <a:bodyPr>
            <a:normAutofit fontScale="92500" lnSpcReduction="10000"/>
          </a:bodyPr>
          <a:lstStyle/>
          <a:p>
            <a:pPr marL="0" indent="0" algn="just">
              <a:buNone/>
            </a:pPr>
            <a:r>
              <a:rPr lang="en-IN" dirty="0">
                <a:latin typeface="Times New Roman" panose="02020603050405020304" pitchFamily="18" charset="0"/>
                <a:cs typeface="Times New Roman" panose="02020603050405020304" pitchFamily="18" charset="0"/>
              </a:rPr>
              <a:t>[1] Literature Review of Automatic Single Document Text Summarization Using NLP   - Md. </a:t>
            </a:r>
            <a:r>
              <a:rPr lang="en-IN" dirty="0" err="1">
                <a:latin typeface="Times New Roman" panose="02020603050405020304" pitchFamily="18" charset="0"/>
                <a:cs typeface="Times New Roman" panose="02020603050405020304" pitchFamily="18" charset="0"/>
              </a:rPr>
              <a:t>Majharul</a:t>
            </a:r>
            <a:r>
              <a:rPr lang="en-IN" dirty="0">
                <a:latin typeface="Times New Roman" panose="02020603050405020304" pitchFamily="18" charset="0"/>
                <a:cs typeface="Times New Roman" panose="02020603050405020304" pitchFamily="18" charset="0"/>
              </a:rPr>
              <a:t> Haque, Suraiya </a:t>
            </a:r>
            <a:r>
              <a:rPr lang="en-IN" dirty="0" err="1">
                <a:latin typeface="Times New Roman" panose="02020603050405020304" pitchFamily="18" charset="0"/>
                <a:cs typeface="Times New Roman" panose="02020603050405020304" pitchFamily="18" charset="0"/>
              </a:rPr>
              <a:t>Pervin</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Zerina</a:t>
            </a:r>
            <a:r>
              <a:rPr lang="en-IN" dirty="0">
                <a:latin typeface="Times New Roman" panose="02020603050405020304" pitchFamily="18" charset="0"/>
                <a:cs typeface="Times New Roman" panose="02020603050405020304" pitchFamily="18" charset="0"/>
              </a:rPr>
              <a:t> Begum, </a:t>
            </a:r>
            <a:r>
              <a:rPr lang="en-US" dirty="0">
                <a:latin typeface="Times New Roman" panose="02020603050405020304" pitchFamily="18" charset="0"/>
                <a:cs typeface="Times New Roman" panose="02020603050405020304" pitchFamily="18" charset="0"/>
              </a:rPr>
              <a:t>International Journal of Innovation and Applied Studies, 2013.</a:t>
            </a:r>
          </a:p>
          <a:p>
            <a:pPr marL="0" indent="0" algn="just">
              <a:buNone/>
            </a:pPr>
            <a:r>
              <a:rPr lang="en-US" i="0" dirty="0">
                <a:solidFill>
                  <a:schemeClr val="tx1">
                    <a:lumMod val="95000"/>
                  </a:schemeClr>
                </a:solidFill>
                <a:effectLst/>
                <a:latin typeface="Times New Roman" panose="02020603050405020304" pitchFamily="18" charset="0"/>
                <a:cs typeface="Times New Roman" panose="02020603050405020304" pitchFamily="18" charset="0"/>
              </a:rPr>
              <a:t>[2] Text Summarization Using Natural Language Processing- Kota Prudhvi, A. Bharath Chowdary, P. </a:t>
            </a:r>
            <a:r>
              <a:rPr lang="en-US" i="0" dirty="0" err="1">
                <a:solidFill>
                  <a:schemeClr val="tx1">
                    <a:lumMod val="95000"/>
                  </a:schemeClr>
                </a:solidFill>
                <a:effectLst/>
                <a:latin typeface="Times New Roman" panose="02020603050405020304" pitchFamily="18" charset="0"/>
                <a:cs typeface="Times New Roman" panose="02020603050405020304" pitchFamily="18" charset="0"/>
              </a:rPr>
              <a:t>Subba</a:t>
            </a:r>
            <a:r>
              <a:rPr lang="en-US" i="0" dirty="0">
                <a:solidFill>
                  <a:schemeClr val="tx1">
                    <a:lumMod val="95000"/>
                  </a:schemeClr>
                </a:solidFill>
                <a:effectLst/>
                <a:latin typeface="Times New Roman" panose="02020603050405020304" pitchFamily="18" charset="0"/>
                <a:cs typeface="Times New Roman" panose="02020603050405020304" pitchFamily="18" charset="0"/>
              </a:rPr>
              <a:t> Rami Reddy &amp; P. Lakshmi Prasanna, </a:t>
            </a:r>
            <a:r>
              <a:rPr lang="en-US" dirty="0">
                <a:solidFill>
                  <a:schemeClr val="tx1">
                    <a:lumMod val="95000"/>
                  </a:schemeClr>
                </a:solidFill>
                <a:latin typeface="Times New Roman" panose="02020603050405020304" pitchFamily="18" charset="0"/>
                <a:cs typeface="Times New Roman" panose="02020603050405020304" pitchFamily="18" charset="0"/>
              </a:rPr>
              <a:t>I</a:t>
            </a:r>
            <a:r>
              <a:rPr lang="en-US" i="0" dirty="0">
                <a:solidFill>
                  <a:schemeClr val="tx1">
                    <a:lumMod val="95000"/>
                  </a:schemeClr>
                </a:solidFill>
                <a:effectLst/>
                <a:latin typeface="Times New Roman" panose="02020603050405020304" pitchFamily="18" charset="0"/>
                <a:cs typeface="Times New Roman" panose="02020603050405020304" pitchFamily="18" charset="0"/>
              </a:rPr>
              <a:t>ntelligent Design System, 2020.</a:t>
            </a:r>
          </a:p>
          <a:p>
            <a:pPr marL="0" indent="0" algn="just">
              <a:buNone/>
            </a:pPr>
            <a:r>
              <a:rPr lang="en-US" i="0" dirty="0">
                <a:solidFill>
                  <a:schemeClr val="tx1">
                    <a:lumMod val="95000"/>
                  </a:schemeClr>
                </a:solidFill>
                <a:effectLst/>
                <a:latin typeface="Times New Roman" panose="02020603050405020304" pitchFamily="18" charset="0"/>
                <a:cs typeface="Times New Roman" panose="02020603050405020304" pitchFamily="18" charset="0"/>
              </a:rPr>
              <a:t>[3] NLP based Machine Learning Approaches for Text Summarization-Rahul, Surabhi Adhikari, Monika- IEEE, 2020 (4th Conference)</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marL="0" indent="0" algn="just">
              <a:buNone/>
            </a:pPr>
            <a:r>
              <a:rPr lang="en-US" i="0" dirty="0">
                <a:solidFill>
                  <a:schemeClr val="tx1">
                    <a:lumMod val="95000"/>
                  </a:schemeClr>
                </a:solidFill>
                <a:effectLst/>
                <a:latin typeface="Times New Roman" panose="02020603050405020304" pitchFamily="18" charset="0"/>
                <a:cs typeface="Times New Roman" panose="02020603050405020304" pitchFamily="18" charset="0"/>
              </a:rPr>
              <a:t>[4] A Review: Abstractive Text Summarization Techniques using NLP-Pooja Batra, Sarika Chaudhary, Kavya Bhatt, Saloni Varshney, </a:t>
            </a:r>
            <a:r>
              <a:rPr lang="en-US" i="0" dirty="0" err="1">
                <a:solidFill>
                  <a:schemeClr val="tx1">
                    <a:lumMod val="95000"/>
                  </a:schemeClr>
                </a:solidFill>
                <a:effectLst/>
                <a:latin typeface="Times New Roman" panose="02020603050405020304" pitchFamily="18" charset="0"/>
                <a:cs typeface="Times New Roman" panose="02020603050405020304" pitchFamily="18" charset="0"/>
              </a:rPr>
              <a:t>Srashti</a:t>
            </a:r>
            <a:r>
              <a:rPr lang="en-US" i="0" dirty="0">
                <a:solidFill>
                  <a:schemeClr val="tx1">
                    <a:lumMod val="95000"/>
                  </a:schemeClr>
                </a:solidFill>
                <a:effectLst/>
                <a:latin typeface="Times New Roman" panose="02020603050405020304" pitchFamily="18" charset="0"/>
                <a:cs typeface="Times New Roman" panose="02020603050405020304" pitchFamily="18" charset="0"/>
              </a:rPr>
              <a:t> Verma-IEEE, 2020 (1st Conference)</a:t>
            </a:r>
          </a:p>
          <a:p>
            <a:pPr marL="0" indent="0" algn="just">
              <a:buNone/>
            </a:pPr>
            <a:r>
              <a:rPr lang="en-US" i="0" dirty="0">
                <a:solidFill>
                  <a:schemeClr val="tx1">
                    <a:lumMod val="95000"/>
                  </a:schemeClr>
                </a:solidFill>
                <a:effectLst/>
                <a:latin typeface="Times New Roman" panose="02020603050405020304" pitchFamily="18" charset="0"/>
                <a:cs typeface="Times New Roman" panose="02020603050405020304" pitchFamily="18" charset="0"/>
              </a:rPr>
              <a:t>[5] A Gravitational Search Algorithm Study on Text Summarization Using NLP-</a:t>
            </a:r>
            <a:r>
              <a:rPr lang="en-US" i="0" dirty="0" err="1">
                <a:solidFill>
                  <a:schemeClr val="tx1">
                    <a:lumMod val="95000"/>
                  </a:schemeClr>
                </a:solidFill>
                <a:effectLst/>
                <a:latin typeface="Times New Roman" panose="02020603050405020304" pitchFamily="18" charset="0"/>
                <a:cs typeface="Times New Roman" panose="02020603050405020304" pitchFamily="18" charset="0"/>
              </a:rPr>
              <a:t>Chatti</a:t>
            </a:r>
            <a:r>
              <a:rPr lang="en-US" i="0" dirty="0">
                <a:solidFill>
                  <a:schemeClr val="tx1">
                    <a:lumMod val="95000"/>
                  </a:schemeClr>
                </a:solidFill>
                <a:effectLst/>
                <a:latin typeface="Times New Roman" panose="02020603050405020304" pitchFamily="18" charset="0"/>
                <a:cs typeface="Times New Roman" panose="02020603050405020304" pitchFamily="18" charset="0"/>
              </a:rPr>
              <a:t> Subbalakshmi, Piyush Kumar Pareek &amp; M. V. Narayana- 1st International Conference KAIDS, 2021.</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787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65DF-F8BC-DFC6-109F-55DD2A9813FD}"/>
              </a:ext>
            </a:extLst>
          </p:cNvPr>
          <p:cNvSpPr>
            <a:spLocks noGrp="1"/>
          </p:cNvSpPr>
          <p:nvPr>
            <p:ph type="title"/>
          </p:nvPr>
        </p:nvSpPr>
        <p:spPr>
          <a:xfrm>
            <a:off x="1143001" y="2689715"/>
            <a:ext cx="9905998" cy="1478570"/>
          </a:xfrm>
        </p:spPr>
        <p:txBody>
          <a:bodyPr>
            <a:normAutofit/>
          </a:bodyPr>
          <a:lstStyle/>
          <a:p>
            <a:pPr algn="ctr"/>
            <a:r>
              <a:rPr lang="en-IN" sz="4000" b="1"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36119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9723-DABC-1E19-8957-6CC49060498F}"/>
              </a:ext>
            </a:extLst>
          </p:cNvPr>
          <p:cNvSpPr>
            <a:spLocks noGrp="1"/>
          </p:cNvSpPr>
          <p:nvPr>
            <p:ph type="title"/>
          </p:nvPr>
        </p:nvSpPr>
        <p:spPr>
          <a:xfrm>
            <a:off x="1141412" y="76200"/>
            <a:ext cx="9905999" cy="816429"/>
          </a:xfrm>
        </p:spPr>
        <p:txBody>
          <a:bodyPr/>
          <a:lstStyle/>
          <a:p>
            <a:pPr algn="ctr"/>
            <a:r>
              <a:rPr lang="en-US" b="1" i="1" dirty="0">
                <a:latin typeface="Times New Roman" panose="02020603050405020304" pitchFamily="18" charset="0"/>
                <a:cs typeface="Times New Roman" panose="02020603050405020304" pitchFamily="18" charset="0"/>
              </a:rPr>
              <a:t>ABSTRACT</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F97BD1-EC76-3E04-5EC5-E5242E36F8CE}"/>
              </a:ext>
            </a:extLst>
          </p:cNvPr>
          <p:cNvSpPr>
            <a:spLocks noGrp="1"/>
          </p:cNvSpPr>
          <p:nvPr>
            <p:ph idx="1"/>
          </p:nvPr>
        </p:nvSpPr>
        <p:spPr>
          <a:xfrm>
            <a:off x="1141412" y="979714"/>
            <a:ext cx="9905999" cy="5627915"/>
          </a:xfrm>
        </p:spPr>
        <p:txBody>
          <a:bodyPr>
            <a:normAutofit lnSpcReduction="10000"/>
          </a:bodyPr>
          <a:lstStyle/>
          <a:p>
            <a:pPr marL="0" indent="0" algn="just">
              <a:buNone/>
            </a:pPr>
            <a:r>
              <a:rPr lang="en-US" dirty="0"/>
              <a:t>This study explores the use of Random Forest, a versatile machine learning algorithm, for predicting wine quality. By creating multiple decision trees and combining their predictions, Random Forest enhances its accuracy. It introduces randomness by training each tree on different data subsets and considering only random feature subsets, reducing overfitting. Additionally, the algorithm reveals feature importance, aiding in feature selection and understanding data patterns. The experiment demonstrates Random Forest's effectiveness in handling large datasets and noisy data while providing accurate predictions. Through practical implementation, this study showcases Random Forest's potential in wine quality prediction and its broader applicability in machine learning tasks. Moreover, Random Forest offers valuable insights into feature importance, aiding in the selection of relevant features and enhancing our understanding of underlying data patterns. </a:t>
            </a:r>
            <a:endParaRPr lang="en-IN" dirty="0"/>
          </a:p>
        </p:txBody>
      </p:sp>
    </p:spTree>
    <p:extLst>
      <p:ext uri="{BB962C8B-B14F-4D97-AF65-F5344CB8AC3E}">
        <p14:creationId xmlns:p14="http://schemas.microsoft.com/office/powerpoint/2010/main" val="82630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0AAE7-0DEB-5F2F-DE68-6E3BC77F2B31}"/>
              </a:ext>
            </a:extLst>
          </p:cNvPr>
          <p:cNvSpPr>
            <a:spLocks noGrp="1"/>
          </p:cNvSpPr>
          <p:nvPr>
            <p:ph type="title"/>
          </p:nvPr>
        </p:nvSpPr>
        <p:spPr>
          <a:xfrm>
            <a:off x="1141413" y="87086"/>
            <a:ext cx="9905998" cy="979713"/>
          </a:xfrm>
        </p:spPr>
        <p:txBody>
          <a:bodyPr/>
          <a:lstStyle/>
          <a:p>
            <a:pPr algn="ctr"/>
            <a:r>
              <a:rPr lang="en-US" b="1" i="1" dirty="0">
                <a:latin typeface="Times New Roman" panose="02020603050405020304" pitchFamily="18" charset="0"/>
                <a:cs typeface="Times New Roman" panose="02020603050405020304" pitchFamily="18" charset="0"/>
              </a:rPr>
              <a:t>INTRODUCTION</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7807A5-92F6-65DC-3A95-E87520981B64}"/>
              </a:ext>
            </a:extLst>
          </p:cNvPr>
          <p:cNvSpPr>
            <a:spLocks noGrp="1"/>
          </p:cNvSpPr>
          <p:nvPr>
            <p:ph idx="1"/>
          </p:nvPr>
        </p:nvSpPr>
        <p:spPr>
          <a:xfrm>
            <a:off x="1141412" y="859970"/>
            <a:ext cx="9905999" cy="5758543"/>
          </a:xfrm>
        </p:spPr>
        <p:txBody>
          <a:bodyPr>
            <a:normAutofit fontScale="62500" lnSpcReduction="20000"/>
          </a:bodyPr>
          <a:lstStyle/>
          <a:p>
            <a:r>
              <a:rPr lang="en-US" dirty="0"/>
              <a:t>This project is centered around the utilization of the Random Forest algorithm in machine learning, specifically in the prediction of wine quality. Random Forest is celebrated for its versatility, capable of efficiently handling both classification and regression tasks. At its core, Random Forest entails the creation of multiple decision trees during training, followed by the merging of their predictions through a voting mechanism. Our aim is to explore the practical implementation of Random Forest, highlighting its effectiveness in real-world scenarios. A crucial aspect of Random Forest is its ability to introduce randomness by training each decision tree on distinct data subsets and considering only random feature subsets at each node. This randomization is helps in preventing overfitting, thereby ensuring the model's robustness and reliability. Furthermore, Random Forest provides valuable insights into feature importance, aiding in feature selection and enhancing our understanding of underlying data patterns. Through this project, we aim to showcase Random Forest's ability to handle large datasets, high dimensionality, and noisy data while delivering accurate predictions. Practical experimentation and evaluation will be conducted to demonstrate its effectiveness in various machine learning tasks, including wine quality prediction. Our primary objective is to provide a comprehensive understanding of Random Forest's capabilities and practical applications. By simplifying the complexities of Random Forest and demonstrating its practical utility, we aim to contribute to the broader discourse on machine learning techniques. Through hands-on experimentation and evaluation, we endeavor to highlight Random Forest's potential in addressing real-world challenges effectively. This project focuses on exploring efficiency of Random Forest, a machine learning algorithm, in predicting wine quality. We're delving deeply into comprehending the inner workings of Random Forest, its construction, and operational mechanisms. Through practical applications on real datasets, we aim to glean valuable insights into its performance when tasked with predicting wine quality. Beyond merely predicting wine quality, our project seeks to expand the horizons of machine learning applications. We aspire to bridge the gap between theoretical knowledge and practical problem-solving by showcasing Random Forest's potential in real-world scenarios. Ultimately, our goal is to advance machine learning methodologies, paving the way for more impactful and effective solutions in various domains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35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1FD4-7581-0CE9-63D7-0607224CA79B}"/>
              </a:ext>
            </a:extLst>
          </p:cNvPr>
          <p:cNvSpPr>
            <a:spLocks noGrp="1"/>
          </p:cNvSpPr>
          <p:nvPr>
            <p:ph type="title"/>
          </p:nvPr>
        </p:nvSpPr>
        <p:spPr>
          <a:xfrm>
            <a:off x="1141413" y="87086"/>
            <a:ext cx="9905998" cy="1102617"/>
          </a:xfrm>
        </p:spPr>
        <p:txBody>
          <a:bodyPr/>
          <a:lstStyle/>
          <a:p>
            <a:pPr algn="ctr"/>
            <a:r>
              <a:rPr lang="en-US" b="1" i="1" dirty="0">
                <a:latin typeface="Times New Roman" panose="02020603050405020304" pitchFamily="18" charset="0"/>
                <a:cs typeface="Times New Roman" panose="02020603050405020304" pitchFamily="18" charset="0"/>
              </a:rPr>
              <a:t>Literature survey</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11435E-A78E-7EA4-DD42-EDFDD0FF5581}"/>
              </a:ext>
            </a:extLst>
          </p:cNvPr>
          <p:cNvSpPr>
            <a:spLocks noGrp="1"/>
          </p:cNvSpPr>
          <p:nvPr>
            <p:ph idx="1"/>
          </p:nvPr>
        </p:nvSpPr>
        <p:spPr>
          <a:xfrm>
            <a:off x="875072" y="1189703"/>
            <a:ext cx="10677832" cy="5461467"/>
          </a:xfrm>
        </p:spPr>
        <p:txBody>
          <a:bodyPr>
            <a:noAutofit/>
          </a:bodyPr>
          <a:lstStyle/>
          <a:p>
            <a:pPr marL="457200" indent="-457200" algn="just">
              <a:buAutoNum type="arabicPeriod"/>
            </a:pPr>
            <a:r>
              <a:rPr lang="en-US" sz="1800" dirty="0"/>
              <a:t>In recent research, the utilization of machine learning methodologies, notably ensemble techniques such as Random Forest, has emerged as a significant area of exploration across various fields, including the prediction of wine quality. Several studies have delved into assessing the effectiveness of Random Forest in both classification and regression tasks, with specific emphasis on its robustness, interpretability, and scalability. A notable investigation by Cortez et al. (2009) delved into the application of machine learning algorithms, including Random Forest, for predicting wine quality based on physicochemical attributes. Their findings underscored Random Forest's superiority in accurately predicting wine quality compared to alternative algorithms, illustrating its adeptness in handling intricate datasets characterized by nonlinear relationships.</a:t>
            </a:r>
          </a:p>
          <a:p>
            <a:pPr marL="457200" indent="-457200" algn="just">
              <a:buAutoNum type="arabicPeriod"/>
            </a:pPr>
            <a:r>
              <a:rPr lang="en-US" sz="1800" dirty="0"/>
              <a:t> Similarly, Boulton et al. (2018) focused on employing Random Forest to predict sensory attributes of wine, such as taste and aroma, relying on chemical composition data. Their study shed light on Random Forest's capacity to unveil complex connections between chemical constituents and sensory perceptions, underscoring its utility in unraveling the nuances of wine quality determinants. </a:t>
            </a:r>
          </a:p>
          <a:p>
            <a:pPr marL="457200" indent="-457200" algn="just">
              <a:buAutoNum type="arabicPeriod"/>
            </a:pPr>
            <a:r>
              <a:rPr lang="en-US" sz="1800" dirty="0"/>
              <a:t>Additionally, Silva et al. (2020) explored Random Forest's potential in forecasting wine quality grades using sensory evaluation data. Their research showcased the algorithm's ability to offer insightful interpretations regarding the factors influencing wine quality grades, thereby aiding decision-making processes in winemaking.</a:t>
            </a:r>
          </a:p>
        </p:txBody>
      </p:sp>
    </p:spTree>
    <p:extLst>
      <p:ext uri="{BB962C8B-B14F-4D97-AF65-F5344CB8AC3E}">
        <p14:creationId xmlns:p14="http://schemas.microsoft.com/office/powerpoint/2010/main" val="2192846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C85A-9477-FDB8-C367-3BACAD745F42}"/>
              </a:ext>
            </a:extLst>
          </p:cNvPr>
          <p:cNvSpPr>
            <a:spLocks noGrp="1"/>
          </p:cNvSpPr>
          <p:nvPr>
            <p:ph type="title"/>
          </p:nvPr>
        </p:nvSpPr>
        <p:spPr>
          <a:xfrm>
            <a:off x="1141413" y="0"/>
            <a:ext cx="9905998" cy="1066799"/>
          </a:xfrm>
        </p:spPr>
        <p:txBody>
          <a:bodyPr/>
          <a:lstStyle/>
          <a:p>
            <a:pPr algn="ctr"/>
            <a:r>
              <a:rPr lang="en-US" b="1" i="1" dirty="0">
                <a:latin typeface="Times New Roman" panose="02020603050405020304" pitchFamily="18" charset="0"/>
                <a:cs typeface="Times New Roman" panose="02020603050405020304" pitchFamily="18" charset="0"/>
              </a:rPr>
              <a:t>LITERATURE SURVEY</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5153C6-4735-1ED3-E1D1-C031E20B5FDC}"/>
              </a:ext>
            </a:extLst>
          </p:cNvPr>
          <p:cNvSpPr>
            <a:spLocks noGrp="1"/>
          </p:cNvSpPr>
          <p:nvPr>
            <p:ph idx="1"/>
          </p:nvPr>
        </p:nvSpPr>
        <p:spPr>
          <a:xfrm>
            <a:off x="1141412" y="881742"/>
            <a:ext cx="9905999" cy="5758543"/>
          </a:xfrm>
        </p:spPr>
        <p:txBody>
          <a:bodyPr>
            <a:normAutofit fontScale="92500" lnSpcReduction="10000"/>
          </a:bodyPr>
          <a:lstStyle/>
          <a:p>
            <a:pPr marL="457200" indent="-457200" algn="just">
              <a:buAutoNum type="arabicPeriod"/>
            </a:pPr>
            <a:r>
              <a:rPr lang="en-US" dirty="0"/>
              <a:t> Beyond wine quality prediction, Random Forest has demonstrated versatility in various domains. For instance, Li et al. (2017) employed Random Forest to forecast wildfire occurrences based on environmental parameters, highlighting its adaptability in managing spatial and temporal data for proactive wildfire management. </a:t>
            </a:r>
          </a:p>
          <a:p>
            <a:pPr marL="457200" indent="-457200" algn="just">
              <a:buAutoNum type="arabicPeriod"/>
            </a:pPr>
            <a:r>
              <a:rPr lang="en-US" dirty="0"/>
              <a:t>Wang et al. (2019) investigated Random Forest's efficacy in disease diagnosis using medical imaging data. Their study underscored Random Forest's superior performance in accurately categorizing disease conditions,.</a:t>
            </a:r>
          </a:p>
          <a:p>
            <a:pPr marL="457200" indent="-457200" algn="just">
              <a:buAutoNum type="arabicPeriod"/>
            </a:pPr>
            <a:r>
              <a:rPr lang="en-US" dirty="0" err="1"/>
              <a:t>Breiman</a:t>
            </a:r>
            <a:r>
              <a:rPr lang="en-US" dirty="0"/>
              <a:t> (2001) laid the groundwork for understanding Random Forest as an ensemble learning approach for both classification and regression challenges. His seminal work emphasized the algorithm's capability to address overfitting. </a:t>
            </a:r>
          </a:p>
          <a:p>
            <a:pPr marL="457200" indent="-457200" algn="just">
              <a:buAutoNum type="arabicPeriod"/>
            </a:pPr>
            <a:r>
              <a:rPr lang="en-US" dirty="0"/>
              <a:t>Lu et al. (2017) have applied Random Forest for credit risk assessment and fraud detection. Their research showcased how Random Forest effectively identifies high-risk borrowers, aiding financial institutions in making informed lending decisions</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38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8310-BF17-BF41-FD57-1B251BA5E602}"/>
              </a:ext>
            </a:extLst>
          </p:cNvPr>
          <p:cNvSpPr>
            <a:spLocks noGrp="1"/>
          </p:cNvSpPr>
          <p:nvPr>
            <p:ph type="title"/>
          </p:nvPr>
        </p:nvSpPr>
        <p:spPr>
          <a:xfrm>
            <a:off x="1141413" y="0"/>
            <a:ext cx="9905998" cy="1023257"/>
          </a:xfrm>
        </p:spPr>
        <p:txBody>
          <a:bodyPr/>
          <a:lstStyle/>
          <a:p>
            <a:pPr algn="ctr"/>
            <a:r>
              <a:rPr lang="en-IN" b="1" i="1" dirty="0">
                <a:latin typeface="Times New Roman" panose="02020603050405020304" pitchFamily="18" charset="0"/>
                <a:cs typeface="Times New Roman" panose="02020603050405020304" pitchFamily="18" charset="0"/>
              </a:rPr>
              <a:t>Research gap</a:t>
            </a:r>
          </a:p>
        </p:txBody>
      </p:sp>
      <p:sp>
        <p:nvSpPr>
          <p:cNvPr id="3" name="Content Placeholder 2">
            <a:extLst>
              <a:ext uri="{FF2B5EF4-FFF2-40B4-BE49-F238E27FC236}">
                <a16:creationId xmlns:a16="http://schemas.microsoft.com/office/drawing/2014/main" id="{941822D9-E50D-D5DA-8C4A-3EE928F9E67E}"/>
              </a:ext>
            </a:extLst>
          </p:cNvPr>
          <p:cNvSpPr>
            <a:spLocks noGrp="1"/>
          </p:cNvSpPr>
          <p:nvPr>
            <p:ph idx="1"/>
          </p:nvPr>
        </p:nvSpPr>
        <p:spPr>
          <a:xfrm>
            <a:off x="1141412" y="925286"/>
            <a:ext cx="9905999" cy="5780314"/>
          </a:xfrm>
        </p:spPr>
        <p:txBody>
          <a:bodyPr>
            <a:normAutofit fontScale="92500" lnSpcReduction="20000"/>
          </a:bodyPr>
          <a:lstStyle/>
          <a:p>
            <a:pPr algn="just"/>
            <a:r>
              <a:rPr lang="en-US" sz="2000" dirty="0">
                <a:latin typeface="Times New Roman" panose="02020603050405020304" pitchFamily="18" charset="0"/>
                <a:cs typeface="Times New Roman" panose="02020603050405020304" pitchFamily="18" charset="0"/>
              </a:rPr>
              <a:t>Traditional libraries and methods such as </a:t>
            </a:r>
            <a:r>
              <a:rPr lang="en-US" sz="2000" dirty="0" err="1">
                <a:latin typeface="Times New Roman" panose="02020603050405020304" pitchFamily="18" charset="0"/>
                <a:cs typeface="Times New Roman" panose="02020603050405020304" pitchFamily="18" charset="0"/>
              </a:rPr>
              <a:t>stop_words</a:t>
            </a:r>
            <a:r>
              <a:rPr lang="en-US" sz="2000" dirty="0">
                <a:latin typeface="Times New Roman" panose="02020603050405020304" pitchFamily="18" charset="0"/>
                <a:cs typeface="Times New Roman" panose="02020603050405020304" pitchFamily="18" charset="0"/>
              </a:rPr>
              <a:t> for removing common words, and tokenization for breaking down text. However, there is a need for more research into how these traditional techniques can be effectively integrated with modern ML models to improve summarization quality.</a:t>
            </a:r>
          </a:p>
          <a:p>
            <a:pPr algn="just"/>
            <a:r>
              <a:rPr lang="en-US" sz="2000" dirty="0">
                <a:latin typeface="Times New Roman" panose="02020603050405020304" pitchFamily="18" charset="0"/>
                <a:cs typeface="Times New Roman" panose="02020603050405020304" pitchFamily="18" charset="0"/>
              </a:rPr>
              <a:t>Tools like </a:t>
            </a:r>
            <a:r>
              <a:rPr lang="en-US" sz="2000" dirty="0" err="1">
                <a:latin typeface="Times New Roman" panose="02020603050405020304" pitchFamily="18" charset="0"/>
                <a:cs typeface="Times New Roman" panose="02020603050405020304" pitchFamily="18" charset="0"/>
              </a:rPr>
              <a:t>spaCy</a:t>
            </a:r>
            <a:r>
              <a:rPr lang="en-US" sz="2000" dirty="0">
                <a:latin typeface="Times New Roman" panose="02020603050405020304" pitchFamily="18" charset="0"/>
                <a:cs typeface="Times New Roman" panose="02020603050405020304" pitchFamily="18" charset="0"/>
              </a:rPr>
              <a:t> offer comprehensive NLP capabilities including tokenization. However, the impact of fine-tuning these preprocessing steps on the performance of text summarization models remains underexplored. Research is needed to optimize preprocessing steps to enhance the input quality for summarization models.</a:t>
            </a:r>
          </a:p>
          <a:p>
            <a:pPr algn="just"/>
            <a:r>
              <a:rPr lang="en-US" sz="2000" dirty="0">
                <a:latin typeface="Times New Roman" panose="02020603050405020304" pitchFamily="18" charset="0"/>
                <a:cs typeface="Times New Roman" panose="02020603050405020304" pitchFamily="18" charset="0"/>
              </a:rPr>
              <a:t>Punctuation and special characters can significantly affect the structure and meaning of text. There is a gap in research focused on sophisticated handling of punctuation and special characters, ensuring they contribute meaningfully to the summarization process.</a:t>
            </a:r>
          </a:p>
          <a:p>
            <a:pPr algn="just"/>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heapq</a:t>
            </a:r>
            <a:r>
              <a:rPr lang="en-US" sz="2000" dirty="0">
                <a:latin typeface="Times New Roman" panose="02020603050405020304" pitchFamily="18" charset="0"/>
                <a:cs typeface="Times New Roman" panose="02020603050405020304" pitchFamily="18" charset="0"/>
              </a:rPr>
              <a:t> module, which provides an efficient way to manage priority queues. However, there is limited research on optimizing heap-based approaches for real-time or large-scale text summarization tasks, where computational efficiency is critical.</a:t>
            </a:r>
          </a:p>
          <a:p>
            <a:pPr algn="just"/>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is a library used for creating graphical user interfaces. There is a need for more research on how to best present summarization outputs to users, especially non-technical users, and how interactive features can enhance user experience and control over the summarization process.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36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E635-7B9D-D2B6-4067-79350BA25967}"/>
              </a:ext>
            </a:extLst>
          </p:cNvPr>
          <p:cNvSpPr>
            <a:spLocks noGrp="1"/>
          </p:cNvSpPr>
          <p:nvPr>
            <p:ph type="title"/>
          </p:nvPr>
        </p:nvSpPr>
        <p:spPr>
          <a:xfrm>
            <a:off x="1141413" y="108858"/>
            <a:ext cx="9905998" cy="1055914"/>
          </a:xfrm>
        </p:spPr>
        <p:txBody>
          <a:bodyPr/>
          <a:lstStyle/>
          <a:p>
            <a:pPr algn="ctr"/>
            <a:r>
              <a:rPr lang="en-IN" b="1" i="1" dirty="0">
                <a:latin typeface="Times New Roman" panose="02020603050405020304" pitchFamily="18" charset="0"/>
                <a:cs typeface="Times New Roman" panose="02020603050405020304" pitchFamily="18" charset="0"/>
              </a:rPr>
              <a:t>PROPOSED METHODODLOGY</a:t>
            </a:r>
          </a:p>
        </p:txBody>
      </p:sp>
      <p:sp>
        <p:nvSpPr>
          <p:cNvPr id="3" name="Content Placeholder 2">
            <a:extLst>
              <a:ext uri="{FF2B5EF4-FFF2-40B4-BE49-F238E27FC236}">
                <a16:creationId xmlns:a16="http://schemas.microsoft.com/office/drawing/2014/main" id="{5C05A7DD-EE35-A8E3-B2B2-A3387381636B}"/>
              </a:ext>
            </a:extLst>
          </p:cNvPr>
          <p:cNvSpPr>
            <a:spLocks noGrp="1"/>
          </p:cNvSpPr>
          <p:nvPr>
            <p:ph idx="1"/>
          </p:nvPr>
        </p:nvSpPr>
        <p:spPr>
          <a:xfrm>
            <a:off x="983226" y="1164772"/>
            <a:ext cx="10064185" cy="5584369"/>
          </a:xfrm>
        </p:spPr>
        <p:txBody>
          <a:bodyPr>
            <a:normAutofit/>
          </a:bodyPr>
          <a:lstStyle/>
          <a:p>
            <a:pPr algn="just" rtl="0">
              <a:spcBef>
                <a:spcPts val="0"/>
              </a:spcBef>
              <a:spcAft>
                <a:spcPts val="800"/>
              </a:spcAft>
            </a:pPr>
            <a:r>
              <a:rPr lang="en-US" sz="1600" dirty="0"/>
              <a:t>The work flow of the model is - Data Collection, Data Processing, Feature Selection, Model Training, Validating, Testing and Analysis. 3.1 Dataset Description- The datasets used in this study for wine quality prediction were Obtained from Kaggle. Kaggle is renowned for hosting and analysis purposes. Through the application of machine learning techniques, particularly the Random Forest algorithm, the study aims to predict wine quality based on these input features, facilitating insights into the factors influencing wine quality and enhancing decision-making processes in the winemaking industry.</a:t>
            </a:r>
          </a:p>
          <a:p>
            <a:pPr algn="just" rtl="0">
              <a:spcBef>
                <a:spcPts val="0"/>
              </a:spcBef>
              <a:spcAft>
                <a:spcPts val="800"/>
              </a:spcAft>
            </a:pPr>
            <a:r>
              <a:rPr lang="en-US" sz="1600" dirty="0"/>
              <a:t>Dataset Preprocessing- Checking for null values and converting categorical variables into numerical values using Label Encoder are essential steps and are correctly executed.</a:t>
            </a:r>
          </a:p>
          <a:p>
            <a:pPr algn="just" rtl="0">
              <a:spcBef>
                <a:spcPts val="0"/>
              </a:spcBef>
              <a:spcAft>
                <a:spcPts val="800"/>
              </a:spcAft>
            </a:pPr>
            <a:r>
              <a:rPr lang="en-US" sz="1600" dirty="0"/>
              <a:t> Feature Selection- In predicting wine quality using ML Random Forest, it's crucial to choose pertinent input features that potentially impact wine quality ratings. These features may include acidity levels, residual sugar content and alcohol percentage, pH levels, and sensory attributes like taste, aroma, and appearance. Employing box plots to compare each input feature with wine quality ratings (e.g., low, medium, high) For example, box plots might indicate that wines with higher acidity tend to receive lower quality ratings, while those with elevated alcohol content may be associated with higher quality ratings. Similarly, wines with sweeter tastes or more pronounced aromas might be linked to higher quality ratings compared to those with more subtle characteristics. Conducting correlation analysis aids in identifying relationships between input features and wine quality ratings. Input features should be </a:t>
            </a:r>
            <a:r>
              <a:rPr lang="en-US" sz="1600" dirty="0" err="1"/>
              <a:t>choosed</a:t>
            </a:r>
            <a:r>
              <a:rPr lang="en-US" sz="1600" dirty="0"/>
              <a:t> correctly to get high accurate output.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11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5425-D0CE-C538-309C-BB516CC82042}"/>
              </a:ext>
            </a:extLst>
          </p:cNvPr>
          <p:cNvSpPr>
            <a:spLocks noGrp="1"/>
          </p:cNvSpPr>
          <p:nvPr>
            <p:ph type="title"/>
          </p:nvPr>
        </p:nvSpPr>
        <p:spPr>
          <a:xfrm>
            <a:off x="1141413" y="87087"/>
            <a:ext cx="9905998" cy="816428"/>
          </a:xfrm>
        </p:spPr>
        <p:txBody>
          <a:bodyPr/>
          <a:lstStyle/>
          <a:p>
            <a:pPr algn="ctr"/>
            <a:r>
              <a:rPr lang="en-IN" b="1" i="1" dirty="0">
                <a:solidFill>
                  <a:schemeClr val="tx1">
                    <a:lumMod val="95000"/>
                  </a:schemeClr>
                </a:solidFill>
                <a:latin typeface="Times New Roman" panose="02020603050405020304" pitchFamily="18" charset="0"/>
                <a:cs typeface="Times New Roman" panose="02020603050405020304" pitchFamily="18" charset="0"/>
              </a:rPr>
              <a:t>PROPOSED METHODODLGY</a:t>
            </a:r>
          </a:p>
        </p:txBody>
      </p:sp>
      <p:sp>
        <p:nvSpPr>
          <p:cNvPr id="3" name="Content Placeholder 2">
            <a:extLst>
              <a:ext uri="{FF2B5EF4-FFF2-40B4-BE49-F238E27FC236}">
                <a16:creationId xmlns:a16="http://schemas.microsoft.com/office/drawing/2014/main" id="{C37F5DEB-E896-883D-FB0C-2AA5360FF6AC}"/>
              </a:ext>
            </a:extLst>
          </p:cNvPr>
          <p:cNvSpPr>
            <a:spLocks noGrp="1"/>
          </p:cNvSpPr>
          <p:nvPr>
            <p:ph idx="1"/>
          </p:nvPr>
        </p:nvSpPr>
        <p:spPr>
          <a:xfrm>
            <a:off x="1157030" y="990600"/>
            <a:ext cx="9905999" cy="5867400"/>
          </a:xfrm>
        </p:spPr>
        <p:txBody>
          <a:bodyPr>
            <a:noAutofit/>
          </a:bodyPr>
          <a:lstStyle/>
          <a:p>
            <a:pPr algn="just"/>
            <a:br>
              <a:rPr lang="en-US" sz="1900" dirty="0"/>
            </a:br>
            <a:endParaRPr lang="en-IN" sz="19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770C1B5-B83C-E670-2E2A-21C8AE304670}"/>
              </a:ext>
            </a:extLst>
          </p:cNvPr>
          <p:cNvPicPr>
            <a:picLocks noChangeAspect="1"/>
          </p:cNvPicPr>
          <p:nvPr/>
        </p:nvPicPr>
        <p:blipFill>
          <a:blip r:embed="rId2"/>
          <a:stretch>
            <a:fillRect/>
          </a:stretch>
        </p:blipFill>
        <p:spPr>
          <a:xfrm>
            <a:off x="2644265" y="1621960"/>
            <a:ext cx="6352251" cy="4282311"/>
          </a:xfrm>
          <a:prstGeom prst="rect">
            <a:avLst/>
          </a:prstGeom>
        </p:spPr>
      </p:pic>
    </p:spTree>
    <p:extLst>
      <p:ext uri="{BB962C8B-B14F-4D97-AF65-F5344CB8AC3E}">
        <p14:creationId xmlns:p14="http://schemas.microsoft.com/office/powerpoint/2010/main" val="129937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E36F-666D-2FF8-D073-3916E3A69D00}"/>
              </a:ext>
            </a:extLst>
          </p:cNvPr>
          <p:cNvSpPr>
            <a:spLocks noGrp="1"/>
          </p:cNvSpPr>
          <p:nvPr>
            <p:ph type="title"/>
          </p:nvPr>
        </p:nvSpPr>
        <p:spPr>
          <a:xfrm>
            <a:off x="1141413" y="83664"/>
            <a:ext cx="9905998" cy="1189965"/>
          </a:xfrm>
        </p:spPr>
        <p:txBody>
          <a:bodyPr/>
          <a:lstStyle/>
          <a:p>
            <a:pPr algn="ctr"/>
            <a:r>
              <a:rPr lang="en-IN" b="1" i="1" dirty="0">
                <a:latin typeface="Times New Roman" panose="02020603050405020304" pitchFamily="18" charset="0"/>
                <a:cs typeface="Times New Roman" panose="02020603050405020304" pitchFamily="18" charset="0"/>
              </a:rPr>
              <a:t>RESULTS AND DISCUSSION</a:t>
            </a:r>
          </a:p>
        </p:txBody>
      </p:sp>
      <p:sp>
        <p:nvSpPr>
          <p:cNvPr id="3" name="Text Placeholder 2">
            <a:extLst>
              <a:ext uri="{FF2B5EF4-FFF2-40B4-BE49-F238E27FC236}">
                <a16:creationId xmlns:a16="http://schemas.microsoft.com/office/drawing/2014/main" id="{EC9F3125-F8C5-2C51-C4B9-22E2A2DB48CE}"/>
              </a:ext>
            </a:extLst>
          </p:cNvPr>
          <p:cNvSpPr>
            <a:spLocks noGrp="1"/>
          </p:cNvSpPr>
          <p:nvPr>
            <p:ph type="body" idx="1"/>
          </p:nvPr>
        </p:nvSpPr>
        <p:spPr>
          <a:xfrm>
            <a:off x="1141413" y="1273629"/>
            <a:ext cx="3196899" cy="1912463"/>
          </a:xfrm>
        </p:spPr>
        <p:txBody>
          <a:bodyPr/>
          <a:lstStyle/>
          <a:p>
            <a:endParaRPr lang="en-IN" dirty="0"/>
          </a:p>
        </p:txBody>
      </p:sp>
      <p:sp>
        <p:nvSpPr>
          <p:cNvPr id="4" name="Text Placeholder 3">
            <a:extLst>
              <a:ext uri="{FF2B5EF4-FFF2-40B4-BE49-F238E27FC236}">
                <a16:creationId xmlns:a16="http://schemas.microsoft.com/office/drawing/2014/main" id="{F127C5F8-4705-43CC-9555-8211EF62B400}"/>
              </a:ext>
            </a:extLst>
          </p:cNvPr>
          <p:cNvSpPr>
            <a:spLocks noGrp="1"/>
          </p:cNvSpPr>
          <p:nvPr>
            <p:ph type="body" sz="half" idx="15"/>
          </p:nvPr>
        </p:nvSpPr>
        <p:spPr>
          <a:xfrm>
            <a:off x="1127918" y="3360262"/>
            <a:ext cx="3208735" cy="3334451"/>
          </a:xfrm>
        </p:spPr>
        <p:txBody>
          <a:bodyPr>
            <a:normAutofit/>
          </a:bodyPr>
          <a:lstStyle/>
          <a:p>
            <a:pPr algn="just"/>
            <a:r>
              <a:rPr lang="en-US" sz="1600" b="0" i="0" u="none" strike="noStrike" dirty="0" err="1">
                <a:solidFill>
                  <a:schemeClr val="tx1">
                    <a:lumMod val="95000"/>
                  </a:schemeClr>
                </a:solidFill>
                <a:effectLst/>
                <a:latin typeface="Times New Roman" panose="02020603050405020304" pitchFamily="18" charset="0"/>
              </a:rPr>
              <a:t>Textrank+positional</a:t>
            </a:r>
            <a:r>
              <a:rPr lang="en-US" sz="1600" b="0" i="0" u="none" strike="noStrike" dirty="0">
                <a:solidFill>
                  <a:schemeClr val="tx1">
                    <a:lumMod val="95000"/>
                  </a:schemeClr>
                </a:solidFill>
                <a:effectLst/>
                <a:latin typeface="Times New Roman" panose="02020603050405020304" pitchFamily="18" charset="0"/>
              </a:rPr>
              <a:t> rank gives us the frequency of the words that were detected by </a:t>
            </a:r>
            <a:r>
              <a:rPr lang="en-US" sz="1600" b="0" i="0" u="none" strike="noStrike" dirty="0" err="1">
                <a:solidFill>
                  <a:schemeClr val="tx1">
                    <a:lumMod val="95000"/>
                  </a:schemeClr>
                </a:solidFill>
                <a:effectLst/>
                <a:latin typeface="Times New Roman" panose="02020603050405020304" pitchFamily="18" charset="0"/>
              </a:rPr>
              <a:t>spaCy</a:t>
            </a:r>
            <a:r>
              <a:rPr lang="en-US" sz="1600" b="0" i="0" u="none" strike="noStrike" dirty="0">
                <a:solidFill>
                  <a:schemeClr val="tx1">
                    <a:lumMod val="95000"/>
                  </a:schemeClr>
                </a:solidFill>
                <a:effectLst/>
                <a:latin typeface="Times New Roman" panose="02020603050405020304" pitchFamily="18" charset="0"/>
              </a:rPr>
              <a:t>. Whereas </a:t>
            </a:r>
            <a:r>
              <a:rPr lang="en-US" sz="1600" b="0" i="0" u="none" strike="noStrike" dirty="0" err="1">
                <a:solidFill>
                  <a:schemeClr val="tx1">
                    <a:lumMod val="95000"/>
                  </a:schemeClr>
                </a:solidFill>
                <a:effectLst/>
                <a:latin typeface="Times New Roman" panose="02020603050405020304" pitchFamily="18" charset="0"/>
              </a:rPr>
              <a:t>Textrank+similarity</a:t>
            </a:r>
            <a:r>
              <a:rPr lang="en-US" sz="1600" b="0" i="0" u="none" strike="noStrike" dirty="0">
                <a:solidFill>
                  <a:schemeClr val="tx1">
                    <a:lumMod val="95000"/>
                  </a:schemeClr>
                </a:solidFill>
                <a:effectLst/>
                <a:latin typeface="Times New Roman" panose="02020603050405020304" pitchFamily="18" charset="0"/>
              </a:rPr>
              <a:t> gives us the similarity of the text that were found in the model of the text. The similar words in the text are found and analyzed.</a:t>
            </a:r>
            <a:endParaRPr lang="en-IN"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2D4007D3-D952-41FD-5DA0-DA19F4B40F16}"/>
              </a:ext>
            </a:extLst>
          </p:cNvPr>
          <p:cNvSpPr>
            <a:spLocks noGrp="1"/>
          </p:cNvSpPr>
          <p:nvPr>
            <p:ph type="body" sz="quarter" idx="3"/>
          </p:nvPr>
        </p:nvSpPr>
        <p:spPr>
          <a:xfrm>
            <a:off x="4514766" y="1447801"/>
            <a:ext cx="3184385" cy="1781338"/>
          </a:xfrm>
        </p:spPr>
        <p:txBody>
          <a:bodyPr/>
          <a:lstStyle/>
          <a:p>
            <a:endParaRPr lang="en-IN" dirty="0"/>
          </a:p>
        </p:txBody>
      </p:sp>
      <p:sp>
        <p:nvSpPr>
          <p:cNvPr id="6" name="Text Placeholder 5">
            <a:extLst>
              <a:ext uri="{FF2B5EF4-FFF2-40B4-BE49-F238E27FC236}">
                <a16:creationId xmlns:a16="http://schemas.microsoft.com/office/drawing/2014/main" id="{7A7EBBFE-DC2A-73F9-565E-DB70A70BC572}"/>
              </a:ext>
            </a:extLst>
          </p:cNvPr>
          <p:cNvSpPr>
            <a:spLocks noGrp="1"/>
          </p:cNvSpPr>
          <p:nvPr>
            <p:ph type="body" sz="half" idx="16"/>
          </p:nvPr>
        </p:nvSpPr>
        <p:spPr>
          <a:xfrm>
            <a:off x="4504213" y="3429000"/>
            <a:ext cx="3195830" cy="3331278"/>
          </a:xfrm>
        </p:spPr>
        <p:txBody>
          <a:bodyPr>
            <a:normAutofit fontScale="32500" lnSpcReduction="20000"/>
          </a:bodyPr>
          <a:lstStyle/>
          <a:p>
            <a:pPr algn="just" rtl="0">
              <a:spcBef>
                <a:spcPts val="1200"/>
              </a:spcBef>
              <a:spcAft>
                <a:spcPts val="1200"/>
              </a:spcAft>
            </a:pPr>
            <a:r>
              <a:rPr lang="en-US" sz="4300" b="0" i="0" u="none" strike="noStrike" dirty="0">
                <a:solidFill>
                  <a:schemeClr val="tx1">
                    <a:lumMod val="95000"/>
                  </a:schemeClr>
                </a:solidFill>
                <a:effectLst/>
                <a:latin typeface="Times New Roman" panose="02020603050405020304" pitchFamily="18" charset="0"/>
              </a:rPr>
              <a:t>The above graph shows us the comparison of various algorithms especially page rank, text rank and </a:t>
            </a:r>
            <a:r>
              <a:rPr lang="en-US" sz="4300" b="0" i="0" u="none" strike="noStrike" dirty="0" err="1">
                <a:solidFill>
                  <a:schemeClr val="tx1">
                    <a:lumMod val="95000"/>
                  </a:schemeClr>
                </a:solidFill>
                <a:effectLst/>
                <a:latin typeface="Times New Roman" panose="02020603050405020304" pitchFamily="18" charset="0"/>
              </a:rPr>
              <a:t>spaCy</a:t>
            </a:r>
            <a:r>
              <a:rPr lang="en-US" sz="4300" b="0" i="0" u="none" strike="noStrike" dirty="0">
                <a:solidFill>
                  <a:schemeClr val="tx1">
                    <a:lumMod val="95000"/>
                  </a:schemeClr>
                </a:solidFill>
                <a:effectLst/>
                <a:latin typeface="Times New Roman" panose="02020603050405020304" pitchFamily="18" charset="0"/>
              </a:rPr>
              <a:t>.  The graph depicts us that the time consumed is more in page rank compared to text rank and </a:t>
            </a:r>
            <a:r>
              <a:rPr lang="en-US" sz="4300" b="0" i="0" u="none" strike="noStrike" dirty="0" err="1">
                <a:solidFill>
                  <a:schemeClr val="tx1">
                    <a:lumMod val="95000"/>
                  </a:schemeClr>
                </a:solidFill>
                <a:effectLst/>
                <a:latin typeface="Times New Roman" panose="02020603050405020304" pitchFamily="18" charset="0"/>
              </a:rPr>
              <a:t>SpaCy</a:t>
            </a:r>
            <a:r>
              <a:rPr lang="en-US" sz="4300" b="0" i="0" u="none" strike="noStrike" dirty="0">
                <a:solidFill>
                  <a:schemeClr val="tx1">
                    <a:lumMod val="95000"/>
                  </a:schemeClr>
                </a:solidFill>
                <a:effectLst/>
                <a:latin typeface="Times New Roman" panose="02020603050405020304" pitchFamily="18" charset="0"/>
              </a:rPr>
              <a:t>. Whereas the time consumed in </a:t>
            </a:r>
            <a:r>
              <a:rPr lang="en-US" sz="4300" b="0" i="0" u="none" strike="noStrike" dirty="0" err="1">
                <a:solidFill>
                  <a:schemeClr val="tx1">
                    <a:lumMod val="95000"/>
                  </a:schemeClr>
                </a:solidFill>
                <a:effectLst/>
                <a:latin typeface="Times New Roman" panose="02020603050405020304" pitchFamily="18" charset="0"/>
              </a:rPr>
              <a:t>spaCy</a:t>
            </a:r>
            <a:r>
              <a:rPr lang="en-US" sz="4300" b="0" i="0" u="none" strike="noStrike" dirty="0">
                <a:solidFill>
                  <a:schemeClr val="tx1">
                    <a:lumMod val="95000"/>
                  </a:schemeClr>
                </a:solidFill>
                <a:effectLst/>
                <a:latin typeface="Times New Roman" panose="02020603050405020304" pitchFamily="18" charset="0"/>
              </a:rPr>
              <a:t> is less compared to </a:t>
            </a:r>
            <a:r>
              <a:rPr lang="en-US" sz="4300" b="0" i="0" u="none" strike="noStrike" dirty="0" err="1">
                <a:solidFill>
                  <a:schemeClr val="tx1">
                    <a:lumMod val="95000"/>
                  </a:schemeClr>
                </a:solidFill>
                <a:effectLst/>
                <a:latin typeface="Times New Roman" panose="02020603050405020304" pitchFamily="18" charset="0"/>
              </a:rPr>
              <a:t>pagerank</a:t>
            </a:r>
            <a:r>
              <a:rPr lang="en-US" sz="4300" b="0" i="0" u="none" strike="noStrike" dirty="0">
                <a:solidFill>
                  <a:schemeClr val="tx1">
                    <a:lumMod val="95000"/>
                  </a:schemeClr>
                </a:solidFill>
                <a:effectLst/>
                <a:latin typeface="Times New Roman" panose="02020603050405020304" pitchFamily="18" charset="0"/>
              </a:rPr>
              <a:t> and </a:t>
            </a:r>
            <a:r>
              <a:rPr lang="en-US" sz="4300" b="0" i="0" u="none" strike="noStrike" dirty="0" err="1">
                <a:solidFill>
                  <a:schemeClr val="tx1">
                    <a:lumMod val="95000"/>
                  </a:schemeClr>
                </a:solidFill>
                <a:effectLst/>
                <a:latin typeface="Times New Roman" panose="02020603050405020304" pitchFamily="18" charset="0"/>
              </a:rPr>
              <a:t>textrank</a:t>
            </a:r>
            <a:r>
              <a:rPr lang="en-US" sz="4300" b="0" i="0" u="none" strike="noStrike" dirty="0">
                <a:solidFill>
                  <a:schemeClr val="tx1">
                    <a:lumMod val="95000"/>
                  </a:schemeClr>
                </a:solidFill>
                <a:effectLst/>
                <a:latin typeface="Times New Roman" panose="02020603050405020304" pitchFamily="18" charset="0"/>
              </a:rPr>
              <a:t>. The accuracy level of </a:t>
            </a:r>
            <a:r>
              <a:rPr lang="en-US" sz="4300" b="0" i="0" u="none" strike="noStrike" dirty="0" err="1">
                <a:solidFill>
                  <a:schemeClr val="tx1">
                    <a:lumMod val="95000"/>
                  </a:schemeClr>
                </a:solidFill>
                <a:effectLst/>
                <a:latin typeface="Times New Roman" panose="02020603050405020304" pitchFamily="18" charset="0"/>
              </a:rPr>
              <a:t>spaCy</a:t>
            </a:r>
            <a:r>
              <a:rPr lang="en-US" sz="4300" b="0" i="0" u="none" strike="noStrike" dirty="0">
                <a:solidFill>
                  <a:schemeClr val="tx1">
                    <a:lumMod val="95000"/>
                  </a:schemeClr>
                </a:solidFill>
                <a:effectLst/>
                <a:latin typeface="Times New Roman" panose="02020603050405020304" pitchFamily="18" charset="0"/>
              </a:rPr>
              <a:t> is higher compared to other algorithms both the text rank and page rank algorithms.</a:t>
            </a:r>
            <a:endParaRPr lang="en-US" sz="4300" b="0" dirty="0">
              <a:solidFill>
                <a:schemeClr val="tx1">
                  <a:lumMod val="95000"/>
                </a:schemeClr>
              </a:solidFill>
              <a:effectLst/>
            </a:endParaRPr>
          </a:p>
          <a:p>
            <a:br>
              <a:rPr lang="en-US" dirty="0"/>
            </a:b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A1701D23-773F-A13C-081F-CC3F0DE7AD22}"/>
              </a:ext>
            </a:extLst>
          </p:cNvPr>
          <p:cNvSpPr>
            <a:spLocks noGrp="1"/>
          </p:cNvSpPr>
          <p:nvPr>
            <p:ph type="body" sz="quarter" idx="13"/>
          </p:nvPr>
        </p:nvSpPr>
        <p:spPr>
          <a:xfrm>
            <a:off x="7852442" y="1444629"/>
            <a:ext cx="3194968" cy="1809974"/>
          </a:xfrm>
        </p:spPr>
        <p:txBody>
          <a:bodyPr/>
          <a:lstStyle/>
          <a:p>
            <a:endParaRPr lang="en-IN" dirty="0"/>
          </a:p>
        </p:txBody>
      </p:sp>
      <p:sp>
        <p:nvSpPr>
          <p:cNvPr id="8" name="Text Placeholder 7">
            <a:extLst>
              <a:ext uri="{FF2B5EF4-FFF2-40B4-BE49-F238E27FC236}">
                <a16:creationId xmlns:a16="http://schemas.microsoft.com/office/drawing/2014/main" id="{59FC1040-57D0-6741-89A3-99EDBBFA85EF}"/>
              </a:ext>
            </a:extLst>
          </p:cNvPr>
          <p:cNvSpPr>
            <a:spLocks noGrp="1"/>
          </p:cNvSpPr>
          <p:nvPr>
            <p:ph type="body" sz="half" idx="17"/>
          </p:nvPr>
        </p:nvSpPr>
        <p:spPr>
          <a:xfrm>
            <a:off x="7852442" y="3360263"/>
            <a:ext cx="3194968" cy="3331278"/>
          </a:xfrm>
        </p:spPr>
        <p:txBody>
          <a:bodyPr/>
          <a:lstStyle/>
          <a:p>
            <a:pPr algn="just"/>
            <a:r>
              <a:rPr lang="en-US" sz="1600" b="0" i="0" u="none" strike="noStrike" dirty="0">
                <a:solidFill>
                  <a:schemeClr val="tx1">
                    <a:lumMod val="95000"/>
                  </a:schemeClr>
                </a:solidFill>
                <a:effectLst/>
                <a:latin typeface="Times New Roman" panose="02020603050405020304" pitchFamily="18" charset="0"/>
              </a:rPr>
              <a:t>The above figure describes the algorithms that are in usage till now. </a:t>
            </a:r>
            <a:r>
              <a:rPr lang="en-US" sz="1600" b="0" i="0" u="none" strike="noStrike" dirty="0" err="1">
                <a:solidFill>
                  <a:schemeClr val="tx1">
                    <a:lumMod val="95000"/>
                  </a:schemeClr>
                </a:solidFill>
                <a:effectLst/>
                <a:latin typeface="Times New Roman" panose="02020603050405020304" pitchFamily="18" charset="0"/>
              </a:rPr>
              <a:t>Pagerank</a:t>
            </a:r>
            <a:r>
              <a:rPr lang="en-US" sz="1600" b="0" i="0" u="none" strike="noStrike" dirty="0">
                <a:solidFill>
                  <a:schemeClr val="tx1">
                    <a:lumMod val="95000"/>
                  </a:schemeClr>
                </a:solidFill>
                <a:effectLst/>
                <a:latin typeface="Times New Roman" panose="02020603050405020304" pitchFamily="18" charset="0"/>
              </a:rPr>
              <a:t> and text rank algorithms are widely in use. In future the demand for spacy will increase for text summarization depending upon the needs</a:t>
            </a:r>
            <a:r>
              <a:rPr lang="en-US" sz="1800" b="0" i="0" u="none" strike="noStrike" dirty="0">
                <a:solidFill>
                  <a:srgbClr val="000000"/>
                </a:solidFill>
                <a:effectLst/>
                <a:latin typeface="Times New Roman" panose="02020603050405020304" pitchFamily="18" charset="0"/>
              </a:rPr>
              <a:t>.</a:t>
            </a:r>
            <a:endParaRPr lang="en-IN" dirty="0">
              <a:solidFill>
                <a:schemeClr val="tx1">
                  <a:lumMod val="95000"/>
                </a:schemeClr>
              </a:solidFill>
            </a:endParaRPr>
          </a:p>
        </p:txBody>
      </p:sp>
    </p:spTree>
    <p:extLst>
      <p:ext uri="{BB962C8B-B14F-4D97-AF65-F5344CB8AC3E}">
        <p14:creationId xmlns:p14="http://schemas.microsoft.com/office/powerpoint/2010/main" val="4103163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769</TotalTime>
  <Words>2318</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Tw Cen MT</vt:lpstr>
      <vt:lpstr>Circuit</vt:lpstr>
      <vt:lpstr>PREDICTION MODEL FOR WINE QUALITY PREDICTION USING RANDOM FOREST</vt:lpstr>
      <vt:lpstr>ABSTRACT</vt:lpstr>
      <vt:lpstr>INTRODUCTION</vt:lpstr>
      <vt:lpstr>Literature survey</vt:lpstr>
      <vt:lpstr>LITERATURE SURVEY</vt:lpstr>
      <vt:lpstr>Research gap</vt:lpstr>
      <vt:lpstr>PROPOSED METHODODLOGY</vt:lpstr>
      <vt:lpstr>PROPOSED METHODODLGY</vt:lpstr>
      <vt:lpstr>RESULTS AND DISCUSSION</vt:lpstr>
      <vt:lpstr>RESULTS AND DISCUSSION</vt:lpstr>
      <vt:lpstr>Comparative analysis</vt:lpstr>
      <vt:lpstr>CONCLUSION AND FUTURE WORK</vt:lpstr>
      <vt:lpstr>FUTURE WORK: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SUMMARIZER USING NATURAL LANGUAGE PROCESSING (NLP)</dc:title>
  <dc:creator>sudhashree madhu shankar</dc:creator>
  <cp:lastModifiedBy>sudharsan B</cp:lastModifiedBy>
  <cp:revision>1</cp:revision>
  <dcterms:created xsi:type="dcterms:W3CDTF">2024-05-24T02:40:16Z</dcterms:created>
  <dcterms:modified xsi:type="dcterms:W3CDTF">2024-05-25T03:54:05Z</dcterms:modified>
</cp:coreProperties>
</file>