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nva Sans Bold" panose="020B0604020202020204" charset="0"/>
      <p:regular r:id="rId18"/>
    </p:embeddedFont>
    <p:embeddedFont>
      <p:font typeface="League Spartan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89029" y="0"/>
            <a:ext cx="498971" cy="1885220"/>
            <a:chOff x="0" y="0"/>
            <a:chExt cx="665295" cy="251362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848332"/>
              <a:ext cx="665295" cy="665295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924166"/>
              <a:ext cx="665295" cy="665295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665295" cy="665295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-332619" y="-329671"/>
            <a:ext cx="4351887" cy="1990848"/>
            <a:chOff x="0" y="0"/>
            <a:chExt cx="5802517" cy="2654464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2" name="Group 22"/>
          <p:cNvGrpSpPr/>
          <p:nvPr/>
        </p:nvGrpSpPr>
        <p:grpSpPr>
          <a:xfrm rot="-5400000">
            <a:off x="-1385711" y="2752370"/>
            <a:ext cx="3355440" cy="1535005"/>
            <a:chOff x="0" y="0"/>
            <a:chExt cx="4473920" cy="2046674"/>
          </a:xfrm>
        </p:grpSpPr>
        <p:grpSp>
          <p:nvGrpSpPr>
            <p:cNvPr id="23" name="Group 23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-10800000">
            <a:off x="14078988" y="8524752"/>
            <a:ext cx="4351887" cy="1990848"/>
            <a:chOff x="0" y="0"/>
            <a:chExt cx="5802517" cy="2654464"/>
          </a:xfrm>
        </p:grpSpPr>
        <p:grpSp>
          <p:nvGrpSpPr>
            <p:cNvPr id="33" name="Group 33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42" name="Group 42"/>
          <p:cNvGrpSpPr/>
          <p:nvPr/>
        </p:nvGrpSpPr>
        <p:grpSpPr>
          <a:xfrm rot="5400000">
            <a:off x="16349083" y="5919047"/>
            <a:ext cx="3355440" cy="1535005"/>
            <a:chOff x="0" y="0"/>
            <a:chExt cx="4473920" cy="2046674"/>
          </a:xfrm>
        </p:grpSpPr>
        <p:grpSp>
          <p:nvGrpSpPr>
            <p:cNvPr id="43" name="Group 43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52" name="Group 52"/>
          <p:cNvGrpSpPr/>
          <p:nvPr/>
        </p:nvGrpSpPr>
        <p:grpSpPr>
          <a:xfrm rot="62837">
            <a:off x="42523" y="8315690"/>
            <a:ext cx="498971" cy="1885220"/>
            <a:chOff x="0" y="0"/>
            <a:chExt cx="665295" cy="2513626"/>
          </a:xfrm>
        </p:grpSpPr>
        <p:grpSp>
          <p:nvGrpSpPr>
            <p:cNvPr id="53" name="Group 53"/>
            <p:cNvGrpSpPr/>
            <p:nvPr/>
          </p:nvGrpSpPr>
          <p:grpSpPr>
            <a:xfrm>
              <a:off x="0" y="1848332"/>
              <a:ext cx="665295" cy="665295"/>
              <a:chOff x="0" y="0"/>
              <a:chExt cx="812800" cy="812800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0" y="924166"/>
              <a:ext cx="665295" cy="665295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0" y="0"/>
              <a:ext cx="665295" cy="665295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62" name="Group 62"/>
          <p:cNvGrpSpPr/>
          <p:nvPr/>
        </p:nvGrpSpPr>
        <p:grpSpPr>
          <a:xfrm>
            <a:off x="2393159" y="2678956"/>
            <a:ext cx="13532494" cy="4665834"/>
            <a:chOff x="0" y="0"/>
            <a:chExt cx="3564114" cy="1228862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3564113" cy="1228862"/>
            </a:xfrm>
            <a:custGeom>
              <a:avLst/>
              <a:gdLst/>
              <a:ahLst/>
              <a:cxnLst/>
              <a:rect l="l" t="t" r="r" b="b"/>
              <a:pathLst>
                <a:path w="3564113" h="1228862">
                  <a:moveTo>
                    <a:pt x="0" y="0"/>
                  </a:moveTo>
                  <a:lnTo>
                    <a:pt x="3564113" y="0"/>
                  </a:lnTo>
                  <a:lnTo>
                    <a:pt x="3564113" y="1228862"/>
                  </a:lnTo>
                  <a:lnTo>
                    <a:pt x="0" y="1228862"/>
                  </a:lnTo>
                  <a:close/>
                </a:path>
              </a:pathLst>
            </a:custGeom>
            <a:solidFill>
              <a:srgbClr val="A7A5A6">
                <a:alpha val="23922"/>
              </a:srgbClr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3564114" cy="12669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2149388" y="4629640"/>
            <a:ext cx="13776265" cy="86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LAPTOP PRICE PREDICTION AND CLUSTERING USING WEB SCRAPING AND MACHINE LEARNING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5029200" y="8217908"/>
            <a:ext cx="7848600" cy="658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M.SUDHARSANAN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304553" y="5892304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1534686" y="648776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Freeform 31"/>
          <p:cNvSpPr/>
          <p:nvPr/>
        </p:nvSpPr>
        <p:spPr>
          <a:xfrm>
            <a:off x="4249667" y="2271230"/>
            <a:ext cx="8992998" cy="7242149"/>
          </a:xfrm>
          <a:custGeom>
            <a:avLst/>
            <a:gdLst/>
            <a:ahLst/>
            <a:cxnLst/>
            <a:rect l="l" t="t" r="r" b="b"/>
            <a:pathLst>
              <a:path w="8992998" h="7242149">
                <a:moveTo>
                  <a:pt x="0" y="0"/>
                </a:moveTo>
                <a:lnTo>
                  <a:pt x="8992998" y="0"/>
                </a:lnTo>
                <a:lnTo>
                  <a:pt x="8992998" y="7242149"/>
                </a:lnTo>
                <a:lnTo>
                  <a:pt x="0" y="7242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2574503" y="1039391"/>
            <a:ext cx="14971253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VISUALIZING CLUSTERS USING K-MEANS ALGORITHM (K = 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3333729" y="3343192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4374839" y="3627444"/>
            <a:ext cx="12644043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SUPERVISED MACHINE LEARNING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2049425" y="340588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3496815" y="624840"/>
            <a:ext cx="7962690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TRAINING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09564" y="3053894"/>
            <a:ext cx="14749736" cy="555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Trained multiple supervised learning models:</a:t>
            </a:r>
          </a:p>
          <a:p>
            <a:pPr algn="l">
              <a:lnSpc>
                <a:spcPts val="14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336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18160" lvl="1" indent="-259080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Logistic Regression</a:t>
            </a:r>
          </a:p>
          <a:p>
            <a:pPr algn="l">
              <a:lnSpc>
                <a:spcPts val="336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18160" lvl="1" indent="-259080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K-Nearest Neighbors (KNN)</a:t>
            </a:r>
          </a:p>
          <a:p>
            <a:pPr algn="l">
              <a:lnSpc>
                <a:spcPts val="336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18160" lvl="1" indent="-259080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Support Vector Machine (SVM)</a:t>
            </a:r>
          </a:p>
          <a:p>
            <a:pPr algn="l">
              <a:lnSpc>
                <a:spcPts val="336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18160" lvl="1" indent="-259080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Decision Tree</a:t>
            </a:r>
          </a:p>
          <a:p>
            <a:pPr algn="l">
              <a:lnSpc>
                <a:spcPts val="336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18160" lvl="1" indent="-259080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Forest</a:t>
            </a:r>
          </a:p>
          <a:p>
            <a:pPr algn="l">
              <a:lnSpc>
                <a:spcPts val="3360"/>
              </a:lnSpc>
            </a:pPr>
            <a:endParaRPr lang="en-US"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18160" lvl="1" indent="-259080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XGBoost Classifier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aphicFrame>
        <p:nvGraphicFramePr>
          <p:cNvPr id="21" name="Table 21"/>
          <p:cNvGraphicFramePr>
            <a:graphicFrameLocks noGrp="1"/>
          </p:cNvGraphicFramePr>
          <p:nvPr/>
        </p:nvGraphicFramePr>
        <p:xfrm>
          <a:off x="4465228" y="1503994"/>
          <a:ext cx="9357544" cy="7279014"/>
        </p:xfrm>
        <a:graphic>
          <a:graphicData uri="http://schemas.openxmlformats.org/drawingml/2006/table">
            <a:tbl>
              <a:tblPr/>
              <a:tblGrid>
                <a:gridCol w="467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8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4705">
                <a:tc>
                  <a:txBody>
                    <a:bodyPr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54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031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031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031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1031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1031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69969" y="942975"/>
            <a:ext cx="11748063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HYPERPARAMETER TUNING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925442"/>
            <a:ext cx="18288000" cy="3060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Initial SVM model achieved 96% accuracy before hyperparameter optimization.</a:t>
            </a:r>
          </a:p>
          <a:p>
            <a:pPr algn="l">
              <a:lnSpc>
                <a:spcPts val="3524"/>
              </a:lnSpc>
            </a:pPr>
            <a:endParaRPr lang="en-US" sz="2517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GridSearchCV was used to systematically search for the best hyperparameters.</a:t>
            </a:r>
          </a:p>
          <a:p>
            <a:pPr algn="l">
              <a:lnSpc>
                <a:spcPts val="3524"/>
              </a:lnSpc>
            </a:pPr>
            <a:endParaRPr lang="en-US" sz="2517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Best parameters found: C = 1, gamma = 1, kernel = 'linear'.</a:t>
            </a:r>
          </a:p>
          <a:p>
            <a:pPr algn="l">
              <a:lnSpc>
                <a:spcPts val="3524"/>
              </a:lnSpc>
            </a:pPr>
            <a:endParaRPr lang="en-US" sz="2517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Final model achieved 100% accuracy with improved precision, recall, and F1-score after tuning.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2049425" y="340588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4973046" y="624840"/>
            <a:ext cx="7981817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4680176"/>
            <a:ext cx="18288000" cy="86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 tuning using GridSearchCV enabled the SVM model to achieve 100% accuracy, demonstrating its effectiveness when optimally configured.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25445" y="3808557"/>
            <a:ext cx="13545429" cy="240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79"/>
              </a:lnSpc>
            </a:pPr>
            <a:r>
              <a:rPr lang="en-US" sz="1405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16064826" y="7505055"/>
            <a:ext cx="579335" cy="1523862"/>
            <a:chOff x="0" y="0"/>
            <a:chExt cx="270933" cy="7126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712653"/>
            </a:xfrm>
            <a:custGeom>
              <a:avLst/>
              <a:gdLst/>
              <a:ahLst/>
              <a:cxnLst/>
              <a:rect l="l" t="t" r="r" b="b"/>
              <a:pathLst>
                <a:path w="270933" h="712653">
                  <a:moveTo>
                    <a:pt x="0" y="0"/>
                  </a:moveTo>
                  <a:lnTo>
                    <a:pt x="270933" y="0"/>
                  </a:lnTo>
                  <a:lnTo>
                    <a:pt x="270933" y="712653"/>
                  </a:lnTo>
                  <a:lnTo>
                    <a:pt x="0" y="71265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750753"/>
            </a:xfrm>
            <a:prstGeom prst="rect">
              <a:avLst/>
            </a:prstGeom>
          </p:spPr>
          <p:txBody>
            <a:bodyPr lIns="28609" tIns="28609" rIns="28609" bIns="286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4780945" y="7824957"/>
            <a:ext cx="579335" cy="884058"/>
            <a:chOff x="0" y="0"/>
            <a:chExt cx="270933" cy="4134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413441"/>
            </a:xfrm>
            <a:custGeom>
              <a:avLst/>
              <a:gdLst/>
              <a:ahLst/>
              <a:cxnLst/>
              <a:rect l="l" t="t" r="r" b="b"/>
              <a:pathLst>
                <a:path w="270933" h="413441">
                  <a:moveTo>
                    <a:pt x="0" y="0"/>
                  </a:moveTo>
                  <a:lnTo>
                    <a:pt x="270933" y="0"/>
                  </a:lnTo>
                  <a:lnTo>
                    <a:pt x="270933" y="413441"/>
                  </a:lnTo>
                  <a:lnTo>
                    <a:pt x="0" y="413441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451540"/>
            </a:xfrm>
            <a:prstGeom prst="rect">
              <a:avLst/>
            </a:prstGeom>
          </p:spPr>
          <p:txBody>
            <a:bodyPr lIns="28609" tIns="28609" rIns="28609" bIns="286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15634984" y="7633984"/>
            <a:ext cx="475042" cy="2487841"/>
            <a:chOff x="0" y="0"/>
            <a:chExt cx="222159" cy="11634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2159" cy="1163470"/>
            </a:xfrm>
            <a:custGeom>
              <a:avLst/>
              <a:gdLst/>
              <a:ahLst/>
              <a:cxnLst/>
              <a:rect l="l" t="t" r="r" b="b"/>
              <a:pathLst>
                <a:path w="222159" h="1163470">
                  <a:moveTo>
                    <a:pt x="0" y="0"/>
                  </a:moveTo>
                  <a:lnTo>
                    <a:pt x="222159" y="0"/>
                  </a:lnTo>
                  <a:lnTo>
                    <a:pt x="222159" y="1163470"/>
                  </a:lnTo>
                  <a:lnTo>
                    <a:pt x="0" y="1163470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22159" cy="1201570"/>
            </a:xfrm>
            <a:prstGeom prst="rect">
              <a:avLst/>
            </a:prstGeom>
          </p:spPr>
          <p:txBody>
            <a:bodyPr lIns="28609" tIns="28609" rIns="28609" bIns="28609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15970874" y="5473204"/>
            <a:ext cx="583125" cy="1533830"/>
            <a:chOff x="0" y="0"/>
            <a:chExt cx="270933" cy="7126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933" cy="712653"/>
            </a:xfrm>
            <a:custGeom>
              <a:avLst/>
              <a:gdLst/>
              <a:ahLst/>
              <a:cxnLst/>
              <a:rect l="l" t="t" r="r" b="b"/>
              <a:pathLst>
                <a:path w="270933" h="712653">
                  <a:moveTo>
                    <a:pt x="0" y="0"/>
                  </a:moveTo>
                  <a:lnTo>
                    <a:pt x="270933" y="0"/>
                  </a:lnTo>
                  <a:lnTo>
                    <a:pt x="270933" y="712653"/>
                  </a:lnTo>
                  <a:lnTo>
                    <a:pt x="0" y="71265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0933" cy="750753"/>
            </a:xfrm>
            <a:prstGeom prst="rect">
              <a:avLst/>
            </a:prstGeom>
          </p:spPr>
          <p:txBody>
            <a:bodyPr lIns="28796" tIns="28796" rIns="28796" bIns="2879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0800000">
            <a:off x="15970874" y="7087478"/>
            <a:ext cx="583125" cy="889840"/>
            <a:chOff x="0" y="0"/>
            <a:chExt cx="270933" cy="4134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413441"/>
            </a:xfrm>
            <a:custGeom>
              <a:avLst/>
              <a:gdLst/>
              <a:ahLst/>
              <a:cxnLst/>
              <a:rect l="l" t="t" r="r" b="b"/>
              <a:pathLst>
                <a:path w="270933" h="413441">
                  <a:moveTo>
                    <a:pt x="0" y="0"/>
                  </a:moveTo>
                  <a:lnTo>
                    <a:pt x="270933" y="0"/>
                  </a:lnTo>
                  <a:lnTo>
                    <a:pt x="270933" y="413441"/>
                  </a:lnTo>
                  <a:lnTo>
                    <a:pt x="0" y="413441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70933" cy="451540"/>
            </a:xfrm>
            <a:prstGeom prst="rect">
              <a:avLst/>
            </a:prstGeom>
          </p:spPr>
          <p:txBody>
            <a:bodyPr lIns="28796" tIns="28796" rIns="28796" bIns="2879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16638276" y="5473204"/>
            <a:ext cx="478149" cy="2504114"/>
            <a:chOff x="0" y="0"/>
            <a:chExt cx="222159" cy="116347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22159" cy="1163470"/>
            </a:xfrm>
            <a:custGeom>
              <a:avLst/>
              <a:gdLst/>
              <a:ahLst/>
              <a:cxnLst/>
              <a:rect l="l" t="t" r="r" b="b"/>
              <a:pathLst>
                <a:path w="222159" h="1163470">
                  <a:moveTo>
                    <a:pt x="0" y="0"/>
                  </a:moveTo>
                  <a:lnTo>
                    <a:pt x="222159" y="0"/>
                  </a:lnTo>
                  <a:lnTo>
                    <a:pt x="222159" y="1163470"/>
                  </a:lnTo>
                  <a:lnTo>
                    <a:pt x="0" y="1163470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22159" cy="1201570"/>
            </a:xfrm>
            <a:prstGeom prst="rect">
              <a:avLst/>
            </a:prstGeom>
          </p:spPr>
          <p:txBody>
            <a:bodyPr lIns="28796" tIns="28796" rIns="28796" bIns="28796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2539687" y="1864048"/>
            <a:ext cx="364252" cy="1376224"/>
            <a:chOff x="0" y="0"/>
            <a:chExt cx="485670" cy="183496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80942" y="658946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17077174" y="1451725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638667" y="1235716"/>
            <a:ext cx="15542488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 SCRAPING LAPTOP DATA FROM FLIPKART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0" y="4525079"/>
            <a:ext cx="18288000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LAPTOP DETAILS INCLUDING SPECIFICATIONS AND PRICES WERE SCRAPED FROM FLIPKART USING SELENIUM AND BEAUTIFULSOUP TO CREATE A STRUCTURED DATASET FOR ANALYSIS AND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2612818" y="712068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aphicFrame>
        <p:nvGraphicFramePr>
          <p:cNvPr id="31" name="Table 31"/>
          <p:cNvGraphicFramePr>
            <a:graphicFrameLocks noGrp="1"/>
          </p:cNvGraphicFramePr>
          <p:nvPr/>
        </p:nvGraphicFramePr>
        <p:xfrm>
          <a:off x="5023235" y="3646773"/>
          <a:ext cx="7315200" cy="2076450"/>
        </p:xfrm>
        <a:graphic>
          <a:graphicData uri="http://schemas.openxmlformats.org/drawingml/2006/table">
            <a:tbl>
              <a:tblPr/>
              <a:tblGrid>
                <a:gridCol w="512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Number Of Rows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822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Number Of Columns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TextBox 32"/>
          <p:cNvSpPr txBox="1"/>
          <p:nvPr/>
        </p:nvSpPr>
        <p:spPr>
          <a:xfrm>
            <a:off x="565535" y="1132329"/>
            <a:ext cx="16230600" cy="75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43771" y="6848621"/>
            <a:ext cx="17259300" cy="431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COLUMNS : TITLE, ORIGINAL PRICE, DISCOUNT PRICE, RATING, NUMBER OF REVIEWS, OFFERS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14701136" y="832351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3798431" y="3242884"/>
            <a:ext cx="10396719" cy="304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endParaRPr/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STANDARDIZE DATA TYPES</a:t>
            </a:r>
          </a:p>
          <a:p>
            <a:pPr algn="l">
              <a:lnSpc>
                <a:spcPts val="2264"/>
              </a:lnSpc>
            </a:pPr>
            <a:endParaRPr lang="en-US" sz="2517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HANDLE MISSING VALUES</a:t>
            </a:r>
          </a:p>
          <a:p>
            <a:pPr algn="l">
              <a:lnSpc>
                <a:spcPts val="2264"/>
              </a:lnSpc>
            </a:pPr>
            <a:endParaRPr lang="en-US" sz="2517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REMOVE DUPLICATES</a:t>
            </a:r>
          </a:p>
          <a:p>
            <a:pPr algn="l">
              <a:lnSpc>
                <a:spcPts val="2264"/>
              </a:lnSpc>
            </a:pPr>
            <a:endParaRPr lang="en-US" sz="2517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543584" lvl="1" indent="-271792" algn="l">
              <a:lnSpc>
                <a:spcPts val="3524"/>
              </a:lnSpc>
              <a:buFont typeface="Arial"/>
              <a:buChar char="•"/>
            </a:pPr>
            <a:r>
              <a:rPr lang="en-US" sz="2517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OUTLIER DETECTION AND REMOVAL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365314" y="1116603"/>
            <a:ext cx="9174270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5400000">
            <a:off x="2769103" y="340588"/>
            <a:ext cx="364252" cy="1376224"/>
            <a:chOff x="0" y="0"/>
            <a:chExt cx="485670" cy="183496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9" name="Freeform 19"/>
          <p:cNvSpPr/>
          <p:nvPr/>
        </p:nvSpPr>
        <p:spPr>
          <a:xfrm>
            <a:off x="1401010" y="2251060"/>
            <a:ext cx="6923543" cy="4457031"/>
          </a:xfrm>
          <a:custGeom>
            <a:avLst/>
            <a:gdLst/>
            <a:ahLst/>
            <a:cxnLst/>
            <a:rect l="l" t="t" r="r" b="b"/>
            <a:pathLst>
              <a:path w="6923543" h="4457031">
                <a:moveTo>
                  <a:pt x="0" y="0"/>
                </a:moveTo>
                <a:lnTo>
                  <a:pt x="6923544" y="0"/>
                </a:lnTo>
                <a:lnTo>
                  <a:pt x="6923544" y="4457031"/>
                </a:lnTo>
                <a:lnTo>
                  <a:pt x="0" y="445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951229" y="6708091"/>
            <a:ext cx="11496276" cy="3277365"/>
          </a:xfrm>
          <a:custGeom>
            <a:avLst/>
            <a:gdLst/>
            <a:ahLst/>
            <a:cxnLst/>
            <a:rect l="l" t="t" r="r" b="b"/>
            <a:pathLst>
              <a:path w="11496276" h="3277365">
                <a:moveTo>
                  <a:pt x="0" y="0"/>
                </a:moveTo>
                <a:lnTo>
                  <a:pt x="11496276" y="0"/>
                </a:lnTo>
                <a:lnTo>
                  <a:pt x="11496276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2" b="-862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885264" y="2445261"/>
            <a:ext cx="6326109" cy="3969633"/>
          </a:xfrm>
          <a:custGeom>
            <a:avLst/>
            <a:gdLst/>
            <a:ahLst/>
            <a:cxnLst/>
            <a:rect l="l" t="t" r="r" b="b"/>
            <a:pathLst>
              <a:path w="6326109" h="3969633">
                <a:moveTo>
                  <a:pt x="0" y="0"/>
                </a:moveTo>
                <a:lnTo>
                  <a:pt x="6326109" y="0"/>
                </a:lnTo>
                <a:lnTo>
                  <a:pt x="6326109" y="3969633"/>
                </a:lnTo>
                <a:lnTo>
                  <a:pt x="0" y="3969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199340" y="624840"/>
            <a:ext cx="16230600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1417" y="6611700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9" name="Freeform 9"/>
          <p:cNvSpPr/>
          <p:nvPr/>
        </p:nvSpPr>
        <p:spPr>
          <a:xfrm>
            <a:off x="430298" y="371894"/>
            <a:ext cx="7870032" cy="3895666"/>
          </a:xfrm>
          <a:custGeom>
            <a:avLst/>
            <a:gdLst/>
            <a:ahLst/>
            <a:cxnLst/>
            <a:rect l="l" t="t" r="r" b="b"/>
            <a:pathLst>
              <a:path w="7870032" h="3895666">
                <a:moveTo>
                  <a:pt x="0" y="0"/>
                </a:moveTo>
                <a:lnTo>
                  <a:pt x="7870032" y="0"/>
                </a:lnTo>
                <a:lnTo>
                  <a:pt x="7870032" y="3895666"/>
                </a:lnTo>
                <a:lnTo>
                  <a:pt x="0" y="3895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0298" y="5082071"/>
            <a:ext cx="8415576" cy="4176229"/>
          </a:xfrm>
          <a:custGeom>
            <a:avLst/>
            <a:gdLst/>
            <a:ahLst/>
            <a:cxnLst/>
            <a:rect l="l" t="t" r="r" b="b"/>
            <a:pathLst>
              <a:path w="8415576" h="4176229">
                <a:moveTo>
                  <a:pt x="0" y="0"/>
                </a:moveTo>
                <a:lnTo>
                  <a:pt x="8415575" y="0"/>
                </a:lnTo>
                <a:lnTo>
                  <a:pt x="8415575" y="4176229"/>
                </a:lnTo>
                <a:lnTo>
                  <a:pt x="0" y="417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4000" y="371894"/>
            <a:ext cx="7979704" cy="3959928"/>
          </a:xfrm>
          <a:custGeom>
            <a:avLst/>
            <a:gdLst/>
            <a:ahLst/>
            <a:cxnLst/>
            <a:rect l="l" t="t" r="r" b="b"/>
            <a:pathLst>
              <a:path w="7979704" h="3959928">
                <a:moveTo>
                  <a:pt x="0" y="0"/>
                </a:moveTo>
                <a:lnTo>
                  <a:pt x="7979704" y="0"/>
                </a:lnTo>
                <a:lnTo>
                  <a:pt x="7979704" y="3959928"/>
                </a:lnTo>
                <a:lnTo>
                  <a:pt x="0" y="3959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997198" y="4551718"/>
            <a:ext cx="6572064" cy="5236934"/>
          </a:xfrm>
          <a:custGeom>
            <a:avLst/>
            <a:gdLst/>
            <a:ahLst/>
            <a:cxnLst/>
            <a:rect l="l" t="t" r="r" b="b"/>
            <a:pathLst>
              <a:path w="6572064" h="5236934">
                <a:moveTo>
                  <a:pt x="0" y="0"/>
                </a:moveTo>
                <a:lnTo>
                  <a:pt x="6572065" y="0"/>
                </a:lnTo>
                <a:lnTo>
                  <a:pt x="6572065" y="5236934"/>
                </a:lnTo>
                <a:lnTo>
                  <a:pt x="0" y="5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314078" y="5911354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2539687" y="3911724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3566240" y="4331985"/>
            <a:ext cx="13062711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UNSUPERVISED MACHINE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219042" y="6608515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15415497" y="522714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Freeform 31"/>
          <p:cNvSpPr/>
          <p:nvPr/>
        </p:nvSpPr>
        <p:spPr>
          <a:xfrm>
            <a:off x="3801547" y="2021217"/>
            <a:ext cx="9528859" cy="7027533"/>
          </a:xfrm>
          <a:custGeom>
            <a:avLst/>
            <a:gdLst/>
            <a:ahLst/>
            <a:cxnLst/>
            <a:rect l="l" t="t" r="r" b="b"/>
            <a:pathLst>
              <a:path w="9528859" h="7027533">
                <a:moveTo>
                  <a:pt x="0" y="0"/>
                </a:moveTo>
                <a:lnTo>
                  <a:pt x="9528859" y="0"/>
                </a:lnTo>
                <a:lnTo>
                  <a:pt x="9528859" y="7027533"/>
                </a:lnTo>
                <a:lnTo>
                  <a:pt x="0" y="7027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270284" y="624839"/>
            <a:ext cx="9015544" cy="72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K-MEANS CLUSTERING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304553" y="5892304"/>
            <a:ext cx="3507322" cy="4880471"/>
            <a:chOff x="0" y="0"/>
            <a:chExt cx="4676429" cy="6507294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70933" cy="71265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71265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" cy="413441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413441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2159" cy="1163470"/>
              </a:xfrm>
              <a:custGeom>
                <a:avLst/>
                <a:gdLst/>
                <a:ahLst/>
                <a:cxnLst/>
                <a:rect l="l" t="t" r="r" b="b"/>
                <a:pathLst>
                  <a:path w="222159" h="1163470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lIns="51132" tIns="51132" rIns="51132" bIns="511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5400000">
            <a:off x="2539687" y="476597"/>
            <a:ext cx="364252" cy="1376224"/>
            <a:chOff x="0" y="0"/>
            <a:chExt cx="485670" cy="183496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485670" cy="485670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31" name="Freeform 31"/>
          <p:cNvSpPr/>
          <p:nvPr/>
        </p:nvSpPr>
        <p:spPr>
          <a:xfrm>
            <a:off x="3718266" y="1908741"/>
            <a:ext cx="9644609" cy="7618571"/>
          </a:xfrm>
          <a:custGeom>
            <a:avLst/>
            <a:gdLst/>
            <a:ahLst/>
            <a:cxnLst/>
            <a:rect l="l" t="t" r="r" b="b"/>
            <a:pathLst>
              <a:path w="9644609" h="7618571">
                <a:moveTo>
                  <a:pt x="0" y="0"/>
                </a:moveTo>
                <a:lnTo>
                  <a:pt x="9644609" y="0"/>
                </a:lnTo>
                <a:lnTo>
                  <a:pt x="9644609" y="7618571"/>
                </a:lnTo>
                <a:lnTo>
                  <a:pt x="0" y="7618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3718266" y="624840"/>
            <a:ext cx="7237315" cy="72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Silhouette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238</Words>
  <Application>Microsoft Office PowerPoint</Application>
  <PresentationFormat>Custom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Canva Sans Bold</vt:lpstr>
      <vt:lpstr>League Spartan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Grey Minimalist Geometric Project Presentation</dc:title>
  <cp:lastModifiedBy>sudharsan m</cp:lastModifiedBy>
  <cp:revision>2</cp:revision>
  <dcterms:created xsi:type="dcterms:W3CDTF">2006-08-16T00:00:00Z</dcterms:created>
  <dcterms:modified xsi:type="dcterms:W3CDTF">2025-05-22T16:26:43Z</dcterms:modified>
  <dc:identifier>DAGkl-DSoyA</dc:identifier>
</cp:coreProperties>
</file>