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Fraunces" panose="020B0604020202020204" charset="0"/>
      <p:regular r:id="rId16"/>
    </p:embeddedFont>
    <p:embeddedFont>
      <p:font typeface="Fraunces Bold" panose="020B0604020202020204" charset="0"/>
      <p:regular r:id="rId17"/>
    </p:embeddedFont>
    <p:embeddedFont>
      <p:font typeface="Unna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13382135" y="-124826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V="1">
            <a:off x="133821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3832415" y="5353050"/>
            <a:ext cx="10623170" cy="0"/>
          </a:xfrm>
          <a:prstGeom prst="line">
            <a:avLst/>
          </a:prstGeom>
          <a:ln w="38100" cap="flat">
            <a:solidFill>
              <a:srgbClr val="AA8C6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-69662" y="10063142"/>
            <a:ext cx="18332860" cy="445690"/>
            <a:chOff x="0" y="0"/>
            <a:chExt cx="4828408" cy="1173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69662" y="-221832"/>
            <a:ext cx="18332860" cy="445690"/>
            <a:chOff x="0" y="0"/>
            <a:chExt cx="4828408" cy="117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496685" y="-2295812"/>
            <a:ext cx="1543050" cy="15297724"/>
            <a:chOff x="0" y="0"/>
            <a:chExt cx="406400" cy="40290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5400000" flipV="1">
            <a:off x="-24093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 flipV="1">
            <a:off x="-2409335" y="-1167282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248265" y="-3074580"/>
            <a:ext cx="1543050" cy="15297724"/>
            <a:chOff x="0" y="0"/>
            <a:chExt cx="406400" cy="402903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78988" y="4105444"/>
            <a:ext cx="1773002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6E4823"/>
                </a:solidFill>
                <a:latin typeface="Fraunces Bold"/>
                <a:ea typeface="Fraunces Bold"/>
                <a:cs typeface="Fraunces Bold"/>
                <a:sym typeface="Fraunces Bold"/>
              </a:rPr>
              <a:t>Automated Traffic Sign Detection Using CNN and Transfer Learning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703008" y="6553200"/>
            <a:ext cx="5107991" cy="665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dirty="0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M.SUDHARSANAN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13382135" y="-124826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V="1">
            <a:off x="133821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69662" y="10063142"/>
            <a:ext cx="18332860" cy="445690"/>
            <a:chOff x="0" y="0"/>
            <a:chExt cx="4828408" cy="1173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9662" y="-221832"/>
            <a:ext cx="18332860" cy="445690"/>
            <a:chOff x="0" y="0"/>
            <a:chExt cx="4828408" cy="1173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496685" y="-2295812"/>
            <a:ext cx="1543050" cy="15297724"/>
            <a:chOff x="0" y="0"/>
            <a:chExt cx="406400" cy="40290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-5400000" flipV="1">
            <a:off x="-24093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 flipV="1">
            <a:off x="-2409335" y="-1167282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248265" y="-3074580"/>
            <a:ext cx="1543050" cy="15297724"/>
            <a:chOff x="0" y="0"/>
            <a:chExt cx="406400" cy="402903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531403" y="2740341"/>
            <a:ext cx="7034491" cy="5644962"/>
          </a:xfrm>
          <a:custGeom>
            <a:avLst/>
            <a:gdLst/>
            <a:ahLst/>
            <a:cxnLst/>
            <a:rect l="l" t="t" r="r" b="b"/>
            <a:pathLst>
              <a:path w="7034491" h="5644962">
                <a:moveTo>
                  <a:pt x="0" y="0"/>
                </a:moveTo>
                <a:lnTo>
                  <a:pt x="7034491" y="0"/>
                </a:lnTo>
                <a:lnTo>
                  <a:pt x="7034491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551466" y="2740341"/>
            <a:ext cx="7034491" cy="5644962"/>
          </a:xfrm>
          <a:custGeom>
            <a:avLst/>
            <a:gdLst/>
            <a:ahLst/>
            <a:cxnLst/>
            <a:rect l="l" t="t" r="r" b="b"/>
            <a:pathLst>
              <a:path w="7034491" h="5644962">
                <a:moveTo>
                  <a:pt x="0" y="0"/>
                </a:moveTo>
                <a:lnTo>
                  <a:pt x="7034491" y="0"/>
                </a:lnTo>
                <a:lnTo>
                  <a:pt x="7034491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248265" y="1015692"/>
            <a:ext cx="15558894" cy="83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 b="1">
                <a:solidFill>
                  <a:srgbClr val="6E4823"/>
                </a:solidFill>
                <a:latin typeface="Fraunces Bold"/>
                <a:ea typeface="Fraunces Bold"/>
                <a:cs typeface="Fraunces Bold"/>
                <a:sym typeface="Fraunces Bold"/>
              </a:rPr>
              <a:t>Training vs Validation Performance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13382135" y="-124826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V="1">
            <a:off x="133821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69662" y="10063142"/>
            <a:ext cx="18332860" cy="445690"/>
            <a:chOff x="0" y="0"/>
            <a:chExt cx="4828408" cy="1173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9662" y="-221832"/>
            <a:ext cx="18332860" cy="445690"/>
            <a:chOff x="0" y="0"/>
            <a:chExt cx="4828408" cy="1173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3832415" y="3725812"/>
            <a:ext cx="10623170" cy="0"/>
          </a:xfrm>
          <a:prstGeom prst="line">
            <a:avLst/>
          </a:prstGeom>
          <a:ln w="38100" cap="flat">
            <a:solidFill>
              <a:srgbClr val="AA8C6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5496685" y="-2295812"/>
            <a:ext cx="1543050" cy="15297724"/>
            <a:chOff x="0" y="0"/>
            <a:chExt cx="406400" cy="40290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5400000" flipV="1">
            <a:off x="-24093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 flipV="1">
            <a:off x="-2409335" y="-1167282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248265" y="-3074580"/>
            <a:ext cx="1543050" cy="15297724"/>
            <a:chOff x="0" y="0"/>
            <a:chExt cx="406400" cy="402903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514344" y="1879902"/>
            <a:ext cx="11554096" cy="83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 b="1">
                <a:solidFill>
                  <a:srgbClr val="6E4823"/>
                </a:solidFill>
                <a:latin typeface="Fraunces Bold"/>
                <a:ea typeface="Fraunces Bold"/>
                <a:cs typeface="Fraunces Bold"/>
                <a:sym typeface="Fraunces Bold"/>
              </a:rPr>
              <a:t>Model Performance Summary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05410" y="4287589"/>
            <a:ext cx="17482590" cy="256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Achieved a best model accuracy of 80.42%, indicating strong performance on the classification task.</a:t>
            </a:r>
          </a:p>
          <a:p>
            <a:pPr algn="l">
              <a:lnSpc>
                <a:spcPts val="1400"/>
              </a:lnSpc>
            </a:pPr>
            <a:endParaRPr lang="en-US" sz="2799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algn="l">
              <a:lnSpc>
                <a:spcPts val="1120"/>
              </a:lnSpc>
            </a:pPr>
            <a:endParaRPr lang="en-US" sz="2799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Final model loss of 0.7847, demonstrating effective learning and minimal overfitting.</a:t>
            </a:r>
          </a:p>
          <a:p>
            <a:pPr algn="l">
              <a:lnSpc>
                <a:spcPts val="1400"/>
              </a:lnSpc>
            </a:pPr>
            <a:endParaRPr lang="en-US" sz="2799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algn="l">
              <a:lnSpc>
                <a:spcPts val="1120"/>
              </a:lnSpc>
            </a:pPr>
            <a:endParaRPr lang="en-US" sz="2799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Model was trained and evaluated using early stopping and checkpointing, ensuring optimal performance retention.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13382135" y="-124826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V="1">
            <a:off x="133821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69662" y="10063142"/>
            <a:ext cx="18332860" cy="445690"/>
            <a:chOff x="0" y="0"/>
            <a:chExt cx="4828408" cy="1173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9662" y="-221832"/>
            <a:ext cx="18332860" cy="445690"/>
            <a:chOff x="0" y="0"/>
            <a:chExt cx="4828408" cy="1173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496685" y="-2295812"/>
            <a:ext cx="1543050" cy="15297724"/>
            <a:chOff x="0" y="0"/>
            <a:chExt cx="406400" cy="40290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-5400000" flipV="1">
            <a:off x="-24093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 flipV="1">
            <a:off x="-2409335" y="-1167282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248265" y="-3074580"/>
            <a:ext cx="1543050" cy="15297724"/>
            <a:chOff x="0" y="0"/>
            <a:chExt cx="406400" cy="402903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6628275" y="1892577"/>
            <a:ext cx="4736665" cy="7772318"/>
          </a:xfrm>
          <a:custGeom>
            <a:avLst/>
            <a:gdLst/>
            <a:ahLst/>
            <a:cxnLst/>
            <a:rect l="l" t="t" r="r" b="b"/>
            <a:pathLst>
              <a:path w="4736665" h="7772318">
                <a:moveTo>
                  <a:pt x="0" y="0"/>
                </a:moveTo>
                <a:lnTo>
                  <a:pt x="4736665" y="0"/>
                </a:lnTo>
                <a:lnTo>
                  <a:pt x="4736665" y="7772318"/>
                </a:lnTo>
                <a:lnTo>
                  <a:pt x="0" y="7772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558775" y="654962"/>
            <a:ext cx="17170449" cy="83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 b="1">
                <a:solidFill>
                  <a:srgbClr val="6E4823"/>
                </a:solidFill>
                <a:latin typeface="Fraunces Bold"/>
                <a:ea typeface="Fraunces Bold"/>
                <a:cs typeface="Fraunces Bold"/>
                <a:sym typeface="Fraunces Bold"/>
              </a:rPr>
              <a:t>Road Sign Classification Using Streamlit Interface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13382135" y="-124826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V="1">
            <a:off x="133821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69662" y="10063142"/>
            <a:ext cx="18332860" cy="445690"/>
            <a:chOff x="0" y="0"/>
            <a:chExt cx="4828408" cy="1173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9662" y="-221832"/>
            <a:ext cx="18332860" cy="445690"/>
            <a:chOff x="0" y="0"/>
            <a:chExt cx="4828408" cy="1173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3832415" y="3725812"/>
            <a:ext cx="10623170" cy="0"/>
          </a:xfrm>
          <a:prstGeom prst="line">
            <a:avLst/>
          </a:prstGeom>
          <a:ln w="38100" cap="flat">
            <a:solidFill>
              <a:srgbClr val="AA8C6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5496685" y="-2295812"/>
            <a:ext cx="1543050" cy="15297724"/>
            <a:chOff x="0" y="0"/>
            <a:chExt cx="406400" cy="40290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5400000" flipV="1">
            <a:off x="-24093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 flipV="1">
            <a:off x="-2409335" y="-1167282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248265" y="-3074580"/>
            <a:ext cx="1543050" cy="15297724"/>
            <a:chOff x="0" y="0"/>
            <a:chExt cx="406400" cy="402903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0" y="4777105"/>
            <a:ext cx="18288000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This project demonstrates an effective road sign classification system using a CNN model integrated with an interactive Streamlit interface for real-time predictions.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754856" y="1783347"/>
            <a:ext cx="5073073" cy="83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 b="1">
                <a:solidFill>
                  <a:srgbClr val="6E4823"/>
                </a:solidFill>
                <a:latin typeface="Fraunces Bold"/>
                <a:ea typeface="Fraunces Bold"/>
                <a:cs typeface="Fraunces Bold"/>
                <a:sym typeface="Fraunces Bold"/>
              </a:rPr>
              <a:t>Conclusion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15386" y="4118554"/>
            <a:ext cx="11886282" cy="1936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70"/>
              </a:lnSpc>
            </a:pPr>
            <a:r>
              <a:rPr lang="en-US" sz="13366" b="1">
                <a:solidFill>
                  <a:srgbClr val="6E4823"/>
                </a:solidFill>
                <a:latin typeface="Unna Bold"/>
                <a:ea typeface="Unna Bold"/>
                <a:cs typeface="Unna Bold"/>
                <a:sym typeface="Unna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 rot="5400000" flipV="1">
            <a:off x="13382135" y="-124826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V="1">
            <a:off x="133821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-69662" y="10063142"/>
            <a:ext cx="18332860" cy="445690"/>
            <a:chOff x="0" y="0"/>
            <a:chExt cx="4828408" cy="1173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69662" y="-221832"/>
            <a:ext cx="18332860" cy="445690"/>
            <a:chOff x="0" y="0"/>
            <a:chExt cx="4828408" cy="117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5897880" y="6054583"/>
            <a:ext cx="6492240" cy="0"/>
          </a:xfrm>
          <a:prstGeom prst="line">
            <a:avLst/>
          </a:prstGeom>
          <a:ln w="38100" cap="flat">
            <a:solidFill>
              <a:srgbClr val="AA8C6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15496685" y="-2295812"/>
            <a:ext cx="1543050" cy="15297724"/>
            <a:chOff x="0" y="0"/>
            <a:chExt cx="406400" cy="40290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-5400000" flipV="1">
            <a:off x="-24093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 flipV="1">
            <a:off x="-2409335" y="-1167282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248265" y="-3074580"/>
            <a:ext cx="1543050" cy="15297724"/>
            <a:chOff x="0" y="0"/>
            <a:chExt cx="406400" cy="402903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95074" y="2082264"/>
            <a:ext cx="9097851" cy="1401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6E4823"/>
                </a:solidFill>
                <a:latin typeface="Unna Bold"/>
                <a:ea typeface="Unna Bold"/>
                <a:cs typeface="Unna Bold"/>
                <a:sym typeface="Unna Bold"/>
              </a:rPr>
              <a:t>PROJECT GOALS</a:t>
            </a:r>
          </a:p>
        </p:txBody>
      </p:sp>
      <p:sp>
        <p:nvSpPr>
          <p:cNvPr id="3" name="Freeform 3"/>
          <p:cNvSpPr/>
          <p:nvPr/>
        </p:nvSpPr>
        <p:spPr>
          <a:xfrm rot="5400000" flipV="1">
            <a:off x="13382135" y="-124826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 flipV="1">
            <a:off x="133821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-69662" y="10063142"/>
            <a:ext cx="18332860" cy="445690"/>
            <a:chOff x="0" y="0"/>
            <a:chExt cx="4828408" cy="1173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69662" y="-221832"/>
            <a:ext cx="18332860" cy="445690"/>
            <a:chOff x="0" y="0"/>
            <a:chExt cx="4828408" cy="1173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3832415" y="3725812"/>
            <a:ext cx="10623170" cy="0"/>
          </a:xfrm>
          <a:prstGeom prst="line">
            <a:avLst/>
          </a:prstGeom>
          <a:ln w="38100" cap="flat">
            <a:solidFill>
              <a:srgbClr val="AA8C6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15496685" y="-2295812"/>
            <a:ext cx="1543050" cy="15297724"/>
            <a:chOff x="0" y="0"/>
            <a:chExt cx="406400" cy="40290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-5400000" flipV="1">
            <a:off x="-24093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 flipV="1">
            <a:off x="-2409335" y="-1167282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248265" y="-3074580"/>
            <a:ext cx="1543050" cy="15297724"/>
            <a:chOff x="0" y="0"/>
            <a:chExt cx="406400" cy="402903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0" y="4884138"/>
            <a:ext cx="18288000" cy="1517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To develop an intelligent system that accurately classifies road signs using Convolutional Neural Networks and Transfer Learning, enhancing real-time traffic sign recognition for smart transportation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13382135" y="-124826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V="1">
            <a:off x="133821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69662" y="10063142"/>
            <a:ext cx="18332860" cy="445690"/>
            <a:chOff x="0" y="0"/>
            <a:chExt cx="4828408" cy="1173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9662" y="-221832"/>
            <a:ext cx="18332860" cy="445690"/>
            <a:chOff x="0" y="0"/>
            <a:chExt cx="4828408" cy="1173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496685" y="-2295812"/>
            <a:ext cx="1543050" cy="15297724"/>
            <a:chOff x="0" y="0"/>
            <a:chExt cx="406400" cy="40290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-5400000" flipV="1">
            <a:off x="-24093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 flipV="1">
            <a:off x="-2409335" y="-1167282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248265" y="-3074580"/>
            <a:ext cx="1543050" cy="15297724"/>
            <a:chOff x="0" y="0"/>
            <a:chExt cx="406400" cy="402903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2496530" y="1554178"/>
            <a:ext cx="797246" cy="797246"/>
          </a:xfrm>
          <a:custGeom>
            <a:avLst/>
            <a:gdLst/>
            <a:ahLst/>
            <a:cxnLst/>
            <a:rect l="l" t="t" r="r" b="b"/>
            <a:pathLst>
              <a:path w="797246" h="797246">
                <a:moveTo>
                  <a:pt x="0" y="0"/>
                </a:moveTo>
                <a:lnTo>
                  <a:pt x="797246" y="0"/>
                </a:lnTo>
                <a:lnTo>
                  <a:pt x="797246" y="797246"/>
                </a:lnTo>
                <a:lnTo>
                  <a:pt x="0" y="797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7499578" y="3311258"/>
            <a:ext cx="692685" cy="692685"/>
          </a:xfrm>
          <a:custGeom>
            <a:avLst/>
            <a:gdLst/>
            <a:ahLst/>
            <a:cxnLst/>
            <a:rect l="l" t="t" r="r" b="b"/>
            <a:pathLst>
              <a:path w="692685" h="692685">
                <a:moveTo>
                  <a:pt x="0" y="0"/>
                </a:moveTo>
                <a:lnTo>
                  <a:pt x="692684" y="0"/>
                </a:lnTo>
                <a:lnTo>
                  <a:pt x="692684" y="692684"/>
                </a:lnTo>
                <a:lnTo>
                  <a:pt x="0" y="6926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3689656" y="1458928"/>
            <a:ext cx="1180702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6E4823"/>
                </a:solidFill>
                <a:latin typeface="Fraunces Bold"/>
                <a:ea typeface="Fraunces Bold"/>
                <a:cs typeface="Fraunces Bold"/>
                <a:sym typeface="Fraunces Bold"/>
              </a:rPr>
              <a:t>Road Sign Classification Dataset</a:t>
            </a:r>
          </a:p>
        </p:txBody>
      </p:sp>
      <p:sp>
        <p:nvSpPr>
          <p:cNvPr id="21" name="Freeform 21"/>
          <p:cNvSpPr/>
          <p:nvPr/>
        </p:nvSpPr>
        <p:spPr>
          <a:xfrm>
            <a:off x="7499578" y="4574282"/>
            <a:ext cx="692685" cy="692685"/>
          </a:xfrm>
          <a:custGeom>
            <a:avLst/>
            <a:gdLst/>
            <a:ahLst/>
            <a:cxnLst/>
            <a:rect l="l" t="t" r="r" b="b"/>
            <a:pathLst>
              <a:path w="692685" h="692685">
                <a:moveTo>
                  <a:pt x="0" y="0"/>
                </a:moveTo>
                <a:lnTo>
                  <a:pt x="692684" y="0"/>
                </a:lnTo>
                <a:lnTo>
                  <a:pt x="692684" y="692685"/>
                </a:lnTo>
                <a:lnTo>
                  <a:pt x="0" y="6926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7499578" y="5936715"/>
            <a:ext cx="692685" cy="692685"/>
          </a:xfrm>
          <a:custGeom>
            <a:avLst/>
            <a:gdLst/>
            <a:ahLst/>
            <a:cxnLst/>
            <a:rect l="l" t="t" r="r" b="b"/>
            <a:pathLst>
              <a:path w="692685" h="692685">
                <a:moveTo>
                  <a:pt x="0" y="0"/>
                </a:moveTo>
                <a:lnTo>
                  <a:pt x="692684" y="0"/>
                </a:lnTo>
                <a:lnTo>
                  <a:pt x="692684" y="692685"/>
                </a:lnTo>
                <a:lnTo>
                  <a:pt x="0" y="6926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3" name="AutoShape 23"/>
          <p:cNvSpPr/>
          <p:nvPr/>
        </p:nvSpPr>
        <p:spPr>
          <a:xfrm flipV="1">
            <a:off x="3293776" y="1950101"/>
            <a:ext cx="395880" cy="2701"/>
          </a:xfrm>
          <a:prstGeom prst="line">
            <a:avLst/>
          </a:prstGeom>
          <a:ln w="38100" cap="flat">
            <a:solidFill>
              <a:srgbClr val="6E482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4" name="AutoShape 24"/>
          <p:cNvSpPr/>
          <p:nvPr/>
        </p:nvSpPr>
        <p:spPr>
          <a:xfrm>
            <a:off x="5190944" y="2346023"/>
            <a:ext cx="0" cy="3937034"/>
          </a:xfrm>
          <a:prstGeom prst="line">
            <a:avLst/>
          </a:prstGeom>
          <a:ln w="38100" cap="flat">
            <a:solidFill>
              <a:srgbClr val="6E482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5190944" y="3657600"/>
            <a:ext cx="2329996" cy="19050"/>
          </a:xfrm>
          <a:prstGeom prst="line">
            <a:avLst/>
          </a:prstGeom>
          <a:ln w="38100" cap="flat">
            <a:solidFill>
              <a:srgbClr val="6E482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6" name="AutoShape 26"/>
          <p:cNvSpPr/>
          <p:nvPr/>
        </p:nvSpPr>
        <p:spPr>
          <a:xfrm>
            <a:off x="5191256" y="4911099"/>
            <a:ext cx="2329996" cy="19050"/>
          </a:xfrm>
          <a:prstGeom prst="line">
            <a:avLst/>
          </a:prstGeom>
          <a:ln w="38100" cap="flat">
            <a:solidFill>
              <a:srgbClr val="6E482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7" name="AutoShape 27"/>
          <p:cNvSpPr/>
          <p:nvPr/>
        </p:nvSpPr>
        <p:spPr>
          <a:xfrm>
            <a:off x="5191100" y="6273533"/>
            <a:ext cx="2329996" cy="19050"/>
          </a:xfrm>
          <a:prstGeom prst="line">
            <a:avLst/>
          </a:prstGeom>
          <a:ln w="38100" cap="flat">
            <a:solidFill>
              <a:srgbClr val="6E4823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8" name="TextBox 28"/>
          <p:cNvSpPr txBox="1"/>
          <p:nvPr/>
        </p:nvSpPr>
        <p:spPr>
          <a:xfrm>
            <a:off x="9144000" y="3166376"/>
            <a:ext cx="2392373" cy="837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Data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240244" y="4444692"/>
            <a:ext cx="2296129" cy="83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Test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328350" y="5720407"/>
            <a:ext cx="4128815" cy="83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899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Label.CSV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13382135" y="-124826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V="1">
            <a:off x="133821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69662" y="10063142"/>
            <a:ext cx="18332860" cy="445690"/>
            <a:chOff x="0" y="0"/>
            <a:chExt cx="4828408" cy="1173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9662" y="-221832"/>
            <a:ext cx="18332860" cy="445690"/>
            <a:chOff x="0" y="0"/>
            <a:chExt cx="4828408" cy="1173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496685" y="-2295812"/>
            <a:ext cx="1543050" cy="15297724"/>
            <a:chOff x="0" y="0"/>
            <a:chExt cx="406400" cy="40290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-5400000" flipV="1">
            <a:off x="-24093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 flipV="1">
            <a:off x="-2409335" y="-1167282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248265" y="-3074580"/>
            <a:ext cx="1543050" cy="15297724"/>
            <a:chOff x="0" y="0"/>
            <a:chExt cx="406400" cy="402903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5922533" y="933450"/>
            <a:ext cx="7757038" cy="83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 b="1">
                <a:solidFill>
                  <a:srgbClr val="6E4823"/>
                </a:solidFill>
                <a:latin typeface="Fraunces Bold"/>
                <a:ea typeface="Fraunces Bold"/>
                <a:cs typeface="Fraunces Bold"/>
                <a:sym typeface="Fraunces Bold"/>
              </a:rPr>
              <a:t>Data Preprocessing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791315" y="2803935"/>
            <a:ext cx="10723374" cy="662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1999" lvl="1" indent="-420999" algn="l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Resizing Images  - (224,224)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791315" y="4355525"/>
            <a:ext cx="7519094" cy="662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1999" lvl="1" indent="-420999" algn="l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Normalization - (1/224)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13382135" y="-124826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V="1">
            <a:off x="133821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69662" y="10063142"/>
            <a:ext cx="18332860" cy="445690"/>
            <a:chOff x="0" y="0"/>
            <a:chExt cx="4828408" cy="1173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9662" y="-221832"/>
            <a:ext cx="18332860" cy="445690"/>
            <a:chOff x="0" y="0"/>
            <a:chExt cx="4828408" cy="1173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496685" y="-2295812"/>
            <a:ext cx="1543050" cy="15297724"/>
            <a:chOff x="0" y="0"/>
            <a:chExt cx="406400" cy="40290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-5400000" flipV="1">
            <a:off x="-24093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 flipV="1">
            <a:off x="-2409335" y="-1167282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248265" y="-3074580"/>
            <a:ext cx="1543050" cy="15297724"/>
            <a:chOff x="0" y="0"/>
            <a:chExt cx="406400" cy="402903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5590003" y="562292"/>
            <a:ext cx="7400518" cy="837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 b="1">
                <a:solidFill>
                  <a:srgbClr val="6E4823"/>
                </a:solidFill>
                <a:latin typeface="Fraunces Bold"/>
                <a:ea typeface="Fraunces Bold"/>
                <a:cs typeface="Fraunces Bold"/>
                <a:sym typeface="Fraunces Bold"/>
              </a:rPr>
              <a:t>Data Augmentation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791315" y="1790383"/>
            <a:ext cx="14813142" cy="803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Random Flip                                                           </a:t>
            </a:r>
          </a:p>
          <a:p>
            <a:pPr algn="l">
              <a:lnSpc>
                <a:spcPts val="1399"/>
              </a:lnSpc>
              <a:spcBef>
                <a:spcPct val="0"/>
              </a:spcBef>
            </a:pPr>
            <a:endParaRPr lang="en-US" sz="2900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                         → Direction: "horizontal"</a:t>
            </a:r>
          </a:p>
          <a:p>
            <a:pPr algn="l">
              <a:lnSpc>
                <a:spcPts val="1399"/>
              </a:lnSpc>
              <a:spcBef>
                <a:spcPct val="0"/>
              </a:spcBef>
            </a:pPr>
            <a:endParaRPr lang="en-US" sz="2900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algn="l">
              <a:lnSpc>
                <a:spcPts val="1399"/>
              </a:lnSpc>
              <a:spcBef>
                <a:spcPct val="0"/>
              </a:spcBef>
            </a:pPr>
            <a:endParaRPr lang="en-US" sz="2900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Random Rotation</a:t>
            </a:r>
          </a:p>
          <a:p>
            <a:pPr algn="l">
              <a:lnSpc>
                <a:spcPts val="1399"/>
              </a:lnSpc>
              <a:spcBef>
                <a:spcPct val="0"/>
              </a:spcBef>
            </a:pPr>
            <a:endParaRPr lang="en-US" sz="2900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                         → Rotation Factor: 0.3</a:t>
            </a:r>
          </a:p>
          <a:p>
            <a:pPr algn="l">
              <a:lnSpc>
                <a:spcPts val="1399"/>
              </a:lnSpc>
              <a:spcBef>
                <a:spcPct val="0"/>
              </a:spcBef>
            </a:pPr>
            <a:endParaRPr lang="en-US" sz="2900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algn="l">
              <a:lnSpc>
                <a:spcPts val="1399"/>
              </a:lnSpc>
              <a:spcBef>
                <a:spcPct val="0"/>
              </a:spcBef>
            </a:pPr>
            <a:endParaRPr lang="en-US" sz="2900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Random Zoom</a:t>
            </a:r>
          </a:p>
          <a:p>
            <a:pPr algn="l">
              <a:lnSpc>
                <a:spcPts val="1399"/>
              </a:lnSpc>
              <a:spcBef>
                <a:spcPct val="0"/>
              </a:spcBef>
            </a:pPr>
            <a:endParaRPr lang="en-US" sz="2900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                         → Zoom Factor: 0.3</a:t>
            </a:r>
          </a:p>
          <a:p>
            <a:pPr algn="l">
              <a:lnSpc>
                <a:spcPts val="1399"/>
              </a:lnSpc>
              <a:spcBef>
                <a:spcPct val="0"/>
              </a:spcBef>
            </a:pPr>
            <a:endParaRPr lang="en-US" sz="2900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algn="l">
              <a:lnSpc>
                <a:spcPts val="1399"/>
              </a:lnSpc>
              <a:spcBef>
                <a:spcPct val="0"/>
              </a:spcBef>
            </a:pPr>
            <a:endParaRPr lang="en-US" sz="2900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Random Contrast</a:t>
            </a:r>
          </a:p>
          <a:p>
            <a:pPr algn="l">
              <a:lnSpc>
                <a:spcPts val="1399"/>
              </a:lnSpc>
              <a:spcBef>
                <a:spcPct val="0"/>
              </a:spcBef>
            </a:pPr>
            <a:endParaRPr lang="en-US" sz="2900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                         → Contrast Factor: 0.3</a:t>
            </a:r>
          </a:p>
          <a:p>
            <a:pPr algn="l">
              <a:lnSpc>
                <a:spcPts val="1399"/>
              </a:lnSpc>
              <a:spcBef>
                <a:spcPct val="0"/>
              </a:spcBef>
            </a:pPr>
            <a:endParaRPr lang="en-US" sz="2900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algn="l">
              <a:lnSpc>
                <a:spcPts val="1399"/>
              </a:lnSpc>
              <a:spcBef>
                <a:spcPct val="0"/>
              </a:spcBef>
            </a:pPr>
            <a:endParaRPr lang="en-US" sz="2900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Random Translation</a:t>
            </a:r>
          </a:p>
          <a:p>
            <a:pPr algn="l">
              <a:lnSpc>
                <a:spcPts val="1399"/>
              </a:lnSpc>
              <a:spcBef>
                <a:spcPct val="0"/>
              </a:spcBef>
            </a:pPr>
            <a:endParaRPr lang="en-US" sz="2900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                         → Height Factor: 0.2</a:t>
            </a:r>
          </a:p>
          <a:p>
            <a:pPr algn="l">
              <a:lnSpc>
                <a:spcPts val="1399"/>
              </a:lnSpc>
              <a:spcBef>
                <a:spcPct val="0"/>
              </a:spcBef>
            </a:pPr>
            <a:endParaRPr lang="en-US" sz="2900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                         → Width Factor: 0.2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13382135" y="-124826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V="1">
            <a:off x="133821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69662" y="10063142"/>
            <a:ext cx="18332860" cy="445690"/>
            <a:chOff x="0" y="0"/>
            <a:chExt cx="4828408" cy="1173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9662" y="-221832"/>
            <a:ext cx="18332860" cy="445690"/>
            <a:chOff x="0" y="0"/>
            <a:chExt cx="4828408" cy="1173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3832415" y="3725812"/>
            <a:ext cx="10623170" cy="0"/>
          </a:xfrm>
          <a:prstGeom prst="line">
            <a:avLst/>
          </a:prstGeom>
          <a:ln w="38100" cap="flat">
            <a:solidFill>
              <a:srgbClr val="AA8C6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5496685" y="-2295812"/>
            <a:ext cx="1543050" cy="15297724"/>
            <a:chOff x="0" y="0"/>
            <a:chExt cx="406400" cy="40290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5400000" flipV="1">
            <a:off x="-24093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 flipV="1">
            <a:off x="-2409335" y="-1167282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248265" y="-3074580"/>
            <a:ext cx="1543050" cy="15297724"/>
            <a:chOff x="0" y="0"/>
            <a:chExt cx="406400" cy="402903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933984" y="2589869"/>
            <a:ext cx="13334226" cy="83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 b="1">
                <a:solidFill>
                  <a:srgbClr val="6E4823"/>
                </a:solidFill>
                <a:latin typeface="Fraunces Bold"/>
                <a:ea typeface="Fraunces Bold"/>
                <a:cs typeface="Fraunces Bold"/>
                <a:sym typeface="Fraunces Bold"/>
              </a:rPr>
              <a:t>Transfer Learning with MobileNetV2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0" y="4764140"/>
            <a:ext cx="18263198" cy="847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8"/>
              </a:lnSpc>
              <a:spcBef>
                <a:spcPct val="0"/>
              </a:spcBef>
            </a:pPr>
            <a:r>
              <a:rPr lang="en-US" sz="2498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MobileNetV2, a lightweight and efficient deep learning architecture, is used as the base model to leverage pre-trained features for accurate and fast road sign classification.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13382135" y="-124826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V="1">
            <a:off x="133821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69662" y="10063142"/>
            <a:ext cx="18332860" cy="445690"/>
            <a:chOff x="0" y="0"/>
            <a:chExt cx="4828408" cy="1173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9662" y="-221832"/>
            <a:ext cx="18332860" cy="445690"/>
            <a:chOff x="0" y="0"/>
            <a:chExt cx="4828408" cy="1173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3832415" y="3725812"/>
            <a:ext cx="10623170" cy="0"/>
          </a:xfrm>
          <a:prstGeom prst="line">
            <a:avLst/>
          </a:prstGeom>
          <a:ln w="38100" cap="flat">
            <a:solidFill>
              <a:srgbClr val="AA8C6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5496685" y="-2295812"/>
            <a:ext cx="1543050" cy="15297724"/>
            <a:chOff x="0" y="0"/>
            <a:chExt cx="406400" cy="40290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5400000" flipV="1">
            <a:off x="-24093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 flipV="1">
            <a:off x="-2409335" y="-1167282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248265" y="-3074580"/>
            <a:ext cx="1543050" cy="15297724"/>
            <a:chOff x="0" y="0"/>
            <a:chExt cx="406400" cy="402903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616755" y="2102327"/>
            <a:ext cx="13822094" cy="83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 b="1">
                <a:solidFill>
                  <a:srgbClr val="6E4823"/>
                </a:solidFill>
                <a:latin typeface="Fraunces Bold"/>
                <a:ea typeface="Fraunces Bold"/>
                <a:cs typeface="Fraunces Bold"/>
                <a:sym typeface="Fraunces Bold"/>
              </a:rPr>
              <a:t>Custom Classification Model Architecture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5532" y="4908550"/>
            <a:ext cx="18116935" cy="85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A sequential model was built on top of the MobileNetV2 base using Global Average Pooling, fully connected layers,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and dropout regularization to classify 30 road sign categories.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13382135" y="-124826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V="1">
            <a:off x="133821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69662" y="10063142"/>
            <a:ext cx="18332860" cy="445690"/>
            <a:chOff x="0" y="0"/>
            <a:chExt cx="4828408" cy="1173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9662" y="-221832"/>
            <a:ext cx="18332860" cy="445690"/>
            <a:chOff x="0" y="0"/>
            <a:chExt cx="4828408" cy="1173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3832415" y="3725812"/>
            <a:ext cx="10623170" cy="0"/>
          </a:xfrm>
          <a:prstGeom prst="line">
            <a:avLst/>
          </a:prstGeom>
          <a:ln w="38100" cap="flat">
            <a:solidFill>
              <a:srgbClr val="AA8C6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5496685" y="-2295812"/>
            <a:ext cx="1543050" cy="15297724"/>
            <a:chOff x="0" y="0"/>
            <a:chExt cx="406400" cy="40290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5400000" flipV="1">
            <a:off x="-24093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 flipV="1">
            <a:off x="-2409335" y="-1167282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248265" y="-3074580"/>
            <a:ext cx="1543050" cy="15297724"/>
            <a:chOff x="0" y="0"/>
            <a:chExt cx="406400" cy="402903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614213" y="2211972"/>
            <a:ext cx="15425522" cy="83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 b="1">
                <a:solidFill>
                  <a:srgbClr val="6E4823"/>
                </a:solidFill>
                <a:latin typeface="Fraunces Bold"/>
                <a:ea typeface="Fraunces Bold"/>
                <a:cs typeface="Fraunces Bold"/>
                <a:sym typeface="Fraunces Bold"/>
              </a:rPr>
              <a:t>Model Compilation and Optimization Strategy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5017" y="4344937"/>
            <a:ext cx="18232983" cy="2655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9662" lvl="1" indent="-324831" algn="l">
              <a:lnSpc>
                <a:spcPts val="4212"/>
              </a:lnSpc>
              <a:buFont typeface="Arial"/>
              <a:buChar char="•"/>
            </a:pPr>
            <a:r>
              <a:rPr lang="en-US" sz="3009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The model was compiled using the Adam optimizer with a learning rate of 0.0001 to ensure </a:t>
            </a:r>
          </a:p>
          <a:p>
            <a:pPr algn="l">
              <a:lnSpc>
                <a:spcPts val="4212"/>
              </a:lnSpc>
            </a:pPr>
            <a:r>
              <a:rPr lang="en-US" sz="3009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        stable and efficient training. </a:t>
            </a:r>
          </a:p>
          <a:p>
            <a:pPr algn="l">
              <a:lnSpc>
                <a:spcPts val="4212"/>
              </a:lnSpc>
            </a:pPr>
            <a:endParaRPr lang="en-US" sz="3009">
              <a:solidFill>
                <a:srgbClr val="6E4823"/>
              </a:solidFill>
              <a:latin typeface="Fraunces"/>
              <a:ea typeface="Fraunces"/>
              <a:cs typeface="Fraunces"/>
              <a:sym typeface="Fraunces"/>
            </a:endParaRPr>
          </a:p>
          <a:p>
            <a:pPr marL="649662" lvl="1" indent="-324831" algn="l">
              <a:lnSpc>
                <a:spcPts val="4212"/>
              </a:lnSpc>
              <a:buFont typeface="Arial"/>
              <a:buChar char="•"/>
            </a:pPr>
            <a:r>
              <a:rPr lang="en-US" sz="3009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Early Stopping and Model Checkpoint callbacks were employed to prevent overfitting and save the best-performing model as best_model.keras.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2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13382135" y="-124826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 flipV="1">
            <a:off x="133821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69662" y="10063142"/>
            <a:ext cx="18332860" cy="445690"/>
            <a:chOff x="0" y="0"/>
            <a:chExt cx="4828408" cy="1173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69662" y="-221832"/>
            <a:ext cx="18332860" cy="445690"/>
            <a:chOff x="0" y="0"/>
            <a:chExt cx="4828408" cy="1173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28408" cy="117383"/>
            </a:xfrm>
            <a:custGeom>
              <a:avLst/>
              <a:gdLst/>
              <a:ahLst/>
              <a:cxnLst/>
              <a:rect l="l" t="t" r="r" b="b"/>
              <a:pathLst>
                <a:path w="4828408" h="117383">
                  <a:moveTo>
                    <a:pt x="0" y="0"/>
                  </a:moveTo>
                  <a:lnTo>
                    <a:pt x="4828408" y="0"/>
                  </a:lnTo>
                  <a:lnTo>
                    <a:pt x="4828408" y="117383"/>
                  </a:lnTo>
                  <a:lnTo>
                    <a:pt x="0" y="117383"/>
                  </a:lnTo>
                  <a:close/>
                </a:path>
              </a:pathLst>
            </a:custGeom>
            <a:solidFill>
              <a:srgbClr val="99755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28408" cy="155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3832415" y="3725812"/>
            <a:ext cx="10623170" cy="0"/>
          </a:xfrm>
          <a:prstGeom prst="line">
            <a:avLst/>
          </a:prstGeom>
          <a:ln w="38100" cap="flat">
            <a:solidFill>
              <a:srgbClr val="AA8C6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5496685" y="-2295812"/>
            <a:ext cx="1543050" cy="15297724"/>
            <a:chOff x="0" y="0"/>
            <a:chExt cx="406400" cy="402903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5400000" flipV="1">
            <a:off x="-2409335" y="9038735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5400000" flipV="1">
            <a:off x="-2409335" y="-1167282"/>
            <a:ext cx="7315200" cy="2496530"/>
          </a:xfrm>
          <a:custGeom>
            <a:avLst/>
            <a:gdLst/>
            <a:ahLst/>
            <a:cxnLst/>
            <a:rect l="l" t="t" r="r" b="b"/>
            <a:pathLst>
              <a:path w="7315200" h="2496530">
                <a:moveTo>
                  <a:pt x="0" y="2496530"/>
                </a:moveTo>
                <a:lnTo>
                  <a:pt x="7315200" y="2496530"/>
                </a:lnTo>
                <a:lnTo>
                  <a:pt x="7315200" y="0"/>
                </a:lnTo>
                <a:lnTo>
                  <a:pt x="0" y="0"/>
                </a:lnTo>
                <a:lnTo>
                  <a:pt x="0" y="24965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248265" y="-3074580"/>
            <a:ext cx="1543050" cy="15297724"/>
            <a:chOff x="0" y="0"/>
            <a:chExt cx="406400" cy="402903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06400" cy="4029030"/>
            </a:xfrm>
            <a:custGeom>
              <a:avLst/>
              <a:gdLst/>
              <a:ahLst/>
              <a:cxnLst/>
              <a:rect l="l" t="t" r="r" b="b"/>
              <a:pathLst>
                <a:path w="406400" h="4029030">
                  <a:moveTo>
                    <a:pt x="0" y="0"/>
                  </a:moveTo>
                  <a:lnTo>
                    <a:pt x="406400" y="0"/>
                  </a:lnTo>
                  <a:lnTo>
                    <a:pt x="406400" y="4029030"/>
                  </a:lnTo>
                  <a:lnTo>
                    <a:pt x="0" y="4029030"/>
                  </a:lnTo>
                  <a:close/>
                </a:path>
              </a:pathLst>
            </a:custGeom>
            <a:solidFill>
              <a:srgbClr val="F7F2E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406400" cy="4067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599618" y="2145993"/>
            <a:ext cx="12191852" cy="837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 b="1">
                <a:solidFill>
                  <a:srgbClr val="6E4823"/>
                </a:solidFill>
                <a:latin typeface="Fraunces Bold"/>
                <a:ea typeface="Fraunces Bold"/>
                <a:cs typeface="Fraunces Bold"/>
                <a:sym typeface="Fraunces Bold"/>
              </a:rPr>
              <a:t>Model Training Configuration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8752" y="4943792"/>
            <a:ext cx="17886118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The model was trained for 100 epochs to allow sufficient learning while monitoring 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6E4823"/>
                </a:solidFill>
                <a:latin typeface="Fraunces"/>
                <a:ea typeface="Fraunces"/>
                <a:cs typeface="Fraunces"/>
                <a:sym typeface="Fraunces"/>
              </a:rPr>
              <a:t>validation performance to ensure optimal generalization.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337</Words>
  <Application>Microsoft Office PowerPoint</Application>
  <PresentationFormat>Custom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Fraunces Bold</vt:lpstr>
      <vt:lpstr>Unna Bold</vt:lpstr>
      <vt:lpstr>Arial</vt:lpstr>
      <vt:lpstr>Fraunces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CNN-Milestone</dc:title>
  <dc:creator>Sudhan</dc:creator>
  <cp:lastModifiedBy>anitha M</cp:lastModifiedBy>
  <cp:revision>2</cp:revision>
  <dcterms:created xsi:type="dcterms:W3CDTF">2006-08-16T00:00:00Z</dcterms:created>
  <dcterms:modified xsi:type="dcterms:W3CDTF">2025-05-07T13:54:22Z</dcterms:modified>
  <dc:identifier>DAGkj7fNoIY</dc:identifier>
</cp:coreProperties>
</file>