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6"/>
  </p:notesMasterIdLst>
  <p:sldIdLst>
    <p:sldId id="256" r:id="rId2"/>
    <p:sldId id="269" r:id="rId3"/>
    <p:sldId id="257" r:id="rId4"/>
    <p:sldId id="258" r:id="rId5"/>
    <p:sldId id="259" r:id="rId6"/>
    <p:sldId id="260" r:id="rId7"/>
    <p:sldId id="261" r:id="rId8"/>
    <p:sldId id="262" r:id="rId9"/>
    <p:sldId id="263" r:id="rId10"/>
    <p:sldId id="267" r:id="rId11"/>
    <p:sldId id="266" r:id="rId12"/>
    <p:sldId id="264" r:id="rId13"/>
    <p:sldId id="265" r:id="rId14"/>
    <p:sldId id="268" r:id="rId15"/>
  </p:sldIdLst>
  <p:sldSz cx="14630400" cy="8229600"/>
  <p:notesSz cx="8229600" cy="14630400"/>
  <p:embeddedFontLst>
    <p:embeddedFont>
      <p:font typeface="Italic" panose="00000400000000000000" pitchFamily="2" charset="0"/>
      <p:regular r:id="rId17"/>
    </p:embeddedFont>
    <p:embeddedFont>
      <p:font typeface="Lato" panose="020F0502020204030203" pitchFamily="34" charset="0"/>
      <p:regular r:id="rId18"/>
      <p:bold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63" autoAdjust="0"/>
    <p:restoredTop sz="94610"/>
  </p:normalViewPr>
  <p:slideViewPr>
    <p:cSldViewPr snapToGrid="0" snapToObjects="1">
      <p:cViewPr varScale="1">
        <p:scale>
          <a:sx n="74" d="100"/>
          <a:sy n="74" d="100"/>
        </p:scale>
        <p:origin x="82"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6645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820180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18847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92699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71450" y="0"/>
            <a:ext cx="5486400" cy="8229600"/>
          </a:xfrm>
          <a:prstGeom prst="rect">
            <a:avLst/>
          </a:prstGeom>
        </p:spPr>
      </p:pic>
      <p:sp>
        <p:nvSpPr>
          <p:cNvPr id="3" name="Text 0"/>
          <p:cNvSpPr/>
          <p:nvPr/>
        </p:nvSpPr>
        <p:spPr>
          <a:xfrm>
            <a:off x="6376274" y="2844998"/>
            <a:ext cx="7415927" cy="1064657"/>
          </a:xfrm>
          <a:prstGeom prst="rect">
            <a:avLst/>
          </a:prstGeom>
          <a:noFill/>
          <a:ln/>
        </p:spPr>
        <p:txBody>
          <a:bodyPr wrap="none" lIns="0" tIns="0" rIns="0" bIns="0" rtlCol="0" anchor="t"/>
          <a:lstStyle/>
          <a:p>
            <a:pPr marL="0" indent="0">
              <a:lnSpc>
                <a:spcPts val="8350"/>
              </a:lnSpc>
              <a:buNone/>
            </a:pPr>
            <a:r>
              <a:rPr lang="en-US" sz="6700" b="1" dirty="0">
                <a:solidFill>
                  <a:srgbClr val="282824"/>
                </a:solidFill>
                <a:latin typeface="Lato" pitchFamily="34" charset="0"/>
                <a:ea typeface="Lato" pitchFamily="34" charset="-122"/>
                <a:cs typeface="Lato" pitchFamily="34" charset="-120"/>
              </a:rPr>
              <a:t>Password Validator</a:t>
            </a:r>
          </a:p>
        </p:txBody>
      </p:sp>
      <p:sp>
        <p:nvSpPr>
          <p:cNvPr id="7" name="Text 4"/>
          <p:cNvSpPr/>
          <p:nvPr/>
        </p:nvSpPr>
        <p:spPr>
          <a:xfrm>
            <a:off x="6868716" y="4258647"/>
            <a:ext cx="2942153" cy="1064656"/>
          </a:xfrm>
          <a:prstGeom prst="rect">
            <a:avLst/>
          </a:prstGeom>
          <a:noFill/>
          <a:ln/>
        </p:spPr>
        <p:txBody>
          <a:bodyPr wrap="none" lIns="0" tIns="0" rIns="0" bIns="0" rtlCol="0" anchor="t"/>
          <a:lstStyle/>
          <a:p>
            <a:pPr marL="0" indent="0" algn="l">
              <a:lnSpc>
                <a:spcPts val="3400"/>
              </a:lnSpc>
              <a:buNone/>
            </a:pPr>
            <a:r>
              <a:rPr lang="en-US" sz="2400" b="1" dirty="0" err="1">
                <a:solidFill>
                  <a:srgbClr val="4A4A45"/>
                </a:solidFill>
                <a:latin typeface="Lato" pitchFamily="34" charset="0"/>
                <a:ea typeface="Lato" pitchFamily="34" charset="-122"/>
                <a:cs typeface="Lato" pitchFamily="34" charset="-120"/>
              </a:rPr>
              <a:t>M.Sudharsanan</a:t>
            </a:r>
            <a:endParaRPr lang="en-US" sz="2400" b="1" dirty="0">
              <a:solidFill>
                <a:srgbClr val="4A4A45"/>
              </a:solidFill>
              <a:latin typeface="Lato" pitchFamily="34" charset="0"/>
              <a:ea typeface="Lato" pitchFamily="34" charset="-122"/>
              <a:cs typeface="Lato" pitchFamily="34" charset="-120"/>
            </a:endParaRPr>
          </a:p>
          <a:p>
            <a:pPr marL="0" indent="0" algn="l">
              <a:lnSpc>
                <a:spcPts val="3400"/>
              </a:lnSpc>
              <a:buNone/>
            </a:pPr>
            <a:r>
              <a:rPr lang="en-US" sz="2400" b="1" dirty="0">
                <a:solidFill>
                  <a:srgbClr val="4A4A45"/>
                </a:solidFill>
                <a:latin typeface="Lato" pitchFamily="34" charset="0"/>
                <a:ea typeface="Lato" pitchFamily="34" charset="-122"/>
                <a:cs typeface="Lato" pitchFamily="34" charset="-120"/>
              </a:rPr>
              <a:t>Submission </a:t>
            </a:r>
            <a:r>
              <a:rPr lang="en-US" sz="2400" b="1">
                <a:solidFill>
                  <a:srgbClr val="4A4A45"/>
                </a:solidFill>
                <a:latin typeface="Lato" pitchFamily="34" charset="0"/>
                <a:ea typeface="Lato" pitchFamily="34" charset="-122"/>
                <a:cs typeface="Lato" pitchFamily="34" charset="-120"/>
              </a:rPr>
              <a:t>Date:22/10/2024</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0" y="270472"/>
            <a:ext cx="6172200" cy="771525"/>
          </a:xfrm>
          <a:prstGeom prst="rect">
            <a:avLst/>
          </a:prstGeom>
          <a:noFill/>
          <a:ln/>
        </p:spPr>
        <p:txBody>
          <a:bodyPr wrap="none" lIns="0" tIns="0" rIns="0" bIns="0" rtlCol="0" anchor="t"/>
          <a:lstStyle/>
          <a:p>
            <a:pPr marL="0" indent="0">
              <a:lnSpc>
                <a:spcPts val="6050"/>
              </a:lnSpc>
              <a:buNone/>
            </a:pPr>
            <a:r>
              <a:rPr lang="en-US" sz="4850" b="1" dirty="0">
                <a:solidFill>
                  <a:srgbClr val="282824"/>
                </a:solidFill>
                <a:latin typeface="Lato" pitchFamily="34" charset="0"/>
                <a:ea typeface="Lato" pitchFamily="34" charset="-122"/>
                <a:cs typeface="Lato" pitchFamily="34" charset="-120"/>
              </a:rPr>
              <a:t>Code Implementation</a:t>
            </a:r>
            <a:endParaRPr lang="en-US" sz="4850" dirty="0"/>
          </a:p>
        </p:txBody>
      </p:sp>
      <p:sp>
        <p:nvSpPr>
          <p:cNvPr id="5" name="Shape 2"/>
          <p:cNvSpPr/>
          <p:nvPr/>
        </p:nvSpPr>
        <p:spPr>
          <a:xfrm>
            <a:off x="879277" y="5324713"/>
            <a:ext cx="12871847" cy="706517"/>
          </a:xfrm>
          <a:prstGeom prst="rect">
            <a:avLst/>
          </a:prstGeom>
          <a:solidFill>
            <a:srgbClr val="FFFFFF">
              <a:alpha val="4000"/>
            </a:srgbClr>
          </a:solidFill>
          <a:ln/>
        </p:spPr>
      </p:sp>
      <p:sp>
        <p:nvSpPr>
          <p:cNvPr id="6" name="Text 3"/>
          <p:cNvSpPr/>
          <p:nvPr/>
        </p:nvSpPr>
        <p:spPr>
          <a:xfrm>
            <a:off x="908186" y="1663936"/>
            <a:ext cx="5938480" cy="395049"/>
          </a:xfrm>
          <a:prstGeom prst="rect">
            <a:avLst/>
          </a:prstGeom>
          <a:noFill/>
          <a:ln/>
        </p:spPr>
        <p:txBody>
          <a:bodyPr wrap="none" lIns="0" tIns="0" rIns="0" bIns="0" rtlCol="0" anchor="t"/>
          <a:lstStyle/>
          <a:p>
            <a:pPr marL="0" indent="0">
              <a:lnSpc>
                <a:spcPts val="3100"/>
              </a:lnSpc>
              <a:buNone/>
            </a:pPr>
            <a:endParaRPr lang="en-US" sz="1900" dirty="0"/>
          </a:p>
        </p:txBody>
      </p:sp>
      <p:sp>
        <p:nvSpPr>
          <p:cNvPr id="9" name="Text 6"/>
          <p:cNvSpPr/>
          <p:nvPr/>
        </p:nvSpPr>
        <p:spPr>
          <a:xfrm>
            <a:off x="674466" y="2531338"/>
            <a:ext cx="5938480" cy="611593"/>
          </a:xfrm>
          <a:prstGeom prst="rect">
            <a:avLst/>
          </a:prstGeom>
          <a:noFill/>
          <a:ln/>
        </p:spPr>
        <p:txBody>
          <a:bodyPr wrap="none" lIns="0" tIns="0" rIns="0" bIns="0" rtlCol="0" anchor="t"/>
          <a:lstStyle/>
          <a:p>
            <a:pPr marL="0" indent="0">
              <a:lnSpc>
                <a:spcPts val="3100"/>
              </a:lnSpc>
              <a:buNone/>
            </a:pPr>
            <a:endParaRPr lang="en-US" sz="1900" dirty="0"/>
          </a:p>
        </p:txBody>
      </p:sp>
      <p:pic>
        <p:nvPicPr>
          <p:cNvPr id="7" name="Picture 6">
            <a:extLst>
              <a:ext uri="{FF2B5EF4-FFF2-40B4-BE49-F238E27FC236}">
                <a16:creationId xmlns:a16="http://schemas.microsoft.com/office/drawing/2014/main" id="{BE1BCB8F-6F6A-B545-9635-2ABA71A8575D}"/>
              </a:ext>
            </a:extLst>
          </p:cNvPr>
          <p:cNvPicPr>
            <a:picLocks noChangeAspect="1"/>
          </p:cNvPicPr>
          <p:nvPr/>
        </p:nvPicPr>
        <p:blipFill>
          <a:blip r:embed="rId3"/>
          <a:stretch>
            <a:fillRect/>
          </a:stretch>
        </p:blipFill>
        <p:spPr>
          <a:xfrm>
            <a:off x="674466" y="1358741"/>
            <a:ext cx="5400675" cy="6219825"/>
          </a:xfrm>
          <a:prstGeom prst="rect">
            <a:avLst/>
          </a:prstGeom>
        </p:spPr>
      </p:pic>
    </p:spTree>
    <p:extLst>
      <p:ext uri="{BB962C8B-B14F-4D97-AF65-F5344CB8AC3E}">
        <p14:creationId xmlns:p14="http://schemas.microsoft.com/office/powerpoint/2010/main" val="1250349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74466" y="711041"/>
            <a:ext cx="6172200" cy="771525"/>
          </a:xfrm>
          <a:prstGeom prst="rect">
            <a:avLst/>
          </a:prstGeom>
          <a:noFill/>
          <a:ln/>
        </p:spPr>
        <p:txBody>
          <a:bodyPr wrap="none" lIns="0" tIns="0" rIns="0" bIns="0" rtlCol="0" anchor="t"/>
          <a:lstStyle/>
          <a:p>
            <a:pPr marL="0" indent="0">
              <a:lnSpc>
                <a:spcPts val="6050"/>
              </a:lnSpc>
              <a:buNone/>
            </a:pPr>
            <a:r>
              <a:rPr lang="en-US" sz="4850" b="1">
                <a:solidFill>
                  <a:srgbClr val="282824"/>
                </a:solidFill>
                <a:latin typeface="Lato" pitchFamily="34" charset="0"/>
                <a:ea typeface="Lato" pitchFamily="34" charset="-122"/>
                <a:cs typeface="Lato" pitchFamily="34" charset="-120"/>
              </a:rPr>
              <a:t>Code Implementation</a:t>
            </a:r>
            <a:endParaRPr lang="en-US" sz="4850" dirty="0"/>
          </a:p>
        </p:txBody>
      </p:sp>
      <p:sp>
        <p:nvSpPr>
          <p:cNvPr id="5" name="Shape 2"/>
          <p:cNvSpPr/>
          <p:nvPr/>
        </p:nvSpPr>
        <p:spPr>
          <a:xfrm>
            <a:off x="879277" y="5324713"/>
            <a:ext cx="12871847" cy="706517"/>
          </a:xfrm>
          <a:prstGeom prst="rect">
            <a:avLst/>
          </a:prstGeom>
          <a:solidFill>
            <a:srgbClr val="FFFFFF">
              <a:alpha val="4000"/>
            </a:srgbClr>
          </a:solidFill>
          <a:ln/>
        </p:spPr>
      </p:sp>
      <p:sp>
        <p:nvSpPr>
          <p:cNvPr id="6" name="Text 3"/>
          <p:cNvSpPr/>
          <p:nvPr/>
        </p:nvSpPr>
        <p:spPr>
          <a:xfrm>
            <a:off x="908186" y="1663936"/>
            <a:ext cx="5938480" cy="395049"/>
          </a:xfrm>
          <a:prstGeom prst="rect">
            <a:avLst/>
          </a:prstGeom>
          <a:noFill/>
          <a:ln/>
        </p:spPr>
        <p:txBody>
          <a:bodyPr wrap="none" lIns="0" tIns="0" rIns="0" bIns="0" rtlCol="0" anchor="t"/>
          <a:lstStyle/>
          <a:p>
            <a:pPr marL="0" indent="0">
              <a:lnSpc>
                <a:spcPts val="3100"/>
              </a:lnSpc>
              <a:buNone/>
            </a:pPr>
            <a:endParaRPr lang="en-US" sz="1900" dirty="0"/>
          </a:p>
        </p:txBody>
      </p:sp>
      <p:sp>
        <p:nvSpPr>
          <p:cNvPr id="9" name="Text 6"/>
          <p:cNvSpPr/>
          <p:nvPr/>
        </p:nvSpPr>
        <p:spPr>
          <a:xfrm>
            <a:off x="674466" y="2531338"/>
            <a:ext cx="5938480" cy="611593"/>
          </a:xfrm>
          <a:prstGeom prst="rect">
            <a:avLst/>
          </a:prstGeom>
          <a:noFill/>
          <a:ln/>
        </p:spPr>
        <p:txBody>
          <a:bodyPr wrap="none" lIns="0" tIns="0" rIns="0" bIns="0" rtlCol="0" anchor="t"/>
          <a:lstStyle/>
          <a:p>
            <a:pPr marL="0" indent="0">
              <a:lnSpc>
                <a:spcPts val="3100"/>
              </a:lnSpc>
              <a:buNone/>
            </a:pPr>
            <a:endParaRPr lang="en-US" sz="1900" dirty="0"/>
          </a:p>
        </p:txBody>
      </p:sp>
      <p:pic>
        <p:nvPicPr>
          <p:cNvPr id="8" name="Picture 7">
            <a:extLst>
              <a:ext uri="{FF2B5EF4-FFF2-40B4-BE49-F238E27FC236}">
                <a16:creationId xmlns:a16="http://schemas.microsoft.com/office/drawing/2014/main" id="{9B97BB14-B139-87D4-8238-C872B35C7085}"/>
              </a:ext>
            </a:extLst>
          </p:cNvPr>
          <p:cNvPicPr>
            <a:picLocks noChangeAspect="1"/>
          </p:cNvPicPr>
          <p:nvPr/>
        </p:nvPicPr>
        <p:blipFill>
          <a:blip r:embed="rId3"/>
          <a:stretch>
            <a:fillRect/>
          </a:stretch>
        </p:blipFill>
        <p:spPr>
          <a:xfrm>
            <a:off x="988791" y="1774984"/>
            <a:ext cx="5857875" cy="5743575"/>
          </a:xfrm>
          <a:prstGeom prst="rect">
            <a:avLst/>
          </a:prstGeom>
        </p:spPr>
      </p:pic>
    </p:spTree>
    <p:extLst>
      <p:ext uri="{BB962C8B-B14F-4D97-AF65-F5344CB8AC3E}">
        <p14:creationId xmlns:p14="http://schemas.microsoft.com/office/powerpoint/2010/main" val="881530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3" name="Text 0"/>
          <p:cNvSpPr/>
          <p:nvPr/>
        </p:nvSpPr>
        <p:spPr>
          <a:xfrm>
            <a:off x="864037" y="1101447"/>
            <a:ext cx="7415927" cy="1543050"/>
          </a:xfrm>
          <a:prstGeom prst="rect">
            <a:avLst/>
          </a:prstGeom>
          <a:noFill/>
          <a:ln/>
        </p:spPr>
        <p:txBody>
          <a:bodyPr wrap="square" lIns="0" tIns="0" rIns="0" bIns="0" rtlCol="0" anchor="t"/>
          <a:lstStyle/>
          <a:p>
            <a:pPr marL="0" indent="0">
              <a:lnSpc>
                <a:spcPts val="6050"/>
              </a:lnSpc>
              <a:buNone/>
            </a:pPr>
            <a:r>
              <a:rPr lang="en-US" sz="4850" b="1" dirty="0">
                <a:solidFill>
                  <a:srgbClr val="282824"/>
                </a:solidFill>
                <a:latin typeface="Lato" pitchFamily="34" charset="0"/>
                <a:ea typeface="Lato" pitchFamily="34" charset="-122"/>
                <a:cs typeface="Lato" pitchFamily="34" charset="-120"/>
              </a:rPr>
              <a:t>Project Results &amp; Outcome</a:t>
            </a:r>
            <a:endParaRPr lang="en-US" sz="4850" dirty="0"/>
          </a:p>
        </p:txBody>
      </p:sp>
      <p:sp>
        <p:nvSpPr>
          <p:cNvPr id="4" name="Shape 1"/>
          <p:cNvSpPr/>
          <p:nvPr/>
        </p:nvSpPr>
        <p:spPr>
          <a:xfrm>
            <a:off x="864037" y="3292435"/>
            <a:ext cx="555427" cy="555427"/>
          </a:xfrm>
          <a:prstGeom prst="roundRect">
            <a:avLst>
              <a:gd name="adj" fmla="val 6668"/>
            </a:avLst>
          </a:prstGeom>
          <a:solidFill>
            <a:srgbClr val="E5DFD2"/>
          </a:solidFill>
          <a:ln/>
        </p:spPr>
      </p:sp>
      <p:sp>
        <p:nvSpPr>
          <p:cNvPr id="5" name="Text 2"/>
          <p:cNvSpPr/>
          <p:nvPr/>
        </p:nvSpPr>
        <p:spPr>
          <a:xfrm>
            <a:off x="1034296" y="3384947"/>
            <a:ext cx="214789" cy="370284"/>
          </a:xfrm>
          <a:prstGeom prst="rect">
            <a:avLst/>
          </a:prstGeom>
          <a:noFill/>
          <a:ln/>
        </p:spPr>
        <p:txBody>
          <a:bodyPr wrap="none" lIns="0" tIns="0" rIns="0" bIns="0" rtlCol="0" anchor="t"/>
          <a:lstStyle/>
          <a:p>
            <a:pPr marL="0" indent="0" algn="ctr">
              <a:lnSpc>
                <a:spcPts val="2900"/>
              </a:lnSpc>
              <a:buNone/>
            </a:pPr>
            <a:r>
              <a:rPr lang="en-US" sz="2900" b="1" dirty="0">
                <a:solidFill>
                  <a:srgbClr val="4A4A45"/>
                </a:solidFill>
                <a:latin typeface="Lato" pitchFamily="34" charset="0"/>
                <a:ea typeface="Lato" pitchFamily="34" charset="-122"/>
                <a:cs typeface="Lato" pitchFamily="34" charset="-120"/>
              </a:rPr>
              <a:t>1</a:t>
            </a:r>
            <a:endParaRPr lang="en-US" sz="2900" dirty="0"/>
          </a:p>
        </p:txBody>
      </p:sp>
      <p:sp>
        <p:nvSpPr>
          <p:cNvPr id="6" name="Text 3"/>
          <p:cNvSpPr/>
          <p:nvPr/>
        </p:nvSpPr>
        <p:spPr>
          <a:xfrm>
            <a:off x="1666280" y="3292435"/>
            <a:ext cx="3191232" cy="385763"/>
          </a:xfrm>
          <a:prstGeom prst="rect">
            <a:avLst/>
          </a:prstGeom>
          <a:noFill/>
          <a:ln/>
        </p:spPr>
        <p:txBody>
          <a:bodyPr wrap="none" lIns="0" tIns="0" rIns="0" bIns="0" rtlCol="0" anchor="t"/>
          <a:lstStyle/>
          <a:p>
            <a:pPr marL="0" indent="0">
              <a:lnSpc>
                <a:spcPts val="3000"/>
              </a:lnSpc>
              <a:buNone/>
            </a:pPr>
            <a:r>
              <a:rPr lang="en-US" sz="2400" b="1" dirty="0">
                <a:solidFill>
                  <a:srgbClr val="4A4A45"/>
                </a:solidFill>
                <a:latin typeface="Lato" pitchFamily="34" charset="0"/>
                <a:ea typeface="Lato" pitchFamily="34" charset="-122"/>
                <a:cs typeface="Lato" pitchFamily="34" charset="-120"/>
              </a:rPr>
              <a:t>Password Enforcement</a:t>
            </a:r>
            <a:endParaRPr lang="en-US" sz="2400" dirty="0"/>
          </a:p>
        </p:txBody>
      </p:sp>
      <p:sp>
        <p:nvSpPr>
          <p:cNvPr id="7" name="Text 4"/>
          <p:cNvSpPr/>
          <p:nvPr/>
        </p:nvSpPr>
        <p:spPr>
          <a:xfrm>
            <a:off x="1666280" y="3826312"/>
            <a:ext cx="6613684" cy="395049"/>
          </a:xfrm>
          <a:prstGeom prst="rect">
            <a:avLst/>
          </a:prstGeom>
          <a:noFill/>
          <a:ln/>
        </p:spPr>
        <p:txBody>
          <a:bodyPr wrap="none" lIns="0" tIns="0" rIns="0" bIns="0" rtlCol="0" anchor="t"/>
          <a:lstStyle/>
          <a:p>
            <a:pPr marL="0" indent="0">
              <a:lnSpc>
                <a:spcPts val="3100"/>
              </a:lnSpc>
              <a:buNone/>
            </a:pPr>
            <a:r>
              <a:rPr lang="en-US" sz="1900" dirty="0">
                <a:solidFill>
                  <a:srgbClr val="4A4A45"/>
                </a:solidFill>
                <a:latin typeface="Lato" pitchFamily="34" charset="0"/>
                <a:ea typeface="Lato" pitchFamily="34" charset="-122"/>
                <a:cs typeface="Lato" pitchFamily="34" charset="-120"/>
              </a:rPr>
              <a:t>Enforces password rules, improving password strength</a:t>
            </a:r>
            <a:endParaRPr lang="en-US" sz="1900" dirty="0"/>
          </a:p>
        </p:txBody>
      </p:sp>
      <p:sp>
        <p:nvSpPr>
          <p:cNvPr id="8" name="Shape 5"/>
          <p:cNvSpPr/>
          <p:nvPr/>
        </p:nvSpPr>
        <p:spPr>
          <a:xfrm>
            <a:off x="864037" y="4745831"/>
            <a:ext cx="555427" cy="555427"/>
          </a:xfrm>
          <a:prstGeom prst="roundRect">
            <a:avLst>
              <a:gd name="adj" fmla="val 6668"/>
            </a:avLst>
          </a:prstGeom>
          <a:solidFill>
            <a:srgbClr val="E5DFD2"/>
          </a:solidFill>
          <a:ln/>
        </p:spPr>
      </p:sp>
      <p:sp>
        <p:nvSpPr>
          <p:cNvPr id="9" name="Text 6"/>
          <p:cNvSpPr/>
          <p:nvPr/>
        </p:nvSpPr>
        <p:spPr>
          <a:xfrm>
            <a:off x="1034296" y="4838343"/>
            <a:ext cx="214789" cy="370284"/>
          </a:xfrm>
          <a:prstGeom prst="rect">
            <a:avLst/>
          </a:prstGeom>
          <a:noFill/>
          <a:ln/>
        </p:spPr>
        <p:txBody>
          <a:bodyPr wrap="none" lIns="0" tIns="0" rIns="0" bIns="0" rtlCol="0" anchor="t"/>
          <a:lstStyle/>
          <a:p>
            <a:pPr marL="0" indent="0" algn="ctr">
              <a:lnSpc>
                <a:spcPts val="2900"/>
              </a:lnSpc>
              <a:buNone/>
            </a:pPr>
            <a:r>
              <a:rPr lang="en-US" sz="2900" b="1" dirty="0">
                <a:solidFill>
                  <a:srgbClr val="4A4A45"/>
                </a:solidFill>
                <a:latin typeface="Lato" pitchFamily="34" charset="0"/>
                <a:ea typeface="Lato" pitchFamily="34" charset="-122"/>
                <a:cs typeface="Lato" pitchFamily="34" charset="-120"/>
              </a:rPr>
              <a:t>2</a:t>
            </a:r>
            <a:endParaRPr lang="en-US" sz="2900" dirty="0"/>
          </a:p>
        </p:txBody>
      </p:sp>
      <p:sp>
        <p:nvSpPr>
          <p:cNvPr id="10" name="Text 7"/>
          <p:cNvSpPr/>
          <p:nvPr/>
        </p:nvSpPr>
        <p:spPr>
          <a:xfrm>
            <a:off x="1666280" y="4745831"/>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4A4A45"/>
                </a:solidFill>
                <a:latin typeface="Lato" pitchFamily="34" charset="0"/>
                <a:ea typeface="Lato" pitchFamily="34" charset="-122"/>
                <a:cs typeface="Lato" pitchFamily="34" charset="-120"/>
              </a:rPr>
              <a:t>User Feedback</a:t>
            </a:r>
            <a:endParaRPr lang="en-US" sz="2400" dirty="0"/>
          </a:p>
        </p:txBody>
      </p:sp>
      <p:sp>
        <p:nvSpPr>
          <p:cNvPr id="11" name="Text 8"/>
          <p:cNvSpPr/>
          <p:nvPr/>
        </p:nvSpPr>
        <p:spPr>
          <a:xfrm>
            <a:off x="1666280" y="5279708"/>
            <a:ext cx="6613684" cy="395049"/>
          </a:xfrm>
          <a:prstGeom prst="rect">
            <a:avLst/>
          </a:prstGeom>
          <a:noFill/>
          <a:ln/>
        </p:spPr>
        <p:txBody>
          <a:bodyPr wrap="none" lIns="0" tIns="0" rIns="0" bIns="0" rtlCol="0" anchor="t"/>
          <a:lstStyle/>
          <a:p>
            <a:pPr marL="0" indent="0">
              <a:lnSpc>
                <a:spcPts val="3100"/>
              </a:lnSpc>
              <a:buNone/>
            </a:pPr>
            <a:r>
              <a:rPr lang="en-US" sz="1900" dirty="0">
                <a:solidFill>
                  <a:srgbClr val="4A4A45"/>
                </a:solidFill>
                <a:latin typeface="Lato" pitchFamily="34" charset="0"/>
                <a:ea typeface="Lato" pitchFamily="34" charset="-122"/>
                <a:cs typeface="Lato" pitchFamily="34" charset="-120"/>
              </a:rPr>
              <a:t>Provides valuable feedback to improve password quality</a:t>
            </a:r>
            <a:endParaRPr lang="en-US" sz="1900" dirty="0"/>
          </a:p>
        </p:txBody>
      </p:sp>
      <p:sp>
        <p:nvSpPr>
          <p:cNvPr id="12" name="Shape 9"/>
          <p:cNvSpPr/>
          <p:nvPr/>
        </p:nvSpPr>
        <p:spPr>
          <a:xfrm>
            <a:off x="864037" y="6199227"/>
            <a:ext cx="555427" cy="555427"/>
          </a:xfrm>
          <a:prstGeom prst="roundRect">
            <a:avLst>
              <a:gd name="adj" fmla="val 6668"/>
            </a:avLst>
          </a:prstGeom>
          <a:solidFill>
            <a:srgbClr val="E5DFD2"/>
          </a:solidFill>
          <a:ln/>
        </p:spPr>
      </p:sp>
      <p:sp>
        <p:nvSpPr>
          <p:cNvPr id="13" name="Text 10"/>
          <p:cNvSpPr/>
          <p:nvPr/>
        </p:nvSpPr>
        <p:spPr>
          <a:xfrm>
            <a:off x="1034296" y="6291739"/>
            <a:ext cx="214789" cy="370284"/>
          </a:xfrm>
          <a:prstGeom prst="rect">
            <a:avLst/>
          </a:prstGeom>
          <a:noFill/>
          <a:ln/>
        </p:spPr>
        <p:txBody>
          <a:bodyPr wrap="none" lIns="0" tIns="0" rIns="0" bIns="0" rtlCol="0" anchor="t"/>
          <a:lstStyle/>
          <a:p>
            <a:pPr marL="0" indent="0" algn="ctr">
              <a:lnSpc>
                <a:spcPts val="2900"/>
              </a:lnSpc>
              <a:buNone/>
            </a:pPr>
            <a:r>
              <a:rPr lang="en-US" sz="2900" b="1" dirty="0">
                <a:solidFill>
                  <a:srgbClr val="4A4A45"/>
                </a:solidFill>
                <a:latin typeface="Lato" pitchFamily="34" charset="0"/>
                <a:ea typeface="Lato" pitchFamily="34" charset="-122"/>
                <a:cs typeface="Lato" pitchFamily="34" charset="-120"/>
              </a:rPr>
              <a:t>3</a:t>
            </a:r>
            <a:endParaRPr lang="en-US" sz="2900" dirty="0"/>
          </a:p>
        </p:txBody>
      </p:sp>
      <p:sp>
        <p:nvSpPr>
          <p:cNvPr id="14" name="Text 11"/>
          <p:cNvSpPr/>
          <p:nvPr/>
        </p:nvSpPr>
        <p:spPr>
          <a:xfrm>
            <a:off x="1666280" y="6199227"/>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4A4A45"/>
                </a:solidFill>
                <a:latin typeface="Lato" pitchFamily="34" charset="0"/>
                <a:ea typeface="Lato" pitchFamily="34" charset="-122"/>
                <a:cs typeface="Lato" pitchFamily="34" charset="-120"/>
              </a:rPr>
              <a:t>Enhanced Security</a:t>
            </a:r>
            <a:endParaRPr lang="en-US" sz="2400" dirty="0"/>
          </a:p>
        </p:txBody>
      </p:sp>
      <p:sp>
        <p:nvSpPr>
          <p:cNvPr id="15" name="Text 12"/>
          <p:cNvSpPr/>
          <p:nvPr/>
        </p:nvSpPr>
        <p:spPr>
          <a:xfrm>
            <a:off x="1666280" y="6733103"/>
            <a:ext cx="6613684" cy="395049"/>
          </a:xfrm>
          <a:prstGeom prst="rect">
            <a:avLst/>
          </a:prstGeom>
          <a:noFill/>
          <a:ln/>
        </p:spPr>
        <p:txBody>
          <a:bodyPr wrap="none" lIns="0" tIns="0" rIns="0" bIns="0" rtlCol="0" anchor="t"/>
          <a:lstStyle/>
          <a:p>
            <a:pPr marL="0" indent="0">
              <a:lnSpc>
                <a:spcPts val="3100"/>
              </a:lnSpc>
              <a:buNone/>
            </a:pPr>
            <a:r>
              <a:rPr lang="en-US" sz="1900" dirty="0">
                <a:solidFill>
                  <a:srgbClr val="4A4A45"/>
                </a:solidFill>
                <a:latin typeface="Lato" pitchFamily="34" charset="0"/>
                <a:ea typeface="Lato" pitchFamily="34" charset="-122"/>
                <a:cs typeface="Lato" pitchFamily="34" charset="-120"/>
              </a:rPr>
              <a:t>Contributes to improved password security for users</a:t>
            </a:r>
            <a:endParaRPr lang="en-US" sz="1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64037" y="2289453"/>
            <a:ext cx="9602153" cy="771525"/>
          </a:xfrm>
          <a:prstGeom prst="rect">
            <a:avLst/>
          </a:prstGeom>
          <a:noFill/>
          <a:ln/>
        </p:spPr>
        <p:txBody>
          <a:bodyPr wrap="none" lIns="0" tIns="0" rIns="0" bIns="0" rtlCol="0" anchor="t"/>
          <a:lstStyle/>
          <a:p>
            <a:pPr marL="0" indent="0">
              <a:lnSpc>
                <a:spcPts val="6050"/>
              </a:lnSpc>
              <a:buNone/>
            </a:pPr>
            <a:r>
              <a:rPr lang="en-US" sz="4850" b="1" dirty="0">
                <a:solidFill>
                  <a:srgbClr val="282824"/>
                </a:solidFill>
                <a:latin typeface="Lato" pitchFamily="34" charset="0"/>
                <a:ea typeface="Lato" pitchFamily="34" charset="-122"/>
                <a:cs typeface="Lato" pitchFamily="34" charset="-120"/>
              </a:rPr>
              <a:t>Key Points &amp; Future Improvements</a:t>
            </a:r>
            <a:endParaRPr lang="en-US" sz="4850" dirty="0"/>
          </a:p>
        </p:txBody>
      </p:sp>
      <p:sp>
        <p:nvSpPr>
          <p:cNvPr id="3" name="Text 1"/>
          <p:cNvSpPr/>
          <p:nvPr/>
        </p:nvSpPr>
        <p:spPr>
          <a:xfrm>
            <a:off x="864037" y="3678079"/>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282824"/>
                </a:solidFill>
                <a:latin typeface="Lato" pitchFamily="34" charset="0"/>
                <a:ea typeface="Lato" pitchFamily="34" charset="-122"/>
                <a:cs typeface="Lato" pitchFamily="34" charset="-120"/>
              </a:rPr>
              <a:t>Key Points</a:t>
            </a:r>
            <a:endParaRPr lang="en-US" sz="2400" dirty="0"/>
          </a:p>
        </p:txBody>
      </p:sp>
      <p:sp>
        <p:nvSpPr>
          <p:cNvPr id="4" name="Text 2"/>
          <p:cNvSpPr/>
          <p:nvPr/>
        </p:nvSpPr>
        <p:spPr>
          <a:xfrm>
            <a:off x="336472" y="4310659"/>
            <a:ext cx="6150054" cy="2566391"/>
          </a:xfrm>
          <a:prstGeom prst="rect">
            <a:avLst/>
          </a:prstGeom>
          <a:noFill/>
          <a:ln/>
        </p:spPr>
        <p:txBody>
          <a:bodyPr wrap="none" lIns="0" tIns="0" rIns="0" bIns="0" rtlCol="0" anchor="t"/>
          <a:lstStyle/>
          <a:p>
            <a:pPr marL="0" indent="0" algn="just">
              <a:lnSpc>
                <a:spcPts val="3100"/>
              </a:lnSpc>
              <a:buNone/>
            </a:pPr>
            <a:r>
              <a:rPr lang="en-US" sz="2000" dirty="0"/>
              <a:t>The password validation program enhances security </a:t>
            </a:r>
          </a:p>
          <a:p>
            <a:pPr marL="0" indent="0" algn="just">
              <a:lnSpc>
                <a:spcPts val="3100"/>
              </a:lnSpc>
              <a:buNone/>
            </a:pPr>
            <a:r>
              <a:rPr lang="en-US" sz="2000" dirty="0"/>
              <a:t>by ensuring strong, complex passwords through </a:t>
            </a:r>
          </a:p>
          <a:p>
            <a:pPr marL="0" indent="0" algn="just">
              <a:lnSpc>
                <a:spcPts val="3100"/>
              </a:lnSpc>
              <a:buNone/>
            </a:pPr>
            <a:r>
              <a:rPr lang="en-US" sz="2000" dirty="0"/>
              <a:t>object-oriented design and clear user feedback. </a:t>
            </a:r>
          </a:p>
          <a:p>
            <a:pPr marL="0" indent="0" algn="just">
              <a:lnSpc>
                <a:spcPts val="3100"/>
              </a:lnSpc>
              <a:buNone/>
            </a:pPr>
            <a:r>
              <a:rPr lang="en-US" sz="2000" dirty="0"/>
              <a:t>With robust exception handling, it offers a scalable </a:t>
            </a:r>
          </a:p>
          <a:p>
            <a:pPr marL="0" indent="0" algn="just">
              <a:lnSpc>
                <a:spcPts val="3100"/>
              </a:lnSpc>
              <a:buNone/>
            </a:pPr>
            <a:r>
              <a:rPr lang="en-US" sz="2000" dirty="0"/>
              <a:t>and user-friendly solution that can adapt to changing </a:t>
            </a:r>
          </a:p>
          <a:p>
            <a:pPr marL="0" indent="0" algn="just">
              <a:lnSpc>
                <a:spcPts val="3100"/>
              </a:lnSpc>
              <a:buNone/>
            </a:pPr>
            <a:r>
              <a:rPr lang="en-US" sz="2000" dirty="0"/>
              <a:t>security needs.</a:t>
            </a:r>
            <a:endParaRPr lang="en-US" sz="1900" dirty="0"/>
          </a:p>
        </p:txBody>
      </p:sp>
      <p:sp>
        <p:nvSpPr>
          <p:cNvPr id="6" name="Text 4"/>
          <p:cNvSpPr/>
          <p:nvPr/>
        </p:nvSpPr>
        <p:spPr>
          <a:xfrm>
            <a:off x="7623929" y="3678079"/>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282824"/>
                </a:solidFill>
                <a:latin typeface="Lato" pitchFamily="34" charset="0"/>
                <a:ea typeface="Lato" pitchFamily="34" charset="-122"/>
                <a:cs typeface="Lato" pitchFamily="34" charset="-120"/>
              </a:rPr>
              <a:t>Future Improvements</a:t>
            </a:r>
            <a:endParaRPr lang="en-US" sz="2400" dirty="0"/>
          </a:p>
        </p:txBody>
      </p:sp>
      <p:sp>
        <p:nvSpPr>
          <p:cNvPr id="7" name="Text 5"/>
          <p:cNvSpPr/>
          <p:nvPr/>
        </p:nvSpPr>
        <p:spPr>
          <a:xfrm>
            <a:off x="7623929" y="4310658"/>
            <a:ext cx="6150054" cy="395049"/>
          </a:xfrm>
          <a:prstGeom prst="rect">
            <a:avLst/>
          </a:prstGeom>
          <a:noFill/>
          <a:ln/>
        </p:spPr>
        <p:txBody>
          <a:bodyPr wrap="none" lIns="0" tIns="0" rIns="0" bIns="0" rtlCol="0" anchor="t"/>
          <a:lstStyle/>
          <a:p>
            <a:pPr marL="0" indent="0">
              <a:lnSpc>
                <a:spcPts val="3100"/>
              </a:lnSpc>
              <a:buNone/>
            </a:pPr>
            <a:endParaRPr lang="en-US" sz="1900" dirty="0"/>
          </a:p>
        </p:txBody>
      </p:sp>
      <p:sp>
        <p:nvSpPr>
          <p:cNvPr id="8" name="Text 6"/>
          <p:cNvSpPr/>
          <p:nvPr/>
        </p:nvSpPr>
        <p:spPr>
          <a:xfrm>
            <a:off x="7534719" y="4298546"/>
            <a:ext cx="6150054" cy="790099"/>
          </a:xfrm>
          <a:prstGeom prst="rect">
            <a:avLst/>
          </a:prstGeom>
          <a:noFill/>
          <a:ln/>
        </p:spPr>
        <p:txBody>
          <a:bodyPr wrap="square" lIns="0" tIns="0" rIns="0" bIns="0" rtlCol="0" anchor="t"/>
          <a:lstStyle/>
          <a:p>
            <a:pPr marL="0" indent="0" algn="just">
              <a:lnSpc>
                <a:spcPts val="3100"/>
              </a:lnSpc>
              <a:buNone/>
            </a:pPr>
            <a:r>
              <a:rPr lang="en-US" sz="2000" dirty="0"/>
              <a:t>Future enhancements include implementing password history checks and blacklisting common passwords, along with real-time feedback and customizable password policies. These updates aim to further strengthen security and provide a more seamless user experience.</a:t>
            </a:r>
            <a:endParaRPr lang="en-US" sz="1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435991" y="3533179"/>
            <a:ext cx="4189850" cy="771525"/>
          </a:xfrm>
          <a:prstGeom prst="rect">
            <a:avLst/>
          </a:prstGeom>
          <a:noFill/>
          <a:ln/>
        </p:spPr>
        <p:txBody>
          <a:bodyPr wrap="none" lIns="0" tIns="0" rIns="0" bIns="0" rtlCol="0" anchor="t"/>
          <a:lstStyle/>
          <a:p>
            <a:pPr marL="0" indent="0">
              <a:lnSpc>
                <a:spcPts val="6050"/>
              </a:lnSpc>
              <a:buNone/>
            </a:pPr>
            <a:r>
              <a:rPr lang="en-US" sz="4850" b="1" dirty="0">
                <a:solidFill>
                  <a:srgbClr val="282824"/>
                </a:solidFill>
                <a:latin typeface="Italic" panose="00000400000000000000" pitchFamily="2" charset="0"/>
                <a:ea typeface="Lato" pitchFamily="34" charset="-122"/>
                <a:cs typeface="Italic" panose="00000400000000000000" pitchFamily="2" charset="0"/>
              </a:rPr>
              <a:t>Thank You</a:t>
            </a:r>
            <a:endParaRPr lang="en-US" sz="4850" dirty="0">
              <a:latin typeface="Italic" panose="00000400000000000000" pitchFamily="2" charset="0"/>
              <a:cs typeface="Italic" panose="00000400000000000000" pitchFamily="2" charset="0"/>
            </a:endParaRPr>
          </a:p>
        </p:txBody>
      </p:sp>
    </p:spTree>
    <p:extLst>
      <p:ext uri="{BB962C8B-B14F-4D97-AF65-F5344CB8AC3E}">
        <p14:creationId xmlns:p14="http://schemas.microsoft.com/office/powerpoint/2010/main" val="187929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B853D2-7639-4D8D-2010-1E91468EA63A}"/>
              </a:ext>
            </a:extLst>
          </p:cNvPr>
          <p:cNvSpPr txBox="1"/>
          <p:nvPr/>
        </p:nvSpPr>
        <p:spPr>
          <a:xfrm>
            <a:off x="635620" y="1483111"/>
            <a:ext cx="13593336" cy="230832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To create a secure and user-friendly tool that ensures users choose strong and complex passwords. The program validates passwords based on key criteria like length, use of uppercase and lowercase letters, digits, and special characters. It provides detailed feedback to help users improve their password strength while implementing robust error handling and exception handling to maintain a seamless experience. Additionally, it is designed with scalability in mind, allowing for future enhancements like blacklist checks and password history management.  </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17068AC-F74A-CEA8-D6F0-DD27F03D09C3}"/>
              </a:ext>
            </a:extLst>
          </p:cNvPr>
          <p:cNvSpPr txBox="1"/>
          <p:nvPr/>
        </p:nvSpPr>
        <p:spPr>
          <a:xfrm>
            <a:off x="635620" y="294770"/>
            <a:ext cx="6445404" cy="83099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AIM OF THE PROJECT</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257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422553" y="210860"/>
            <a:ext cx="6172200" cy="771525"/>
          </a:xfrm>
          <a:prstGeom prst="rect">
            <a:avLst/>
          </a:prstGeom>
          <a:noFill/>
          <a:ln/>
        </p:spPr>
        <p:txBody>
          <a:bodyPr wrap="none" lIns="0" tIns="0" rIns="0" bIns="0" rtlCol="0" anchor="t"/>
          <a:lstStyle/>
          <a:p>
            <a:pPr marL="0" indent="0">
              <a:lnSpc>
                <a:spcPts val="6050"/>
              </a:lnSpc>
              <a:buNone/>
            </a:pPr>
            <a:r>
              <a:rPr lang="en-US" sz="4850" b="1" dirty="0">
                <a:solidFill>
                  <a:srgbClr val="282824"/>
                </a:solidFill>
                <a:latin typeface="Lato" pitchFamily="34" charset="0"/>
                <a:ea typeface="Lato" pitchFamily="34" charset="-122"/>
                <a:cs typeface="Lato" pitchFamily="34" charset="-120"/>
              </a:rPr>
              <a:t>Project Objective</a:t>
            </a:r>
          </a:p>
          <a:p>
            <a:pPr marL="0" indent="0">
              <a:lnSpc>
                <a:spcPts val="6050"/>
              </a:lnSpc>
              <a:buNone/>
            </a:pPr>
            <a:endParaRPr lang="en-US" sz="4850" dirty="0"/>
          </a:p>
        </p:txBody>
      </p:sp>
      <p:sp>
        <p:nvSpPr>
          <p:cNvPr id="4" name="Shape 1"/>
          <p:cNvSpPr/>
          <p:nvPr/>
        </p:nvSpPr>
        <p:spPr>
          <a:xfrm>
            <a:off x="853141" y="1409105"/>
            <a:ext cx="555427" cy="555427"/>
          </a:xfrm>
          <a:prstGeom prst="roundRect">
            <a:avLst>
              <a:gd name="adj" fmla="val 6668"/>
            </a:avLst>
          </a:prstGeom>
          <a:solidFill>
            <a:srgbClr val="E5DFD2"/>
          </a:solidFill>
          <a:ln/>
        </p:spPr>
      </p:sp>
      <p:sp>
        <p:nvSpPr>
          <p:cNvPr id="5" name="Text 2"/>
          <p:cNvSpPr/>
          <p:nvPr/>
        </p:nvSpPr>
        <p:spPr>
          <a:xfrm>
            <a:off x="1023459" y="1510070"/>
            <a:ext cx="214789" cy="370284"/>
          </a:xfrm>
          <a:prstGeom prst="rect">
            <a:avLst/>
          </a:prstGeom>
          <a:noFill/>
          <a:ln/>
        </p:spPr>
        <p:txBody>
          <a:bodyPr wrap="none" lIns="0" tIns="0" rIns="0" bIns="0" rtlCol="0" anchor="t"/>
          <a:lstStyle/>
          <a:p>
            <a:pPr marL="0" indent="0" algn="ctr">
              <a:lnSpc>
                <a:spcPts val="2900"/>
              </a:lnSpc>
              <a:buNone/>
            </a:pPr>
            <a:r>
              <a:rPr lang="en-US" sz="2900" b="1" dirty="0">
                <a:solidFill>
                  <a:srgbClr val="4A4A45"/>
                </a:solidFill>
                <a:latin typeface="Lato" pitchFamily="34" charset="0"/>
                <a:ea typeface="Lato" pitchFamily="34" charset="-122"/>
                <a:cs typeface="Lato" pitchFamily="34" charset="-120"/>
              </a:rPr>
              <a:t>1</a:t>
            </a:r>
            <a:endParaRPr lang="en-US" sz="2900" dirty="0"/>
          </a:p>
        </p:txBody>
      </p:sp>
      <p:sp>
        <p:nvSpPr>
          <p:cNvPr id="6" name="Text 3"/>
          <p:cNvSpPr/>
          <p:nvPr/>
        </p:nvSpPr>
        <p:spPr>
          <a:xfrm>
            <a:off x="1666280" y="1487210"/>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4A4A45"/>
                </a:solidFill>
                <a:latin typeface="Lato" pitchFamily="34" charset="0"/>
                <a:ea typeface="Lato" pitchFamily="34" charset="-122"/>
                <a:cs typeface="Lato" pitchFamily="34" charset="-120"/>
              </a:rPr>
              <a:t>Strong Passwords</a:t>
            </a:r>
            <a:endParaRPr lang="en-US" sz="2400" dirty="0"/>
          </a:p>
        </p:txBody>
      </p:sp>
      <p:sp>
        <p:nvSpPr>
          <p:cNvPr id="7" name="Text 4"/>
          <p:cNvSpPr/>
          <p:nvPr/>
        </p:nvSpPr>
        <p:spPr>
          <a:xfrm>
            <a:off x="1675210" y="1975248"/>
            <a:ext cx="12080200" cy="1494233"/>
          </a:xfrm>
          <a:prstGeom prst="rect">
            <a:avLst/>
          </a:prstGeom>
          <a:noFill/>
          <a:ln/>
        </p:spPr>
        <p:txBody>
          <a:bodyPr wrap="none" lIns="0" tIns="0" rIns="0" bIns="0" rtlCol="0" anchor="t"/>
          <a:lstStyle/>
          <a:p>
            <a:pPr marL="0" indent="0" algn="just">
              <a:lnSpc>
                <a:spcPts val="3100"/>
              </a:lnSpc>
              <a:buNone/>
            </a:pPr>
            <a:r>
              <a:rPr lang="en-US" sz="2000" dirty="0"/>
              <a:t>The goal is to ensure that users create strong and secure passwords. A strong password typically includes a mix of </a:t>
            </a:r>
          </a:p>
          <a:p>
            <a:pPr marL="0" indent="0" algn="just">
              <a:lnSpc>
                <a:spcPts val="3100"/>
              </a:lnSpc>
              <a:buNone/>
            </a:pPr>
            <a:r>
              <a:rPr lang="en-US" sz="2000" dirty="0"/>
              <a:t>uppercase and lowercase letters, numbers, and special characters, making it harder for unauthorized </a:t>
            </a:r>
          </a:p>
          <a:p>
            <a:pPr marL="0" indent="0" algn="just">
              <a:lnSpc>
                <a:spcPts val="3100"/>
              </a:lnSpc>
              <a:buNone/>
            </a:pPr>
            <a:r>
              <a:rPr lang="en-US" sz="2000" dirty="0"/>
              <a:t>access through guessing or brute-force attacks.</a:t>
            </a:r>
            <a:endParaRPr lang="en-US" sz="1900" dirty="0"/>
          </a:p>
        </p:txBody>
      </p:sp>
      <p:sp>
        <p:nvSpPr>
          <p:cNvPr id="8" name="Shape 5"/>
          <p:cNvSpPr/>
          <p:nvPr/>
        </p:nvSpPr>
        <p:spPr>
          <a:xfrm>
            <a:off x="864037" y="3518236"/>
            <a:ext cx="555427" cy="555427"/>
          </a:xfrm>
          <a:prstGeom prst="roundRect">
            <a:avLst>
              <a:gd name="adj" fmla="val 6668"/>
            </a:avLst>
          </a:prstGeom>
          <a:solidFill>
            <a:srgbClr val="E5DFD2"/>
          </a:solidFill>
          <a:ln/>
        </p:spPr>
      </p:sp>
      <p:sp>
        <p:nvSpPr>
          <p:cNvPr id="9" name="Text 6"/>
          <p:cNvSpPr/>
          <p:nvPr/>
        </p:nvSpPr>
        <p:spPr>
          <a:xfrm>
            <a:off x="1034296" y="3610747"/>
            <a:ext cx="214789" cy="370284"/>
          </a:xfrm>
          <a:prstGeom prst="rect">
            <a:avLst/>
          </a:prstGeom>
          <a:noFill/>
          <a:ln/>
        </p:spPr>
        <p:txBody>
          <a:bodyPr wrap="none" lIns="0" tIns="0" rIns="0" bIns="0" rtlCol="0" anchor="t"/>
          <a:lstStyle/>
          <a:p>
            <a:pPr marL="0" indent="0" algn="ctr">
              <a:lnSpc>
                <a:spcPts val="2900"/>
              </a:lnSpc>
              <a:buNone/>
            </a:pPr>
            <a:r>
              <a:rPr lang="en-US" sz="2900" b="1" dirty="0">
                <a:solidFill>
                  <a:srgbClr val="4A4A45"/>
                </a:solidFill>
                <a:latin typeface="Lato" pitchFamily="34" charset="0"/>
                <a:ea typeface="Lato" pitchFamily="34" charset="-122"/>
                <a:cs typeface="Lato" pitchFamily="34" charset="-120"/>
              </a:rPr>
              <a:t>2</a:t>
            </a:r>
            <a:endParaRPr lang="en-US" sz="2900" dirty="0"/>
          </a:p>
        </p:txBody>
      </p:sp>
      <p:sp>
        <p:nvSpPr>
          <p:cNvPr id="10" name="Text 7"/>
          <p:cNvSpPr/>
          <p:nvPr/>
        </p:nvSpPr>
        <p:spPr>
          <a:xfrm>
            <a:off x="1666280" y="3518236"/>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4A4A45"/>
                </a:solidFill>
                <a:latin typeface="Lato" pitchFamily="34" charset="0"/>
                <a:ea typeface="Lato" pitchFamily="34" charset="-122"/>
                <a:cs typeface="Lato" pitchFamily="34" charset="-120"/>
              </a:rPr>
              <a:t>User Feedback</a:t>
            </a:r>
            <a:endParaRPr lang="en-US" sz="2400" dirty="0"/>
          </a:p>
        </p:txBody>
      </p:sp>
      <p:sp>
        <p:nvSpPr>
          <p:cNvPr id="11" name="Text 8"/>
          <p:cNvSpPr/>
          <p:nvPr/>
        </p:nvSpPr>
        <p:spPr>
          <a:xfrm>
            <a:off x="1666280" y="3945669"/>
            <a:ext cx="10297120" cy="1139133"/>
          </a:xfrm>
          <a:prstGeom prst="rect">
            <a:avLst/>
          </a:prstGeom>
          <a:noFill/>
          <a:ln/>
        </p:spPr>
        <p:txBody>
          <a:bodyPr wrap="none" lIns="0" tIns="0" rIns="0" bIns="0" rtlCol="0" anchor="t"/>
          <a:lstStyle/>
          <a:p>
            <a:pPr marL="0" indent="0">
              <a:lnSpc>
                <a:spcPts val="3100"/>
              </a:lnSpc>
              <a:buNone/>
            </a:pPr>
            <a:r>
              <a:rPr lang="en-US" sz="2000" dirty="0"/>
              <a:t>This involves providing users with immediate and clear feedback about the strength of their passwords. </a:t>
            </a:r>
          </a:p>
          <a:p>
            <a:pPr marL="0" indent="0">
              <a:lnSpc>
                <a:spcPts val="3100"/>
              </a:lnSpc>
              <a:buNone/>
            </a:pPr>
            <a:r>
              <a:rPr lang="en-US" sz="2000" dirty="0"/>
              <a:t>For instance, the program could indicate if a password is "weak," "moderate," or "strong," </a:t>
            </a:r>
          </a:p>
          <a:p>
            <a:pPr marL="0" indent="0">
              <a:lnSpc>
                <a:spcPts val="3100"/>
              </a:lnSpc>
              <a:buNone/>
            </a:pPr>
            <a:r>
              <a:rPr lang="en-US" sz="2000" dirty="0"/>
              <a:t>helping users understand what improvements are needed for better security.</a:t>
            </a:r>
            <a:endParaRPr lang="en-US" sz="1900" dirty="0"/>
          </a:p>
        </p:txBody>
      </p:sp>
      <p:sp>
        <p:nvSpPr>
          <p:cNvPr id="12" name="Shape 9"/>
          <p:cNvSpPr/>
          <p:nvPr/>
        </p:nvSpPr>
        <p:spPr>
          <a:xfrm flipV="1">
            <a:off x="864037" y="5337507"/>
            <a:ext cx="555427" cy="706101"/>
          </a:xfrm>
          <a:prstGeom prst="roundRect">
            <a:avLst>
              <a:gd name="adj" fmla="val 6668"/>
            </a:avLst>
          </a:prstGeom>
          <a:solidFill>
            <a:srgbClr val="E5DFD2"/>
          </a:solidFill>
          <a:ln/>
        </p:spPr>
        <p:txBody>
          <a:bodyPr/>
          <a:lstStyle/>
          <a:p>
            <a:endParaRPr lang="en-IN" dirty="0"/>
          </a:p>
        </p:txBody>
      </p:sp>
      <p:sp>
        <p:nvSpPr>
          <p:cNvPr id="13" name="Text 10"/>
          <p:cNvSpPr/>
          <p:nvPr/>
        </p:nvSpPr>
        <p:spPr>
          <a:xfrm>
            <a:off x="1023458" y="5673324"/>
            <a:ext cx="214789" cy="370284"/>
          </a:xfrm>
          <a:prstGeom prst="rect">
            <a:avLst/>
          </a:prstGeom>
          <a:noFill/>
          <a:ln/>
        </p:spPr>
        <p:txBody>
          <a:bodyPr wrap="none" lIns="0" tIns="0" rIns="0" bIns="0" rtlCol="0" anchor="t"/>
          <a:lstStyle/>
          <a:p>
            <a:pPr marL="0" indent="0" algn="ctr">
              <a:lnSpc>
                <a:spcPts val="2900"/>
              </a:lnSpc>
              <a:buNone/>
            </a:pPr>
            <a:r>
              <a:rPr lang="en-US" sz="2900" b="1" dirty="0">
                <a:solidFill>
                  <a:srgbClr val="4A4A45"/>
                </a:solidFill>
                <a:latin typeface="Lato" pitchFamily="34" charset="0"/>
                <a:ea typeface="Lato" pitchFamily="34" charset="-122"/>
                <a:cs typeface="Lato" pitchFamily="34" charset="-120"/>
              </a:rPr>
              <a:t>3</a:t>
            </a:r>
            <a:endParaRPr lang="en-US" sz="2900" dirty="0"/>
          </a:p>
        </p:txBody>
      </p:sp>
      <p:sp>
        <p:nvSpPr>
          <p:cNvPr id="14" name="Text 11"/>
          <p:cNvSpPr/>
          <p:nvPr/>
        </p:nvSpPr>
        <p:spPr>
          <a:xfrm>
            <a:off x="1666280" y="5575542"/>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4A4A45"/>
                </a:solidFill>
                <a:latin typeface="Lato" pitchFamily="34" charset="0"/>
                <a:ea typeface="Lato" pitchFamily="34" charset="-122"/>
                <a:cs typeface="Lato" pitchFamily="34" charset="-120"/>
              </a:rPr>
              <a:t>Enhanced Security</a:t>
            </a:r>
            <a:endParaRPr lang="en-US" sz="2400" dirty="0"/>
          </a:p>
        </p:txBody>
      </p:sp>
      <p:sp>
        <p:nvSpPr>
          <p:cNvPr id="15" name="Text 12"/>
          <p:cNvSpPr/>
          <p:nvPr/>
        </p:nvSpPr>
        <p:spPr>
          <a:xfrm>
            <a:off x="1548405" y="6031011"/>
            <a:ext cx="10297119" cy="2112114"/>
          </a:xfrm>
          <a:prstGeom prst="rect">
            <a:avLst/>
          </a:prstGeom>
          <a:noFill/>
          <a:ln/>
        </p:spPr>
        <p:txBody>
          <a:bodyPr wrap="none" lIns="0" tIns="0" rIns="0" bIns="0" rtlCol="0" anchor="t"/>
          <a:lstStyle/>
          <a:p>
            <a:pPr marL="0" indent="0">
              <a:lnSpc>
                <a:spcPts val="3100"/>
              </a:lnSpc>
              <a:buNone/>
            </a:pPr>
            <a:r>
              <a:rPr lang="en-US" sz="2000" dirty="0"/>
              <a:t>This objective aims to enforce specific password rules and align with security standards. </a:t>
            </a:r>
          </a:p>
          <a:p>
            <a:pPr marL="0" indent="0">
              <a:lnSpc>
                <a:spcPts val="3100"/>
              </a:lnSpc>
              <a:buNone/>
            </a:pPr>
            <a:r>
              <a:rPr lang="en-US" sz="2000" dirty="0"/>
              <a:t>This could include requirements for minimum password length, complexity, and the avoidance </a:t>
            </a:r>
          </a:p>
          <a:p>
            <a:pPr marL="0" indent="0">
              <a:lnSpc>
                <a:spcPts val="3100"/>
              </a:lnSpc>
              <a:buNone/>
            </a:pPr>
            <a:r>
              <a:rPr lang="en-US" sz="2000" dirty="0"/>
              <a:t>of common words or easily guessable patterns, thus increasing overall system security.</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262154" y="503045"/>
            <a:ext cx="6172200" cy="771525"/>
          </a:xfrm>
          <a:prstGeom prst="rect">
            <a:avLst/>
          </a:prstGeom>
          <a:noFill/>
          <a:ln/>
        </p:spPr>
        <p:txBody>
          <a:bodyPr wrap="none" lIns="0" tIns="0" rIns="0" bIns="0" rtlCol="0" anchor="t"/>
          <a:lstStyle/>
          <a:p>
            <a:pPr marL="0" indent="0">
              <a:lnSpc>
                <a:spcPts val="6050"/>
              </a:lnSpc>
              <a:buNone/>
            </a:pPr>
            <a:r>
              <a:rPr lang="en-US" sz="4850" b="1" dirty="0">
                <a:solidFill>
                  <a:srgbClr val="282824"/>
                </a:solidFill>
                <a:latin typeface="Lato" pitchFamily="34" charset="0"/>
                <a:ea typeface="Lato" pitchFamily="34" charset="-122"/>
                <a:cs typeface="Lato" pitchFamily="34" charset="-120"/>
              </a:rPr>
              <a:t>Problem Statement</a:t>
            </a:r>
            <a:endParaRPr lang="en-US" sz="4850" dirty="0"/>
          </a:p>
        </p:txBody>
      </p:sp>
      <p:sp>
        <p:nvSpPr>
          <p:cNvPr id="3" name="Text 1"/>
          <p:cNvSpPr/>
          <p:nvPr/>
        </p:nvSpPr>
        <p:spPr>
          <a:xfrm>
            <a:off x="434424" y="1330987"/>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282824"/>
                </a:solidFill>
                <a:latin typeface="Lato" pitchFamily="34" charset="0"/>
                <a:ea typeface="Lato" pitchFamily="34" charset="-122"/>
                <a:cs typeface="Lato" pitchFamily="34" charset="-120"/>
              </a:rPr>
              <a:t>Weak Passwords</a:t>
            </a:r>
            <a:endParaRPr lang="en-US" sz="2400" dirty="0"/>
          </a:p>
        </p:txBody>
      </p:sp>
      <p:sp>
        <p:nvSpPr>
          <p:cNvPr id="4" name="Text 2"/>
          <p:cNvSpPr/>
          <p:nvPr/>
        </p:nvSpPr>
        <p:spPr>
          <a:xfrm>
            <a:off x="632544" y="1979928"/>
            <a:ext cx="11844965" cy="1191570"/>
          </a:xfrm>
          <a:prstGeom prst="rect">
            <a:avLst/>
          </a:prstGeom>
          <a:noFill/>
          <a:ln/>
        </p:spPr>
        <p:txBody>
          <a:bodyPr wrap="square" lIns="0" tIns="0" rIns="0" bIns="0" rtlCol="0" anchor="t"/>
          <a:lstStyle/>
          <a:p>
            <a:pPr marL="0" indent="0" algn="just">
              <a:lnSpc>
                <a:spcPts val="3100"/>
              </a:lnSpc>
              <a:buNone/>
            </a:pPr>
            <a:r>
              <a:rPr lang="en-US" sz="2000" dirty="0">
                <a:latin typeface="Times New Roman" panose="02020603050405020304" pitchFamily="18" charset="0"/>
                <a:cs typeface="Times New Roman" panose="02020603050405020304" pitchFamily="18" charset="0"/>
              </a:rPr>
              <a:t>	Weak passwords are a significant vulnerability that can lead to digital security breaches. Simple or predictable passwords make it easier for attackers to gain unauthorized access, posing a risk to user accounts and sensitive data.</a:t>
            </a:r>
            <a:endParaRPr lang="en-US" sz="1900" dirty="0">
              <a:latin typeface="Times New Roman" panose="02020603050405020304" pitchFamily="18" charset="0"/>
              <a:cs typeface="Times New Roman" panose="02020603050405020304" pitchFamily="18" charset="0"/>
            </a:endParaRPr>
          </a:p>
        </p:txBody>
      </p:sp>
      <p:sp>
        <p:nvSpPr>
          <p:cNvPr id="5" name="Text 3"/>
          <p:cNvSpPr/>
          <p:nvPr/>
        </p:nvSpPr>
        <p:spPr>
          <a:xfrm>
            <a:off x="632544" y="3722460"/>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282824"/>
                </a:solidFill>
                <a:latin typeface="Lato" pitchFamily="34" charset="0"/>
                <a:ea typeface="Lato" pitchFamily="34" charset="-122"/>
                <a:cs typeface="Lato" pitchFamily="34" charset="-120"/>
              </a:rPr>
              <a:t>Easy to Guess</a:t>
            </a:r>
            <a:endParaRPr lang="en-US" sz="2400" dirty="0"/>
          </a:p>
        </p:txBody>
      </p:sp>
      <p:sp>
        <p:nvSpPr>
          <p:cNvPr id="6" name="Text 4"/>
          <p:cNvSpPr/>
          <p:nvPr/>
        </p:nvSpPr>
        <p:spPr>
          <a:xfrm>
            <a:off x="771440" y="4288401"/>
            <a:ext cx="11925988" cy="790099"/>
          </a:xfrm>
          <a:prstGeom prst="rect">
            <a:avLst/>
          </a:prstGeom>
          <a:noFill/>
          <a:ln/>
        </p:spPr>
        <p:txBody>
          <a:bodyPr wrap="square" lIns="0" tIns="0" rIns="0" bIns="0" rtlCol="0" anchor="t"/>
          <a:lstStyle/>
          <a:p>
            <a:pPr marL="0" indent="0" algn="just">
              <a:lnSpc>
                <a:spcPts val="3100"/>
              </a:lnSpc>
              <a:buNone/>
            </a:pPr>
            <a:r>
              <a:rPr lang="en-US" sz="2000" dirty="0">
                <a:latin typeface="Times New Roman" panose="02020603050405020304" pitchFamily="18" charset="0"/>
                <a:cs typeface="Times New Roman" panose="02020603050405020304" pitchFamily="18" charset="0"/>
              </a:rPr>
              <a:t>	Many users tend to create simple and easy-to-guess passwords, like "123456" or "password." Such passwords are vulnerable to brute-force attacks and guessing attempts, making accounts less secure.</a:t>
            </a:r>
            <a:endParaRPr lang="en-US" sz="1900" dirty="0">
              <a:latin typeface="Times New Roman" panose="02020603050405020304" pitchFamily="18" charset="0"/>
              <a:cs typeface="Times New Roman" panose="02020603050405020304" pitchFamily="18" charset="0"/>
            </a:endParaRPr>
          </a:p>
        </p:txBody>
      </p:sp>
      <p:sp>
        <p:nvSpPr>
          <p:cNvPr id="7" name="Text 5"/>
          <p:cNvSpPr/>
          <p:nvPr/>
        </p:nvSpPr>
        <p:spPr>
          <a:xfrm>
            <a:off x="632544" y="5409366"/>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282824"/>
                </a:solidFill>
                <a:latin typeface="Lato" pitchFamily="34" charset="0"/>
                <a:ea typeface="Lato" pitchFamily="34" charset="-122"/>
                <a:cs typeface="Lato" pitchFamily="34" charset="-120"/>
              </a:rPr>
              <a:t>Security Risks</a:t>
            </a:r>
            <a:endParaRPr lang="en-US" sz="2400" dirty="0"/>
          </a:p>
        </p:txBody>
      </p:sp>
      <p:sp>
        <p:nvSpPr>
          <p:cNvPr id="8" name="Text 6"/>
          <p:cNvSpPr/>
          <p:nvPr/>
        </p:nvSpPr>
        <p:spPr>
          <a:xfrm>
            <a:off x="632544" y="5915632"/>
            <a:ext cx="11925988" cy="790099"/>
          </a:xfrm>
          <a:prstGeom prst="rect">
            <a:avLst/>
          </a:prstGeom>
          <a:noFill/>
          <a:ln/>
        </p:spPr>
        <p:txBody>
          <a:bodyPr wrap="square" lIns="0" tIns="0" rIns="0" bIns="0" rtlCol="0" anchor="t"/>
          <a:lstStyle/>
          <a:p>
            <a:pPr marL="0" indent="0" algn="just">
              <a:lnSpc>
                <a:spcPts val="3100"/>
              </a:lnSpc>
              <a:buNone/>
            </a:pPr>
            <a:r>
              <a:rPr lang="en-US" sz="2000" dirty="0">
                <a:latin typeface="Times New Roman" panose="02020603050405020304" pitchFamily="18" charset="0"/>
                <a:cs typeface="Times New Roman" panose="02020603050405020304" pitchFamily="18" charset="0"/>
              </a:rPr>
              <a:t>	Due to the prevalence of weak and guessable passwords, there's a need for a more robust system to enhance security. A password validation mechanism can enforce stronger password standards, thus reducing risks associated with poor password practices.</a:t>
            </a:r>
            <a:endParaRPr lang="en-US" sz="19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0" y="9085"/>
            <a:ext cx="6172200" cy="771525"/>
          </a:xfrm>
          <a:prstGeom prst="rect">
            <a:avLst/>
          </a:prstGeom>
          <a:noFill/>
          <a:ln/>
        </p:spPr>
        <p:txBody>
          <a:bodyPr wrap="none" lIns="0" tIns="0" rIns="0" bIns="0" rtlCol="0" anchor="t"/>
          <a:lstStyle/>
          <a:p>
            <a:pPr marL="0" indent="0">
              <a:lnSpc>
                <a:spcPts val="6050"/>
              </a:lnSpc>
              <a:buNone/>
            </a:pPr>
            <a:r>
              <a:rPr lang="en-US" sz="4850" b="1" dirty="0">
                <a:solidFill>
                  <a:srgbClr val="282824"/>
                </a:solidFill>
                <a:latin typeface="Lato" pitchFamily="34" charset="0"/>
                <a:ea typeface="Lato" pitchFamily="34" charset="-122"/>
                <a:cs typeface="Lato" pitchFamily="34" charset="-120"/>
              </a:rPr>
              <a:t>Project Overview</a:t>
            </a:r>
            <a:endParaRPr lang="en-US" sz="4850" dirty="0"/>
          </a:p>
        </p:txBody>
      </p:sp>
      <p:sp>
        <p:nvSpPr>
          <p:cNvPr id="5" name="Text 2"/>
          <p:cNvSpPr/>
          <p:nvPr/>
        </p:nvSpPr>
        <p:spPr>
          <a:xfrm>
            <a:off x="0" y="924123"/>
            <a:ext cx="3274219" cy="385763"/>
          </a:xfrm>
          <a:prstGeom prst="rect">
            <a:avLst/>
          </a:prstGeom>
          <a:noFill/>
          <a:ln/>
        </p:spPr>
        <p:txBody>
          <a:bodyPr wrap="none" lIns="0" tIns="0" rIns="0" bIns="0" rtlCol="0" anchor="t"/>
          <a:lstStyle/>
          <a:p>
            <a:pPr marL="0" indent="0">
              <a:lnSpc>
                <a:spcPts val="3000"/>
              </a:lnSpc>
              <a:buNone/>
            </a:pPr>
            <a:r>
              <a:rPr lang="en-US" sz="2400" b="1" dirty="0">
                <a:solidFill>
                  <a:srgbClr val="4A4A45"/>
                </a:solidFill>
                <a:latin typeface="Lato" pitchFamily="34" charset="0"/>
                <a:ea typeface="Lato" pitchFamily="34" charset="-122"/>
                <a:cs typeface="Lato" pitchFamily="34" charset="-120"/>
              </a:rPr>
              <a:t>Python-based Validator</a:t>
            </a:r>
            <a:endParaRPr lang="en-US" sz="2400" dirty="0"/>
          </a:p>
        </p:txBody>
      </p:sp>
      <p:sp>
        <p:nvSpPr>
          <p:cNvPr id="6" name="Text 3"/>
          <p:cNvSpPr/>
          <p:nvPr/>
        </p:nvSpPr>
        <p:spPr>
          <a:xfrm>
            <a:off x="556446" y="1596353"/>
            <a:ext cx="11231508" cy="1717614"/>
          </a:xfrm>
          <a:prstGeom prst="rect">
            <a:avLst/>
          </a:prstGeom>
          <a:noFill/>
          <a:ln/>
        </p:spPr>
        <p:txBody>
          <a:bodyPr wrap="none" lIns="0" tIns="0" rIns="0" bIns="0" rtlCol="0" anchor="t"/>
          <a:lstStyle/>
          <a:p>
            <a:pPr marL="0" indent="0" algn="just">
              <a:lnSpc>
                <a:spcPts val="3100"/>
              </a:lnSpc>
              <a:buNone/>
            </a:pPr>
            <a:r>
              <a:rPr lang="en-US" sz="1900" dirty="0"/>
              <a:t>	</a:t>
            </a:r>
            <a:r>
              <a:rPr lang="en-US" sz="1900" dirty="0">
                <a:latin typeface="Times New Roman" panose="02020603050405020304" pitchFamily="18" charset="0"/>
                <a:cs typeface="Times New Roman" panose="02020603050405020304" pitchFamily="18" charset="0"/>
              </a:rPr>
              <a:t>This project is built using Python and employs regular expressions to assess the strength of passwords. </a:t>
            </a:r>
          </a:p>
          <a:p>
            <a:pPr marL="0" indent="0" algn="just">
              <a:lnSpc>
                <a:spcPts val="3100"/>
              </a:lnSpc>
              <a:buNone/>
            </a:pPr>
            <a:r>
              <a:rPr lang="en-US" sz="1900" dirty="0">
                <a:latin typeface="Times New Roman" panose="02020603050405020304" pitchFamily="18" charset="0"/>
                <a:cs typeface="Times New Roman" panose="02020603050405020304" pitchFamily="18" charset="0"/>
              </a:rPr>
              <a:t>Regular expressions are a powerful tool for pattern matching, allowing the validator to efficiently check if a </a:t>
            </a:r>
          </a:p>
          <a:p>
            <a:pPr marL="0" indent="0" algn="just">
              <a:lnSpc>
                <a:spcPts val="3100"/>
              </a:lnSpc>
              <a:buNone/>
            </a:pPr>
            <a:r>
              <a:rPr lang="en-US" sz="1900" dirty="0">
                <a:latin typeface="Times New Roman" panose="02020603050405020304" pitchFamily="18" charset="0"/>
                <a:cs typeface="Times New Roman" panose="02020603050405020304" pitchFamily="18" charset="0"/>
              </a:rPr>
              <a:t>password meets certain criteria, such as length and character variety</a:t>
            </a:r>
            <a:r>
              <a:rPr lang="en-US" sz="2000" dirty="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p:txBody>
      </p:sp>
      <p:sp>
        <p:nvSpPr>
          <p:cNvPr id="8" name="Text 5"/>
          <p:cNvSpPr/>
          <p:nvPr/>
        </p:nvSpPr>
        <p:spPr>
          <a:xfrm>
            <a:off x="52392" y="2944392"/>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4A4A45"/>
                </a:solidFill>
                <a:latin typeface="Lato" pitchFamily="34" charset="0"/>
                <a:ea typeface="Lato" pitchFamily="34" charset="-122"/>
                <a:cs typeface="Lato" pitchFamily="34" charset="-120"/>
              </a:rPr>
              <a:t>Key Features</a:t>
            </a:r>
            <a:endParaRPr lang="en-US" sz="2400" dirty="0"/>
          </a:p>
        </p:txBody>
      </p:sp>
      <p:sp>
        <p:nvSpPr>
          <p:cNvPr id="9" name="Text 6"/>
          <p:cNvSpPr/>
          <p:nvPr/>
        </p:nvSpPr>
        <p:spPr>
          <a:xfrm>
            <a:off x="2126166" y="10533188"/>
            <a:ext cx="9852474" cy="2915576"/>
          </a:xfrm>
          <a:prstGeom prst="rect">
            <a:avLst/>
          </a:prstGeom>
          <a:noFill/>
          <a:ln/>
        </p:spPr>
        <p:txBody>
          <a:bodyPr wrap="none" lIns="0" tIns="0" rIns="0" bIns="0" rtlCol="0" anchor="t"/>
          <a:lstStyle/>
          <a:p>
            <a:pPr marL="0" indent="0">
              <a:lnSpc>
                <a:spcPts val="3100"/>
              </a:lnSpc>
              <a:buNone/>
            </a:pPr>
            <a:r>
              <a:rPr lang="en-US" sz="1900" dirty="0"/>
              <a:t>\</a:t>
            </a:r>
          </a:p>
        </p:txBody>
      </p:sp>
      <p:sp>
        <p:nvSpPr>
          <p:cNvPr id="11" name="Rectangle 3">
            <a:extLst>
              <a:ext uri="{FF2B5EF4-FFF2-40B4-BE49-F238E27FC236}">
                <a16:creationId xmlns:a16="http://schemas.microsoft.com/office/drawing/2014/main" id="{E0990560-8547-E93A-EF2F-32947513980D}"/>
              </a:ext>
            </a:extLst>
          </p:cNvPr>
          <p:cNvSpPr>
            <a:spLocks noChangeArrowheads="1"/>
          </p:cNvSpPr>
          <p:nvPr/>
        </p:nvSpPr>
        <p:spPr bwMode="auto">
          <a:xfrm>
            <a:off x="556446" y="3421401"/>
            <a:ext cx="12397553" cy="419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Length Validation</a:t>
            </a:r>
            <a:r>
              <a:rPr kumimoji="0" lang="en-US" altLang="en-US" sz="1800" b="0" i="0" u="none" strike="noStrike" cap="none" normalizeH="0" baseline="0" dirty="0">
                <a:ln>
                  <a:noFill/>
                </a:ln>
                <a:solidFill>
                  <a:schemeClr val="tx1"/>
                </a:solidFill>
                <a:effectLst/>
                <a:latin typeface="Arial" panose="020B0604020202020204" pitchFamily="34" charset="0"/>
              </a:rPr>
              <a:t>: The validator checks if the password meets a minimum length requirement, essential for creating strong passwords.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Character Type Checks</a:t>
            </a:r>
            <a:r>
              <a:rPr kumimoji="0" lang="en-US" altLang="en-US" sz="1800" b="0" i="0" u="none" strike="noStrike" cap="none" normalizeH="0" baseline="0" dirty="0">
                <a:ln>
                  <a:noFill/>
                </a:ln>
                <a:solidFill>
                  <a:schemeClr val="tx1"/>
                </a:solidFill>
                <a:effectLst/>
                <a:latin typeface="Arial" panose="020B0604020202020204" pitchFamily="34" charset="0"/>
              </a:rPr>
              <a:t>: The system ensures that passwords include a mix of uppercase letters, lowercase letters, digits, and special characters, contributing to overall password strength.</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Feedback</a:t>
            </a:r>
            <a:r>
              <a:rPr kumimoji="0" lang="en-US" altLang="en-US" sz="1800" b="0" i="0" u="none" strike="noStrike" cap="none" normalizeH="0" baseline="0" dirty="0">
                <a:ln>
                  <a:noFill/>
                </a:ln>
                <a:solidFill>
                  <a:schemeClr val="tx1"/>
                </a:solidFill>
                <a:effectLst/>
                <a:latin typeface="Arial" panose="020B0604020202020204" pitchFamily="34" charset="0"/>
              </a:rPr>
              <a:t>: Users receive immediate feedback on the validity and strength of their passwords, enabling them to make necessary adjustments before final submission.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Error Handling</a:t>
            </a:r>
            <a:r>
              <a:rPr kumimoji="0" lang="en-US" altLang="en-US" sz="1800" b="0" i="0" u="none" strike="noStrike" cap="none" normalizeH="0" baseline="0" dirty="0">
                <a:ln>
                  <a:noFill/>
                </a:ln>
                <a:solidFill>
                  <a:schemeClr val="tx1"/>
                </a:solidFill>
                <a:effectLst/>
                <a:latin typeface="Arial" panose="020B0604020202020204" pitchFamily="34" charset="0"/>
              </a:rPr>
              <a:t>: The validator includes error handling mechanisms to catch and manage errors gracefully. This ensures that users are informed of input mistakes without crashing the program.</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Exception Handling</a:t>
            </a:r>
            <a:r>
              <a:rPr kumimoji="0" lang="en-US" altLang="en-US" sz="1800" b="0" i="0" u="none" strike="noStrike" cap="none" normalizeH="0" baseline="0" dirty="0">
                <a:ln>
                  <a:noFill/>
                </a:ln>
                <a:solidFill>
                  <a:schemeClr val="tx1"/>
                </a:solidFill>
                <a:effectLst/>
                <a:latin typeface="Arial" panose="020B0604020202020204" pitchFamily="34" charset="0"/>
              </a:rPr>
              <a:t>: By utilizing exception handling, the validator can manage unexpected situations, such as invalid input formats or system errors, enhancing the robustness and reliability of the application.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512802" y="601622"/>
            <a:ext cx="4229219" cy="528638"/>
          </a:xfrm>
          <a:prstGeom prst="rect">
            <a:avLst/>
          </a:prstGeom>
          <a:noFill/>
          <a:ln/>
        </p:spPr>
        <p:txBody>
          <a:bodyPr wrap="none" lIns="0" tIns="0" rIns="0" bIns="0" rtlCol="0" anchor="t"/>
          <a:lstStyle/>
          <a:p>
            <a:pPr marL="0" indent="0">
              <a:lnSpc>
                <a:spcPts val="4150"/>
              </a:lnSpc>
              <a:buNone/>
            </a:pPr>
            <a:r>
              <a:rPr lang="en-US" sz="3300" b="1" dirty="0">
                <a:solidFill>
                  <a:srgbClr val="282824"/>
                </a:solidFill>
                <a:latin typeface="Lato" pitchFamily="34" charset="0"/>
                <a:ea typeface="Lato" pitchFamily="34" charset="-122"/>
                <a:cs typeface="Lato" pitchFamily="34" charset="-120"/>
              </a:rPr>
              <a:t>Main Functionalities</a:t>
            </a:r>
            <a:endParaRPr lang="en-US" sz="3300" dirty="0"/>
          </a:p>
        </p:txBody>
      </p:sp>
      <p:sp>
        <p:nvSpPr>
          <p:cNvPr id="4" name="Shape 1"/>
          <p:cNvSpPr/>
          <p:nvPr/>
        </p:nvSpPr>
        <p:spPr>
          <a:xfrm>
            <a:off x="896422" y="1684972"/>
            <a:ext cx="22860" cy="4405313"/>
          </a:xfrm>
          <a:prstGeom prst="roundRect">
            <a:avLst>
              <a:gd name="adj" fmla="val 111004"/>
            </a:avLst>
          </a:prstGeom>
          <a:solidFill>
            <a:srgbClr val="CBC5B8"/>
          </a:solidFill>
          <a:ln/>
        </p:spPr>
      </p:sp>
      <p:sp>
        <p:nvSpPr>
          <p:cNvPr id="5" name="Shape 2"/>
          <p:cNvSpPr/>
          <p:nvPr/>
        </p:nvSpPr>
        <p:spPr>
          <a:xfrm>
            <a:off x="1075254" y="2054066"/>
            <a:ext cx="591979" cy="22860"/>
          </a:xfrm>
          <a:prstGeom prst="roundRect">
            <a:avLst>
              <a:gd name="adj" fmla="val 111004"/>
            </a:avLst>
          </a:prstGeom>
          <a:solidFill>
            <a:srgbClr val="CBC5B8"/>
          </a:solidFill>
          <a:ln/>
        </p:spPr>
      </p:sp>
      <p:sp>
        <p:nvSpPr>
          <p:cNvPr id="6" name="Shape 3"/>
          <p:cNvSpPr/>
          <p:nvPr/>
        </p:nvSpPr>
        <p:spPr>
          <a:xfrm>
            <a:off x="714019" y="1828961"/>
            <a:ext cx="380524" cy="380524"/>
          </a:xfrm>
          <a:prstGeom prst="roundRect">
            <a:avLst>
              <a:gd name="adj" fmla="val 6669"/>
            </a:avLst>
          </a:prstGeom>
          <a:solidFill>
            <a:srgbClr val="E5DFD2"/>
          </a:solidFill>
          <a:ln/>
        </p:spPr>
      </p:sp>
      <p:sp>
        <p:nvSpPr>
          <p:cNvPr id="7" name="Text 4"/>
          <p:cNvSpPr/>
          <p:nvPr/>
        </p:nvSpPr>
        <p:spPr>
          <a:xfrm>
            <a:off x="834271" y="1938575"/>
            <a:ext cx="147161" cy="253722"/>
          </a:xfrm>
          <a:prstGeom prst="rect">
            <a:avLst/>
          </a:prstGeom>
          <a:noFill/>
          <a:ln/>
        </p:spPr>
        <p:txBody>
          <a:bodyPr wrap="none" lIns="0" tIns="0" rIns="0" bIns="0" rtlCol="0" anchor="t"/>
          <a:lstStyle/>
          <a:p>
            <a:pPr marL="0" indent="0" algn="ctr">
              <a:lnSpc>
                <a:spcPts val="1950"/>
              </a:lnSpc>
              <a:buNone/>
            </a:pPr>
            <a:r>
              <a:rPr lang="en-US" sz="1950" b="1" dirty="0">
                <a:solidFill>
                  <a:srgbClr val="4A4A45"/>
                </a:solidFill>
                <a:latin typeface="Lato" pitchFamily="34" charset="0"/>
                <a:ea typeface="Lato" pitchFamily="34" charset="-122"/>
                <a:cs typeface="Lato" pitchFamily="34" charset="-120"/>
              </a:rPr>
              <a:t>1</a:t>
            </a:r>
            <a:endParaRPr lang="en-US" sz="1950" dirty="0"/>
          </a:p>
        </p:txBody>
      </p:sp>
      <p:sp>
        <p:nvSpPr>
          <p:cNvPr id="8" name="Text 5"/>
          <p:cNvSpPr/>
          <p:nvPr/>
        </p:nvSpPr>
        <p:spPr>
          <a:xfrm>
            <a:off x="1838206" y="1881394"/>
            <a:ext cx="2114550" cy="264319"/>
          </a:xfrm>
          <a:prstGeom prst="rect">
            <a:avLst/>
          </a:prstGeom>
          <a:noFill/>
          <a:ln/>
        </p:spPr>
        <p:txBody>
          <a:bodyPr wrap="none" lIns="0" tIns="0" rIns="0" bIns="0" rtlCol="0" anchor="t"/>
          <a:lstStyle/>
          <a:p>
            <a:pPr marL="0" indent="0" algn="l">
              <a:lnSpc>
                <a:spcPts val="2050"/>
              </a:lnSpc>
              <a:buNone/>
            </a:pPr>
            <a:r>
              <a:rPr lang="en-US" sz="1650" b="1" dirty="0">
                <a:solidFill>
                  <a:srgbClr val="4A4A45"/>
                </a:solidFill>
                <a:latin typeface="Lato" pitchFamily="34" charset="0"/>
                <a:ea typeface="Lato" pitchFamily="34" charset="-122"/>
                <a:cs typeface="Lato" pitchFamily="34" charset="-120"/>
              </a:rPr>
              <a:t>Length Check</a:t>
            </a:r>
            <a:endParaRPr lang="en-US" sz="1650" dirty="0"/>
          </a:p>
        </p:txBody>
      </p:sp>
      <p:sp>
        <p:nvSpPr>
          <p:cNvPr id="9" name="Text 6"/>
          <p:cNvSpPr/>
          <p:nvPr/>
        </p:nvSpPr>
        <p:spPr>
          <a:xfrm>
            <a:off x="2084972" y="2469385"/>
            <a:ext cx="12262366" cy="270629"/>
          </a:xfrm>
          <a:prstGeom prst="rect">
            <a:avLst/>
          </a:prstGeom>
          <a:noFill/>
          <a:ln/>
        </p:spPr>
        <p:txBody>
          <a:bodyPr wrap="none" lIns="0" tIns="0" rIns="0" bIns="0" rtlCol="0" anchor="t"/>
          <a:lstStyle/>
          <a:p>
            <a:pPr marL="0" indent="0" algn="l">
              <a:lnSpc>
                <a:spcPts val="2100"/>
              </a:lnSpc>
              <a:buNone/>
            </a:pPr>
            <a:r>
              <a:rPr lang="en-US" sz="1600" dirty="0">
                <a:solidFill>
                  <a:srgbClr val="4A4A45"/>
                </a:solidFill>
                <a:latin typeface="Times New Roman" panose="02020603050405020304" pitchFamily="18" charset="0"/>
                <a:ea typeface="Lato" pitchFamily="34" charset="-122"/>
                <a:cs typeface="Times New Roman" panose="02020603050405020304" pitchFamily="18" charset="0"/>
              </a:rPr>
              <a:t>Minimum length requirement of 8 characters</a:t>
            </a:r>
            <a:endParaRPr lang="en-US" sz="1600" dirty="0">
              <a:latin typeface="Times New Roman" panose="02020603050405020304" pitchFamily="18" charset="0"/>
              <a:cs typeface="Times New Roman" panose="02020603050405020304" pitchFamily="18" charset="0"/>
            </a:endParaRPr>
          </a:p>
        </p:txBody>
      </p:sp>
      <p:sp>
        <p:nvSpPr>
          <p:cNvPr id="10" name="Shape 7"/>
          <p:cNvSpPr/>
          <p:nvPr/>
        </p:nvSpPr>
        <p:spPr>
          <a:xfrm>
            <a:off x="1075254" y="3197661"/>
            <a:ext cx="591979" cy="22860"/>
          </a:xfrm>
          <a:prstGeom prst="roundRect">
            <a:avLst>
              <a:gd name="adj" fmla="val 111004"/>
            </a:avLst>
          </a:prstGeom>
          <a:solidFill>
            <a:srgbClr val="CBC5B8"/>
          </a:solidFill>
          <a:ln/>
        </p:spPr>
      </p:sp>
      <p:sp>
        <p:nvSpPr>
          <p:cNvPr id="11" name="Shape 8"/>
          <p:cNvSpPr/>
          <p:nvPr/>
        </p:nvSpPr>
        <p:spPr>
          <a:xfrm>
            <a:off x="714019" y="2982512"/>
            <a:ext cx="380524" cy="380524"/>
          </a:xfrm>
          <a:prstGeom prst="roundRect">
            <a:avLst>
              <a:gd name="adj" fmla="val 6669"/>
            </a:avLst>
          </a:prstGeom>
          <a:solidFill>
            <a:srgbClr val="E5DFD2"/>
          </a:solidFill>
          <a:ln/>
        </p:spPr>
      </p:sp>
      <p:sp>
        <p:nvSpPr>
          <p:cNvPr id="12" name="Text 9"/>
          <p:cNvSpPr/>
          <p:nvPr/>
        </p:nvSpPr>
        <p:spPr>
          <a:xfrm>
            <a:off x="834271" y="3082170"/>
            <a:ext cx="147161" cy="253722"/>
          </a:xfrm>
          <a:prstGeom prst="rect">
            <a:avLst/>
          </a:prstGeom>
          <a:noFill/>
          <a:ln/>
        </p:spPr>
        <p:txBody>
          <a:bodyPr wrap="none" lIns="0" tIns="0" rIns="0" bIns="0" rtlCol="0" anchor="t"/>
          <a:lstStyle/>
          <a:p>
            <a:pPr marL="0" indent="0" algn="ctr">
              <a:lnSpc>
                <a:spcPts val="1950"/>
              </a:lnSpc>
              <a:buNone/>
            </a:pPr>
            <a:r>
              <a:rPr lang="en-US" sz="1950" b="1" dirty="0">
                <a:solidFill>
                  <a:srgbClr val="4A4A45"/>
                </a:solidFill>
                <a:latin typeface="Lato" pitchFamily="34" charset="0"/>
                <a:ea typeface="Lato" pitchFamily="34" charset="-122"/>
                <a:cs typeface="Lato" pitchFamily="34" charset="-120"/>
              </a:rPr>
              <a:t>2</a:t>
            </a:r>
            <a:endParaRPr lang="en-US" sz="1950" dirty="0"/>
          </a:p>
        </p:txBody>
      </p:sp>
      <p:sp>
        <p:nvSpPr>
          <p:cNvPr id="13" name="Text 10"/>
          <p:cNvSpPr/>
          <p:nvPr/>
        </p:nvSpPr>
        <p:spPr>
          <a:xfrm>
            <a:off x="1838206" y="2997636"/>
            <a:ext cx="2965966" cy="264319"/>
          </a:xfrm>
          <a:prstGeom prst="rect">
            <a:avLst/>
          </a:prstGeom>
          <a:noFill/>
          <a:ln/>
        </p:spPr>
        <p:txBody>
          <a:bodyPr wrap="none" lIns="0" tIns="0" rIns="0" bIns="0" rtlCol="0" anchor="t"/>
          <a:lstStyle/>
          <a:p>
            <a:pPr marL="0" indent="0" algn="l">
              <a:lnSpc>
                <a:spcPts val="2050"/>
              </a:lnSpc>
              <a:buNone/>
            </a:pPr>
            <a:r>
              <a:rPr lang="en-US" sz="1650" b="1" dirty="0">
                <a:solidFill>
                  <a:srgbClr val="4A4A45"/>
                </a:solidFill>
                <a:latin typeface="Lato" pitchFamily="34" charset="0"/>
                <a:ea typeface="Lato" pitchFamily="34" charset="-122"/>
                <a:cs typeface="Lato" pitchFamily="34" charset="-120"/>
              </a:rPr>
              <a:t>Uppercase &amp; Lowercase Letters</a:t>
            </a:r>
            <a:endParaRPr lang="en-US" sz="1650" dirty="0"/>
          </a:p>
        </p:txBody>
      </p:sp>
      <p:sp>
        <p:nvSpPr>
          <p:cNvPr id="14" name="Text 11"/>
          <p:cNvSpPr/>
          <p:nvPr/>
        </p:nvSpPr>
        <p:spPr>
          <a:xfrm>
            <a:off x="2084972" y="3735407"/>
            <a:ext cx="12262366" cy="270629"/>
          </a:xfrm>
          <a:prstGeom prst="rect">
            <a:avLst/>
          </a:prstGeom>
          <a:noFill/>
          <a:ln/>
        </p:spPr>
        <p:txBody>
          <a:bodyPr wrap="none" lIns="0" tIns="0" rIns="0" bIns="0" rtlCol="0" anchor="t"/>
          <a:lstStyle/>
          <a:p>
            <a:pPr marL="0" indent="0" algn="l">
              <a:lnSpc>
                <a:spcPts val="2100"/>
              </a:lnSpc>
              <a:buNone/>
            </a:pPr>
            <a:r>
              <a:rPr lang="en-US" sz="1600" dirty="0">
                <a:solidFill>
                  <a:srgbClr val="4A4A45"/>
                </a:solidFill>
                <a:latin typeface="Times New Roman" panose="02020603050405020304" pitchFamily="18" charset="0"/>
                <a:ea typeface="Lato" pitchFamily="34" charset="-122"/>
                <a:cs typeface="Times New Roman" panose="02020603050405020304" pitchFamily="18" charset="0"/>
              </a:rPr>
              <a:t>Verifies presence of both upper and lower case letters</a:t>
            </a:r>
            <a:endParaRPr lang="en-US" sz="1600" dirty="0">
              <a:latin typeface="Times New Roman" panose="02020603050405020304" pitchFamily="18" charset="0"/>
              <a:cs typeface="Times New Roman" panose="02020603050405020304" pitchFamily="18" charset="0"/>
            </a:endParaRPr>
          </a:p>
        </p:txBody>
      </p:sp>
      <p:sp>
        <p:nvSpPr>
          <p:cNvPr id="15" name="Shape 12"/>
          <p:cNvSpPr/>
          <p:nvPr/>
        </p:nvSpPr>
        <p:spPr>
          <a:xfrm>
            <a:off x="1075254" y="4341256"/>
            <a:ext cx="591979" cy="22860"/>
          </a:xfrm>
          <a:prstGeom prst="roundRect">
            <a:avLst>
              <a:gd name="adj" fmla="val 111004"/>
            </a:avLst>
          </a:prstGeom>
          <a:solidFill>
            <a:srgbClr val="CBC5B8"/>
          </a:solidFill>
          <a:ln/>
        </p:spPr>
      </p:sp>
      <p:sp>
        <p:nvSpPr>
          <p:cNvPr id="16" name="Shape 13"/>
          <p:cNvSpPr/>
          <p:nvPr/>
        </p:nvSpPr>
        <p:spPr>
          <a:xfrm>
            <a:off x="714019" y="4113357"/>
            <a:ext cx="380524" cy="380524"/>
          </a:xfrm>
          <a:prstGeom prst="roundRect">
            <a:avLst>
              <a:gd name="adj" fmla="val 6669"/>
            </a:avLst>
          </a:prstGeom>
          <a:solidFill>
            <a:srgbClr val="E5DFD2"/>
          </a:solidFill>
          <a:ln/>
        </p:spPr>
      </p:sp>
      <p:sp>
        <p:nvSpPr>
          <p:cNvPr id="17" name="Text 14"/>
          <p:cNvSpPr/>
          <p:nvPr/>
        </p:nvSpPr>
        <p:spPr>
          <a:xfrm>
            <a:off x="834271" y="4225766"/>
            <a:ext cx="147161" cy="253722"/>
          </a:xfrm>
          <a:prstGeom prst="rect">
            <a:avLst/>
          </a:prstGeom>
          <a:noFill/>
          <a:ln/>
        </p:spPr>
        <p:txBody>
          <a:bodyPr wrap="none" lIns="0" tIns="0" rIns="0" bIns="0" rtlCol="0" anchor="t"/>
          <a:lstStyle/>
          <a:p>
            <a:pPr marL="0" indent="0" algn="ctr">
              <a:lnSpc>
                <a:spcPts val="1950"/>
              </a:lnSpc>
              <a:buNone/>
            </a:pPr>
            <a:r>
              <a:rPr lang="en-US" sz="1950" b="1" dirty="0">
                <a:solidFill>
                  <a:srgbClr val="4A4A45"/>
                </a:solidFill>
                <a:latin typeface="Lato" pitchFamily="34" charset="0"/>
                <a:ea typeface="Lato" pitchFamily="34" charset="-122"/>
                <a:cs typeface="Lato" pitchFamily="34" charset="-120"/>
              </a:rPr>
              <a:t>3</a:t>
            </a:r>
            <a:endParaRPr lang="en-US" sz="1950" dirty="0"/>
          </a:p>
        </p:txBody>
      </p:sp>
      <p:sp>
        <p:nvSpPr>
          <p:cNvPr id="18" name="Text 15"/>
          <p:cNvSpPr/>
          <p:nvPr/>
        </p:nvSpPr>
        <p:spPr>
          <a:xfrm>
            <a:off x="1838206" y="4141231"/>
            <a:ext cx="2114550" cy="264319"/>
          </a:xfrm>
          <a:prstGeom prst="rect">
            <a:avLst/>
          </a:prstGeom>
          <a:noFill/>
          <a:ln/>
        </p:spPr>
        <p:txBody>
          <a:bodyPr wrap="none" lIns="0" tIns="0" rIns="0" bIns="0" rtlCol="0" anchor="t"/>
          <a:lstStyle/>
          <a:p>
            <a:pPr marL="0" indent="0" algn="l">
              <a:lnSpc>
                <a:spcPts val="2050"/>
              </a:lnSpc>
              <a:buNone/>
            </a:pPr>
            <a:r>
              <a:rPr lang="en-US" sz="1650" b="1" dirty="0">
                <a:solidFill>
                  <a:srgbClr val="4A4A45"/>
                </a:solidFill>
                <a:latin typeface="Lato" pitchFamily="34" charset="0"/>
                <a:ea typeface="Lato" pitchFamily="34" charset="-122"/>
                <a:cs typeface="Lato" pitchFamily="34" charset="-120"/>
              </a:rPr>
              <a:t>Digit Requirement</a:t>
            </a:r>
            <a:endParaRPr lang="en-US" sz="1650" dirty="0"/>
          </a:p>
        </p:txBody>
      </p:sp>
      <p:sp>
        <p:nvSpPr>
          <p:cNvPr id="19" name="Text 16"/>
          <p:cNvSpPr/>
          <p:nvPr/>
        </p:nvSpPr>
        <p:spPr>
          <a:xfrm>
            <a:off x="2084972" y="4750891"/>
            <a:ext cx="12262366" cy="270629"/>
          </a:xfrm>
          <a:prstGeom prst="rect">
            <a:avLst/>
          </a:prstGeom>
          <a:noFill/>
          <a:ln/>
        </p:spPr>
        <p:txBody>
          <a:bodyPr wrap="none" lIns="0" tIns="0" rIns="0" bIns="0" rtlCol="0" anchor="t"/>
          <a:lstStyle/>
          <a:p>
            <a:pPr marL="0" indent="0" algn="l">
              <a:lnSpc>
                <a:spcPts val="2100"/>
              </a:lnSpc>
              <a:buNone/>
            </a:pPr>
            <a:r>
              <a:rPr lang="en-US" sz="1600" dirty="0">
                <a:solidFill>
                  <a:srgbClr val="4A4A45"/>
                </a:solidFill>
                <a:latin typeface="Times New Roman" panose="02020603050405020304" pitchFamily="18" charset="0"/>
                <a:ea typeface="Lato" pitchFamily="34" charset="-122"/>
                <a:cs typeface="Times New Roman" panose="02020603050405020304" pitchFamily="18" charset="0"/>
              </a:rPr>
              <a:t>At least one number required in the password</a:t>
            </a:r>
            <a:endParaRPr lang="en-US" sz="1600" dirty="0">
              <a:latin typeface="Times New Roman" panose="02020603050405020304" pitchFamily="18" charset="0"/>
              <a:cs typeface="Times New Roman" panose="02020603050405020304" pitchFamily="18" charset="0"/>
            </a:endParaRPr>
          </a:p>
        </p:txBody>
      </p:sp>
      <p:sp>
        <p:nvSpPr>
          <p:cNvPr id="20" name="Shape 17"/>
          <p:cNvSpPr/>
          <p:nvPr/>
        </p:nvSpPr>
        <p:spPr>
          <a:xfrm>
            <a:off x="1075254" y="5484852"/>
            <a:ext cx="591979" cy="22860"/>
          </a:xfrm>
          <a:prstGeom prst="roundRect">
            <a:avLst>
              <a:gd name="adj" fmla="val 111004"/>
            </a:avLst>
          </a:prstGeom>
          <a:solidFill>
            <a:srgbClr val="CBC5B8"/>
          </a:solidFill>
          <a:ln/>
        </p:spPr>
      </p:sp>
      <p:sp>
        <p:nvSpPr>
          <p:cNvPr id="21" name="Shape 18"/>
          <p:cNvSpPr/>
          <p:nvPr/>
        </p:nvSpPr>
        <p:spPr>
          <a:xfrm>
            <a:off x="706160" y="5305960"/>
            <a:ext cx="380524" cy="380524"/>
          </a:xfrm>
          <a:prstGeom prst="roundRect">
            <a:avLst>
              <a:gd name="adj" fmla="val 6669"/>
            </a:avLst>
          </a:prstGeom>
          <a:solidFill>
            <a:srgbClr val="E5DFD2"/>
          </a:solidFill>
          <a:ln/>
        </p:spPr>
      </p:sp>
      <p:sp>
        <p:nvSpPr>
          <p:cNvPr id="22" name="Text 19"/>
          <p:cNvSpPr/>
          <p:nvPr/>
        </p:nvSpPr>
        <p:spPr>
          <a:xfrm>
            <a:off x="834271" y="5369361"/>
            <a:ext cx="147161" cy="253722"/>
          </a:xfrm>
          <a:prstGeom prst="rect">
            <a:avLst/>
          </a:prstGeom>
          <a:noFill/>
          <a:ln/>
        </p:spPr>
        <p:txBody>
          <a:bodyPr wrap="none" lIns="0" tIns="0" rIns="0" bIns="0" rtlCol="0" anchor="t"/>
          <a:lstStyle/>
          <a:p>
            <a:pPr marL="0" indent="0" algn="ctr">
              <a:lnSpc>
                <a:spcPts val="1950"/>
              </a:lnSpc>
              <a:buNone/>
            </a:pPr>
            <a:r>
              <a:rPr lang="en-US" sz="1950" b="1" dirty="0">
                <a:solidFill>
                  <a:srgbClr val="4A4A45"/>
                </a:solidFill>
                <a:latin typeface="Lato" pitchFamily="34" charset="0"/>
                <a:ea typeface="Lato" pitchFamily="34" charset="-122"/>
                <a:cs typeface="Lato" pitchFamily="34" charset="-120"/>
              </a:rPr>
              <a:t>4</a:t>
            </a:r>
            <a:endParaRPr lang="en-US" sz="1950" dirty="0"/>
          </a:p>
        </p:txBody>
      </p:sp>
      <p:sp>
        <p:nvSpPr>
          <p:cNvPr id="23" name="Text 20"/>
          <p:cNvSpPr/>
          <p:nvPr/>
        </p:nvSpPr>
        <p:spPr>
          <a:xfrm>
            <a:off x="1838206" y="5284827"/>
            <a:ext cx="2295168" cy="264319"/>
          </a:xfrm>
          <a:prstGeom prst="rect">
            <a:avLst/>
          </a:prstGeom>
          <a:noFill/>
          <a:ln/>
        </p:spPr>
        <p:txBody>
          <a:bodyPr wrap="none" lIns="0" tIns="0" rIns="0" bIns="0" rtlCol="0" anchor="t"/>
          <a:lstStyle/>
          <a:p>
            <a:pPr marL="0" indent="0" algn="l">
              <a:lnSpc>
                <a:spcPts val="2050"/>
              </a:lnSpc>
              <a:buNone/>
            </a:pPr>
            <a:r>
              <a:rPr lang="en-US" sz="1650" b="1" dirty="0">
                <a:solidFill>
                  <a:srgbClr val="4A4A45"/>
                </a:solidFill>
                <a:latin typeface="Lato" pitchFamily="34" charset="0"/>
                <a:ea typeface="Lato" pitchFamily="34" charset="-122"/>
                <a:cs typeface="Lato" pitchFamily="34" charset="-120"/>
              </a:rPr>
              <a:t>Special Character Check</a:t>
            </a:r>
            <a:endParaRPr lang="en-US" sz="1650" dirty="0"/>
          </a:p>
        </p:txBody>
      </p:sp>
      <p:sp>
        <p:nvSpPr>
          <p:cNvPr id="24" name="Text 21"/>
          <p:cNvSpPr/>
          <p:nvPr/>
        </p:nvSpPr>
        <p:spPr>
          <a:xfrm>
            <a:off x="2084972" y="5954970"/>
            <a:ext cx="12262366" cy="270629"/>
          </a:xfrm>
          <a:prstGeom prst="rect">
            <a:avLst/>
          </a:prstGeom>
          <a:noFill/>
          <a:ln/>
        </p:spPr>
        <p:txBody>
          <a:bodyPr wrap="none" lIns="0" tIns="0" rIns="0" bIns="0" rtlCol="0" anchor="t"/>
          <a:lstStyle/>
          <a:p>
            <a:pPr marL="0" indent="0" algn="l">
              <a:lnSpc>
                <a:spcPts val="2100"/>
              </a:lnSpc>
              <a:buNone/>
            </a:pPr>
            <a:r>
              <a:rPr lang="en-US" sz="1600" dirty="0">
                <a:solidFill>
                  <a:srgbClr val="4A4A45"/>
                </a:solidFill>
                <a:latin typeface="Times New Roman" panose="02020603050405020304" pitchFamily="18" charset="0"/>
                <a:ea typeface="Lato" pitchFamily="34" charset="-122"/>
                <a:cs typeface="Times New Roman" panose="02020603050405020304" pitchFamily="18" charset="0"/>
              </a:rPr>
              <a:t>Ensures inclusion of at least one special character</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391510" y="519767"/>
            <a:ext cx="6259354" cy="678180"/>
          </a:xfrm>
          <a:prstGeom prst="rect">
            <a:avLst/>
          </a:prstGeom>
          <a:noFill/>
          <a:ln/>
        </p:spPr>
        <p:txBody>
          <a:bodyPr wrap="none" lIns="0" tIns="0" rIns="0" bIns="0" rtlCol="0" anchor="t"/>
          <a:lstStyle/>
          <a:p>
            <a:pPr marL="0" indent="0">
              <a:lnSpc>
                <a:spcPts val="5300"/>
              </a:lnSpc>
              <a:buNone/>
            </a:pPr>
            <a:r>
              <a:rPr lang="en-US" sz="4250" b="1" dirty="0">
                <a:solidFill>
                  <a:srgbClr val="282824"/>
                </a:solidFill>
                <a:latin typeface="Lato" pitchFamily="34" charset="0"/>
                <a:ea typeface="Lato" pitchFamily="34" charset="-122"/>
                <a:cs typeface="Lato" pitchFamily="34" charset="-120"/>
              </a:rPr>
              <a:t>Additional Functionalities</a:t>
            </a:r>
            <a:endParaRPr lang="en-US" sz="4250" dirty="0"/>
          </a:p>
        </p:txBody>
      </p:sp>
      <p:pic>
        <p:nvPicPr>
          <p:cNvPr id="4" name="Image 1" descr="preencoded.png"/>
          <p:cNvPicPr>
            <a:picLocks noChangeAspect="1"/>
          </p:cNvPicPr>
          <p:nvPr/>
        </p:nvPicPr>
        <p:blipFill>
          <a:blip r:embed="rId3"/>
          <a:stretch>
            <a:fillRect/>
          </a:stretch>
        </p:blipFill>
        <p:spPr>
          <a:xfrm>
            <a:off x="619271" y="1572821"/>
            <a:ext cx="542449" cy="542449"/>
          </a:xfrm>
          <a:prstGeom prst="rect">
            <a:avLst/>
          </a:prstGeom>
        </p:spPr>
      </p:pic>
      <p:sp>
        <p:nvSpPr>
          <p:cNvPr id="5" name="Text 1"/>
          <p:cNvSpPr/>
          <p:nvPr/>
        </p:nvSpPr>
        <p:spPr>
          <a:xfrm>
            <a:off x="619271" y="2345912"/>
            <a:ext cx="2712482" cy="338971"/>
          </a:xfrm>
          <a:prstGeom prst="rect">
            <a:avLst/>
          </a:prstGeom>
          <a:noFill/>
          <a:ln/>
        </p:spPr>
        <p:txBody>
          <a:bodyPr wrap="none" lIns="0" tIns="0" rIns="0" bIns="0" rtlCol="0" anchor="t"/>
          <a:lstStyle/>
          <a:p>
            <a:pPr marL="0" indent="0" algn="l">
              <a:lnSpc>
                <a:spcPts val="2650"/>
              </a:lnSpc>
              <a:buNone/>
            </a:pPr>
            <a:r>
              <a:rPr lang="en-US" sz="2100" b="1" dirty="0">
                <a:solidFill>
                  <a:srgbClr val="4A4A45"/>
                </a:solidFill>
                <a:latin typeface="Lato" pitchFamily="34" charset="0"/>
                <a:ea typeface="Lato" pitchFamily="34" charset="-122"/>
                <a:cs typeface="Lato" pitchFamily="34" charset="-120"/>
              </a:rPr>
              <a:t>Strength Rating</a:t>
            </a:r>
            <a:endParaRPr lang="en-US" sz="2100" dirty="0"/>
          </a:p>
        </p:txBody>
      </p:sp>
      <p:sp>
        <p:nvSpPr>
          <p:cNvPr id="6" name="Text 2"/>
          <p:cNvSpPr/>
          <p:nvPr/>
        </p:nvSpPr>
        <p:spPr>
          <a:xfrm>
            <a:off x="619271" y="2715399"/>
            <a:ext cx="7625001" cy="347186"/>
          </a:xfrm>
          <a:prstGeom prst="rect">
            <a:avLst/>
          </a:prstGeom>
          <a:noFill/>
          <a:ln/>
        </p:spPr>
        <p:txBody>
          <a:bodyPr wrap="none" lIns="0" tIns="0" rIns="0" bIns="0" rtlCol="0" anchor="t"/>
          <a:lstStyle/>
          <a:p>
            <a:pPr marL="0" indent="0" algn="l">
              <a:lnSpc>
                <a:spcPts val="2700"/>
              </a:lnSpc>
              <a:buNone/>
            </a:pPr>
            <a:r>
              <a:rPr lang="en-US" sz="1700" dirty="0">
                <a:solidFill>
                  <a:srgbClr val="4A4A45"/>
                </a:solidFill>
                <a:latin typeface="Lato" pitchFamily="34" charset="0"/>
                <a:ea typeface="Lato" pitchFamily="34" charset="-122"/>
                <a:cs typeface="Lato" pitchFamily="34" charset="-120"/>
              </a:rPr>
              <a:t>Rates passwords as Weak, Medium, or Strong</a:t>
            </a:r>
            <a:endParaRPr lang="en-US" sz="1700" dirty="0"/>
          </a:p>
        </p:txBody>
      </p:sp>
      <p:pic>
        <p:nvPicPr>
          <p:cNvPr id="7" name="Image 2" descr="preencoded.png"/>
          <p:cNvPicPr>
            <a:picLocks noChangeAspect="1"/>
          </p:cNvPicPr>
          <p:nvPr/>
        </p:nvPicPr>
        <p:blipFill>
          <a:blip r:embed="rId4"/>
          <a:stretch>
            <a:fillRect/>
          </a:stretch>
        </p:blipFill>
        <p:spPr>
          <a:xfrm>
            <a:off x="619271" y="3282879"/>
            <a:ext cx="542449" cy="542449"/>
          </a:xfrm>
          <a:prstGeom prst="rect">
            <a:avLst/>
          </a:prstGeom>
        </p:spPr>
      </p:pic>
      <p:sp>
        <p:nvSpPr>
          <p:cNvPr id="8" name="Text 3"/>
          <p:cNvSpPr/>
          <p:nvPr/>
        </p:nvSpPr>
        <p:spPr>
          <a:xfrm>
            <a:off x="808705" y="4116188"/>
            <a:ext cx="2712482" cy="338971"/>
          </a:xfrm>
          <a:prstGeom prst="rect">
            <a:avLst/>
          </a:prstGeom>
          <a:noFill/>
          <a:ln/>
        </p:spPr>
        <p:txBody>
          <a:bodyPr wrap="none" lIns="0" tIns="0" rIns="0" bIns="0" rtlCol="0" anchor="t"/>
          <a:lstStyle/>
          <a:p>
            <a:pPr marL="0" indent="0" algn="l">
              <a:lnSpc>
                <a:spcPts val="2650"/>
              </a:lnSpc>
              <a:buNone/>
            </a:pPr>
            <a:r>
              <a:rPr lang="en-US" sz="2100" b="1" dirty="0">
                <a:solidFill>
                  <a:srgbClr val="4A4A45"/>
                </a:solidFill>
                <a:latin typeface="Lato" pitchFamily="34" charset="0"/>
                <a:ea typeface="Lato" pitchFamily="34" charset="-122"/>
                <a:cs typeface="Lato" pitchFamily="34" charset="-120"/>
              </a:rPr>
              <a:t>Detailed Feedback</a:t>
            </a:r>
            <a:endParaRPr lang="en-US" sz="2100" dirty="0"/>
          </a:p>
        </p:txBody>
      </p:sp>
      <p:sp>
        <p:nvSpPr>
          <p:cNvPr id="9" name="Text 4"/>
          <p:cNvSpPr/>
          <p:nvPr/>
        </p:nvSpPr>
        <p:spPr>
          <a:xfrm>
            <a:off x="853310" y="4531745"/>
            <a:ext cx="7625001" cy="347186"/>
          </a:xfrm>
          <a:prstGeom prst="rect">
            <a:avLst/>
          </a:prstGeom>
          <a:noFill/>
          <a:ln/>
        </p:spPr>
        <p:txBody>
          <a:bodyPr wrap="none" lIns="0" tIns="0" rIns="0" bIns="0" rtlCol="0" anchor="t"/>
          <a:lstStyle/>
          <a:p>
            <a:pPr marL="0" indent="0" algn="l">
              <a:lnSpc>
                <a:spcPts val="2700"/>
              </a:lnSpc>
              <a:buNone/>
            </a:pPr>
            <a:r>
              <a:rPr lang="en-US" sz="1700" dirty="0">
                <a:solidFill>
                  <a:srgbClr val="4A4A45"/>
                </a:solidFill>
                <a:latin typeface="Lato" pitchFamily="34" charset="0"/>
                <a:ea typeface="Lato" pitchFamily="34" charset="-122"/>
                <a:cs typeface="Lato" pitchFamily="34" charset="-120"/>
              </a:rPr>
              <a:t>Provides specific error messages if the password fails criteria</a:t>
            </a:r>
            <a:endParaRPr lang="en-US" sz="1700" dirty="0"/>
          </a:p>
        </p:txBody>
      </p:sp>
      <p:pic>
        <p:nvPicPr>
          <p:cNvPr id="10" name="Image 3" descr="preencoded.png"/>
          <p:cNvPicPr>
            <a:picLocks noChangeAspect="1"/>
          </p:cNvPicPr>
          <p:nvPr/>
        </p:nvPicPr>
        <p:blipFill>
          <a:blip r:embed="rId5"/>
          <a:stretch>
            <a:fillRect/>
          </a:stretch>
        </p:blipFill>
        <p:spPr>
          <a:xfrm>
            <a:off x="582085" y="5508762"/>
            <a:ext cx="542449" cy="542449"/>
          </a:xfrm>
          <a:prstGeom prst="rect">
            <a:avLst/>
          </a:prstGeom>
        </p:spPr>
      </p:pic>
      <p:sp>
        <p:nvSpPr>
          <p:cNvPr id="11" name="Text 5"/>
          <p:cNvSpPr/>
          <p:nvPr/>
        </p:nvSpPr>
        <p:spPr>
          <a:xfrm>
            <a:off x="619271" y="6250468"/>
            <a:ext cx="2712482" cy="338971"/>
          </a:xfrm>
          <a:prstGeom prst="rect">
            <a:avLst/>
          </a:prstGeom>
          <a:noFill/>
          <a:ln/>
        </p:spPr>
        <p:txBody>
          <a:bodyPr wrap="none" lIns="0" tIns="0" rIns="0" bIns="0" rtlCol="0" anchor="t"/>
          <a:lstStyle/>
          <a:p>
            <a:pPr marL="0" indent="0" algn="l">
              <a:lnSpc>
                <a:spcPts val="2650"/>
              </a:lnSpc>
              <a:buNone/>
            </a:pPr>
            <a:r>
              <a:rPr lang="en-US" sz="2100" b="1" dirty="0">
                <a:solidFill>
                  <a:srgbClr val="4A4A45"/>
                </a:solidFill>
                <a:latin typeface="Lato" pitchFamily="34" charset="0"/>
                <a:ea typeface="Lato" pitchFamily="34" charset="-122"/>
                <a:cs typeface="Lato" pitchFamily="34" charset="-120"/>
              </a:rPr>
              <a:t>Secure Input</a:t>
            </a:r>
            <a:endParaRPr lang="en-US" sz="2100" dirty="0"/>
          </a:p>
        </p:txBody>
      </p:sp>
      <p:sp>
        <p:nvSpPr>
          <p:cNvPr id="12" name="Text 6"/>
          <p:cNvSpPr/>
          <p:nvPr/>
        </p:nvSpPr>
        <p:spPr>
          <a:xfrm>
            <a:off x="619271" y="6648512"/>
            <a:ext cx="7625001" cy="347186"/>
          </a:xfrm>
          <a:prstGeom prst="rect">
            <a:avLst/>
          </a:prstGeom>
          <a:noFill/>
          <a:ln/>
        </p:spPr>
        <p:txBody>
          <a:bodyPr wrap="none" lIns="0" tIns="0" rIns="0" bIns="0" rtlCol="0" anchor="t"/>
          <a:lstStyle/>
          <a:p>
            <a:pPr marL="0" indent="0" algn="l">
              <a:lnSpc>
                <a:spcPts val="2700"/>
              </a:lnSpc>
              <a:buNone/>
            </a:pPr>
            <a:r>
              <a:rPr lang="en-US" sz="1700" dirty="0">
                <a:solidFill>
                  <a:srgbClr val="4A4A45"/>
                </a:solidFill>
                <a:latin typeface="Lato" pitchFamily="34" charset="0"/>
                <a:ea typeface="Lato" pitchFamily="34" charset="-122"/>
                <a:cs typeface="Lato" pitchFamily="34" charset="-120"/>
              </a:rPr>
              <a:t>Uses getpass to hide password input</a:t>
            </a:r>
            <a:endParaRPr lang="en-US"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556681" y="662842"/>
            <a:ext cx="8560356" cy="745927"/>
          </a:xfrm>
          <a:prstGeom prst="rect">
            <a:avLst/>
          </a:prstGeom>
          <a:noFill/>
          <a:ln/>
        </p:spPr>
        <p:txBody>
          <a:bodyPr wrap="none" lIns="0" tIns="0" rIns="0" bIns="0" rtlCol="0" anchor="t"/>
          <a:lstStyle/>
          <a:p>
            <a:pPr marL="0" indent="0">
              <a:lnSpc>
                <a:spcPts val="5850"/>
              </a:lnSpc>
              <a:buNone/>
            </a:pPr>
            <a:r>
              <a:rPr lang="en-US" sz="4650" b="1" dirty="0">
                <a:solidFill>
                  <a:srgbClr val="282824"/>
                </a:solidFill>
                <a:latin typeface="Lato" pitchFamily="34" charset="0"/>
                <a:ea typeface="Lato" pitchFamily="34" charset="-122"/>
                <a:cs typeface="Lato" pitchFamily="34" charset="-120"/>
              </a:rPr>
              <a:t>Input Handling &amp; Error Handling</a:t>
            </a:r>
            <a:endParaRPr lang="en-US" sz="4650" dirty="0"/>
          </a:p>
        </p:txBody>
      </p:sp>
      <p:pic>
        <p:nvPicPr>
          <p:cNvPr id="4" name="Image 1" descr="preencoded.png"/>
          <p:cNvPicPr>
            <a:picLocks noChangeAspect="1"/>
          </p:cNvPicPr>
          <p:nvPr/>
        </p:nvPicPr>
        <p:blipFill>
          <a:blip r:embed="rId3"/>
          <a:stretch>
            <a:fillRect/>
          </a:stretch>
        </p:blipFill>
        <p:spPr>
          <a:xfrm>
            <a:off x="596860" y="1838097"/>
            <a:ext cx="4319826" cy="954762"/>
          </a:xfrm>
          <a:prstGeom prst="rect">
            <a:avLst/>
          </a:prstGeom>
        </p:spPr>
      </p:pic>
      <p:sp>
        <p:nvSpPr>
          <p:cNvPr id="5" name="Text 1"/>
          <p:cNvSpPr/>
          <p:nvPr/>
        </p:nvSpPr>
        <p:spPr>
          <a:xfrm>
            <a:off x="795282" y="3222187"/>
            <a:ext cx="2983825" cy="372904"/>
          </a:xfrm>
          <a:prstGeom prst="rect">
            <a:avLst/>
          </a:prstGeom>
          <a:noFill/>
          <a:ln/>
        </p:spPr>
        <p:txBody>
          <a:bodyPr wrap="none" lIns="0" tIns="0" rIns="0" bIns="0" rtlCol="0" anchor="t"/>
          <a:lstStyle/>
          <a:p>
            <a:pPr marL="0" indent="0" algn="l">
              <a:lnSpc>
                <a:spcPts val="2900"/>
              </a:lnSpc>
              <a:buNone/>
            </a:pPr>
            <a:r>
              <a:rPr lang="en-US" sz="2300" b="1" dirty="0">
                <a:solidFill>
                  <a:srgbClr val="4A4A45"/>
                </a:solidFill>
                <a:latin typeface="Lato" pitchFamily="34" charset="0"/>
                <a:ea typeface="Lato" pitchFamily="34" charset="-122"/>
                <a:cs typeface="Lato" pitchFamily="34" charset="-120"/>
              </a:rPr>
              <a:t>Password Input</a:t>
            </a:r>
            <a:endParaRPr lang="en-US" sz="2300" dirty="0"/>
          </a:p>
        </p:txBody>
      </p:sp>
      <p:sp>
        <p:nvSpPr>
          <p:cNvPr id="6" name="Text 2"/>
          <p:cNvSpPr/>
          <p:nvPr/>
        </p:nvSpPr>
        <p:spPr>
          <a:xfrm>
            <a:off x="755105" y="4024419"/>
            <a:ext cx="4161581" cy="2514351"/>
          </a:xfrm>
          <a:prstGeom prst="rect">
            <a:avLst/>
          </a:prstGeom>
          <a:noFill/>
          <a:ln/>
        </p:spPr>
        <p:txBody>
          <a:bodyPr wrap="none" lIns="0" tIns="0" rIns="0" bIns="0" rtlCol="0" anchor="t"/>
          <a:lstStyle/>
          <a:p>
            <a:pPr marL="0" indent="0" algn="just">
              <a:lnSpc>
                <a:spcPts val="3000"/>
              </a:lnSpc>
              <a:buNone/>
            </a:pPr>
            <a:r>
              <a:rPr lang="en-US" sz="2000" dirty="0">
                <a:latin typeface="Times New Roman" panose="02020603050405020304" pitchFamily="18" charset="0"/>
                <a:cs typeface="Times New Roman" panose="02020603050405020304" pitchFamily="18" charset="0"/>
              </a:rPr>
              <a:t>The validator is designed to accept </a:t>
            </a:r>
          </a:p>
          <a:p>
            <a:pPr marL="0" indent="0" algn="just">
              <a:lnSpc>
                <a:spcPts val="3000"/>
              </a:lnSpc>
              <a:buNone/>
            </a:pPr>
            <a:r>
              <a:rPr lang="en-US" sz="2000" dirty="0">
                <a:latin typeface="Times New Roman" panose="02020603050405020304" pitchFamily="18" charset="0"/>
                <a:cs typeface="Times New Roman" panose="02020603050405020304" pitchFamily="18" charset="0"/>
              </a:rPr>
              <a:t>various types of passwords, allowing</a:t>
            </a:r>
          </a:p>
          <a:p>
            <a:pPr marL="0" indent="0" algn="just">
              <a:lnSpc>
                <a:spcPts val="3000"/>
              </a:lnSpc>
              <a:buNone/>
            </a:pPr>
            <a:r>
              <a:rPr lang="en-US" sz="2000" dirty="0">
                <a:latin typeface="Times New Roman" panose="02020603050405020304" pitchFamily="18" charset="0"/>
                <a:cs typeface="Times New Roman" panose="02020603050405020304" pitchFamily="18" charset="0"/>
              </a:rPr>
              <a:t> users to input passwords of different</a:t>
            </a:r>
          </a:p>
          <a:p>
            <a:pPr marL="0" indent="0" algn="just">
              <a:lnSpc>
                <a:spcPts val="3000"/>
              </a:lnSpc>
              <a:buNone/>
            </a:pPr>
            <a:r>
              <a:rPr lang="en-US" sz="2000" dirty="0">
                <a:latin typeface="Times New Roman" panose="02020603050405020304" pitchFamily="18" charset="0"/>
                <a:cs typeface="Times New Roman" panose="02020603050405020304" pitchFamily="18" charset="0"/>
              </a:rPr>
              <a:t> lengths and character combinations.</a:t>
            </a:r>
          </a:p>
          <a:p>
            <a:pPr marL="0" indent="0" algn="just">
              <a:lnSpc>
                <a:spcPts val="3000"/>
              </a:lnSpc>
              <a:buNone/>
            </a:pPr>
            <a:r>
              <a:rPr lang="en-US" sz="2000" dirty="0">
                <a:latin typeface="Times New Roman" panose="02020603050405020304" pitchFamily="18" charset="0"/>
                <a:cs typeface="Times New Roman" panose="02020603050405020304" pitchFamily="18" charset="0"/>
              </a:rPr>
              <a:t>This flexibility caters to diverse user </a:t>
            </a:r>
          </a:p>
          <a:p>
            <a:pPr marL="0" indent="0" algn="just">
              <a:lnSpc>
                <a:spcPts val="3000"/>
              </a:lnSpc>
              <a:buNone/>
            </a:pPr>
            <a:r>
              <a:rPr lang="en-US" sz="2000" dirty="0">
                <a:latin typeface="Times New Roman" panose="02020603050405020304" pitchFamily="18" charset="0"/>
                <a:cs typeface="Times New Roman" panose="02020603050405020304" pitchFamily="18" charset="0"/>
              </a:rPr>
              <a:t>needs and preferences.</a:t>
            </a:r>
            <a:endParaRPr lang="en-US" sz="1850" dirty="0">
              <a:latin typeface="Times New Roman" panose="02020603050405020304" pitchFamily="18" charset="0"/>
              <a:cs typeface="Times New Roman" panose="02020603050405020304" pitchFamily="18" charset="0"/>
            </a:endParaRPr>
          </a:p>
        </p:txBody>
      </p:sp>
      <p:pic>
        <p:nvPicPr>
          <p:cNvPr id="7" name="Image 2" descr="preencoded.png"/>
          <p:cNvPicPr>
            <a:picLocks noChangeAspect="1"/>
          </p:cNvPicPr>
          <p:nvPr/>
        </p:nvPicPr>
        <p:blipFill>
          <a:blip r:embed="rId4"/>
          <a:stretch>
            <a:fillRect/>
          </a:stretch>
        </p:blipFill>
        <p:spPr>
          <a:xfrm>
            <a:off x="5155287" y="1849249"/>
            <a:ext cx="4319826" cy="954762"/>
          </a:xfrm>
          <a:prstGeom prst="rect">
            <a:avLst/>
          </a:prstGeom>
        </p:spPr>
      </p:pic>
      <p:sp>
        <p:nvSpPr>
          <p:cNvPr id="8" name="Text 3"/>
          <p:cNvSpPr/>
          <p:nvPr/>
        </p:nvSpPr>
        <p:spPr>
          <a:xfrm>
            <a:off x="5672668" y="3222187"/>
            <a:ext cx="2983825" cy="372904"/>
          </a:xfrm>
          <a:prstGeom prst="rect">
            <a:avLst/>
          </a:prstGeom>
          <a:noFill/>
          <a:ln/>
        </p:spPr>
        <p:txBody>
          <a:bodyPr wrap="none" lIns="0" tIns="0" rIns="0" bIns="0" rtlCol="0" anchor="t"/>
          <a:lstStyle/>
          <a:p>
            <a:pPr marL="0" indent="0" algn="l">
              <a:lnSpc>
                <a:spcPts val="2900"/>
              </a:lnSpc>
              <a:buNone/>
            </a:pPr>
            <a:r>
              <a:rPr lang="en-US" sz="2300" b="1" dirty="0">
                <a:solidFill>
                  <a:srgbClr val="4A4A45"/>
                </a:solidFill>
                <a:latin typeface="Lato" pitchFamily="34" charset="0"/>
                <a:ea typeface="Lato" pitchFamily="34" charset="-122"/>
                <a:cs typeface="Lato" pitchFamily="34" charset="-120"/>
              </a:rPr>
              <a:t>Criteria Checks</a:t>
            </a:r>
            <a:endParaRPr lang="en-US" sz="2300" dirty="0"/>
          </a:p>
        </p:txBody>
      </p:sp>
      <p:sp>
        <p:nvSpPr>
          <p:cNvPr id="9" name="Text 4"/>
          <p:cNvSpPr/>
          <p:nvPr/>
        </p:nvSpPr>
        <p:spPr>
          <a:xfrm>
            <a:off x="5479628" y="4013267"/>
            <a:ext cx="3842623" cy="2749037"/>
          </a:xfrm>
          <a:prstGeom prst="rect">
            <a:avLst/>
          </a:prstGeom>
          <a:noFill/>
          <a:ln/>
        </p:spPr>
        <p:txBody>
          <a:bodyPr wrap="square" lIns="0" tIns="0" rIns="0" bIns="0" rtlCol="0" anchor="t"/>
          <a:lstStyle/>
          <a:p>
            <a:pPr marL="0" indent="0" algn="l">
              <a:lnSpc>
                <a:spcPts val="3000"/>
              </a:lnSpc>
              <a:buNone/>
            </a:pPr>
            <a:r>
              <a:rPr lang="en-US" sz="2000" dirty="0">
                <a:latin typeface="Times New Roman" panose="02020603050405020304" pitchFamily="18" charset="0"/>
                <a:cs typeface="Times New Roman" panose="02020603050405020304" pitchFamily="18" charset="0"/>
              </a:rPr>
              <a:t>Each password is rigorously evaluated against multiple criteria, including minimum length requirements, the inclusion of uppercase and lowercase letters, digits, special characters, and the avoidance of common or easily guessable passwords.</a:t>
            </a:r>
            <a:endParaRPr lang="en-US" sz="1850" dirty="0">
              <a:latin typeface="Times New Roman" panose="02020603050405020304" pitchFamily="18" charset="0"/>
              <a:cs typeface="Times New Roman" panose="02020603050405020304" pitchFamily="18" charset="0"/>
            </a:endParaRPr>
          </a:p>
        </p:txBody>
      </p:sp>
      <p:pic>
        <p:nvPicPr>
          <p:cNvPr id="10" name="Image 3" descr="preencoded.png"/>
          <p:cNvPicPr>
            <a:picLocks noChangeAspect="1"/>
          </p:cNvPicPr>
          <p:nvPr/>
        </p:nvPicPr>
        <p:blipFill>
          <a:blip r:embed="rId5"/>
          <a:stretch>
            <a:fillRect/>
          </a:stretch>
        </p:blipFill>
        <p:spPr>
          <a:xfrm>
            <a:off x="9713714" y="1876446"/>
            <a:ext cx="4319826" cy="954762"/>
          </a:xfrm>
          <a:prstGeom prst="rect">
            <a:avLst/>
          </a:prstGeom>
        </p:spPr>
      </p:pic>
      <p:sp>
        <p:nvSpPr>
          <p:cNvPr id="11" name="Text 5"/>
          <p:cNvSpPr/>
          <p:nvPr/>
        </p:nvSpPr>
        <p:spPr>
          <a:xfrm>
            <a:off x="10851293" y="3222187"/>
            <a:ext cx="2983825" cy="372904"/>
          </a:xfrm>
          <a:prstGeom prst="rect">
            <a:avLst/>
          </a:prstGeom>
          <a:noFill/>
          <a:ln/>
        </p:spPr>
        <p:txBody>
          <a:bodyPr wrap="none" lIns="0" tIns="0" rIns="0" bIns="0" rtlCol="0" anchor="t"/>
          <a:lstStyle/>
          <a:p>
            <a:pPr marL="0" indent="0" algn="l">
              <a:lnSpc>
                <a:spcPts val="2900"/>
              </a:lnSpc>
              <a:buNone/>
            </a:pPr>
            <a:r>
              <a:rPr lang="en-US" sz="2300" b="1" dirty="0">
                <a:solidFill>
                  <a:srgbClr val="4A4A45"/>
                </a:solidFill>
                <a:latin typeface="Lato" pitchFamily="34" charset="0"/>
                <a:ea typeface="Lato" pitchFamily="34" charset="-122"/>
                <a:cs typeface="Lato" pitchFamily="34" charset="-120"/>
              </a:rPr>
              <a:t>Clear Feedback</a:t>
            </a:r>
            <a:endParaRPr lang="en-US" sz="2300" dirty="0"/>
          </a:p>
        </p:txBody>
      </p:sp>
      <p:sp>
        <p:nvSpPr>
          <p:cNvPr id="12" name="Text 6"/>
          <p:cNvSpPr/>
          <p:nvPr/>
        </p:nvSpPr>
        <p:spPr>
          <a:xfrm>
            <a:off x="10190917" y="4033445"/>
            <a:ext cx="3842623" cy="2976955"/>
          </a:xfrm>
          <a:prstGeom prst="rect">
            <a:avLst/>
          </a:prstGeom>
          <a:noFill/>
          <a:ln/>
        </p:spPr>
        <p:txBody>
          <a:bodyPr wrap="square" lIns="0" tIns="0" rIns="0" bIns="0" rtlCol="0" anchor="t"/>
          <a:lstStyle/>
          <a:p>
            <a:pPr marL="0" indent="0" algn="l">
              <a:lnSpc>
                <a:spcPts val="3000"/>
              </a:lnSpc>
              <a:buNone/>
            </a:pPr>
            <a:r>
              <a:rPr lang="en-US" sz="2000" dirty="0">
                <a:latin typeface="Times New Roman" panose="02020603050405020304" pitchFamily="18" charset="0"/>
                <a:cs typeface="Times New Roman" panose="02020603050405020304" pitchFamily="18" charset="0"/>
              </a:rPr>
              <a:t>The system provides specific error messages and constructive suggestions when a password does not meet the criteria. This clear feedback helps users understand what adjustments are needed to create a stronger password.</a:t>
            </a:r>
            <a:endParaRPr lang="en-US" sz="18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674466" y="711041"/>
            <a:ext cx="6172200" cy="771525"/>
          </a:xfrm>
          <a:prstGeom prst="rect">
            <a:avLst/>
          </a:prstGeom>
          <a:noFill/>
          <a:ln/>
        </p:spPr>
        <p:txBody>
          <a:bodyPr wrap="none" lIns="0" tIns="0" rIns="0" bIns="0" rtlCol="0" anchor="t"/>
          <a:lstStyle/>
          <a:p>
            <a:pPr marL="0" indent="0">
              <a:lnSpc>
                <a:spcPts val="6050"/>
              </a:lnSpc>
              <a:buNone/>
            </a:pPr>
            <a:r>
              <a:rPr lang="en-US" sz="4850" b="1" dirty="0">
                <a:solidFill>
                  <a:srgbClr val="282824"/>
                </a:solidFill>
                <a:latin typeface="Lato" pitchFamily="34" charset="0"/>
                <a:ea typeface="Lato" pitchFamily="34" charset="-122"/>
                <a:cs typeface="Lato" pitchFamily="34" charset="-120"/>
              </a:rPr>
              <a:t>Code Implementation</a:t>
            </a:r>
            <a:endParaRPr lang="en-US" sz="4850" dirty="0"/>
          </a:p>
        </p:txBody>
      </p:sp>
      <p:sp>
        <p:nvSpPr>
          <p:cNvPr id="5" name="Shape 2"/>
          <p:cNvSpPr/>
          <p:nvPr/>
        </p:nvSpPr>
        <p:spPr>
          <a:xfrm>
            <a:off x="879277" y="5324713"/>
            <a:ext cx="12871847" cy="706517"/>
          </a:xfrm>
          <a:prstGeom prst="rect">
            <a:avLst/>
          </a:prstGeom>
          <a:solidFill>
            <a:srgbClr val="FFFFFF">
              <a:alpha val="4000"/>
            </a:srgbClr>
          </a:solidFill>
          <a:ln/>
        </p:spPr>
      </p:sp>
      <p:sp>
        <p:nvSpPr>
          <p:cNvPr id="6" name="Text 3"/>
          <p:cNvSpPr/>
          <p:nvPr/>
        </p:nvSpPr>
        <p:spPr>
          <a:xfrm>
            <a:off x="908186" y="1663936"/>
            <a:ext cx="5938480" cy="395049"/>
          </a:xfrm>
          <a:prstGeom prst="rect">
            <a:avLst/>
          </a:prstGeom>
          <a:noFill/>
          <a:ln/>
        </p:spPr>
        <p:txBody>
          <a:bodyPr wrap="none" lIns="0" tIns="0" rIns="0" bIns="0" rtlCol="0" anchor="t"/>
          <a:lstStyle/>
          <a:p>
            <a:pPr marL="0" indent="0">
              <a:lnSpc>
                <a:spcPts val="3100"/>
              </a:lnSpc>
              <a:buNone/>
            </a:pPr>
            <a:endParaRPr lang="en-US" sz="1900" dirty="0"/>
          </a:p>
        </p:txBody>
      </p:sp>
      <p:sp>
        <p:nvSpPr>
          <p:cNvPr id="9" name="Text 6"/>
          <p:cNvSpPr/>
          <p:nvPr/>
        </p:nvSpPr>
        <p:spPr>
          <a:xfrm>
            <a:off x="674466" y="2531338"/>
            <a:ext cx="5938480" cy="611593"/>
          </a:xfrm>
          <a:prstGeom prst="rect">
            <a:avLst/>
          </a:prstGeom>
          <a:noFill/>
          <a:ln/>
        </p:spPr>
        <p:txBody>
          <a:bodyPr wrap="none" lIns="0" tIns="0" rIns="0" bIns="0" rtlCol="0" anchor="t"/>
          <a:lstStyle/>
          <a:p>
            <a:pPr marL="0" indent="0">
              <a:lnSpc>
                <a:spcPts val="3100"/>
              </a:lnSpc>
              <a:buNone/>
            </a:pPr>
            <a:endParaRPr lang="en-US" sz="1900" dirty="0"/>
          </a:p>
        </p:txBody>
      </p:sp>
      <p:sp>
        <p:nvSpPr>
          <p:cNvPr id="2" name="Text 0">
            <a:extLst>
              <a:ext uri="{FF2B5EF4-FFF2-40B4-BE49-F238E27FC236}">
                <a16:creationId xmlns:a16="http://schemas.microsoft.com/office/drawing/2014/main" id="{B93D384D-4002-BFA6-1EA9-56283E414535}"/>
              </a:ext>
            </a:extLst>
          </p:cNvPr>
          <p:cNvSpPr/>
          <p:nvPr/>
        </p:nvSpPr>
        <p:spPr>
          <a:xfrm>
            <a:off x="1040226" y="2022909"/>
            <a:ext cx="9678574" cy="1563571"/>
          </a:xfrm>
          <a:prstGeom prst="rect">
            <a:avLst/>
          </a:prstGeom>
          <a:noFill/>
          <a:ln/>
        </p:spPr>
        <p:txBody>
          <a:bodyPr wrap="none" lIns="0" tIns="0" rIns="0" bIns="0" rtlCol="0" anchor="t"/>
          <a:lstStyle/>
          <a:p>
            <a:pPr marL="0" indent="0">
              <a:lnSpc>
                <a:spcPts val="6050"/>
              </a:lnSpc>
              <a:buNone/>
            </a:pPr>
            <a:endParaRPr lang="en-US" sz="2000" dirty="0">
              <a:latin typeface="Times New Roman" panose="02020603050405020304" pitchFamily="18" charset="0"/>
              <a:cs typeface="Times New Roman" panose="02020603050405020304" pitchFamily="18" charset="0"/>
            </a:endParaRPr>
          </a:p>
        </p:txBody>
      </p:sp>
      <p:sp>
        <p:nvSpPr>
          <p:cNvPr id="11" name="Rectangle 3">
            <a:extLst>
              <a:ext uri="{FF2B5EF4-FFF2-40B4-BE49-F238E27FC236}">
                <a16:creationId xmlns:a16="http://schemas.microsoft.com/office/drawing/2014/main" id="{9F272ED3-EFF8-AA70-BBB2-176F4BDA9875}"/>
              </a:ext>
            </a:extLst>
          </p:cNvPr>
          <p:cNvSpPr>
            <a:spLocks noChangeArrowheads="1"/>
          </p:cNvSpPr>
          <p:nvPr/>
        </p:nvSpPr>
        <p:spPr bwMode="auto">
          <a:xfrm rot="10800000" flipV="1">
            <a:off x="1159019" y="1861460"/>
            <a:ext cx="12106814" cy="3691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code defines a Password Validator class that assesses the strength of a user-provided password based on criteria such as minimum length, uppercase and lowercase letters, digits, and special characters. It uses a validate() method to manage validation and exceptions, while the internal _</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validate_password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performs the checks and provides feedback. The overall password strength is categorized by the _</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determine_strength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(score) method. User input is securely captured using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getpass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module. The results, including strength assessments and suggestions, are printed to assist users in creating secure passwords.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1012</Words>
  <Application>Microsoft Office PowerPoint</Application>
  <PresentationFormat>Custom</PresentationFormat>
  <Paragraphs>110</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Times New Roman</vt:lpstr>
      <vt:lpstr>Lato</vt:lpstr>
      <vt:lpstr>Arial</vt:lpstr>
      <vt:lpstr>Italic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sudharsan m</cp:lastModifiedBy>
  <cp:revision>29</cp:revision>
  <dcterms:created xsi:type="dcterms:W3CDTF">2024-09-25T04:09:58Z</dcterms:created>
  <dcterms:modified xsi:type="dcterms:W3CDTF">2024-10-22T03:05:33Z</dcterms:modified>
</cp:coreProperties>
</file>