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5"/>
    <p:restoredTop sz="96240"/>
  </p:normalViewPr>
  <p:slideViewPr>
    <p:cSldViewPr snapToGrid="0" snapToObjects="1" showGuides="1">
      <p:cViewPr varScale="1">
        <p:scale>
          <a:sx n="180" d="100"/>
          <a:sy n="180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66D6-0911-D64E-B034-A5CADF0E5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6531-3BB0-CF42-8F80-AAD4CA19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4C46-823E-5B47-9E4D-F951762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7249-B78B-D446-A9A1-C1EB385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7932-B75C-BC4E-A0BE-BF539576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CA16-5F5C-164B-A334-C14F8DEE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6045-4DC6-BE42-AF81-96DCF1BA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BA66-C3D5-1047-9CC1-BDBDB69B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E11A-7157-EE43-AD1C-B3D2F631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1FF8-164E-1644-BB31-1DB9FD52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E0548-33EE-9E4B-9A55-5A28110D4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4A9A-74AD-0140-85FB-F8F67BE30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CDCD-42B9-3445-892B-4EDE3958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5331-FF3C-3F46-8222-8234207A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33AB-E590-3442-906D-4614FA96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05E-1CD4-084F-9177-15A93C59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E30D-0D3F-984E-B465-4FEEBB29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D05C-E52E-DF4F-87EB-727A1DF3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E203-8D12-2F46-9FA6-189142F3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E1CC-66A5-8A4F-9B41-E72C6BB3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5278-D8E7-0041-913D-A55DA60A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7948-A7A5-6942-86E5-494F2747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4DF9-B67D-3940-B840-5AE976B6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94B4-0CF0-9549-8F34-08F1135A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22D2-6DC5-D64A-9FFF-634AB3FF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B65-6906-1048-95E6-97F7ACB5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35E6-6FF5-B84E-9BBF-1744AC550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09767-135B-E94C-9295-57E12166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E54E7-E249-C747-99A6-598B778A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B7E40-026F-7243-974C-3A5AA6C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70DA-30C1-164E-AED4-1F57523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1095-0CE0-7741-8590-AB73BD13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A1AD7-C3E5-F24F-8DAE-C4D310C5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3D819-0BBA-D94E-AE5E-A078FC0E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71D43-F972-D145-9CAF-33AF185D8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65B6F-D83D-F94B-8714-479E99FDC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DDB8-A193-4F4F-B403-4E37EA95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6F327-A24F-504B-B22D-5E8A04C9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3A54C-88A0-3544-9404-7F5D77F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FE06-9295-0549-9632-8456AEF1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22A44-0B83-9243-BCA8-212795FB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0B403-AF83-6D47-8C8A-0599C678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B07DD-0C5D-8042-BF91-02165B2D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4AA5E-B6D7-6145-8C86-B6C404C6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4A572-C5A5-D447-95B3-CD83C341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AFD0-C7A2-FB48-BED3-9F0195B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8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04A0-8F58-B04D-87C5-79F714C4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BDBF-C6DE-F144-AFC2-A7D119FB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A7E58-0CAB-934C-A25E-74751702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E7BFA-37F5-C74F-A931-317F0C4C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CA88-B881-654F-A6B9-8123DBB1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6AC2E-BB10-FC48-AAA0-99424BF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916-1741-0F41-93E7-5246B6A8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DBA9A-E008-8345-89E0-5D6423B7A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97493-1921-DC43-B421-C77F7181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6F2B-83C6-924A-8BCA-160BC8FA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708F-6590-6941-B973-0E619E31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8FF7-F07A-C640-96C8-72E8D7DB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79C50-77AA-2E4F-9172-943E018A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C5168-3E65-C64E-B00E-F43F1CCA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08A0-0C1C-4847-A98B-E9E706839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956-8739-A045-BAB6-DAF3CA66066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D744-9E97-F542-A42D-6BA52AA16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307B-C301-DC42-B01F-C96567DC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arketplace/pp/B08PG3FHP4?qid=1612448839587&amp;sr=0-6&amp;ref_=srh_res_product_title" TargetMode="External"/><Relationship Id="rId2" Type="http://schemas.openxmlformats.org/officeDocument/2006/relationships/hyperlink" Target="https://aws.amazon.com/blogs/big-data/writing-to-apache-hudi-tables-using-aws-glue-connec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CBCD-8092-6840-AA88-1ACC019E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Hudi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C1E55-8011-D546-9607-C8F1DCCE1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a simple Hudi data workflow in AWS</a:t>
            </a:r>
          </a:p>
        </p:txBody>
      </p:sp>
    </p:spTree>
    <p:extLst>
      <p:ext uri="{BB962C8B-B14F-4D97-AF65-F5344CB8AC3E}">
        <p14:creationId xmlns:p14="http://schemas.microsoft.com/office/powerpoint/2010/main" val="1579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1979E9-AB8B-7E40-A78F-356A364CFE35}"/>
              </a:ext>
            </a:extLst>
          </p:cNvPr>
          <p:cNvSpPr/>
          <p:nvPr/>
        </p:nvSpPr>
        <p:spPr>
          <a:xfrm>
            <a:off x="2167003" y="1027134"/>
            <a:ext cx="8555276" cy="4609578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5" name="Graphic 29">
            <a:extLst>
              <a:ext uri="{FF2B5EF4-FFF2-40B4-BE49-F238E27FC236}">
                <a16:creationId xmlns:a16="http://schemas.microsoft.com/office/drawing/2014/main" id="{3AD6FDBF-A048-5B46-906C-7B29B4EC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03" y="1027134"/>
            <a:ext cx="301294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BB407912-67A3-324D-A5C1-60123C27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04" y="2667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866C2216-91D0-E541-9F05-EC3EF58F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04" y="3427412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172F0062-2E04-FB41-8459-AD2532C0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42" y="26507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16CA4A06-1A4C-224B-BFD8-D0B12ECF0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554" y="3424912"/>
            <a:ext cx="2239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– Raw Data</a:t>
            </a:r>
          </a:p>
        </p:txBody>
      </p:sp>
      <p:pic>
        <p:nvPicPr>
          <p:cNvPr id="10" name="Graphic 22">
            <a:extLst>
              <a:ext uri="{FF2B5EF4-FFF2-40B4-BE49-F238E27FC236}">
                <a16:creationId xmlns:a16="http://schemas.microsoft.com/office/drawing/2014/main" id="{4538372F-FED7-DC49-A082-4361950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56" y="26581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F069F8C6-1EA3-DC48-BFCB-EA699440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94" y="3420150"/>
            <a:ext cx="2292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EMR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5EEB8F92-0A29-9F45-9FA2-39C18810B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05" y="2667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13134F3F-B123-9C42-A03C-55E76432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230" y="3433762"/>
            <a:ext cx="2239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– Curated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Hudi Tables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24654D-C76C-A441-B1B8-48FA5B19CBFF}"/>
              </a:ext>
            </a:extLst>
          </p:cNvPr>
          <p:cNvGrpSpPr/>
          <p:nvPr/>
        </p:nvGrpSpPr>
        <p:grpSpPr>
          <a:xfrm>
            <a:off x="2938133" y="2296319"/>
            <a:ext cx="2265362" cy="741362"/>
            <a:chOff x="3112425" y="1703029"/>
            <a:chExt cx="2265362" cy="741362"/>
          </a:xfrm>
        </p:grpSpPr>
        <p:pic>
          <p:nvPicPr>
            <p:cNvPr id="14" name="Graphic 22">
              <a:extLst>
                <a:ext uri="{FF2B5EF4-FFF2-40B4-BE49-F238E27FC236}">
                  <a16:creationId xmlns:a16="http://schemas.microsoft.com/office/drawing/2014/main" id="{166265E3-0BCD-AF46-9468-7113FA7F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506" y="170302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15C9B689-D3D6-F849-AC8D-1D62F9B6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425" y="2182453"/>
              <a:ext cx="22653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DMS w CDC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CCDFB8-D3AC-6A47-8587-47A938102B2F}"/>
              </a:ext>
            </a:extLst>
          </p:cNvPr>
          <p:cNvCxnSpPr>
            <a:cxnSpLocks/>
          </p:cNvCxnSpPr>
          <p:nvPr/>
        </p:nvCxnSpPr>
        <p:spPr bwMode="auto">
          <a:xfrm>
            <a:off x="3369877" y="3039150"/>
            <a:ext cx="13722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707538-6B81-094E-852B-58E3C785BC86}"/>
              </a:ext>
            </a:extLst>
          </p:cNvPr>
          <p:cNvCxnSpPr>
            <a:cxnSpLocks/>
          </p:cNvCxnSpPr>
          <p:nvPr/>
        </p:nvCxnSpPr>
        <p:spPr bwMode="auto">
          <a:xfrm>
            <a:off x="5505588" y="3037681"/>
            <a:ext cx="979487" cy="14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6452F0-B796-8148-8B4D-11AFD3F38322}"/>
              </a:ext>
            </a:extLst>
          </p:cNvPr>
          <p:cNvCxnSpPr>
            <a:cxnSpLocks/>
          </p:cNvCxnSpPr>
          <p:nvPr/>
        </p:nvCxnSpPr>
        <p:spPr bwMode="auto">
          <a:xfrm>
            <a:off x="7261256" y="3031759"/>
            <a:ext cx="8832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5D9DE7-AC53-874F-AE82-9A5EA4A59144}"/>
              </a:ext>
            </a:extLst>
          </p:cNvPr>
          <p:cNvSpPr txBox="1"/>
          <p:nvPr/>
        </p:nvSpPr>
        <p:spPr>
          <a:xfrm>
            <a:off x="7163859" y="1693922"/>
            <a:ext cx="1183758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DeltaStreamer</a:t>
            </a:r>
          </a:p>
          <a:p>
            <a:r>
              <a:rPr lang="en-US" sz="1200" dirty="0"/>
              <a:t>Incrementally</a:t>
            </a:r>
          </a:p>
          <a:p>
            <a:r>
              <a:rPr lang="en-US" sz="1200" dirty="0"/>
              <a:t>consume new </a:t>
            </a:r>
          </a:p>
          <a:p>
            <a:r>
              <a:rPr lang="en-US" sz="1200" dirty="0"/>
              <a:t>CDC records</a:t>
            </a:r>
          </a:p>
        </p:txBody>
      </p:sp>
      <p:pic>
        <p:nvPicPr>
          <p:cNvPr id="27" name="Graphic 14">
            <a:extLst>
              <a:ext uri="{FF2B5EF4-FFF2-40B4-BE49-F238E27FC236}">
                <a16:creationId xmlns:a16="http://schemas.microsoft.com/office/drawing/2014/main" id="{7EF668A0-35F6-9A47-94A7-8494F357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974" y="26581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7">
            <a:extLst>
              <a:ext uri="{FF2B5EF4-FFF2-40B4-BE49-F238E27FC236}">
                <a16:creationId xmlns:a16="http://schemas.microsoft.com/office/drawing/2014/main" id="{501DD2D1-4524-4646-8BF3-1E41DD80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6324" y="3420150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81F820-7993-4241-9F9F-D7FD1CEDE2D6}"/>
              </a:ext>
            </a:extLst>
          </p:cNvPr>
          <p:cNvCxnSpPr>
            <a:cxnSpLocks/>
          </p:cNvCxnSpPr>
          <p:nvPr/>
        </p:nvCxnSpPr>
        <p:spPr bwMode="auto">
          <a:xfrm>
            <a:off x="8888690" y="3038415"/>
            <a:ext cx="8832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11">
            <a:extLst>
              <a:ext uri="{FF2B5EF4-FFF2-40B4-BE49-F238E27FC236}">
                <a16:creationId xmlns:a16="http://schemas.microsoft.com/office/drawing/2014/main" id="{FA4BBC0E-1FE9-A540-BFA4-2619B226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54" y="27695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8">
            <a:extLst>
              <a:ext uri="{FF2B5EF4-FFF2-40B4-BE49-F238E27FC236}">
                <a16:creationId xmlns:a16="http://schemas.microsoft.com/office/drawing/2014/main" id="{F2900794-FBE6-5540-BAB3-8A4B54EF7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29" y="3298156"/>
            <a:ext cx="1073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</a:p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74154-B98D-9D41-9C54-E4BEB68F66D1}"/>
              </a:ext>
            </a:extLst>
          </p:cNvPr>
          <p:cNvCxnSpPr>
            <a:cxnSpLocks/>
          </p:cNvCxnSpPr>
          <p:nvPr/>
        </p:nvCxnSpPr>
        <p:spPr bwMode="auto">
          <a:xfrm>
            <a:off x="1545238" y="3032852"/>
            <a:ext cx="979487" cy="14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85AF86-9519-7142-A067-145B80496E2D}"/>
              </a:ext>
            </a:extLst>
          </p:cNvPr>
          <p:cNvCxnSpPr>
            <a:cxnSpLocks/>
          </p:cNvCxnSpPr>
          <p:nvPr/>
        </p:nvCxnSpPr>
        <p:spPr bwMode="auto">
          <a:xfrm>
            <a:off x="6908312" y="3776151"/>
            <a:ext cx="0" cy="4070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4">
            <a:extLst>
              <a:ext uri="{FF2B5EF4-FFF2-40B4-BE49-F238E27FC236}">
                <a16:creationId xmlns:a16="http://schemas.microsoft.com/office/drawing/2014/main" id="{FC53E6FC-8484-6D4C-AA74-6FC8632E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37" y="4741166"/>
            <a:ext cx="22653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34" name="Graphic 9">
            <a:extLst>
              <a:ext uri="{FF2B5EF4-FFF2-40B4-BE49-F238E27FC236}">
                <a16:creationId xmlns:a16="http://schemas.microsoft.com/office/drawing/2014/main" id="{0E40677A-F5C4-5E49-8E5A-1D31798E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12" y="4226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3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B091-FDDF-944B-9B14-41C5E850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7E61-356E-E141-B07D-764216F8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2000" dirty="0"/>
              <a:t>Demonstrate data migration and replication from an RDS database to a Hudi structure</a:t>
            </a:r>
          </a:p>
          <a:p>
            <a:pPr fontAlgn="ctr"/>
            <a:r>
              <a:rPr lang="en-US" sz="2000" dirty="0"/>
              <a:t>Showcase AWS DMS with CDC and EMR for Apache Hudi </a:t>
            </a:r>
          </a:p>
          <a:p>
            <a:pPr fontAlgn="ctr"/>
            <a:r>
              <a:rPr lang="en-US" sz="2000" dirty="0"/>
              <a:t>Demonstrate Hudi table ability to handle "late arrival" type of data</a:t>
            </a:r>
          </a:p>
          <a:p>
            <a:pPr fontAlgn="ctr"/>
            <a:r>
              <a:rPr lang="en-US" sz="2000" dirty="0"/>
              <a:t>Demonstrate Infrastructure as Code pattern in deploying the </a:t>
            </a:r>
            <a:r>
              <a:rPr lang="en-US" sz="2000" dirty="0" err="1"/>
              <a:t>PoC</a:t>
            </a:r>
            <a:r>
              <a:rPr lang="en-US" sz="2000" dirty="0"/>
              <a:t> components. Demonstrate idempotency of deployment scripts.</a:t>
            </a:r>
          </a:p>
          <a:p>
            <a:pPr fontAlgn="ctr"/>
            <a:r>
              <a:rPr lang="en-US" sz="2000" dirty="0"/>
              <a:t>Account for a controlled failure of ingestion cycle</a:t>
            </a:r>
          </a:p>
          <a:p>
            <a:pPr fontAlgn="ctr"/>
            <a:r>
              <a:rPr lang="en-US" sz="2000" dirty="0"/>
              <a:t>Data presentation should include snapshots in time of billings as well as incremental changes for a given timeframe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1168-F7C1-8B4B-8044-7701C6DA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A1A4-E8B6-184A-BEC6-9DD86F4C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400" dirty="0"/>
              <a:t>Provision AWS DMS with CDC </a:t>
            </a:r>
          </a:p>
          <a:p>
            <a:pPr fontAlgn="ctr"/>
            <a:r>
              <a:rPr lang="en-US" sz="2400" dirty="0"/>
              <a:t>Migrate incrementally to S3 – Raw Data using DMS</a:t>
            </a:r>
          </a:p>
          <a:p>
            <a:pPr fontAlgn="ctr"/>
            <a:r>
              <a:rPr lang="en-US" sz="2400" dirty="0"/>
              <a:t>Ingest into </a:t>
            </a:r>
            <a:r>
              <a:rPr lang="en-US" sz="2400" dirty="0" err="1"/>
              <a:t>CoW</a:t>
            </a:r>
            <a:r>
              <a:rPr lang="en-US" sz="2400" dirty="0"/>
              <a:t> or </a:t>
            </a:r>
            <a:r>
              <a:rPr lang="en-US" sz="2400" dirty="0" err="1"/>
              <a:t>MoR</a:t>
            </a:r>
            <a:r>
              <a:rPr lang="en-US" sz="2400" dirty="0"/>
              <a:t> tables using Transient EMR</a:t>
            </a:r>
          </a:p>
          <a:p>
            <a:pPr fontAlgn="ctr"/>
            <a:r>
              <a:rPr lang="en-US" sz="2400" dirty="0"/>
              <a:t>Hudi tables stored on S3 - Curated bucket</a:t>
            </a:r>
          </a:p>
          <a:p>
            <a:pPr fontAlgn="ctr"/>
            <a:r>
              <a:rPr lang="en-US" sz="2400" dirty="0"/>
              <a:t>Consume analytics from </a:t>
            </a:r>
            <a:r>
              <a:rPr lang="en-US" sz="2400" dirty="0" err="1"/>
              <a:t>CoW</a:t>
            </a:r>
            <a:r>
              <a:rPr lang="en-US" sz="2400" dirty="0"/>
              <a:t> or </a:t>
            </a:r>
            <a:r>
              <a:rPr lang="en-US" sz="2400" dirty="0" err="1"/>
              <a:t>MoR</a:t>
            </a:r>
            <a:r>
              <a:rPr lang="en-US" sz="2400" dirty="0"/>
              <a:t> using Athena.</a:t>
            </a:r>
          </a:p>
          <a:p>
            <a:pPr fontAlgn="ctr"/>
            <a:r>
              <a:rPr lang="en-US" sz="2400" dirty="0"/>
              <a:t>Consumed into SPICE for </a:t>
            </a:r>
            <a:r>
              <a:rPr lang="en-US" sz="2400" dirty="0" err="1"/>
              <a:t>QuckSight</a:t>
            </a:r>
            <a:r>
              <a:rPr lang="en-US" sz="2400" dirty="0"/>
              <a:t> presentation. </a:t>
            </a:r>
          </a:p>
          <a:p>
            <a:pPr fontAlgn="ctr"/>
            <a:r>
              <a:rPr lang="en-US" sz="2400" dirty="0"/>
              <a:t>Code the infrastructure as CFT orchestrated with Ansible framework.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0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A1A4-E8B6-184A-BEC6-9DD86F4C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251"/>
            <a:ext cx="10515600" cy="5354712"/>
          </a:xfrm>
        </p:spPr>
        <p:txBody>
          <a:bodyPr>
            <a:normAutofit/>
          </a:bodyPr>
          <a:lstStyle/>
          <a:p>
            <a:pPr fontAlgn="ctr"/>
            <a:endParaRPr lang="en-US" sz="1800" dirty="0"/>
          </a:p>
          <a:p>
            <a:pPr marL="0" indent="0" fontAlgn="ctr">
              <a:buNone/>
            </a:pPr>
            <a:r>
              <a:rPr lang="en-US" sz="2400" dirty="0"/>
              <a:t>Pros</a:t>
            </a:r>
          </a:p>
          <a:p>
            <a:pPr marL="0" indent="0" fontAlgn="ctr">
              <a:buNone/>
            </a:pPr>
            <a:endParaRPr lang="en-US" sz="1800" dirty="0"/>
          </a:p>
          <a:p>
            <a:pPr fontAlgn="ctr"/>
            <a:r>
              <a:rPr lang="en-US" sz="1800" dirty="0"/>
              <a:t>Solve the problem of aggregating incremental uploads into an original snapshot view of the data.</a:t>
            </a:r>
          </a:p>
          <a:p>
            <a:pPr fontAlgn="ctr"/>
            <a:r>
              <a:rPr lang="en-US" sz="1800" dirty="0"/>
              <a:t>Made to handle big data. Performance can be tuned based on the strategy </a:t>
            </a:r>
            <a:r>
              <a:rPr lang="en-US" sz="1800"/>
              <a:t>of implementation.</a:t>
            </a:r>
            <a:endParaRPr lang="en-US" sz="1800" dirty="0"/>
          </a:p>
          <a:p>
            <a:pPr fontAlgn="ctr"/>
            <a:r>
              <a:rPr lang="en-US" sz="1800" dirty="0"/>
              <a:t>Compatibility with Hive, </a:t>
            </a:r>
            <a:r>
              <a:rPr lang="en-US" sz="1800" dirty="0" err="1"/>
              <a:t>SqlSpark</a:t>
            </a:r>
            <a:r>
              <a:rPr lang="en-US" sz="1800" dirty="0"/>
              <a:t>, Presto, AWS Athena</a:t>
            </a:r>
          </a:p>
          <a:p>
            <a:pPr fontAlgn="ctr"/>
            <a:r>
              <a:rPr lang="en-US" sz="1800" dirty="0"/>
              <a:t>Can process batch (copy-on-write table) and streaming (merge-on-read table) jobs.</a:t>
            </a:r>
          </a:p>
          <a:p>
            <a:pPr fontAlgn="ctr"/>
            <a:r>
              <a:rPr lang="en-US" sz="1800" dirty="0"/>
              <a:t>AWS just released a </a:t>
            </a:r>
            <a:r>
              <a:rPr lang="en-US" sz="1800" dirty="0">
                <a:hlinkClick r:id="rId2"/>
              </a:rPr>
              <a:t>Glue Hudi Connector</a:t>
            </a:r>
            <a:r>
              <a:rPr lang="en-US" sz="1800" dirty="0"/>
              <a:t> that would make it easy to be used on AWS.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pPr fontAlgn="ctr"/>
            <a:r>
              <a:rPr lang="en-US" sz="1800" dirty="0"/>
              <a:t>Relatively complex to set it up. Requires specific configuration and classes.</a:t>
            </a:r>
          </a:p>
          <a:p>
            <a:pPr fontAlgn="ctr"/>
            <a:r>
              <a:rPr lang="en-US" sz="1800" dirty="0"/>
              <a:t>Relatively complex to load into Snowflake. (Could use </a:t>
            </a:r>
            <a:r>
              <a:rPr lang="en-US" sz="1800" dirty="0">
                <a:hlinkClick r:id="rId3"/>
              </a:rPr>
              <a:t>AWS Glue Connector for Snowflake</a:t>
            </a:r>
            <a:r>
              <a:rPr lang="en-US" sz="1800" dirty="0"/>
              <a:t>)</a:t>
            </a:r>
          </a:p>
          <a:p>
            <a:pPr fontAlgn="ctr"/>
            <a:endParaRPr lang="en-US" sz="1800" dirty="0"/>
          </a:p>
          <a:p>
            <a:pPr fontAlgn="ctr"/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280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292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AWS Hudi POC</vt:lpstr>
      <vt:lpstr>PowerPoint Presentation</vt:lpstr>
      <vt:lpstr>Scope</vt:lpstr>
      <vt:lpstr>POC - Functionality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Dumitrascu</dc:creator>
  <cp:lastModifiedBy>Marian Dumitrascu</cp:lastModifiedBy>
  <cp:revision>13</cp:revision>
  <dcterms:created xsi:type="dcterms:W3CDTF">2020-11-09T14:41:15Z</dcterms:created>
  <dcterms:modified xsi:type="dcterms:W3CDTF">2021-02-04T14:38:17Z</dcterms:modified>
</cp:coreProperties>
</file>