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17"/>
  </p:notesMasterIdLst>
  <p:handoutMasterIdLst>
    <p:handoutMasterId r:id="rId18"/>
  </p:handoutMasterIdLst>
  <p:sldIdLst>
    <p:sldId id="348" r:id="rId5"/>
    <p:sldId id="305" r:id="rId6"/>
    <p:sldId id="307" r:id="rId7"/>
    <p:sldId id="346" r:id="rId8"/>
    <p:sldId id="341" r:id="rId9"/>
    <p:sldId id="342" r:id="rId10"/>
    <p:sldId id="343" r:id="rId11"/>
    <p:sldId id="345" r:id="rId12"/>
    <p:sldId id="340" r:id="rId13"/>
    <p:sldId id="339" r:id="rId14"/>
    <p:sldId id="349" r:id="rId15"/>
    <p:sldId id="317" r:id="rId16"/>
  </p:sldIdLst>
  <p:sldSz cx="12192000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ly Intro - White BG" id="{B4587B1E-BB88-4173-8339-2929187587A5}">
          <p14:sldIdLst>
            <p14:sldId id="348"/>
            <p14:sldId id="305"/>
            <p14:sldId id="307"/>
            <p14:sldId id="346"/>
            <p14:sldId id="341"/>
            <p14:sldId id="342"/>
            <p14:sldId id="343"/>
            <p14:sldId id="345"/>
            <p14:sldId id="340"/>
            <p14:sldId id="339"/>
            <p14:sldId id="349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7A906"/>
    <a:srgbClr val="73925E"/>
    <a:srgbClr val="19706F"/>
    <a:srgbClr val="FB6B53"/>
    <a:srgbClr val="FD2AA7"/>
    <a:srgbClr val="000000"/>
    <a:srgbClr val="058979"/>
    <a:srgbClr val="66F9E7"/>
    <a:srgbClr val="3F7AB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9" autoAdjust="0"/>
    <p:restoredTop sz="94249" autoAdjust="0"/>
  </p:normalViewPr>
  <p:slideViewPr>
    <p:cSldViewPr snapToGrid="0">
      <p:cViewPr varScale="1">
        <p:scale>
          <a:sx n="74" d="100"/>
          <a:sy n="74" d="100"/>
        </p:scale>
        <p:origin x="955" y="72"/>
      </p:cViewPr>
      <p:guideLst/>
    </p:cSldViewPr>
  </p:slideViewPr>
  <p:outlineViewPr>
    <p:cViewPr>
      <p:scale>
        <a:sx n="33" d="100"/>
        <a:sy n="33" d="100"/>
      </p:scale>
      <p:origin x="0" y="-40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8"/>
    </p:cViewPr>
  </p:sorterViewPr>
  <p:notesViewPr>
    <p:cSldViewPr snapToGrid="0">
      <p:cViewPr varScale="1">
        <p:scale>
          <a:sx n="52" d="100"/>
          <a:sy n="52" d="100"/>
        </p:scale>
        <p:origin x="30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DAC38E3-5144-412F-83AC-38A5B9DE5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4" y="103053"/>
            <a:ext cx="724746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400">
                <a:latin typeface="Calibri" panose="020F0502020204030204" pitchFamily="34" charset="0"/>
                <a:cs typeface="Calibri" panose="020F0502020204030204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08D27AB-67B4-4693-A97B-2BDB09DB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127" y="9192936"/>
            <a:ext cx="394340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A20BED86-76BB-4410-9008-061BF87713AB}" type="slidenum">
              <a:rPr lang="en-GB" altLang="en-US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‹#›</a:t>
            </a:fld>
            <a:endParaRPr lang="en-GB" alt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71953E81-BBEF-44F9-89AF-8D785172E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4" y="103053"/>
            <a:ext cx="724746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altLang="en-US" sz="1400">
                <a:latin typeface="Calibri" panose="020F0502020204030204" pitchFamily="34" charset="0"/>
                <a:cs typeface="Calibri" panose="020F0502020204030204" pitchFamily="34" charset="0"/>
              </a:rPr>
              <a:t>Asia Pacific University of Technology and Innovation</a:t>
            </a:r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7839FB2E-0CEB-4E99-ABDC-42A6B27BD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4B6ACB56-54E0-4171-9443-B2E55073F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620549"/>
            <a:ext cx="5852160" cy="37803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1DBCDF8-B37C-47C2-B6B1-4B2635759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8" y="9119503"/>
            <a:ext cx="3169920" cy="481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0D94D-E1CF-4942-9670-7567F4F4487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0D94D-E1CF-4942-9670-7567F4F4487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4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F54A5F-F810-96A4-5910-A7F80EDAE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5352" y="274638"/>
            <a:ext cx="1045737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41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352" y="1535113"/>
            <a:ext cx="570116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352" y="2174875"/>
            <a:ext cx="570116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2DAC53-88F1-5536-6538-48E550FD8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5352" y="274638"/>
            <a:ext cx="1045737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pic>
        <p:nvPicPr>
          <p:cNvPr id="2" name="Picture 10" descr="APU Logo Final-medium.jpg">
            <a:extLst>
              <a:ext uri="{FF2B5EF4-FFF2-40B4-BE49-F238E27FC236}">
                <a16:creationId xmlns:a16="http://schemas.microsoft.com/office/drawing/2014/main" id="{59460E12-C28F-6F47-C8AD-1B01DC7DB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000" y="0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17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2CC42D-17CB-E638-B81A-110B1B3F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697038"/>
            <a:ext cx="5277005" cy="4525962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45A787-9C75-0736-994E-7B094F400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5352" y="274638"/>
            <a:ext cx="708675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1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098A0508-16C0-1CB1-9EB2-E710C774C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744686"/>
            <a:ext cx="2941261" cy="2467428"/>
          </a:xfrm>
          <a:custGeom>
            <a:avLst/>
            <a:gdLst>
              <a:gd name="connsiteX0" fmla="*/ 0 w 2941261"/>
              <a:gd name="connsiteY0" fmla="*/ 0 h 2467428"/>
              <a:gd name="connsiteX1" fmla="*/ 2941261 w 2941261"/>
              <a:gd name="connsiteY1" fmla="*/ 0 h 2467428"/>
              <a:gd name="connsiteX2" fmla="*/ 2941261 w 2941261"/>
              <a:gd name="connsiteY2" fmla="*/ 2467428 h 2467428"/>
              <a:gd name="connsiteX3" fmla="*/ 0 w 2941261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261" h="2467428">
                <a:moveTo>
                  <a:pt x="0" y="0"/>
                </a:moveTo>
                <a:lnTo>
                  <a:pt x="2941261" y="0"/>
                </a:lnTo>
                <a:lnTo>
                  <a:pt x="2941261" y="2467428"/>
                </a:lnTo>
                <a:lnTo>
                  <a:pt x="0" y="2467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60EB9AD5-7DDC-2BFA-AF2C-9962B35D0E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83581" y="3744686"/>
            <a:ext cx="2941261" cy="2467428"/>
          </a:xfrm>
          <a:custGeom>
            <a:avLst/>
            <a:gdLst>
              <a:gd name="connsiteX0" fmla="*/ 0 w 2941261"/>
              <a:gd name="connsiteY0" fmla="*/ 0 h 2467428"/>
              <a:gd name="connsiteX1" fmla="*/ 2941261 w 2941261"/>
              <a:gd name="connsiteY1" fmla="*/ 0 h 2467428"/>
              <a:gd name="connsiteX2" fmla="*/ 2941261 w 2941261"/>
              <a:gd name="connsiteY2" fmla="*/ 2467428 h 2467428"/>
              <a:gd name="connsiteX3" fmla="*/ 0 w 2941261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261" h="2467428">
                <a:moveTo>
                  <a:pt x="0" y="0"/>
                </a:moveTo>
                <a:lnTo>
                  <a:pt x="2941261" y="0"/>
                </a:lnTo>
                <a:lnTo>
                  <a:pt x="2941261" y="2467428"/>
                </a:lnTo>
                <a:lnTo>
                  <a:pt x="0" y="2467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F2B4AB36-8724-FDDC-F151-CBD3C7917C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67161" y="3744686"/>
            <a:ext cx="2941261" cy="2467428"/>
          </a:xfrm>
          <a:custGeom>
            <a:avLst/>
            <a:gdLst>
              <a:gd name="connsiteX0" fmla="*/ 0 w 2941261"/>
              <a:gd name="connsiteY0" fmla="*/ 0 h 2467428"/>
              <a:gd name="connsiteX1" fmla="*/ 2941261 w 2941261"/>
              <a:gd name="connsiteY1" fmla="*/ 0 h 2467428"/>
              <a:gd name="connsiteX2" fmla="*/ 2941261 w 2941261"/>
              <a:gd name="connsiteY2" fmla="*/ 2467428 h 2467428"/>
              <a:gd name="connsiteX3" fmla="*/ 0 w 2941261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261" h="2467428">
                <a:moveTo>
                  <a:pt x="0" y="0"/>
                </a:moveTo>
                <a:lnTo>
                  <a:pt x="2941261" y="0"/>
                </a:lnTo>
                <a:lnTo>
                  <a:pt x="2941261" y="2467428"/>
                </a:lnTo>
                <a:lnTo>
                  <a:pt x="0" y="2467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7807B4DD-82EF-E592-BE1A-58254BBE34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50740" y="3744686"/>
            <a:ext cx="2941261" cy="2467428"/>
          </a:xfrm>
          <a:custGeom>
            <a:avLst/>
            <a:gdLst>
              <a:gd name="connsiteX0" fmla="*/ 0 w 2941261"/>
              <a:gd name="connsiteY0" fmla="*/ 0 h 2467428"/>
              <a:gd name="connsiteX1" fmla="*/ 2941261 w 2941261"/>
              <a:gd name="connsiteY1" fmla="*/ 0 h 2467428"/>
              <a:gd name="connsiteX2" fmla="*/ 2941261 w 2941261"/>
              <a:gd name="connsiteY2" fmla="*/ 2467428 h 2467428"/>
              <a:gd name="connsiteX3" fmla="*/ 0 w 2941261"/>
              <a:gd name="connsiteY3" fmla="*/ 246742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1261" h="2467428">
                <a:moveTo>
                  <a:pt x="0" y="0"/>
                </a:moveTo>
                <a:lnTo>
                  <a:pt x="2941261" y="0"/>
                </a:lnTo>
                <a:lnTo>
                  <a:pt x="2941261" y="2467428"/>
                </a:lnTo>
                <a:lnTo>
                  <a:pt x="0" y="2467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200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8BA4D9-57E1-A80D-3014-2BD0F87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52" y="274638"/>
            <a:ext cx="10457373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45A25BC-C7C5-6433-D8E4-A5DF2310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352" y="1417638"/>
            <a:ext cx="11601296" cy="45259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74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0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B623752B-4505-458A-8F13-B97CEB0BB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97038"/>
            <a:ext cx="117475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4D7F5865-615B-424A-A375-A8F1EEAE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95352" y="274638"/>
            <a:ext cx="1045737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8569D-7387-4D30-B100-DC94E7D1863E}"/>
              </a:ext>
            </a:extLst>
          </p:cNvPr>
          <p:cNvSpPr txBox="1"/>
          <p:nvPr userDrawn="1"/>
        </p:nvSpPr>
        <p:spPr>
          <a:xfrm>
            <a:off x="10859591" y="6588371"/>
            <a:ext cx="13324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Montserrat" panose="00000500000000000000" pitchFamily="2" charset="0"/>
              </a:rPr>
              <a:t>MAFAS | SLIDE </a:t>
            </a:r>
            <a:fld id="{7E7DF8DA-2BBC-4974-99EF-62657F72EFE3}" type="slidenum">
              <a:rPr lang="en-US" sz="800" smtClean="0">
                <a:solidFill>
                  <a:schemeClr val="tx1"/>
                </a:solidFill>
                <a:latin typeface="Montserrat" panose="00000500000000000000" pitchFamily="2" charset="0"/>
              </a:rPr>
              <a:pPr algn="r"/>
              <a:t>‹#›</a:t>
            </a:fld>
            <a:endParaRPr lang="en-US" sz="8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2" r:id="rId2"/>
    <p:sldLayoutId id="2147483736" r:id="rId3"/>
    <p:sldLayoutId id="2147483754" r:id="rId4"/>
    <p:sldLayoutId id="214748375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Montserrat" panose="00000500000000000000" pitchFamily="2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j-lt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j-lt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j-lt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j-lt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989A4C-0070-5EDF-4963-AD7FC72A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4F0C3-E9B1-59BA-BE44-10BDFA9EB3B7}"/>
              </a:ext>
            </a:extLst>
          </p:cNvPr>
          <p:cNvSpPr txBox="1"/>
          <p:nvPr/>
        </p:nvSpPr>
        <p:spPr>
          <a:xfrm>
            <a:off x="504496" y="196469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Managing and Understanding Text Data</a:t>
            </a:r>
          </a:p>
        </p:txBody>
      </p:sp>
    </p:spTree>
    <p:extLst>
      <p:ext uri="{BB962C8B-B14F-4D97-AF65-F5344CB8AC3E}">
        <p14:creationId xmlns:p14="http://schemas.microsoft.com/office/powerpoint/2010/main" val="152148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BE26AC-FFD8-3FAA-8B73-8F6C7D7F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3" y="274638"/>
            <a:ext cx="10150052" cy="1143000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273C890A-4243-3316-39D3-8977346799E5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4" name="Google Shape;227;p23">
              <a:extLst>
                <a:ext uri="{FF2B5EF4-FFF2-40B4-BE49-F238E27FC236}">
                  <a16:creationId xmlns:a16="http://schemas.microsoft.com/office/drawing/2014/main" id="{47EE2C94-4526-A023-5DAA-292E11937517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28;p23">
              <a:extLst>
                <a:ext uri="{FF2B5EF4-FFF2-40B4-BE49-F238E27FC236}">
                  <a16:creationId xmlns:a16="http://schemas.microsoft.com/office/drawing/2014/main" id="{C84AC999-0395-EE24-117F-C7D88B395470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29;p23">
              <a:extLst>
                <a:ext uri="{FF2B5EF4-FFF2-40B4-BE49-F238E27FC236}">
                  <a16:creationId xmlns:a16="http://schemas.microsoft.com/office/drawing/2014/main" id="{4FD68235-23C2-169F-FA36-EA8C306D356E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" name="Google Shape;230;p23">
              <a:extLst>
                <a:ext uri="{FF2B5EF4-FFF2-40B4-BE49-F238E27FC236}">
                  <a16:creationId xmlns:a16="http://schemas.microsoft.com/office/drawing/2014/main" id="{190207A2-A4CF-5EA9-758D-B3DDF0D05BE8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231;p23">
              <a:extLst>
                <a:ext uri="{FF2B5EF4-FFF2-40B4-BE49-F238E27FC236}">
                  <a16:creationId xmlns:a16="http://schemas.microsoft.com/office/drawing/2014/main" id="{AD98248C-C51B-E639-AF76-421E4B58B74B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F30931B-364A-F268-D431-C423E9EF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2" y="1698699"/>
            <a:ext cx="10922103" cy="45046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937CF-21B0-9DDF-2B80-9CFE0A4F7CE5}"/>
              </a:ext>
            </a:extLst>
          </p:cNvPr>
          <p:cNvSpPr txBox="1"/>
          <p:nvPr/>
        </p:nvSpPr>
        <p:spPr>
          <a:xfrm>
            <a:off x="6096000" y="2775675"/>
            <a:ext cx="3380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What are the possible noises of a text data?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21D080-5C25-1308-95DC-E9150B541951}"/>
              </a:ext>
            </a:extLst>
          </p:cNvPr>
          <p:cNvSpPr txBox="1"/>
          <p:nvPr/>
        </p:nvSpPr>
        <p:spPr>
          <a:xfrm>
            <a:off x="6096000" y="4560537"/>
            <a:ext cx="3380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What are steps involved in text preprocessing?</a:t>
            </a:r>
          </a:p>
        </p:txBody>
      </p:sp>
      <p:pic>
        <p:nvPicPr>
          <p:cNvPr id="1028" name="Picture 4" descr="Question mark PNG transparent image download, size: 1024x1024px">
            <a:extLst>
              <a:ext uri="{FF2B5EF4-FFF2-40B4-BE49-F238E27FC236}">
                <a16:creationId xmlns:a16="http://schemas.microsoft.com/office/drawing/2014/main" id="{5A236C43-3C01-E497-A7D9-E56D1CB5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68" y="2491113"/>
            <a:ext cx="2919845" cy="291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8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A0E91-5684-D6A3-465C-3E8D86A9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DACC1-1370-ED40-A5B4-9A5B3DEA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09" y="274638"/>
            <a:ext cx="10457373" cy="1143000"/>
          </a:xfrm>
        </p:spPr>
        <p:txBody>
          <a:bodyPr/>
          <a:lstStyle/>
          <a:p>
            <a:r>
              <a:rPr lang="en-MY" dirty="0"/>
              <a:t>Recap of Main Points</a:t>
            </a:r>
          </a:p>
        </p:txBody>
      </p:sp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87240EAB-50FC-1990-7F0D-33AD5DF734CA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3" name="Google Shape;227;p23">
              <a:extLst>
                <a:ext uri="{FF2B5EF4-FFF2-40B4-BE49-F238E27FC236}">
                  <a16:creationId xmlns:a16="http://schemas.microsoft.com/office/drawing/2014/main" id="{44111FCB-EAB5-80CE-2797-6CC22E3D5CB1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28;p23">
              <a:extLst>
                <a:ext uri="{FF2B5EF4-FFF2-40B4-BE49-F238E27FC236}">
                  <a16:creationId xmlns:a16="http://schemas.microsoft.com/office/drawing/2014/main" id="{4253909F-B8F8-FEB7-5012-8949FF7D2A3E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29;p23">
              <a:extLst>
                <a:ext uri="{FF2B5EF4-FFF2-40B4-BE49-F238E27FC236}">
                  <a16:creationId xmlns:a16="http://schemas.microsoft.com/office/drawing/2014/main" id="{FBF84C95-4C43-2C98-F008-AA6DDED3E175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8" name="Google Shape;230;p23">
              <a:extLst>
                <a:ext uri="{FF2B5EF4-FFF2-40B4-BE49-F238E27FC236}">
                  <a16:creationId xmlns:a16="http://schemas.microsoft.com/office/drawing/2014/main" id="{F92FF553-0360-23C3-0E01-79903E33C2BC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231;p23">
              <a:extLst>
                <a:ext uri="{FF2B5EF4-FFF2-40B4-BE49-F238E27FC236}">
                  <a16:creationId xmlns:a16="http://schemas.microsoft.com/office/drawing/2014/main" id="{70C766E2-91BD-466B-4F72-6A3DC62D3CB3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7711E32-6CFA-C9D5-07FB-FCC4A1AB32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30"/>
          <a:stretch>
            <a:fillRect/>
          </a:stretch>
        </p:blipFill>
        <p:spPr>
          <a:xfrm>
            <a:off x="1158718" y="1103615"/>
            <a:ext cx="9450400" cy="5487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0A8014-6218-A469-A379-18398C640F3E}"/>
              </a:ext>
            </a:extLst>
          </p:cNvPr>
          <p:cNvSpPr txBox="1"/>
          <p:nvPr/>
        </p:nvSpPr>
        <p:spPr>
          <a:xfrm>
            <a:off x="4677849" y="2246615"/>
            <a:ext cx="3562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19706F"/>
                </a:solidFill>
                <a:latin typeface="+mj-lt"/>
              </a:rPr>
              <a:t>Several noises are available in text data.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E2147-54E5-2904-7384-5EC840A36C35}"/>
              </a:ext>
            </a:extLst>
          </p:cNvPr>
          <p:cNvSpPr txBox="1"/>
          <p:nvPr/>
        </p:nvSpPr>
        <p:spPr>
          <a:xfrm>
            <a:off x="5277792" y="3492530"/>
            <a:ext cx="32843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3925E"/>
                </a:solidFill>
                <a:latin typeface="+mj-lt"/>
              </a:rPr>
              <a:t>Handling these noises are very important in building a more reliable machine learning model.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6FA5B-50DD-061F-86FE-D25F5AE03C3A}"/>
              </a:ext>
            </a:extLst>
          </p:cNvPr>
          <p:cNvSpPr txBox="1"/>
          <p:nvPr/>
        </p:nvSpPr>
        <p:spPr>
          <a:xfrm>
            <a:off x="4677848" y="5526916"/>
            <a:ext cx="40816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7A906"/>
                </a:solidFill>
                <a:latin typeface="+mj-lt"/>
              </a:rPr>
              <a:t>Suitable NLP libraries and its functions are supposed to be used to preprocess of the text data.</a:t>
            </a:r>
          </a:p>
        </p:txBody>
      </p:sp>
    </p:spTree>
    <p:extLst>
      <p:ext uri="{BB962C8B-B14F-4D97-AF65-F5344CB8AC3E}">
        <p14:creationId xmlns:p14="http://schemas.microsoft.com/office/powerpoint/2010/main" val="4750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3;p36">
            <a:extLst>
              <a:ext uri="{FF2B5EF4-FFF2-40B4-BE49-F238E27FC236}">
                <a16:creationId xmlns:a16="http://schemas.microsoft.com/office/drawing/2014/main" id="{57C88EB8-7C91-6849-A2A8-10421E01710D}"/>
              </a:ext>
            </a:extLst>
          </p:cNvPr>
          <p:cNvSpPr txBox="1">
            <a:spLocks/>
          </p:cNvSpPr>
          <p:nvPr/>
        </p:nvSpPr>
        <p:spPr>
          <a:xfrm>
            <a:off x="6519916" y="1958484"/>
            <a:ext cx="5672084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7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5" name="Google Shape;405;p36">
            <a:extLst>
              <a:ext uri="{FF2B5EF4-FFF2-40B4-BE49-F238E27FC236}">
                <a16:creationId xmlns:a16="http://schemas.microsoft.com/office/drawing/2014/main" id="{02839F5A-8CFF-5084-6428-C5FF53C3B859}"/>
              </a:ext>
            </a:extLst>
          </p:cNvPr>
          <p:cNvSpPr txBox="1">
            <a:spLocks/>
          </p:cNvSpPr>
          <p:nvPr/>
        </p:nvSpPr>
        <p:spPr>
          <a:xfrm>
            <a:off x="6663208" y="3504884"/>
            <a:ext cx="5171440" cy="78538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reach me at:</a:t>
            </a:r>
          </a:p>
        </p:txBody>
      </p:sp>
      <p:pic>
        <p:nvPicPr>
          <p:cNvPr id="12" name="Picture 8" descr="Blue Email Icon PNG Image - Free Transparent PNG Images, Icons and Clip Arts">
            <a:extLst>
              <a:ext uri="{FF2B5EF4-FFF2-40B4-BE49-F238E27FC236}">
                <a16:creationId xmlns:a16="http://schemas.microsoft.com/office/drawing/2014/main" id="{1781C013-A134-36A8-2F58-43A8510B3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68" y="435896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9B60F9-0F90-8C91-E575-5CEDC8FAAD35}"/>
              </a:ext>
            </a:extLst>
          </p:cNvPr>
          <p:cNvSpPr txBox="1"/>
          <p:nvPr/>
        </p:nvSpPr>
        <p:spPr>
          <a:xfrm>
            <a:off x="7337066" y="4421974"/>
            <a:ext cx="387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Maven Pro" panose="020B0604020202020204" charset="0"/>
                <a:cs typeface="Times New Roman" panose="02020603050405020304" pitchFamily="18" charset="0"/>
              </a:rPr>
              <a:t>raheem@apu.edu.my</a:t>
            </a:r>
            <a:endParaRPr lang="en-GB" i="1" dirty="0">
              <a:solidFill>
                <a:schemeClr val="bg1"/>
              </a:solidFill>
              <a:latin typeface="Maven Pro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4" name="Picture 2" descr="Circle, linkedin, logo, media, network, share, social icon">
            <a:extLst>
              <a:ext uri="{FF2B5EF4-FFF2-40B4-BE49-F238E27FC236}">
                <a16:creationId xmlns:a16="http://schemas.microsoft.com/office/drawing/2014/main" id="{BFE57EBD-DC9D-9B8C-55AB-5D5BB9DBA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268" y="505128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7720AF1-A63F-020B-E710-EB3DE23194D5}"/>
              </a:ext>
            </a:extLst>
          </p:cNvPr>
          <p:cNvSpPr/>
          <p:nvPr/>
        </p:nvSpPr>
        <p:spPr>
          <a:xfrm>
            <a:off x="7337066" y="5127717"/>
            <a:ext cx="442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bg1"/>
                </a:solidFill>
                <a:latin typeface="Maven Pro" panose="020B0604020202020204" charset="0"/>
                <a:cs typeface="Times New Roman" panose="02020603050405020304" pitchFamily="18" charset="0"/>
              </a:rPr>
              <a:t>https://www.linkedin.com/in/mafas-raheem/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31423E-E7A5-3178-A0BF-0A87FF0C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04106F-FA64-286A-04FC-353B30B8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0" y="1697038"/>
            <a:ext cx="10664059" cy="452596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Possible noises in the text dataset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Preprocessing techniques</a:t>
            </a:r>
          </a:p>
          <a:p>
            <a:endParaRPr lang="en-MY" sz="24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30856A-6B10-E63A-FF9D-FCC3E858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0" y="274638"/>
            <a:ext cx="6730467" cy="1143000"/>
          </a:xfrm>
        </p:spPr>
        <p:txBody>
          <a:bodyPr/>
          <a:lstStyle/>
          <a:p>
            <a:r>
              <a:rPr lang="en-MY" dirty="0">
                <a:solidFill>
                  <a:schemeClr val="bg1"/>
                </a:solidFill>
              </a:rPr>
              <a:t>Contents &amp; Structure</a:t>
            </a:r>
          </a:p>
        </p:txBody>
      </p:sp>
    </p:spTree>
    <p:extLst>
      <p:ext uri="{BB962C8B-B14F-4D97-AF65-F5344CB8AC3E}">
        <p14:creationId xmlns:p14="http://schemas.microsoft.com/office/powerpoint/2010/main" val="12221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F46ADD2-A4A0-3DF0-4B93-449F3F2B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697038"/>
            <a:ext cx="10872474" cy="4525962"/>
          </a:xfrm>
        </p:spPr>
        <p:txBody>
          <a:bodyPr/>
          <a:lstStyle/>
          <a:p>
            <a:r>
              <a:rPr lang="en-US" sz="2400" dirty="0"/>
              <a:t>In natural language processing (NLP) and other text-based machine learning tasks, the quality and cleanliness of textual data play a critical role in determining model performance. </a:t>
            </a:r>
          </a:p>
          <a:p>
            <a:r>
              <a:rPr lang="en-US" sz="2400" dirty="0"/>
              <a:t>However, real-world text data often contains various forms of "noise" — unwanted, irrelevant, or misleading information — that can hinder analysis and reduce the effectiveness of automated systems. </a:t>
            </a:r>
          </a:p>
          <a:p>
            <a:r>
              <a:rPr lang="en-US" sz="2400" dirty="0"/>
              <a:t>They are especially prevalent in user-generated content like social media posts, online reviews, and forum discussions.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83C1208-BAFB-1268-112E-6D99EC02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54" y="274638"/>
            <a:ext cx="10173171" cy="1143000"/>
          </a:xfrm>
        </p:spPr>
        <p:txBody>
          <a:bodyPr/>
          <a:lstStyle/>
          <a:p>
            <a:r>
              <a:rPr lang="en-MY" dirty="0"/>
              <a:t>Possible noises of text data</a:t>
            </a:r>
          </a:p>
        </p:txBody>
      </p:sp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F63F622C-5CD9-EA88-B797-FEFA30930801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3" name="Google Shape;227;p23">
              <a:extLst>
                <a:ext uri="{FF2B5EF4-FFF2-40B4-BE49-F238E27FC236}">
                  <a16:creationId xmlns:a16="http://schemas.microsoft.com/office/drawing/2014/main" id="{7CD0691F-C698-C8C6-03D0-7CE427DC7C73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28;p23">
              <a:extLst>
                <a:ext uri="{FF2B5EF4-FFF2-40B4-BE49-F238E27FC236}">
                  <a16:creationId xmlns:a16="http://schemas.microsoft.com/office/drawing/2014/main" id="{F01BECDD-759B-68CE-E8B4-2B19740C40EE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29;p23">
              <a:extLst>
                <a:ext uri="{FF2B5EF4-FFF2-40B4-BE49-F238E27FC236}">
                  <a16:creationId xmlns:a16="http://schemas.microsoft.com/office/drawing/2014/main" id="{28FBBAF8-A890-D15B-EB4F-925D7E6EDB60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" name="Google Shape;230;p23">
              <a:extLst>
                <a:ext uri="{FF2B5EF4-FFF2-40B4-BE49-F238E27FC236}">
                  <a16:creationId xmlns:a16="http://schemas.microsoft.com/office/drawing/2014/main" id="{991CE6BA-FC04-ADC9-A067-2F03922211B2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231;p23">
              <a:extLst>
                <a:ext uri="{FF2B5EF4-FFF2-40B4-BE49-F238E27FC236}">
                  <a16:creationId xmlns:a16="http://schemas.microsoft.com/office/drawing/2014/main" id="{49D2A753-216F-B0DF-736B-5B29D7E6DE8C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533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21EA-4240-775C-7522-CD0D4678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F485D-7DB5-BBCA-6452-EBE0EC5F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068" y="1697038"/>
            <a:ext cx="10893495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working with text data, "noise" refers to any unwanted or irrelevant information that can hinder analysis or model performance.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Spelling Errors &amp; Typos:</a:t>
            </a:r>
          </a:p>
          <a:p>
            <a:pPr marL="446088" indent="0">
              <a:buNone/>
            </a:pPr>
            <a:r>
              <a:rPr lang="en-US" sz="2400" dirty="0"/>
              <a:t>Example: "</a:t>
            </a:r>
            <a:r>
              <a:rPr lang="en-US" sz="2400" i="1" dirty="0"/>
              <a:t>recieve</a:t>
            </a:r>
            <a:r>
              <a:rPr lang="en-US" sz="2400" dirty="0"/>
              <a:t>" instead of "</a:t>
            </a:r>
            <a:r>
              <a:rPr lang="en-US" sz="2400" i="1" dirty="0"/>
              <a:t>receive</a:t>
            </a:r>
            <a:r>
              <a:rPr lang="en-US" sz="2400" dirty="0"/>
              <a:t>“.</a:t>
            </a:r>
          </a:p>
          <a:p>
            <a:pPr marL="446088" indent="0">
              <a:buNone/>
            </a:pPr>
            <a:r>
              <a:rPr lang="en-US" sz="2400" dirty="0"/>
              <a:t>Can cause token mismatches or reduce model accuracy.</a:t>
            </a:r>
          </a:p>
          <a:p>
            <a:pPr marL="446088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7030A0"/>
                </a:solidFill>
              </a:rPr>
              <a:t>Grammatical Errors:</a:t>
            </a:r>
          </a:p>
          <a:p>
            <a:pPr marL="446088" indent="0">
              <a:buNone/>
            </a:pPr>
            <a:r>
              <a:rPr lang="en-US" sz="2400" dirty="0"/>
              <a:t>Example: </a:t>
            </a:r>
            <a:r>
              <a:rPr lang="en-US" sz="2400" i="1" dirty="0"/>
              <a:t>He go to store </a:t>
            </a:r>
            <a:r>
              <a:rPr lang="en-US" sz="2400" dirty="0"/>
              <a:t>instead of </a:t>
            </a:r>
            <a:r>
              <a:rPr lang="en-US" sz="2400" i="1" dirty="0"/>
              <a:t>He goes to the store</a:t>
            </a:r>
          </a:p>
          <a:p>
            <a:pPr marL="446088" indent="0">
              <a:buNone/>
            </a:pPr>
            <a:r>
              <a:rPr lang="en-US" sz="2400" dirty="0"/>
              <a:t>Affects syntactic parsing and language understanding.</a:t>
            </a:r>
            <a:endParaRPr lang="en-MY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83D4D6F-BDD9-A88A-760C-078499E1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85" y="274638"/>
            <a:ext cx="10192840" cy="1143000"/>
          </a:xfrm>
        </p:spPr>
        <p:txBody>
          <a:bodyPr/>
          <a:lstStyle/>
          <a:p>
            <a:r>
              <a:rPr lang="en-MY" dirty="0"/>
              <a:t>Possible noises of text data</a:t>
            </a:r>
          </a:p>
        </p:txBody>
      </p:sp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BE604029-5D3C-1146-D642-951B592E46CD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3" name="Google Shape;227;p23">
              <a:extLst>
                <a:ext uri="{FF2B5EF4-FFF2-40B4-BE49-F238E27FC236}">
                  <a16:creationId xmlns:a16="http://schemas.microsoft.com/office/drawing/2014/main" id="{60F2BD74-13E3-0FA3-173C-5F8A323E91B7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28;p23">
              <a:extLst>
                <a:ext uri="{FF2B5EF4-FFF2-40B4-BE49-F238E27FC236}">
                  <a16:creationId xmlns:a16="http://schemas.microsoft.com/office/drawing/2014/main" id="{F2198F4E-AFF5-65D7-F3DF-6B5EF6EFC311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29;p23">
              <a:extLst>
                <a:ext uri="{FF2B5EF4-FFF2-40B4-BE49-F238E27FC236}">
                  <a16:creationId xmlns:a16="http://schemas.microsoft.com/office/drawing/2014/main" id="{4AEAB79F-1E06-C7B8-4FAE-E38E3A03057F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" name="Google Shape;230;p23">
              <a:extLst>
                <a:ext uri="{FF2B5EF4-FFF2-40B4-BE49-F238E27FC236}">
                  <a16:creationId xmlns:a16="http://schemas.microsoft.com/office/drawing/2014/main" id="{496128F4-2C4D-D5BC-7F74-90F6213E7DA2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231;p23">
              <a:extLst>
                <a:ext uri="{FF2B5EF4-FFF2-40B4-BE49-F238E27FC236}">
                  <a16:creationId xmlns:a16="http://schemas.microsoft.com/office/drawing/2014/main" id="{91FA4144-B06D-279E-BFAC-5E84B4112C9C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6308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16FD-AF5E-F420-7DFC-2C2D2917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344577-EC84-9ABC-B8A1-CAF00392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697038"/>
            <a:ext cx="11217564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working with text data, "noise" refers to any unwanted or irrelevant information that can hinder analysis or model performance.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rgbClr val="7030A0"/>
                </a:solidFill>
              </a:rPr>
              <a:t>Abbreviations, and Acronyms:</a:t>
            </a:r>
          </a:p>
          <a:p>
            <a:pPr marL="45243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Example: </a:t>
            </a:r>
            <a:r>
              <a:rPr lang="en-US" sz="2400" i="1" dirty="0">
                <a:solidFill>
                  <a:srgbClr val="000000"/>
                </a:solidFill>
              </a:rPr>
              <a:t>brb</a:t>
            </a:r>
            <a:r>
              <a:rPr lang="en-US" sz="2400" dirty="0">
                <a:solidFill>
                  <a:srgbClr val="000000"/>
                </a:solidFill>
              </a:rPr>
              <a:t> (be right back), </a:t>
            </a:r>
            <a:r>
              <a:rPr lang="en-US" sz="2400" i="1" dirty="0">
                <a:solidFill>
                  <a:srgbClr val="000000"/>
                </a:solidFill>
              </a:rPr>
              <a:t>u</a:t>
            </a:r>
            <a:r>
              <a:rPr lang="en-US" sz="2400" dirty="0">
                <a:solidFill>
                  <a:srgbClr val="000000"/>
                </a:solidFill>
              </a:rPr>
              <a:t> instead of you</a:t>
            </a:r>
          </a:p>
          <a:p>
            <a:pPr marL="45243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Hard to interpret for models not trained on such language.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>
                <a:solidFill>
                  <a:srgbClr val="7030A0"/>
                </a:solidFill>
              </a:rPr>
              <a:t>Typos and Random Characters:</a:t>
            </a:r>
          </a:p>
          <a:p>
            <a:pPr marL="446088" indent="0">
              <a:buNone/>
            </a:pPr>
            <a:r>
              <a:rPr lang="en-US" sz="2400" dirty="0"/>
              <a:t>Example: </a:t>
            </a:r>
            <a:r>
              <a:rPr lang="en-US" sz="2400" i="1" dirty="0"/>
              <a:t>I loooove this!</a:t>
            </a:r>
            <a:r>
              <a:rPr lang="en-US" sz="2400" dirty="0"/>
              <a:t>, </a:t>
            </a:r>
            <a:r>
              <a:rPr lang="en-US" sz="2400" i="1" dirty="0"/>
              <a:t>adjsdkfjsd</a:t>
            </a:r>
          </a:p>
          <a:p>
            <a:pPr marL="446088" indent="0">
              <a:buNone/>
            </a:pPr>
            <a:r>
              <a:rPr lang="en-US" sz="2400" dirty="0"/>
              <a:t>Often found in informal texts, e.g., social media.</a:t>
            </a:r>
            <a:endParaRPr lang="en-MY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152088-1497-3517-58FD-4F2F06C5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Possible noises of text data</a:t>
            </a:r>
          </a:p>
        </p:txBody>
      </p:sp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5B60F89C-605D-EF0B-898B-D44E31B05CC8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3" name="Google Shape;227;p23">
              <a:extLst>
                <a:ext uri="{FF2B5EF4-FFF2-40B4-BE49-F238E27FC236}">
                  <a16:creationId xmlns:a16="http://schemas.microsoft.com/office/drawing/2014/main" id="{1887D73C-08E8-043A-9E68-56DFCC73B237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28;p23">
              <a:extLst>
                <a:ext uri="{FF2B5EF4-FFF2-40B4-BE49-F238E27FC236}">
                  <a16:creationId xmlns:a16="http://schemas.microsoft.com/office/drawing/2014/main" id="{C0FC5F39-A5AE-58AB-F2ED-625D1252863B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29;p23">
              <a:extLst>
                <a:ext uri="{FF2B5EF4-FFF2-40B4-BE49-F238E27FC236}">
                  <a16:creationId xmlns:a16="http://schemas.microsoft.com/office/drawing/2014/main" id="{91D55259-7663-E6D0-B1E5-7F4CDA271D8E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" name="Google Shape;230;p23">
              <a:extLst>
                <a:ext uri="{FF2B5EF4-FFF2-40B4-BE49-F238E27FC236}">
                  <a16:creationId xmlns:a16="http://schemas.microsoft.com/office/drawing/2014/main" id="{342957DD-2640-184D-1D49-FEA1CFA8BCF1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231;p23">
              <a:extLst>
                <a:ext uri="{FF2B5EF4-FFF2-40B4-BE49-F238E27FC236}">
                  <a16:creationId xmlns:a16="http://schemas.microsoft.com/office/drawing/2014/main" id="{156A407B-0071-0D36-B222-930C20C5C249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1037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6A0B7-E660-DC14-79F3-D5460D735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67FA93-F690-82E3-D0C7-5B7F6A88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697038"/>
            <a:ext cx="11217564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working with text data, "noise" refers to any unwanted or irrelevant information that can hinder analysis or model performance.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>
                <a:solidFill>
                  <a:srgbClr val="7030A0"/>
                </a:solidFill>
              </a:rPr>
              <a:t>Non-standard Capitalization:</a:t>
            </a:r>
          </a:p>
          <a:p>
            <a:pPr marL="45243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Example: </a:t>
            </a:r>
            <a:r>
              <a:rPr lang="en-US" sz="2400" i="1" dirty="0">
                <a:solidFill>
                  <a:srgbClr val="000000"/>
                </a:solidFill>
              </a:rPr>
              <a:t>ThiS Is A tEsT</a:t>
            </a:r>
          </a:p>
          <a:p>
            <a:pPr marL="45243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Affects tokenization and named entity recognition.</a:t>
            </a:r>
          </a:p>
          <a:p>
            <a:pPr marL="452438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6"/>
            </a:pPr>
            <a:r>
              <a:rPr lang="en-US" sz="2400" b="1" dirty="0">
                <a:solidFill>
                  <a:srgbClr val="7030A0"/>
                </a:solidFill>
              </a:rPr>
              <a:t>HTML Tags / XML Tags / Markup:</a:t>
            </a:r>
          </a:p>
          <a:p>
            <a:pPr marL="446088" indent="0">
              <a:buNone/>
            </a:pPr>
            <a:r>
              <a:rPr lang="en-US" sz="2400" dirty="0"/>
              <a:t>Example: </a:t>
            </a:r>
            <a:r>
              <a:rPr lang="en-US" sz="2400" i="1" dirty="0"/>
              <a:t>&lt;div&gt;, &amp;nbsp;</a:t>
            </a:r>
          </a:p>
          <a:p>
            <a:pPr marL="446088" indent="0">
              <a:buNone/>
            </a:pPr>
            <a:r>
              <a:rPr lang="en-US" sz="2400" dirty="0"/>
              <a:t>Common in web-scraped data.</a:t>
            </a:r>
            <a:endParaRPr lang="en-MY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562B1A7-A435-9393-29A7-05434845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Possible noises of text data</a:t>
            </a:r>
          </a:p>
        </p:txBody>
      </p:sp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14F270FE-3FC4-5F38-1EC6-1E087342E0EE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3" name="Google Shape;227;p23">
              <a:extLst>
                <a:ext uri="{FF2B5EF4-FFF2-40B4-BE49-F238E27FC236}">
                  <a16:creationId xmlns:a16="http://schemas.microsoft.com/office/drawing/2014/main" id="{DF6CE98F-2967-9B3C-A77F-52F1ACE9EEF4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28;p23">
              <a:extLst>
                <a:ext uri="{FF2B5EF4-FFF2-40B4-BE49-F238E27FC236}">
                  <a16:creationId xmlns:a16="http://schemas.microsoft.com/office/drawing/2014/main" id="{A4D4C0B0-F86F-244C-9202-EDD4CF90A1BC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29;p23">
              <a:extLst>
                <a:ext uri="{FF2B5EF4-FFF2-40B4-BE49-F238E27FC236}">
                  <a16:creationId xmlns:a16="http://schemas.microsoft.com/office/drawing/2014/main" id="{23272FB0-36E1-167C-E66B-05C6592E79C2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" name="Google Shape;230;p23">
              <a:extLst>
                <a:ext uri="{FF2B5EF4-FFF2-40B4-BE49-F238E27FC236}">
                  <a16:creationId xmlns:a16="http://schemas.microsoft.com/office/drawing/2014/main" id="{EC129131-576D-18FE-69D2-E848861F4854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231;p23">
              <a:extLst>
                <a:ext uri="{FF2B5EF4-FFF2-40B4-BE49-F238E27FC236}">
                  <a16:creationId xmlns:a16="http://schemas.microsoft.com/office/drawing/2014/main" id="{5FDB76B2-FB5E-06D1-49AF-EB390177744B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5847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14AE-3C90-11BF-2AFE-686EEA3B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E111B9-1BB3-5CAF-4FBC-7B9D0ED0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697038"/>
            <a:ext cx="11217564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working with text data, "noise" refers to any unwanted or irrelevant information that can hinder analysis or model performance.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7"/>
            </a:pPr>
            <a:r>
              <a:rPr lang="en-US" sz="2400" b="1" dirty="0">
                <a:solidFill>
                  <a:srgbClr val="7030A0"/>
                </a:solidFill>
              </a:rPr>
              <a:t>Stop Words and Filler Words:</a:t>
            </a:r>
          </a:p>
          <a:p>
            <a:pPr marL="45243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Words like </a:t>
            </a:r>
            <a:r>
              <a:rPr lang="en-US" sz="2400" i="1" dirty="0">
                <a:solidFill>
                  <a:srgbClr val="000000"/>
                </a:solidFill>
              </a:rPr>
              <a:t>the, is, um, uh</a:t>
            </a:r>
          </a:p>
          <a:p>
            <a:pPr marL="45243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Often removed for certain analyses, though context-dependent.</a:t>
            </a:r>
          </a:p>
          <a:p>
            <a:pPr marL="452438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8"/>
            </a:pPr>
            <a:r>
              <a:rPr lang="en-US" sz="2400" b="1" dirty="0">
                <a:solidFill>
                  <a:srgbClr val="7030A0"/>
                </a:solidFill>
              </a:rPr>
              <a:t>Emojis and Emoticons:</a:t>
            </a:r>
          </a:p>
          <a:p>
            <a:pPr marL="446088" indent="0">
              <a:buNone/>
            </a:pPr>
            <a:r>
              <a:rPr lang="en-US" sz="2400" dirty="0"/>
              <a:t>Example: 😊, 😂</a:t>
            </a:r>
          </a:p>
          <a:p>
            <a:pPr marL="446088" indent="0">
              <a:buNone/>
            </a:pPr>
            <a:r>
              <a:rPr lang="en-US" sz="2400" dirty="0"/>
              <a:t>Can be meaningful or noise depending on task.</a:t>
            </a:r>
            <a:endParaRPr lang="en-MY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04CE64B-C91D-A294-37F0-9049C88C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Possible noises of text data</a:t>
            </a:r>
          </a:p>
        </p:txBody>
      </p:sp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0211F127-DAFF-C0C7-CF60-A84761AFE7EB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3" name="Google Shape;227;p23">
              <a:extLst>
                <a:ext uri="{FF2B5EF4-FFF2-40B4-BE49-F238E27FC236}">
                  <a16:creationId xmlns:a16="http://schemas.microsoft.com/office/drawing/2014/main" id="{6352FB94-CAD8-8F96-5D33-92F1677D157A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28;p23">
              <a:extLst>
                <a:ext uri="{FF2B5EF4-FFF2-40B4-BE49-F238E27FC236}">
                  <a16:creationId xmlns:a16="http://schemas.microsoft.com/office/drawing/2014/main" id="{5EB2EC08-4A17-341A-7ECE-EB6BB670FEF7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29;p23">
              <a:extLst>
                <a:ext uri="{FF2B5EF4-FFF2-40B4-BE49-F238E27FC236}">
                  <a16:creationId xmlns:a16="http://schemas.microsoft.com/office/drawing/2014/main" id="{6B38C55C-AAA1-7BEB-0309-9D3C91732C76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" name="Google Shape;230;p23">
              <a:extLst>
                <a:ext uri="{FF2B5EF4-FFF2-40B4-BE49-F238E27FC236}">
                  <a16:creationId xmlns:a16="http://schemas.microsoft.com/office/drawing/2014/main" id="{EEE4D51C-1F77-CE78-0250-7F904435756A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231;p23">
              <a:extLst>
                <a:ext uri="{FF2B5EF4-FFF2-40B4-BE49-F238E27FC236}">
                  <a16:creationId xmlns:a16="http://schemas.microsoft.com/office/drawing/2014/main" id="{ABDAF273-17E8-BF24-FECC-EC5EF87CE561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3458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5CB7C-D9DD-0634-257A-F85D2EB7A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3238AA-74DC-C0DB-80AC-BA2D55B1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697038"/>
            <a:ext cx="11217564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When working with text data, "noise" refers to any unwanted or irrelevant information that can hinder analysis or model performance.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9"/>
            </a:pPr>
            <a:r>
              <a:rPr lang="en-US" sz="2400" b="1" dirty="0">
                <a:solidFill>
                  <a:srgbClr val="7030A0"/>
                </a:solidFill>
              </a:rPr>
              <a:t>Duplicated Characters or Words:</a:t>
            </a:r>
          </a:p>
          <a:p>
            <a:pPr marL="45243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Example: </a:t>
            </a:r>
            <a:r>
              <a:rPr lang="en-US" sz="2400" i="1" dirty="0">
                <a:solidFill>
                  <a:srgbClr val="000000"/>
                </a:solidFill>
              </a:rPr>
              <a:t>soooooo good, yes yes yes!</a:t>
            </a:r>
          </a:p>
          <a:p>
            <a:pPr marL="452438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Can introduce redundancy or exaggeration.</a:t>
            </a:r>
          </a:p>
          <a:p>
            <a:pPr marL="452438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 startAt="10"/>
            </a:pPr>
            <a:r>
              <a:rPr lang="en-US" sz="2400" b="1" dirty="0">
                <a:solidFill>
                  <a:srgbClr val="7030A0"/>
                </a:solidFill>
              </a:rPr>
              <a:t>Language Code-switching | Mix of Languages:</a:t>
            </a:r>
          </a:p>
          <a:p>
            <a:pPr marL="446088" indent="0">
              <a:buNone/>
            </a:pPr>
            <a:r>
              <a:rPr lang="en-US" sz="2400" dirty="0"/>
              <a:t>Switching between languages in the same sentence.</a:t>
            </a:r>
          </a:p>
          <a:p>
            <a:pPr marL="446088" indent="0">
              <a:buNone/>
            </a:pPr>
            <a:r>
              <a:rPr lang="en-US" sz="2400" dirty="0"/>
              <a:t>Example: </a:t>
            </a:r>
            <a:r>
              <a:rPr lang="en-US" sz="2400" i="1" dirty="0"/>
              <a:t>"Estoy happy today“ </a:t>
            </a:r>
            <a:r>
              <a:rPr lang="en-US" sz="2400" dirty="0"/>
              <a:t>Adds complexity to language models.</a:t>
            </a:r>
            <a:endParaRPr lang="en-MY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A61E82D-30A6-6F88-79C0-A45E453F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Possible noises of text data</a:t>
            </a:r>
          </a:p>
        </p:txBody>
      </p:sp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BBA056C2-35EB-F1A4-5A88-60B46D6C60D2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3" name="Google Shape;227;p23">
              <a:extLst>
                <a:ext uri="{FF2B5EF4-FFF2-40B4-BE49-F238E27FC236}">
                  <a16:creationId xmlns:a16="http://schemas.microsoft.com/office/drawing/2014/main" id="{CA0CA94A-54F5-3919-E051-79992EC64388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228;p23">
              <a:extLst>
                <a:ext uri="{FF2B5EF4-FFF2-40B4-BE49-F238E27FC236}">
                  <a16:creationId xmlns:a16="http://schemas.microsoft.com/office/drawing/2014/main" id="{F446CF6E-4EF9-72AE-4C29-2655F8EE3EAB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229;p23">
              <a:extLst>
                <a:ext uri="{FF2B5EF4-FFF2-40B4-BE49-F238E27FC236}">
                  <a16:creationId xmlns:a16="http://schemas.microsoft.com/office/drawing/2014/main" id="{97FAC969-E856-C9B3-7BD0-0CA26A8F5FDE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" name="Google Shape;230;p23">
              <a:extLst>
                <a:ext uri="{FF2B5EF4-FFF2-40B4-BE49-F238E27FC236}">
                  <a16:creationId xmlns:a16="http://schemas.microsoft.com/office/drawing/2014/main" id="{9C921F74-D443-0A81-D646-E77AF664E5B6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231;p23">
              <a:extLst>
                <a:ext uri="{FF2B5EF4-FFF2-40B4-BE49-F238E27FC236}">
                  <a16:creationId xmlns:a16="http://schemas.microsoft.com/office/drawing/2014/main" id="{0D373D3B-5C03-F05A-BC55-B6135C0DBEB1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313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6BC3-55D8-314F-AED4-084F9AA69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2E76F2F-18B2-AC1E-76D4-4875E796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52" y="14863"/>
            <a:ext cx="10457373" cy="1143000"/>
          </a:xfrm>
        </p:spPr>
        <p:txBody>
          <a:bodyPr/>
          <a:lstStyle/>
          <a:p>
            <a:r>
              <a:rPr lang="en-MY" dirty="0"/>
              <a:t>Preprocessing steps of text data</a:t>
            </a:r>
          </a:p>
        </p:txBody>
      </p:sp>
      <p:pic>
        <p:nvPicPr>
          <p:cNvPr id="1026" name="Picture 2" descr="Data Platform Icon Images - Free Download on Freepik">
            <a:extLst>
              <a:ext uri="{FF2B5EF4-FFF2-40B4-BE49-F238E27FC236}">
                <a16:creationId xmlns:a16="http://schemas.microsoft.com/office/drawing/2014/main" id="{14267997-E080-CA1C-9BD8-B75B942FF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9" t="9918" r="25021" b="8699"/>
          <a:stretch/>
        </p:blipFill>
        <p:spPr bwMode="auto">
          <a:xfrm>
            <a:off x="868392" y="1317569"/>
            <a:ext cx="648000" cy="110443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E5793-289E-DDAE-7D43-949FBDE4D21D}"/>
              </a:ext>
            </a:extLst>
          </p:cNvPr>
          <p:cNvSpPr txBox="1"/>
          <p:nvPr/>
        </p:nvSpPr>
        <p:spPr>
          <a:xfrm>
            <a:off x="257681" y="2556163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IMDB Movie Reviews</a:t>
            </a:r>
            <a:br>
              <a:rPr lang="en-US" sz="1200" b="1" dirty="0">
                <a:solidFill>
                  <a:schemeClr val="accent2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dirty="0">
                <a:solidFill>
                  <a:schemeClr val="accent2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&amp; Sentiments</a:t>
            </a:r>
            <a:endParaRPr lang="en-MY" sz="1200" b="1" dirty="0">
              <a:solidFill>
                <a:schemeClr val="accent2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571C9397-E702-96B1-541E-85DF99637543}"/>
              </a:ext>
            </a:extLst>
          </p:cNvPr>
          <p:cNvSpPr/>
          <p:nvPr/>
        </p:nvSpPr>
        <p:spPr bwMode="auto">
          <a:xfrm>
            <a:off x="2930236" y="1590489"/>
            <a:ext cx="720437" cy="757863"/>
          </a:xfrm>
          <a:prstGeom prst="flowChartMultidocumen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Y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CC1A2-4474-AE4C-7006-D27E2265C096}"/>
              </a:ext>
            </a:extLst>
          </p:cNvPr>
          <p:cNvSpPr txBox="1"/>
          <p:nvPr/>
        </p:nvSpPr>
        <p:spPr>
          <a:xfrm>
            <a:off x="2576717" y="2556163"/>
            <a:ext cx="15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F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Normalized Text</a:t>
            </a:r>
            <a:endParaRPr lang="en-MY" sz="1200" b="1" dirty="0">
              <a:solidFill>
                <a:srgbClr val="00B0F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4D8C1-4902-5A7E-E29C-151EED6E3632}"/>
              </a:ext>
            </a:extLst>
          </p:cNvPr>
          <p:cNvCxnSpPr/>
          <p:nvPr/>
        </p:nvCxnSpPr>
        <p:spPr bwMode="auto">
          <a:xfrm>
            <a:off x="1631372" y="2012372"/>
            <a:ext cx="1188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DB7C88-F088-4ED0-06DB-2F6E0E0EF80E}"/>
              </a:ext>
            </a:extLst>
          </p:cNvPr>
          <p:cNvSpPr txBox="1"/>
          <p:nvPr/>
        </p:nvSpPr>
        <p:spPr>
          <a:xfrm>
            <a:off x="1513058" y="1746678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Text Normalization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Data processing - Free files and folders icons">
            <a:extLst>
              <a:ext uri="{FF2B5EF4-FFF2-40B4-BE49-F238E27FC236}">
                <a16:creationId xmlns:a16="http://schemas.microsoft.com/office/drawing/2014/main" id="{625580DE-8EC2-08C8-E9B0-0D3B4903D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517" y="159048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9C9E3D-B007-3B73-549F-2EB4915420AF}"/>
              </a:ext>
            </a:extLst>
          </p:cNvPr>
          <p:cNvCxnSpPr/>
          <p:nvPr/>
        </p:nvCxnSpPr>
        <p:spPr bwMode="auto">
          <a:xfrm>
            <a:off x="3806409" y="2012372"/>
            <a:ext cx="11083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55F661-6D90-BCE8-FAFC-395C203E1825}"/>
              </a:ext>
            </a:extLst>
          </p:cNvPr>
          <p:cNvSpPr txBox="1"/>
          <p:nvPr/>
        </p:nvSpPr>
        <p:spPr>
          <a:xfrm>
            <a:off x="3824436" y="1746678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Text Cleaning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6BBDA-E3D5-DA26-3BF7-FA7137EDDA22}"/>
              </a:ext>
            </a:extLst>
          </p:cNvPr>
          <p:cNvSpPr txBox="1"/>
          <p:nvPr/>
        </p:nvSpPr>
        <p:spPr>
          <a:xfrm>
            <a:off x="4422305" y="2545772"/>
            <a:ext cx="26581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F7AB6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Remove Punctuations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F7AB6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Remove HTML | XML Tags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F7AB6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Remove URLs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F7AB6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Interpret Emojis | Emoticons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F7AB6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Correct Spellings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3F7AB6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Handle Abbreviations</a:t>
            </a:r>
            <a:endParaRPr lang="en-MY" sz="1200" b="1" dirty="0">
              <a:solidFill>
                <a:srgbClr val="3F7AB6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00052A-1AFE-6563-C1B2-C9FB321CC255}"/>
              </a:ext>
            </a:extLst>
          </p:cNvPr>
          <p:cNvCxnSpPr/>
          <p:nvPr/>
        </p:nvCxnSpPr>
        <p:spPr bwMode="auto">
          <a:xfrm>
            <a:off x="6077973" y="2012372"/>
            <a:ext cx="11083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1201B-B72E-F0E3-205E-2ABE898D1310}"/>
              </a:ext>
            </a:extLst>
          </p:cNvPr>
          <p:cNvSpPr txBox="1"/>
          <p:nvPr/>
        </p:nvSpPr>
        <p:spPr>
          <a:xfrm>
            <a:off x="6124857" y="1746678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Tokenization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Download Free Text Tokenization Icons in PNG &amp; SVG">
            <a:extLst>
              <a:ext uri="{FF2B5EF4-FFF2-40B4-BE49-F238E27FC236}">
                <a16:creationId xmlns:a16="http://schemas.microsoft.com/office/drawing/2014/main" id="{F7752C84-C3D9-C27C-FB2D-D9A48D9B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054" y="160942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71534D-E235-8C98-E9F4-CB562AC6B71D}"/>
              </a:ext>
            </a:extLst>
          </p:cNvPr>
          <p:cNvSpPr txBox="1"/>
          <p:nvPr/>
        </p:nvSpPr>
        <p:spPr>
          <a:xfrm>
            <a:off x="7392923" y="2556163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Tokens</a:t>
            </a:r>
            <a:endParaRPr lang="en-MY" sz="1200" b="1" dirty="0">
              <a:solidFill>
                <a:srgbClr val="7030A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C7A5C9-1929-8C14-EFCA-AD05DA3245F7}"/>
              </a:ext>
            </a:extLst>
          </p:cNvPr>
          <p:cNvCxnSpPr/>
          <p:nvPr/>
        </p:nvCxnSpPr>
        <p:spPr bwMode="auto">
          <a:xfrm>
            <a:off x="8345059" y="2012372"/>
            <a:ext cx="1260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46393-F195-D45B-8904-A06A5A2E516A}"/>
              </a:ext>
            </a:extLst>
          </p:cNvPr>
          <p:cNvSpPr txBox="1"/>
          <p:nvPr/>
        </p:nvSpPr>
        <p:spPr>
          <a:xfrm>
            <a:off x="8238691" y="1746678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Remove Stopwords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 descr="SEO Stop Words: The Definitive Guide (May 2025)">
            <a:extLst>
              <a:ext uri="{FF2B5EF4-FFF2-40B4-BE49-F238E27FC236}">
                <a16:creationId xmlns:a16="http://schemas.microsoft.com/office/drawing/2014/main" id="{B11D3333-4CC5-98DA-2A19-C16F97A9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819" y="166322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189D4A-8E7D-4DFE-C657-01B098CA872B}"/>
              </a:ext>
            </a:extLst>
          </p:cNvPr>
          <p:cNvSpPr txBox="1"/>
          <p:nvPr/>
        </p:nvSpPr>
        <p:spPr>
          <a:xfrm>
            <a:off x="9498779" y="2556163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Cleaned Tokens</a:t>
            </a:r>
            <a:endParaRPr lang="en-MY" sz="1200" b="1" dirty="0">
              <a:solidFill>
                <a:schemeClr val="accent5">
                  <a:lumMod val="75000"/>
                </a:schemeClr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22FF1-5A6B-1338-0BC6-C944323D072A}"/>
              </a:ext>
            </a:extLst>
          </p:cNvPr>
          <p:cNvSpPr txBox="1"/>
          <p:nvPr/>
        </p:nvSpPr>
        <p:spPr>
          <a:xfrm>
            <a:off x="10257160" y="3221024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Lemmatization with 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POS tagging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DF60B6-01FE-D1F7-B080-9A444D00AC82}"/>
              </a:ext>
            </a:extLst>
          </p:cNvPr>
          <p:cNvCxnSpPr>
            <a:stCxn id="19" idx="2"/>
          </p:cNvCxnSpPr>
          <p:nvPr/>
        </p:nvCxnSpPr>
        <p:spPr bwMode="auto">
          <a:xfrm>
            <a:off x="10257160" y="2833162"/>
            <a:ext cx="0" cy="121126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34" name="Picture 10" descr="Part Of Speech Colored Icon In Powerpoint Pptx Png And Editable Eps Format  PPT Template">
            <a:extLst>
              <a:ext uri="{FF2B5EF4-FFF2-40B4-BE49-F238E27FC236}">
                <a16:creationId xmlns:a16="http://schemas.microsoft.com/office/drawing/2014/main" id="{25315B6D-91E7-AFD0-F62A-E9D5F8714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3" t="24528" r="29943" b="11363"/>
          <a:stretch/>
        </p:blipFill>
        <p:spPr bwMode="auto">
          <a:xfrm>
            <a:off x="9843160" y="4217538"/>
            <a:ext cx="8280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A7CB59-7C58-5CBD-5B6B-3E777016E5E0}"/>
              </a:ext>
            </a:extLst>
          </p:cNvPr>
          <p:cNvSpPr txBox="1"/>
          <p:nvPr/>
        </p:nvSpPr>
        <p:spPr>
          <a:xfrm>
            <a:off x="9876687" y="5133856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Lemma</a:t>
            </a:r>
            <a:endParaRPr lang="en-MY" sz="1200" b="1" dirty="0">
              <a:solidFill>
                <a:srgbClr val="7030A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" descr="Data Platform Icon Images - Free Download on Freepik">
            <a:extLst>
              <a:ext uri="{FF2B5EF4-FFF2-40B4-BE49-F238E27FC236}">
                <a16:creationId xmlns:a16="http://schemas.microsoft.com/office/drawing/2014/main" id="{6912DB67-DD57-F75E-0CE0-716012368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29" t="9918" r="25021" b="8699"/>
          <a:stretch/>
        </p:blipFill>
        <p:spPr bwMode="auto">
          <a:xfrm>
            <a:off x="868392" y="4471389"/>
            <a:ext cx="648000" cy="110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DBA57B7-944A-3150-235E-6E8581CBA5FF}"/>
              </a:ext>
            </a:extLst>
          </p:cNvPr>
          <p:cNvSpPr txBox="1"/>
          <p:nvPr/>
        </p:nvSpPr>
        <p:spPr>
          <a:xfrm>
            <a:off x="257681" y="5709983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1E3082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IMDB Movie Reviews</a:t>
            </a:r>
            <a:br>
              <a:rPr lang="en-US" sz="1200" b="1" dirty="0">
                <a:solidFill>
                  <a:srgbClr val="1E3082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b="1" dirty="0">
                <a:solidFill>
                  <a:srgbClr val="1E3082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&amp; Sentiments</a:t>
            </a:r>
            <a:endParaRPr lang="en-MY" sz="1200" b="1" dirty="0">
              <a:solidFill>
                <a:srgbClr val="1E3082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29AE8-5C02-67F4-F41F-E124FB5A8E4B}"/>
              </a:ext>
            </a:extLst>
          </p:cNvPr>
          <p:cNvSpPr txBox="1"/>
          <p:nvPr/>
        </p:nvSpPr>
        <p:spPr>
          <a:xfrm>
            <a:off x="216450" y="5470994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Raw</a:t>
            </a:r>
            <a:endParaRPr lang="en-MY" sz="1200" b="1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AA7AAF-5DB5-9AFA-3E32-9E8C420C91F7}"/>
              </a:ext>
            </a:extLst>
          </p:cNvPr>
          <p:cNvCxnSpPr/>
          <p:nvPr/>
        </p:nvCxnSpPr>
        <p:spPr bwMode="auto">
          <a:xfrm>
            <a:off x="1627880" y="5238776"/>
            <a:ext cx="1296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A96C886-4ED1-B892-B9F5-A8F24AFDA26B}"/>
              </a:ext>
            </a:extLst>
          </p:cNvPr>
          <p:cNvSpPr txBox="1"/>
          <p:nvPr/>
        </p:nvSpPr>
        <p:spPr>
          <a:xfrm>
            <a:off x="1525456" y="4973082"/>
            <a:ext cx="1473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Character Encoding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6" name="Picture 12" descr="Encoding - Free computer icons">
            <a:extLst>
              <a:ext uri="{FF2B5EF4-FFF2-40B4-BE49-F238E27FC236}">
                <a16:creationId xmlns:a16="http://schemas.microsoft.com/office/drawing/2014/main" id="{361DCC37-6014-B01D-0350-782C79A18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88" y="48787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1F9B41-02B4-7DBA-7E24-1543D1CA473D}"/>
              </a:ext>
            </a:extLst>
          </p:cNvPr>
          <p:cNvCxnSpPr/>
          <p:nvPr/>
        </p:nvCxnSpPr>
        <p:spPr bwMode="auto">
          <a:xfrm>
            <a:off x="4032108" y="5238776"/>
            <a:ext cx="1296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DB1F39B-6789-61C7-2946-6AF2F9F644E5}"/>
              </a:ext>
            </a:extLst>
          </p:cNvPr>
          <p:cNvSpPr txBox="1"/>
          <p:nvPr/>
        </p:nvSpPr>
        <p:spPr>
          <a:xfrm>
            <a:off x="3912855" y="4973082"/>
            <a:ext cx="1507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Language Detection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8" name="Picture 14" descr="Language Detection | Zammad Features">
            <a:extLst>
              <a:ext uri="{FF2B5EF4-FFF2-40B4-BE49-F238E27FC236}">
                <a16:creationId xmlns:a16="http://schemas.microsoft.com/office/drawing/2014/main" id="{6FD347C9-7378-1539-524D-7A467859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56" y="4837444"/>
            <a:ext cx="720000" cy="73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DE8D6A5-9DF1-891D-4564-723F3CF963F0}"/>
              </a:ext>
            </a:extLst>
          </p:cNvPr>
          <p:cNvSpPr txBox="1"/>
          <p:nvPr/>
        </p:nvSpPr>
        <p:spPr>
          <a:xfrm>
            <a:off x="-4761" y="2329420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In English</a:t>
            </a:r>
            <a:endParaRPr lang="en-MY" sz="1200" b="1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A1276B2-BB65-EC9E-D935-764526018F70}"/>
              </a:ext>
            </a:extLst>
          </p:cNvPr>
          <p:cNvCxnSpPr>
            <a:cxnSpLocks/>
            <a:stCxn id="1038" idx="0"/>
            <a:endCxn id="3" idx="2"/>
          </p:cNvCxnSpPr>
          <p:nvPr/>
        </p:nvCxnSpPr>
        <p:spPr bwMode="auto">
          <a:xfrm rot="16200000" flipV="1">
            <a:off x="2626117" y="1584104"/>
            <a:ext cx="1819616" cy="468706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AB2A1B-2CA5-C150-645D-30D22F491399}"/>
              </a:ext>
            </a:extLst>
          </p:cNvPr>
          <p:cNvSpPr txBox="1"/>
          <p:nvPr/>
        </p:nvSpPr>
        <p:spPr>
          <a:xfrm>
            <a:off x="2373382" y="3940691"/>
            <a:ext cx="1834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Translate if not in English</a:t>
            </a:r>
            <a:b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else Proceed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0" name="Picture 16" descr="Text recognition AI system RGB color icon. Word embedding machine learning.  Content semantic relationships analysis. Isolated illustration. Simple  filled line drawing. Editable stroke 54892506 Vector Art at Vecteezy">
            <a:extLst>
              <a:ext uri="{FF2B5EF4-FFF2-40B4-BE49-F238E27FC236}">
                <a16:creationId xmlns:a16="http://schemas.microsoft.com/office/drawing/2014/main" id="{DCBF2FF6-00C3-E9A2-6BF9-8A2694CE2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306" y="43153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8B0C08C-4431-1FA6-C801-2B7DDAF095A5}"/>
              </a:ext>
            </a:extLst>
          </p:cNvPr>
          <p:cNvCxnSpPr/>
          <p:nvPr/>
        </p:nvCxnSpPr>
        <p:spPr bwMode="auto">
          <a:xfrm>
            <a:off x="8451427" y="4733619"/>
            <a:ext cx="1260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1FE75B-46DD-D556-A715-AD6B07EC2F5B}"/>
              </a:ext>
            </a:extLst>
          </p:cNvPr>
          <p:cNvSpPr txBox="1"/>
          <p:nvPr/>
        </p:nvSpPr>
        <p:spPr>
          <a:xfrm>
            <a:off x="8422276" y="4467925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Word Embedding</a:t>
            </a:r>
            <a:endParaRPr lang="en-MY" sz="1000" dirty="0">
              <a:solidFill>
                <a:srgbClr val="C00000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B4A05A-2E94-AC00-C8F3-CF88C18678B7}"/>
              </a:ext>
            </a:extLst>
          </p:cNvPr>
          <p:cNvSpPr txBox="1"/>
          <p:nvPr/>
        </p:nvSpPr>
        <p:spPr>
          <a:xfrm>
            <a:off x="7266806" y="513385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58979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Word Vectors</a:t>
            </a:r>
            <a:endParaRPr lang="en-MY" sz="1200" b="1" dirty="0">
              <a:solidFill>
                <a:srgbClr val="058979"/>
              </a:solidFill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4B9A-8699-5D4E-6507-8F6E1E3683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832" y="4467925"/>
            <a:ext cx="360000" cy="385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C20C7-841A-C51F-60FF-33E079FFD874}"/>
              </a:ext>
            </a:extLst>
          </p:cNvPr>
          <p:cNvSpPr txBox="1"/>
          <p:nvPr/>
        </p:nvSpPr>
        <p:spPr>
          <a:xfrm>
            <a:off x="2472106" y="5802315"/>
            <a:ext cx="198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200" b="1" dirty="0">
                <a:solidFill>
                  <a:srgbClr val="FD2AA7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Detect the characters </a:t>
            </a:r>
          </a:p>
          <a:p>
            <a:pPr algn="ctr"/>
            <a:r>
              <a:rPr lang="en-MY" sz="1200" b="1" dirty="0">
                <a:solidFill>
                  <a:srgbClr val="FD2AA7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are English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FD9E43-7D05-E675-443F-D3E5E3BC9850}"/>
              </a:ext>
            </a:extLst>
          </p:cNvPr>
          <p:cNvSpPr txBox="1"/>
          <p:nvPr/>
        </p:nvSpPr>
        <p:spPr>
          <a:xfrm>
            <a:off x="4932725" y="580231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MY" sz="1200" b="1" dirty="0">
                <a:solidFill>
                  <a:srgbClr val="FB6B53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Detect the language </a:t>
            </a:r>
          </a:p>
          <a:p>
            <a:pPr algn="ctr"/>
            <a:r>
              <a:rPr lang="en-MY" sz="1200" b="1" dirty="0">
                <a:solidFill>
                  <a:srgbClr val="FB6B53"/>
                </a:solidFill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is English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77CB2D2-5E7E-AD12-B254-0B9479C70F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6683" y="4501876"/>
            <a:ext cx="360000" cy="39529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8F5A78-1F44-11E0-0597-BC1BD350A0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0471" y="4505271"/>
            <a:ext cx="360000" cy="39189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C1586DF-FB83-6670-C045-F0D7008A32D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4832" y="1170875"/>
            <a:ext cx="360000" cy="38538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876B4AC-090F-2C1F-35DD-AFF73E87F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63880" y="1177336"/>
            <a:ext cx="360000" cy="4114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3C449FE-E322-A5FA-22A2-FBEC6A635F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04517" y="1188777"/>
            <a:ext cx="360000" cy="4018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F825CA5-18FD-5F6F-FC4A-E38EABCAA8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90753" y="1161249"/>
            <a:ext cx="360000" cy="39814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DAB4BB1-C137-AD73-DAAD-05D9B05337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46561" y="1223836"/>
            <a:ext cx="360000" cy="3734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91BB700-0B8F-695D-863D-4C845A4798D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518069" y="3935414"/>
            <a:ext cx="360000" cy="412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470D690-5A34-1A73-2EA2-862D51C25C8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212653" y="3971670"/>
            <a:ext cx="360000" cy="393158"/>
          </a:xfrm>
          <a:prstGeom prst="rect">
            <a:avLst/>
          </a:prstGeom>
        </p:spPr>
      </p:pic>
      <p:grpSp>
        <p:nvGrpSpPr>
          <p:cNvPr id="2" name="Google Shape;226;p23">
            <a:extLst>
              <a:ext uri="{FF2B5EF4-FFF2-40B4-BE49-F238E27FC236}">
                <a16:creationId xmlns:a16="http://schemas.microsoft.com/office/drawing/2014/main" id="{4ECC951F-BC5E-26FA-0221-1A3B4A65A873}"/>
              </a:ext>
            </a:extLst>
          </p:cNvPr>
          <p:cNvGrpSpPr/>
          <p:nvPr/>
        </p:nvGrpSpPr>
        <p:grpSpPr>
          <a:xfrm>
            <a:off x="10197344" y="-64697"/>
            <a:ext cx="2410208" cy="2190775"/>
            <a:chOff x="7132025" y="-63150"/>
            <a:chExt cx="2410208" cy="2190775"/>
          </a:xfrm>
        </p:grpSpPr>
        <p:sp>
          <p:nvSpPr>
            <p:cNvPr id="22" name="Google Shape;227;p23">
              <a:extLst>
                <a:ext uri="{FF2B5EF4-FFF2-40B4-BE49-F238E27FC236}">
                  <a16:creationId xmlns:a16="http://schemas.microsoft.com/office/drawing/2014/main" id="{30C990DA-6BA9-842B-9C5D-6CFBA04F670E}"/>
                </a:ext>
              </a:extLst>
            </p:cNvPr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28;p23">
              <a:extLst>
                <a:ext uri="{FF2B5EF4-FFF2-40B4-BE49-F238E27FC236}">
                  <a16:creationId xmlns:a16="http://schemas.microsoft.com/office/drawing/2014/main" id="{1186F971-952F-D3AC-3401-B3728005D89A}"/>
                </a:ext>
              </a:extLst>
            </p:cNvPr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rgbClr val="00929B"/>
                </a:gs>
                <a:gs pos="100000">
                  <a:srgbClr val="00373D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29;p23">
              <a:extLst>
                <a:ext uri="{FF2B5EF4-FFF2-40B4-BE49-F238E27FC236}">
                  <a16:creationId xmlns:a16="http://schemas.microsoft.com/office/drawing/2014/main" id="{2C242CFA-1D95-F924-29F8-E7E17537157E}"/>
                </a:ext>
              </a:extLst>
            </p:cNvPr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rgbClr val="323366"/>
                </a:gs>
                <a:gs pos="63000">
                  <a:srgbClr val="194175"/>
                </a:gs>
                <a:gs pos="100000">
                  <a:srgbClr val="004F83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230;p23">
              <a:extLst>
                <a:ext uri="{FF2B5EF4-FFF2-40B4-BE49-F238E27FC236}">
                  <a16:creationId xmlns:a16="http://schemas.microsoft.com/office/drawing/2014/main" id="{A71B309D-DFEA-467D-C306-0FD7C1EFEFFB}"/>
                </a:ext>
              </a:extLst>
            </p:cNvPr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231;p23">
              <a:extLst>
                <a:ext uri="{FF2B5EF4-FFF2-40B4-BE49-F238E27FC236}">
                  <a16:creationId xmlns:a16="http://schemas.microsoft.com/office/drawing/2014/main" id="{61B69936-B373-6C85-3C54-96D5C3B05B70}"/>
                </a:ext>
              </a:extLst>
            </p:cNvPr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rgbClr val="004F8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31668507"/>
      </p:ext>
    </p:extLst>
  </p:cSld>
  <p:clrMapOvr>
    <a:masterClrMapping/>
  </p:clrMapOvr>
</p:sld>
</file>

<file path=ppt/theme/theme1.xml><?xml version="1.0" encoding="utf-8"?>
<a:theme xmlns:a="http://schemas.openxmlformats.org/drawingml/2006/main" name="UCTI-Template-foundation-level">
  <a:themeElements>
    <a:clrScheme name="APU-2023">
      <a:dk1>
        <a:srgbClr val="082F50"/>
      </a:dk1>
      <a:lt1>
        <a:srgbClr val="FFFFFF"/>
      </a:lt1>
      <a:dk2>
        <a:srgbClr val="0070C0"/>
      </a:dk2>
      <a:lt2>
        <a:srgbClr val="C0F9FC"/>
      </a:lt2>
      <a:accent1>
        <a:srgbClr val="00B0F0"/>
      </a:accent1>
      <a:accent2>
        <a:srgbClr val="079244"/>
      </a:accent2>
      <a:accent3>
        <a:srgbClr val="E02C32"/>
      </a:accent3>
      <a:accent4>
        <a:srgbClr val="45D7EA"/>
      </a:accent4>
      <a:accent5>
        <a:srgbClr val="FAC41B"/>
      </a:accent5>
      <a:accent6>
        <a:srgbClr val="082F50"/>
      </a:accent6>
      <a:hlink>
        <a:srgbClr val="9AB1D0"/>
      </a:hlink>
      <a:folHlink>
        <a:srgbClr val="0D3358"/>
      </a:folHlink>
    </a:clrScheme>
    <a:fontScheme name="APU-2023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PU-2023">
      <a:dk1>
        <a:srgbClr val="081929"/>
      </a:dk1>
      <a:lt1>
        <a:srgbClr val="FFFFFF"/>
      </a:lt1>
      <a:dk2>
        <a:srgbClr val="0070C0"/>
      </a:dk2>
      <a:lt2>
        <a:srgbClr val="FFFFFF"/>
      </a:lt2>
      <a:accent1>
        <a:srgbClr val="00B0F0"/>
      </a:accent1>
      <a:accent2>
        <a:srgbClr val="99CC00"/>
      </a:accent2>
      <a:accent3>
        <a:srgbClr val="FF9966"/>
      </a:accent3>
      <a:accent4>
        <a:srgbClr val="45D7EA"/>
      </a:accent4>
      <a:accent5>
        <a:srgbClr val="CC66FF"/>
      </a:accent5>
      <a:accent6>
        <a:srgbClr val="FCE456"/>
      </a:accent6>
      <a:hlink>
        <a:srgbClr val="B7C6FE"/>
      </a:hlink>
      <a:folHlink>
        <a:srgbClr val="00B0F0"/>
      </a:folHlink>
    </a:clrScheme>
    <a:fontScheme name="APU-2023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09830CF6CB84B8D12D02B69700FAF" ma:contentTypeVersion="14" ma:contentTypeDescription="Create a new document." ma:contentTypeScope="" ma:versionID="91bb3fc2fda44f6dca498e4986d3c34f">
  <xsd:schema xmlns:xsd="http://www.w3.org/2001/XMLSchema" xmlns:xs="http://www.w3.org/2001/XMLSchema" xmlns:p="http://schemas.microsoft.com/office/2006/metadata/properties" xmlns:ns3="c0f90a4e-2534-4174-991f-0eb794d5b859" xmlns:ns4="d2981e9c-0c44-4237-a41f-50944ddb2e5d" targetNamespace="http://schemas.microsoft.com/office/2006/metadata/properties" ma:root="true" ma:fieldsID="d346f1bbf5bc0d23fe733b73729b7857" ns3:_="" ns4:_="">
    <xsd:import namespace="c0f90a4e-2534-4174-991f-0eb794d5b859"/>
    <xsd:import namespace="d2981e9c-0c44-4237-a41f-50944ddb2e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90a4e-2534-4174-991f-0eb794d5b8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981e9c-0c44-4237-a41f-50944ddb2e5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4C82B-844E-4C6D-B41E-036AD4E59A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039F5-814C-4C5B-A6B0-438D9C48FD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f90a4e-2534-4174-991f-0eb794d5b859"/>
    <ds:schemaRef ds:uri="d2981e9c-0c44-4237-a41f-50944ddb2e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D3909F-E191-4C23-B23C-BA46B5ADDDA2}">
  <ds:schemaRefs>
    <ds:schemaRef ds:uri="http://purl.org/dc/terms/"/>
    <ds:schemaRef ds:uri="http://schemas.microsoft.com/office/2006/documentManagement/types"/>
    <ds:schemaRef ds:uri="d2981e9c-0c44-4237-a41f-50944ddb2e5d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90a4e-2534-4174-991f-0eb794d5b859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2528</TotalTime>
  <Pages>11</Pages>
  <Words>650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Maven Pro</vt:lpstr>
      <vt:lpstr>Montserrat</vt:lpstr>
      <vt:lpstr>PT Sans</vt:lpstr>
      <vt:lpstr>UCTI-Template-foundation-level</vt:lpstr>
      <vt:lpstr>PowerPoint Presentation</vt:lpstr>
      <vt:lpstr>Contents &amp; Structure</vt:lpstr>
      <vt:lpstr>Possible noises of text data</vt:lpstr>
      <vt:lpstr>Possible noises of text data</vt:lpstr>
      <vt:lpstr>Possible noises of text data</vt:lpstr>
      <vt:lpstr>Possible noises of text data</vt:lpstr>
      <vt:lpstr>Possible noises of text data</vt:lpstr>
      <vt:lpstr>Possible noises of text data</vt:lpstr>
      <vt:lpstr>Preprocessing steps of text data</vt:lpstr>
      <vt:lpstr>Review Questions</vt:lpstr>
      <vt:lpstr>Recap of Main Points</vt:lpstr>
      <vt:lpstr>PowerPoint Presentation</vt:lpstr>
    </vt:vector>
  </TitlesOfParts>
  <Company>APU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Teaching Slides</dc:subject>
  <dc:creator>DBB</dc:creator>
  <cp:keywords>2023</cp:keywords>
  <cp:lastModifiedBy>Raheem Mafas</cp:lastModifiedBy>
  <cp:revision>482</cp:revision>
  <cp:lastPrinted>2023-02-03T03:07:34Z</cp:lastPrinted>
  <dcterms:created xsi:type="dcterms:W3CDTF">2005-08-02T10:18:20Z</dcterms:created>
  <dcterms:modified xsi:type="dcterms:W3CDTF">2025-09-13T17:39:45Z</dcterms:modified>
  <cp:category>Teaching Slides</cp:category>
  <cp:contentStatus>2023 Version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0x01010050C09830CF6CB84B8D12D02B69700FAF</vt:lpwstr>
  </property>
</Properties>
</file>