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F21D-7B74-4EC2-93D5-54CB10966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6248A0C-19A5-4394-9896-186A2B5690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92346A-E8AB-4D51-AA54-137B6BDF84A4}"/>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5" name="Footer Placeholder 4">
            <a:extLst>
              <a:ext uri="{FF2B5EF4-FFF2-40B4-BE49-F238E27FC236}">
                <a16:creationId xmlns:a16="http://schemas.microsoft.com/office/drawing/2014/main" id="{5171402C-AF38-4061-B409-406846406D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8B2B0B-7CEC-4C74-943C-87B075FC7B82}"/>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103096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9D4E-F649-4C7F-BA28-2698AE4F3D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35B620-31A0-4DB4-A3A4-38716BBB95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1856FE-AF5B-461A-B2D0-4115C69214F6}"/>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5" name="Footer Placeholder 4">
            <a:extLst>
              <a:ext uri="{FF2B5EF4-FFF2-40B4-BE49-F238E27FC236}">
                <a16:creationId xmlns:a16="http://schemas.microsoft.com/office/drawing/2014/main" id="{1D3A00B9-7B01-4CE1-AE52-64DE63D317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40176A-E230-41D7-A5AE-53AE7B4E7EB0}"/>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1028469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1AF5C-A617-44AF-AB71-6A62E153B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7F3C55-99D8-46AA-A929-0C3E760C15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603D3C-C63F-448E-BA11-E895425F06E3}"/>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5" name="Footer Placeholder 4">
            <a:extLst>
              <a:ext uri="{FF2B5EF4-FFF2-40B4-BE49-F238E27FC236}">
                <a16:creationId xmlns:a16="http://schemas.microsoft.com/office/drawing/2014/main" id="{94F2F6C4-94B7-423E-9439-8024B04958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B40915-A53C-4669-A7FE-328111AFFEFD}"/>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287834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9E84-182A-4044-A2D5-4D7C9706CC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9A8EF2-E31B-42BD-B324-C74FEF729D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F818B9-6043-4257-BCFB-D2BD901522F9}"/>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5" name="Footer Placeholder 4">
            <a:extLst>
              <a:ext uri="{FF2B5EF4-FFF2-40B4-BE49-F238E27FC236}">
                <a16:creationId xmlns:a16="http://schemas.microsoft.com/office/drawing/2014/main" id="{0E78661F-CF62-4E48-AF59-9B9ECEB35C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3597D5-EB94-4713-832F-A045C820E24A}"/>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328170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481E-8043-461F-A8E3-3F301E00C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2B864D7-317C-4B2D-94CD-4F887F0083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EA8D8-8234-4544-96C5-ABBDECA8B2C5}"/>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5" name="Footer Placeholder 4">
            <a:extLst>
              <a:ext uri="{FF2B5EF4-FFF2-40B4-BE49-F238E27FC236}">
                <a16:creationId xmlns:a16="http://schemas.microsoft.com/office/drawing/2014/main" id="{76A1656F-4515-4AF8-8211-D9647DA719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AECBD2-E87E-45CB-8EAD-01C85B5DF27E}"/>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86059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59A2-30CA-4F2C-9E59-3D2889B5E3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EF8767-5BEC-42CD-AA9C-A03F6029C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4D8930-40D3-4AE0-BCDA-3C0FE7DC05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FB2D6B6-E70C-409D-81BF-6DB0E3963D70}"/>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6" name="Footer Placeholder 5">
            <a:extLst>
              <a:ext uri="{FF2B5EF4-FFF2-40B4-BE49-F238E27FC236}">
                <a16:creationId xmlns:a16="http://schemas.microsoft.com/office/drawing/2014/main" id="{503F9774-46A8-404B-88C2-D00D37D52E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C94250-594D-4C93-89B8-D5D444A96006}"/>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392528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17A1-42A5-4223-B20D-A2B25994310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D3E628-2CE2-4F49-87C9-2763AA421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F6164-155C-4596-9773-215C320F0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BB99957-3389-4FB7-A5E4-B8191C946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2E62E-28A7-4A35-A836-1CFBD2BB54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DB7BB1-0F6F-4CD9-B653-02A903EDF5E9}"/>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8" name="Footer Placeholder 7">
            <a:extLst>
              <a:ext uri="{FF2B5EF4-FFF2-40B4-BE49-F238E27FC236}">
                <a16:creationId xmlns:a16="http://schemas.microsoft.com/office/drawing/2014/main" id="{85A59B90-F912-46DB-AFE4-DE93507C95F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BC18A8-4B54-427C-8661-400B82C47649}"/>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60195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29C4-4176-424C-95D2-3381ECEFFA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6FFB08C-C5ED-4CEF-ABD2-CD85694BCAB4}"/>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4" name="Footer Placeholder 3">
            <a:extLst>
              <a:ext uri="{FF2B5EF4-FFF2-40B4-BE49-F238E27FC236}">
                <a16:creationId xmlns:a16="http://schemas.microsoft.com/office/drawing/2014/main" id="{CA0A9B18-BD3E-44FB-84EC-4A83814D70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900EFE-0C64-40E0-A538-34D6383D3FD2}"/>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296934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4D8AF9-3D97-48AA-8D65-2C80C1CBE07D}"/>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3" name="Footer Placeholder 2">
            <a:extLst>
              <a:ext uri="{FF2B5EF4-FFF2-40B4-BE49-F238E27FC236}">
                <a16:creationId xmlns:a16="http://schemas.microsoft.com/office/drawing/2014/main" id="{827C9173-3222-46BF-96B8-ED9CFF3987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8FB2644-6FED-4BA7-9F7B-FFE8DA2A060F}"/>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416837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5529-A35D-47EC-AD1C-65C45B523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636930-41AF-40E3-91FD-929A23202F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3F9E36-6F83-429B-87A8-A92A520B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4A136-01B4-4E84-ABCD-3383191CED65}"/>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6" name="Footer Placeholder 5">
            <a:extLst>
              <a:ext uri="{FF2B5EF4-FFF2-40B4-BE49-F238E27FC236}">
                <a16:creationId xmlns:a16="http://schemas.microsoft.com/office/drawing/2014/main" id="{6E876603-C84C-437F-A4EF-6A7F52077F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9072EB-B519-43C5-BBE1-1FE220BC4BFE}"/>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213302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A37C-ABFA-4F3C-95BE-E5E03FB6D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FD5A668-AAE9-49D7-9F3C-046BDC80B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C8DF2C7-AF3F-4913-8E77-5D9F67EEF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972AA-D642-4EE4-BDEF-3CA84305D113}"/>
              </a:ext>
            </a:extLst>
          </p:cNvPr>
          <p:cNvSpPr>
            <a:spLocks noGrp="1"/>
          </p:cNvSpPr>
          <p:nvPr>
            <p:ph type="dt" sz="half" idx="10"/>
          </p:nvPr>
        </p:nvSpPr>
        <p:spPr/>
        <p:txBody>
          <a:bodyPr/>
          <a:lstStyle/>
          <a:p>
            <a:fld id="{7CE16563-3EF4-4365-941D-C99F26379BC8}" type="datetimeFigureOut">
              <a:rPr lang="en-GB" smtClean="0"/>
              <a:t>20/09/2022</a:t>
            </a:fld>
            <a:endParaRPr lang="en-GB"/>
          </a:p>
        </p:txBody>
      </p:sp>
      <p:sp>
        <p:nvSpPr>
          <p:cNvPr id="6" name="Footer Placeholder 5">
            <a:extLst>
              <a:ext uri="{FF2B5EF4-FFF2-40B4-BE49-F238E27FC236}">
                <a16:creationId xmlns:a16="http://schemas.microsoft.com/office/drawing/2014/main" id="{2BB5CF3D-556C-4017-8AFD-31481ABCD6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B7122A-8F23-440F-A2FC-A1231624A135}"/>
              </a:ext>
            </a:extLst>
          </p:cNvPr>
          <p:cNvSpPr>
            <a:spLocks noGrp="1"/>
          </p:cNvSpPr>
          <p:nvPr>
            <p:ph type="sldNum" sz="quarter" idx="12"/>
          </p:nvPr>
        </p:nvSpPr>
        <p:spPr/>
        <p:txBody>
          <a:bodyPr/>
          <a:lstStyle/>
          <a:p>
            <a:fld id="{801C0045-ABFF-493E-A295-921E135DA439}" type="slidenum">
              <a:rPr lang="en-GB" smtClean="0"/>
              <a:t>‹#›</a:t>
            </a:fld>
            <a:endParaRPr lang="en-GB"/>
          </a:p>
        </p:txBody>
      </p:sp>
    </p:spTree>
    <p:extLst>
      <p:ext uri="{BB962C8B-B14F-4D97-AF65-F5344CB8AC3E}">
        <p14:creationId xmlns:p14="http://schemas.microsoft.com/office/powerpoint/2010/main" val="226531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6A7BC-E24A-4604-B146-7FEC5680C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12DF0F-D4AA-4D58-B4B7-D25442B75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91D30A-D233-419A-801E-819171071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16563-3EF4-4365-941D-C99F26379BC8}" type="datetimeFigureOut">
              <a:rPr lang="en-GB" smtClean="0"/>
              <a:t>20/09/2022</a:t>
            </a:fld>
            <a:endParaRPr lang="en-GB"/>
          </a:p>
        </p:txBody>
      </p:sp>
      <p:sp>
        <p:nvSpPr>
          <p:cNvPr id="5" name="Footer Placeholder 4">
            <a:extLst>
              <a:ext uri="{FF2B5EF4-FFF2-40B4-BE49-F238E27FC236}">
                <a16:creationId xmlns:a16="http://schemas.microsoft.com/office/drawing/2014/main" id="{2ABCB648-F595-4779-8AD4-8C6EA51F6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507A9C-74DA-42B2-BE27-D091532F4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C0045-ABFF-493E-A295-921E135DA439}" type="slidenum">
              <a:rPr lang="en-GB" smtClean="0"/>
              <a:t>‹#›</a:t>
            </a:fld>
            <a:endParaRPr lang="en-GB"/>
          </a:p>
        </p:txBody>
      </p:sp>
    </p:spTree>
    <p:extLst>
      <p:ext uri="{BB962C8B-B14F-4D97-AF65-F5344CB8AC3E}">
        <p14:creationId xmlns:p14="http://schemas.microsoft.com/office/powerpoint/2010/main" val="330441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mp"/><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tmp"/><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tmp"/></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4AA3-9F9A-4E47-9958-81F86410AB12}"/>
              </a:ext>
            </a:extLst>
          </p:cNvPr>
          <p:cNvSpPr>
            <a:spLocks noGrp="1"/>
          </p:cNvSpPr>
          <p:nvPr>
            <p:ph type="ctrTitle"/>
          </p:nvPr>
        </p:nvSpPr>
        <p:spPr>
          <a:xfrm>
            <a:off x="1400175" y="331788"/>
            <a:ext cx="9144000" cy="2387600"/>
          </a:xfrm>
        </p:spPr>
        <p:txBody>
          <a:bodyPr/>
          <a:lstStyle/>
          <a:p>
            <a:r>
              <a:rPr lang="en-GB" b="1" dirty="0">
                <a:latin typeface="Calibri" panose="020F0502020204030204" pitchFamily="34" charset="0"/>
                <a:cs typeface="Calibri" panose="020F0502020204030204" pitchFamily="34" charset="0"/>
              </a:rPr>
              <a:t>MOST POPULAR COMPONENTS</a:t>
            </a:r>
          </a:p>
        </p:txBody>
      </p:sp>
      <p:sp>
        <p:nvSpPr>
          <p:cNvPr id="3" name="Subtitle 2">
            <a:extLst>
              <a:ext uri="{FF2B5EF4-FFF2-40B4-BE49-F238E27FC236}">
                <a16:creationId xmlns:a16="http://schemas.microsoft.com/office/drawing/2014/main" id="{82EBC0C7-7809-4DDF-8C95-F925E1FC7CDA}"/>
              </a:ext>
            </a:extLst>
          </p:cNvPr>
          <p:cNvSpPr>
            <a:spLocks noGrp="1"/>
          </p:cNvSpPr>
          <p:nvPr>
            <p:ph type="subTitle" idx="1"/>
          </p:nvPr>
        </p:nvSpPr>
        <p:spPr/>
        <p:txBody>
          <a:bodyPr/>
          <a:lstStyle/>
          <a:p>
            <a:r>
              <a:rPr lang="en-GB" b="1" dirty="0">
                <a:solidFill>
                  <a:srgbClr val="1A1A1A"/>
                </a:solidFill>
                <a:latin typeface="Open Sans" panose="020B0604020202020204" pitchFamily="34" charset="0"/>
              </a:rPr>
              <a:t>		</a:t>
            </a:r>
            <a:br>
              <a:rPr lang="en-GB" b="1" dirty="0">
                <a:solidFill>
                  <a:srgbClr val="1A1A1A"/>
                </a:solidFill>
                <a:latin typeface="Open Sans" panose="020B0604020202020204" pitchFamily="34" charset="0"/>
              </a:rPr>
            </a:br>
            <a:r>
              <a:rPr lang="en-GB" b="1" dirty="0">
                <a:solidFill>
                  <a:srgbClr val="1A1A1A"/>
                </a:solidFill>
                <a:latin typeface="Open Sans" panose="020B0604020202020204" pitchFamily="34" charset="0"/>
              </a:rPr>
              <a:t>SUDHARSAN K</a:t>
            </a:r>
            <a:br>
              <a:rPr lang="en-GB" b="1" dirty="0">
                <a:solidFill>
                  <a:srgbClr val="1A1A1A"/>
                </a:solidFill>
                <a:latin typeface="Open Sans" panose="020B0604020202020204" pitchFamily="34" charset="0"/>
              </a:rPr>
            </a:br>
            <a:r>
              <a:rPr lang="en-GB" b="1" dirty="0">
                <a:solidFill>
                  <a:srgbClr val="1A1A1A"/>
                </a:solidFill>
                <a:latin typeface="Open Sans" panose="020B0604020202020204" pitchFamily="34" charset="0"/>
              </a:rPr>
              <a:t>	</a:t>
            </a:r>
            <a:endParaRPr lang="en-GB" b="1" i="0" dirty="0">
              <a:solidFill>
                <a:srgbClr val="1A1A1A"/>
              </a:solidFill>
              <a:effectLst/>
              <a:latin typeface="Open Sans" panose="020B0604020202020204" pitchFamily="34" charset="0"/>
            </a:endParaRPr>
          </a:p>
          <a:p>
            <a:endParaRPr lang="en-GB" dirty="0"/>
          </a:p>
        </p:txBody>
      </p:sp>
    </p:spTree>
    <p:extLst>
      <p:ext uri="{BB962C8B-B14F-4D97-AF65-F5344CB8AC3E}">
        <p14:creationId xmlns:p14="http://schemas.microsoft.com/office/powerpoint/2010/main" val="76146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BAD8-6671-4940-A84B-584CCAAA6EC5}"/>
              </a:ext>
            </a:extLst>
          </p:cNvPr>
          <p:cNvSpPr>
            <a:spLocks noGrp="1"/>
          </p:cNvSpPr>
          <p:nvPr>
            <p:ph type="title"/>
          </p:nvPr>
        </p:nvSpPr>
        <p:spPr/>
        <p:txBody>
          <a:bodyPr/>
          <a:lstStyle/>
          <a:p>
            <a:pPr algn="ctr"/>
            <a:r>
              <a:rPr lang="en-GB" b="1" dirty="0">
                <a:latin typeface="Calibri" panose="020F0502020204030204" pitchFamily="34" charset="0"/>
                <a:cs typeface="Calibri" panose="020F0502020204030204" pitchFamily="34" charset="0"/>
              </a:rPr>
              <a:t>LIST OF COMPONENTS</a:t>
            </a:r>
          </a:p>
        </p:txBody>
      </p:sp>
      <p:sp>
        <p:nvSpPr>
          <p:cNvPr id="3" name="Content Placeholder 2">
            <a:extLst>
              <a:ext uri="{FF2B5EF4-FFF2-40B4-BE49-F238E27FC236}">
                <a16:creationId xmlns:a16="http://schemas.microsoft.com/office/drawing/2014/main" id="{797765F1-F853-4179-A154-1CC4CA5D0A79}"/>
              </a:ext>
            </a:extLst>
          </p:cNvPr>
          <p:cNvSpPr>
            <a:spLocks noGrp="1"/>
          </p:cNvSpPr>
          <p:nvPr>
            <p:ph idx="1"/>
          </p:nvPr>
        </p:nvSpPr>
        <p:spPr/>
        <p:txBody>
          <a:bodyPr/>
          <a:lstStyle/>
          <a:p>
            <a:r>
              <a:rPr lang="en-GB" dirty="0"/>
              <a:t>DATA GRID</a:t>
            </a:r>
          </a:p>
          <a:p>
            <a:r>
              <a:rPr lang="en-GB" dirty="0"/>
              <a:t>CHARTS</a:t>
            </a:r>
          </a:p>
          <a:p>
            <a:r>
              <a:rPr lang="en-GB" dirty="0"/>
              <a:t>LISTVIEWER</a:t>
            </a:r>
          </a:p>
          <a:p>
            <a:r>
              <a:rPr lang="en-GB" dirty="0"/>
              <a:t>SCHEDULER</a:t>
            </a:r>
          </a:p>
          <a:p>
            <a:r>
              <a:rPr lang="en-GB" dirty="0"/>
              <a:t>DIAGRAM </a:t>
            </a:r>
          </a:p>
          <a:p>
            <a:r>
              <a:rPr lang="en-GB" dirty="0"/>
              <a:t>PDF VIEWER</a:t>
            </a:r>
          </a:p>
          <a:p>
            <a:r>
              <a:rPr lang="en-GB" dirty="0"/>
              <a:t>EXCEL LIBRARY</a:t>
            </a:r>
          </a:p>
        </p:txBody>
      </p:sp>
    </p:spTree>
    <p:extLst>
      <p:ext uri="{BB962C8B-B14F-4D97-AF65-F5344CB8AC3E}">
        <p14:creationId xmlns:p14="http://schemas.microsoft.com/office/powerpoint/2010/main" val="171893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0F00FE-09DD-46C1-8D20-75D13ED51ED8}"/>
              </a:ext>
            </a:extLst>
          </p:cNvPr>
          <p:cNvSpPr txBox="1"/>
          <p:nvPr/>
        </p:nvSpPr>
        <p:spPr>
          <a:xfrm>
            <a:off x="142875" y="514319"/>
            <a:ext cx="7113058" cy="7294305"/>
          </a:xfrm>
          <a:prstGeom prst="rect">
            <a:avLst/>
          </a:prstGeom>
          <a:noFill/>
        </p:spPr>
        <p:txBody>
          <a:bodyPr wrap="square" rtlCol="0">
            <a:spAutoFit/>
          </a:bodyPr>
          <a:lstStyle/>
          <a:p>
            <a:r>
              <a:rPr lang="en-GB" b="1" i="0" kern="1500" spc="100" dirty="0">
                <a:solidFill>
                  <a:srgbClr val="1A1A1A"/>
                </a:solidFill>
                <a:effectLst/>
                <a:latin typeface="Open Sans" panose="020B0606030504020204" pitchFamily="34" charset="0"/>
              </a:rPr>
              <a:t>DataGrid</a:t>
            </a:r>
          </a:p>
          <a:p>
            <a:endParaRPr lang="en-GB" b="1" kern="1500" spc="100" dirty="0">
              <a:solidFill>
                <a:srgbClr val="1A1A1A"/>
              </a:solidFill>
              <a:latin typeface="Open Sans" panose="020B0606030504020204" pitchFamily="34" charset="0"/>
            </a:endParaRPr>
          </a:p>
          <a:p>
            <a:r>
              <a:rPr lang="en-GB" i="0" kern="1500" spc="100" dirty="0">
                <a:solidFill>
                  <a:srgbClr val="1A1A1A"/>
                </a:solidFill>
                <a:effectLst/>
                <a:latin typeface="Open Sans" panose="020B0606030504020204" pitchFamily="34" charset="0"/>
              </a:rPr>
              <a:t>The </a:t>
            </a:r>
            <a:r>
              <a:rPr lang="en-GB" kern="1500" spc="100" dirty="0">
                <a:solidFill>
                  <a:srgbClr val="1A1A1A"/>
                </a:solidFill>
                <a:latin typeface="Open Sans" panose="020B0606030504020204" pitchFamily="34" charset="0"/>
              </a:rPr>
              <a:t>DataGrid control is a high-performance grid component that helps display and manipulate large amount of data in a tabular format. Its rich feature set includes functionalities like data binding, sorting, grouping, editing, filtering, swiping, dragging, resizing, loading more items, pull-to-refresh and exporting to Excel and PDF file formats.</a:t>
            </a:r>
          </a:p>
          <a:p>
            <a:endParaRPr lang="en-GB" i="0" kern="1500" spc="100" dirty="0">
              <a:solidFill>
                <a:srgbClr val="1A1A1A"/>
              </a:solidFill>
              <a:effectLst/>
              <a:latin typeface="Open Sans" panose="020B0606030504020204" pitchFamily="34" charset="0"/>
            </a:endParaRPr>
          </a:p>
          <a:p>
            <a:endParaRPr lang="en-GB" kern="1500" spc="100" dirty="0">
              <a:solidFill>
                <a:srgbClr val="1A1A1A"/>
              </a:solidFill>
              <a:latin typeface="Open Sans" panose="020B0606030504020204" pitchFamily="34" charset="0"/>
            </a:endParaRPr>
          </a:p>
          <a:p>
            <a:endParaRPr lang="en-GB" i="0" kern="1500" spc="100" dirty="0">
              <a:solidFill>
                <a:srgbClr val="1A1A1A"/>
              </a:solidFill>
              <a:effectLst/>
              <a:latin typeface="Open Sans" panose="020B0606030504020204" pitchFamily="34" charset="0"/>
            </a:endParaRPr>
          </a:p>
          <a:p>
            <a:endParaRPr lang="en-GB" b="1" i="0" kern="1500" spc="100" dirty="0">
              <a:solidFill>
                <a:srgbClr val="1A1A1A"/>
              </a:solidFill>
              <a:effectLst/>
              <a:latin typeface="Open Sans" panose="020B0606030504020204" pitchFamily="34" charset="0"/>
            </a:endParaRPr>
          </a:p>
          <a:p>
            <a:r>
              <a:rPr lang="en-GB" b="1" kern="1500" spc="100" dirty="0">
                <a:solidFill>
                  <a:srgbClr val="1A1A1A"/>
                </a:solidFill>
                <a:latin typeface="Open Sans" panose="020B0606030504020204" pitchFamily="34" charset="0"/>
              </a:rPr>
              <a:t>SUPPORTED PLATFORMS</a:t>
            </a:r>
          </a:p>
          <a:p>
            <a:endParaRPr lang="en-GB" b="1" kern="1500" spc="100" dirty="0">
              <a:solidFill>
                <a:srgbClr val="1A1A1A"/>
              </a:solidFill>
              <a:latin typeface="Open Sans" panose="020B0606030504020204" pitchFamily="34" charset="0"/>
            </a:endParaRPr>
          </a:p>
          <a:p>
            <a:r>
              <a:rPr lang="en-GB" kern="1500" spc="100" dirty="0">
                <a:solidFill>
                  <a:srgbClr val="1A1A1A"/>
                </a:solidFill>
                <a:latin typeface="Open Sans" panose="020B0606030504020204" pitchFamily="34" charset="0"/>
              </a:rPr>
              <a:t>         </a:t>
            </a:r>
            <a:r>
              <a:rPr lang="en-GB" kern="1500" spc="100" dirty="0">
                <a:solidFill>
                  <a:schemeClr val="accent1">
                    <a:lumMod val="75000"/>
                  </a:schemeClr>
                </a:solidFill>
                <a:latin typeface="Open Sans" panose="020B0606030504020204" pitchFamily="34" charset="0"/>
              </a:rPr>
              <a:t>JavaScript  Angular    React     VUE     </a:t>
            </a:r>
            <a:r>
              <a:rPr lang="en-GB" kern="1500" spc="100" dirty="0" err="1">
                <a:solidFill>
                  <a:schemeClr val="accent1">
                    <a:lumMod val="75000"/>
                  </a:schemeClr>
                </a:solidFill>
                <a:latin typeface="Open Sans" panose="020B0606030504020204" pitchFamily="34" charset="0"/>
              </a:rPr>
              <a:t>Blazaor</a:t>
            </a:r>
            <a:endParaRPr lang="en-GB" kern="1500" spc="100" dirty="0">
              <a:solidFill>
                <a:schemeClr val="accent1">
                  <a:lumMod val="75000"/>
                </a:schemeClr>
              </a:solidFill>
              <a:latin typeface="Open Sans" panose="020B0606030504020204" pitchFamily="34" charset="0"/>
            </a:endParaRPr>
          </a:p>
          <a:p>
            <a:r>
              <a:rPr lang="en-GB" kern="1500" spc="100" dirty="0">
                <a:solidFill>
                  <a:schemeClr val="accent1">
                    <a:lumMod val="75000"/>
                  </a:schemeClr>
                </a:solidFill>
                <a:latin typeface="Open Sans" panose="020B0606030504020204" pitchFamily="34" charset="0"/>
              </a:rPr>
              <a:t>         Flutter    jQuery    ASP.NET MVC    ASP.NET Core</a:t>
            </a:r>
          </a:p>
          <a:p>
            <a:r>
              <a:rPr lang="en-GB" kern="1500" spc="100" dirty="0">
                <a:solidFill>
                  <a:schemeClr val="accent1">
                    <a:lumMod val="75000"/>
                  </a:schemeClr>
                </a:solidFill>
                <a:latin typeface="Open Sans" panose="020B0606030504020204" pitchFamily="34" charset="0"/>
              </a:rPr>
              <a:t>         ASP.NET Webforms </a:t>
            </a:r>
          </a:p>
          <a:p>
            <a:r>
              <a:rPr lang="en-GB" kern="1500" spc="100" dirty="0">
                <a:solidFill>
                  <a:schemeClr val="accent1">
                    <a:lumMod val="75000"/>
                  </a:schemeClr>
                </a:solidFill>
                <a:latin typeface="Open Sans" panose="020B0606030504020204" pitchFamily="34" charset="0"/>
              </a:rPr>
              <a:t>           </a:t>
            </a:r>
          </a:p>
          <a:p>
            <a:r>
              <a:rPr lang="en-GB" kern="1500" spc="100" dirty="0">
                <a:solidFill>
                  <a:schemeClr val="accent1">
                    <a:lumMod val="75000"/>
                  </a:schemeClr>
                </a:solidFill>
                <a:latin typeface="Open Sans" panose="020B0606030504020204" pitchFamily="34" charset="0"/>
              </a:rPr>
              <a:t>         WinForms    WVF     </a:t>
            </a:r>
            <a:r>
              <a:rPr lang="en-GB" kern="1500" spc="100" dirty="0" err="1">
                <a:solidFill>
                  <a:schemeClr val="accent1">
                    <a:lumMod val="75000"/>
                  </a:schemeClr>
                </a:solidFill>
                <a:latin typeface="Open Sans" panose="020B0606030504020204" pitchFamily="34" charset="0"/>
              </a:rPr>
              <a:t>WinUI</a:t>
            </a:r>
            <a:r>
              <a:rPr lang="en-GB" kern="1500" spc="100" dirty="0">
                <a:solidFill>
                  <a:schemeClr val="accent1">
                    <a:lumMod val="75000"/>
                  </a:schemeClr>
                </a:solidFill>
                <a:latin typeface="Open Sans" panose="020B0606030504020204" pitchFamily="34" charset="0"/>
              </a:rPr>
              <a:t>    Flutter    Xamarin     UWP</a:t>
            </a:r>
          </a:p>
          <a:p>
            <a:endParaRPr lang="en-GB" kern="1500" spc="100" dirty="0">
              <a:solidFill>
                <a:schemeClr val="accent1">
                  <a:lumMod val="75000"/>
                </a:schemeClr>
              </a:solidFill>
              <a:latin typeface="Open Sans" panose="020B0606030504020204" pitchFamily="34" charset="0"/>
            </a:endParaRPr>
          </a:p>
          <a:p>
            <a:r>
              <a:rPr lang="en-GB" kern="1500" spc="100" dirty="0">
                <a:solidFill>
                  <a:schemeClr val="accent1">
                    <a:lumMod val="75000"/>
                  </a:schemeClr>
                </a:solidFill>
                <a:latin typeface="Open Sans" panose="020B0606030504020204" pitchFamily="34" charset="0"/>
              </a:rPr>
              <a:t>           Xamarin   Flutter   UWP</a:t>
            </a:r>
          </a:p>
          <a:p>
            <a:r>
              <a:rPr lang="en-GB" kern="1500" spc="100" dirty="0">
                <a:solidFill>
                  <a:schemeClr val="accent1">
                    <a:lumMod val="75000"/>
                  </a:schemeClr>
                </a:solidFill>
                <a:latin typeface="Open Sans" panose="020B0606030504020204" pitchFamily="34" charset="0"/>
              </a:rPr>
              <a:t>          </a:t>
            </a:r>
          </a:p>
          <a:p>
            <a:endParaRPr lang="en-GB" kern="1500" spc="100" dirty="0">
              <a:solidFill>
                <a:schemeClr val="accent1">
                  <a:lumMod val="75000"/>
                </a:schemeClr>
              </a:solidFill>
              <a:latin typeface="Open Sans" panose="020B0606030504020204" pitchFamily="34" charset="0"/>
            </a:endParaRPr>
          </a:p>
          <a:p>
            <a:endParaRPr lang="en-GB" kern="1500" spc="100" dirty="0">
              <a:solidFill>
                <a:schemeClr val="accent1">
                  <a:lumMod val="75000"/>
                </a:schemeClr>
              </a:solidFill>
              <a:latin typeface="Open Sans" panose="020B0606030504020204" pitchFamily="34" charset="0"/>
            </a:endParaRPr>
          </a:p>
        </p:txBody>
      </p:sp>
      <p:pic>
        <p:nvPicPr>
          <p:cNvPr id="6" name="Picture 5" descr="&#10;">
            <a:extLst>
              <a:ext uri="{FF2B5EF4-FFF2-40B4-BE49-F238E27FC236}">
                <a16:creationId xmlns:a16="http://schemas.microsoft.com/office/drawing/2014/main" id="{D6C72392-F2CD-4D6C-85AC-856DAC627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935" y="361919"/>
            <a:ext cx="5299065" cy="4780806"/>
          </a:xfrm>
          <a:prstGeom prst="rect">
            <a:avLst/>
          </a:prstGeom>
        </p:spPr>
      </p:pic>
      <p:pic>
        <p:nvPicPr>
          <p:cNvPr id="8" name="Picture 7">
            <a:extLst>
              <a:ext uri="{FF2B5EF4-FFF2-40B4-BE49-F238E27FC236}">
                <a16:creationId xmlns:a16="http://schemas.microsoft.com/office/drawing/2014/main" id="{EBBC9449-7756-4F94-8DDF-5E5503EB6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621" y="3416299"/>
            <a:ext cx="158758" cy="25401"/>
          </a:xfrm>
          <a:prstGeom prst="rect">
            <a:avLst/>
          </a:prstGeom>
        </p:spPr>
      </p:pic>
      <p:pic>
        <p:nvPicPr>
          <p:cNvPr id="14" name="Graphic 13" descr="World outline">
            <a:extLst>
              <a:ext uri="{FF2B5EF4-FFF2-40B4-BE49-F238E27FC236}">
                <a16:creationId xmlns:a16="http://schemas.microsoft.com/office/drawing/2014/main" id="{8443BCD2-B4A0-49EE-944C-D8561AF8A3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0322" y="4928614"/>
            <a:ext cx="277966" cy="277966"/>
          </a:xfrm>
          <a:prstGeom prst="rect">
            <a:avLst/>
          </a:prstGeom>
        </p:spPr>
      </p:pic>
      <p:cxnSp>
        <p:nvCxnSpPr>
          <p:cNvPr id="16" name="Straight Connector 15">
            <a:extLst>
              <a:ext uri="{FF2B5EF4-FFF2-40B4-BE49-F238E27FC236}">
                <a16:creationId xmlns:a16="http://schemas.microsoft.com/office/drawing/2014/main" id="{FE3D2BB9-2BEE-4C98-B6D4-0E6BBE97D048}"/>
              </a:ext>
            </a:extLst>
          </p:cNvPr>
          <p:cNvCxnSpPr>
            <a:cxnSpLocks/>
          </p:cNvCxnSpPr>
          <p:nvPr/>
        </p:nvCxnSpPr>
        <p:spPr>
          <a:xfrm>
            <a:off x="558800" y="4852211"/>
            <a:ext cx="0" cy="490434"/>
          </a:xfrm>
          <a:prstGeom prst="line">
            <a:avLst/>
          </a:prstGeom>
        </p:spPr>
        <p:style>
          <a:lnRef idx="1">
            <a:schemeClr val="accent3"/>
          </a:lnRef>
          <a:fillRef idx="0">
            <a:schemeClr val="accent3"/>
          </a:fillRef>
          <a:effectRef idx="0">
            <a:schemeClr val="accent3"/>
          </a:effectRef>
          <a:fontRef idx="minor">
            <a:schemeClr val="tx1"/>
          </a:fontRef>
        </p:style>
      </p:cxnSp>
      <p:pic>
        <p:nvPicPr>
          <p:cNvPr id="18" name="Graphic 17" descr="Monitor outline">
            <a:extLst>
              <a:ext uri="{FF2B5EF4-FFF2-40B4-BE49-F238E27FC236}">
                <a16:creationId xmlns:a16="http://schemas.microsoft.com/office/drawing/2014/main" id="{E1F81F8F-7295-41B3-959F-8CA66F2F85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568" y="5876094"/>
            <a:ext cx="194733" cy="194733"/>
          </a:xfrm>
          <a:prstGeom prst="rect">
            <a:avLst/>
          </a:prstGeom>
        </p:spPr>
      </p:pic>
      <p:cxnSp>
        <p:nvCxnSpPr>
          <p:cNvPr id="19" name="Straight Connector 18">
            <a:extLst>
              <a:ext uri="{FF2B5EF4-FFF2-40B4-BE49-F238E27FC236}">
                <a16:creationId xmlns:a16="http://schemas.microsoft.com/office/drawing/2014/main" id="{2DCCA81B-37BC-4F2D-B02F-8847DAD62303}"/>
              </a:ext>
            </a:extLst>
          </p:cNvPr>
          <p:cNvCxnSpPr/>
          <p:nvPr/>
        </p:nvCxnSpPr>
        <p:spPr>
          <a:xfrm>
            <a:off x="558800" y="5754264"/>
            <a:ext cx="0" cy="379566"/>
          </a:xfrm>
          <a:prstGeom prst="line">
            <a:avLst/>
          </a:prstGeom>
        </p:spPr>
        <p:style>
          <a:lnRef idx="1">
            <a:schemeClr val="accent3"/>
          </a:lnRef>
          <a:fillRef idx="0">
            <a:schemeClr val="accent3"/>
          </a:fillRef>
          <a:effectRef idx="0">
            <a:schemeClr val="accent3"/>
          </a:effectRef>
          <a:fontRef idx="minor">
            <a:schemeClr val="tx1"/>
          </a:fontRef>
        </p:style>
      </p:cxnSp>
      <p:pic>
        <p:nvPicPr>
          <p:cNvPr id="21" name="Graphic 20" descr="Smart Phone outline">
            <a:extLst>
              <a:ext uri="{FF2B5EF4-FFF2-40B4-BE49-F238E27FC236}">
                <a16:creationId xmlns:a16="http://schemas.microsoft.com/office/drawing/2014/main" id="{FD8CC5DF-781E-409C-9F9B-7FCA059541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flipH="1">
            <a:off x="245533" y="6329673"/>
            <a:ext cx="313267" cy="313267"/>
          </a:xfrm>
          <a:prstGeom prst="rect">
            <a:avLst/>
          </a:prstGeom>
        </p:spPr>
      </p:pic>
      <p:cxnSp>
        <p:nvCxnSpPr>
          <p:cNvPr id="22" name="Straight Connector 21">
            <a:extLst>
              <a:ext uri="{FF2B5EF4-FFF2-40B4-BE49-F238E27FC236}">
                <a16:creationId xmlns:a16="http://schemas.microsoft.com/office/drawing/2014/main" id="{4C70AA60-455D-4B93-82B8-32E4BD96F3D2}"/>
              </a:ext>
            </a:extLst>
          </p:cNvPr>
          <p:cNvCxnSpPr/>
          <p:nvPr/>
        </p:nvCxnSpPr>
        <p:spPr>
          <a:xfrm>
            <a:off x="558800" y="6276135"/>
            <a:ext cx="0" cy="379566"/>
          </a:xfrm>
          <a:prstGeom prst="line">
            <a:avLst/>
          </a:prstGeom>
        </p:spPr>
        <p:style>
          <a:lnRef idx="1">
            <a:schemeClr val="accent3"/>
          </a:lnRef>
          <a:fillRef idx="0">
            <a:schemeClr val="accent3"/>
          </a:fillRef>
          <a:effectRef idx="0">
            <a:schemeClr val="accent3"/>
          </a:effectRef>
          <a:fontRef idx="minor">
            <a:schemeClr val="tx1"/>
          </a:fontRef>
        </p:style>
      </p:cxnSp>
      <p:pic>
        <p:nvPicPr>
          <p:cNvPr id="26" name="Picture 25">
            <a:extLst>
              <a:ext uri="{FF2B5EF4-FFF2-40B4-BE49-F238E27FC236}">
                <a16:creationId xmlns:a16="http://schemas.microsoft.com/office/drawing/2014/main" id="{F2BB69A1-BB1B-4C05-845B-AB199B7B2F5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3467" y="4716736"/>
            <a:ext cx="196860" cy="165108"/>
          </a:xfrm>
          <a:prstGeom prst="rect">
            <a:avLst/>
          </a:prstGeom>
        </p:spPr>
      </p:pic>
      <p:pic>
        <p:nvPicPr>
          <p:cNvPr id="27" name="Picture 26">
            <a:extLst>
              <a:ext uri="{FF2B5EF4-FFF2-40B4-BE49-F238E27FC236}">
                <a16:creationId xmlns:a16="http://schemas.microsoft.com/office/drawing/2014/main" id="{05515FDE-1871-4BDB-AC5D-DBAC2FC19AC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1424" y="4742947"/>
            <a:ext cx="196860" cy="165108"/>
          </a:xfrm>
          <a:prstGeom prst="rect">
            <a:avLst/>
          </a:prstGeom>
        </p:spPr>
      </p:pic>
      <p:pic>
        <p:nvPicPr>
          <p:cNvPr id="28" name="Picture 27">
            <a:extLst>
              <a:ext uri="{FF2B5EF4-FFF2-40B4-BE49-F238E27FC236}">
                <a16:creationId xmlns:a16="http://schemas.microsoft.com/office/drawing/2014/main" id="{EEED1B99-97C1-4078-839A-1247E23C3E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8091" y="5260091"/>
            <a:ext cx="196860" cy="165108"/>
          </a:xfrm>
          <a:prstGeom prst="rect">
            <a:avLst/>
          </a:prstGeom>
        </p:spPr>
      </p:pic>
      <p:pic>
        <p:nvPicPr>
          <p:cNvPr id="29" name="Picture 28">
            <a:extLst>
              <a:ext uri="{FF2B5EF4-FFF2-40B4-BE49-F238E27FC236}">
                <a16:creationId xmlns:a16="http://schemas.microsoft.com/office/drawing/2014/main" id="{1ED7CEDF-C137-4DC8-BA93-86A64B6EE2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80624" y="5015869"/>
            <a:ext cx="196860" cy="165108"/>
          </a:xfrm>
          <a:prstGeom prst="rect">
            <a:avLst/>
          </a:prstGeom>
        </p:spPr>
      </p:pic>
      <p:pic>
        <p:nvPicPr>
          <p:cNvPr id="30" name="Picture 29">
            <a:extLst>
              <a:ext uri="{FF2B5EF4-FFF2-40B4-BE49-F238E27FC236}">
                <a16:creationId xmlns:a16="http://schemas.microsoft.com/office/drawing/2014/main" id="{DA55227B-D128-4F8B-8D5E-F79D15488E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3467" y="5852812"/>
            <a:ext cx="196860" cy="165108"/>
          </a:xfrm>
          <a:prstGeom prst="rect">
            <a:avLst/>
          </a:prstGeom>
        </p:spPr>
      </p:pic>
      <p:pic>
        <p:nvPicPr>
          <p:cNvPr id="31" name="Picture 30">
            <a:extLst>
              <a:ext uri="{FF2B5EF4-FFF2-40B4-BE49-F238E27FC236}">
                <a16:creationId xmlns:a16="http://schemas.microsoft.com/office/drawing/2014/main" id="{C08DB221-0AF6-4E9A-BF86-35B618C6AF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7780" y="5015869"/>
            <a:ext cx="196860" cy="165108"/>
          </a:xfrm>
          <a:prstGeom prst="rect">
            <a:avLst/>
          </a:prstGeom>
        </p:spPr>
      </p:pic>
      <p:pic>
        <p:nvPicPr>
          <p:cNvPr id="32" name="Picture 31">
            <a:extLst>
              <a:ext uri="{FF2B5EF4-FFF2-40B4-BE49-F238E27FC236}">
                <a16:creationId xmlns:a16="http://schemas.microsoft.com/office/drawing/2014/main" id="{8CC10536-A3B0-4A08-9846-AB6F88F82F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27646" y="5808586"/>
            <a:ext cx="196860" cy="165108"/>
          </a:xfrm>
          <a:prstGeom prst="rect">
            <a:avLst/>
          </a:prstGeom>
        </p:spPr>
      </p:pic>
      <p:pic>
        <p:nvPicPr>
          <p:cNvPr id="33" name="Picture 32">
            <a:extLst>
              <a:ext uri="{FF2B5EF4-FFF2-40B4-BE49-F238E27FC236}">
                <a16:creationId xmlns:a16="http://schemas.microsoft.com/office/drawing/2014/main" id="{D9EC118A-94BA-4021-8051-E174C81386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8091" y="4977617"/>
            <a:ext cx="196860" cy="165108"/>
          </a:xfrm>
          <a:prstGeom prst="rect">
            <a:avLst/>
          </a:prstGeom>
        </p:spPr>
      </p:pic>
      <p:pic>
        <p:nvPicPr>
          <p:cNvPr id="34" name="Picture 33">
            <a:extLst>
              <a:ext uri="{FF2B5EF4-FFF2-40B4-BE49-F238E27FC236}">
                <a16:creationId xmlns:a16="http://schemas.microsoft.com/office/drawing/2014/main" id="{57126357-7781-4755-BFAB-7F46B71530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51875" y="5015869"/>
            <a:ext cx="196860" cy="165108"/>
          </a:xfrm>
          <a:prstGeom prst="rect">
            <a:avLst/>
          </a:prstGeom>
        </p:spPr>
      </p:pic>
      <p:pic>
        <p:nvPicPr>
          <p:cNvPr id="35" name="Picture 34">
            <a:extLst>
              <a:ext uri="{FF2B5EF4-FFF2-40B4-BE49-F238E27FC236}">
                <a16:creationId xmlns:a16="http://schemas.microsoft.com/office/drawing/2014/main" id="{A09F4CEF-6791-4C78-8CDF-855D1F8D6C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38024" y="4737903"/>
            <a:ext cx="196860" cy="165108"/>
          </a:xfrm>
          <a:prstGeom prst="rect">
            <a:avLst/>
          </a:prstGeom>
        </p:spPr>
      </p:pic>
      <p:pic>
        <p:nvPicPr>
          <p:cNvPr id="36" name="Picture 35">
            <a:extLst>
              <a:ext uri="{FF2B5EF4-FFF2-40B4-BE49-F238E27FC236}">
                <a16:creationId xmlns:a16="http://schemas.microsoft.com/office/drawing/2014/main" id="{FADC8FCA-B2A1-4BC8-8DB4-3DEEB22807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11500" y="4737903"/>
            <a:ext cx="196860" cy="165108"/>
          </a:xfrm>
          <a:prstGeom prst="rect">
            <a:avLst/>
          </a:prstGeom>
        </p:spPr>
      </p:pic>
      <p:pic>
        <p:nvPicPr>
          <p:cNvPr id="37" name="Picture 36">
            <a:extLst>
              <a:ext uri="{FF2B5EF4-FFF2-40B4-BE49-F238E27FC236}">
                <a16:creationId xmlns:a16="http://schemas.microsoft.com/office/drawing/2014/main" id="{DABA39CC-49DC-4D84-A545-9B0C285869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65760" y="4716736"/>
            <a:ext cx="252624" cy="211878"/>
          </a:xfrm>
          <a:prstGeom prst="rect">
            <a:avLst/>
          </a:prstGeom>
        </p:spPr>
      </p:pic>
      <p:pic>
        <p:nvPicPr>
          <p:cNvPr id="38" name="Picture 37">
            <a:extLst>
              <a:ext uri="{FF2B5EF4-FFF2-40B4-BE49-F238E27FC236}">
                <a16:creationId xmlns:a16="http://schemas.microsoft.com/office/drawing/2014/main" id="{B71947A1-5D97-48FF-9BF8-E5FDB2042C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1651" y="5852812"/>
            <a:ext cx="196860" cy="165108"/>
          </a:xfrm>
          <a:prstGeom prst="rect">
            <a:avLst/>
          </a:prstGeom>
        </p:spPr>
      </p:pic>
      <p:pic>
        <p:nvPicPr>
          <p:cNvPr id="39" name="Picture 38">
            <a:extLst>
              <a:ext uri="{FF2B5EF4-FFF2-40B4-BE49-F238E27FC236}">
                <a16:creationId xmlns:a16="http://schemas.microsoft.com/office/drawing/2014/main" id="{BEB8E3AA-F4D8-4E8F-B969-16DB9D678B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99177" y="6384611"/>
            <a:ext cx="196860" cy="165108"/>
          </a:xfrm>
          <a:prstGeom prst="rect">
            <a:avLst/>
          </a:prstGeom>
        </p:spPr>
      </p:pic>
      <p:pic>
        <p:nvPicPr>
          <p:cNvPr id="40" name="Picture 39">
            <a:extLst>
              <a:ext uri="{FF2B5EF4-FFF2-40B4-BE49-F238E27FC236}">
                <a16:creationId xmlns:a16="http://schemas.microsoft.com/office/drawing/2014/main" id="{66B5B228-069E-4F92-9EE8-19B7ACFD38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9594" y="5808353"/>
            <a:ext cx="196860" cy="165108"/>
          </a:xfrm>
          <a:prstGeom prst="rect">
            <a:avLst/>
          </a:prstGeom>
        </p:spPr>
      </p:pic>
      <p:pic>
        <p:nvPicPr>
          <p:cNvPr id="41" name="Picture 40">
            <a:extLst>
              <a:ext uri="{FF2B5EF4-FFF2-40B4-BE49-F238E27FC236}">
                <a16:creationId xmlns:a16="http://schemas.microsoft.com/office/drawing/2014/main" id="{82B393E4-2241-4E3E-9711-42CCB9D2CBD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4964" y="6417760"/>
            <a:ext cx="196860" cy="165108"/>
          </a:xfrm>
          <a:prstGeom prst="rect">
            <a:avLst/>
          </a:prstGeom>
        </p:spPr>
      </p:pic>
      <p:pic>
        <p:nvPicPr>
          <p:cNvPr id="42" name="Picture 41">
            <a:extLst>
              <a:ext uri="{FF2B5EF4-FFF2-40B4-BE49-F238E27FC236}">
                <a16:creationId xmlns:a16="http://schemas.microsoft.com/office/drawing/2014/main" id="{C56BA501-41F6-44E1-A168-D1C833AF2A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09197" y="5852812"/>
            <a:ext cx="196860" cy="165108"/>
          </a:xfrm>
          <a:prstGeom prst="rect">
            <a:avLst/>
          </a:prstGeom>
        </p:spPr>
      </p:pic>
      <p:pic>
        <p:nvPicPr>
          <p:cNvPr id="43" name="Picture 42">
            <a:extLst>
              <a:ext uri="{FF2B5EF4-FFF2-40B4-BE49-F238E27FC236}">
                <a16:creationId xmlns:a16="http://schemas.microsoft.com/office/drawing/2014/main" id="{9393B812-6356-4BD7-B003-A68021A3BE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58023" y="6344397"/>
            <a:ext cx="196860" cy="165108"/>
          </a:xfrm>
          <a:prstGeom prst="rect">
            <a:avLst/>
          </a:prstGeom>
        </p:spPr>
      </p:pic>
      <p:pic>
        <p:nvPicPr>
          <p:cNvPr id="44" name="Picture 43">
            <a:extLst>
              <a:ext uri="{FF2B5EF4-FFF2-40B4-BE49-F238E27FC236}">
                <a16:creationId xmlns:a16="http://schemas.microsoft.com/office/drawing/2014/main" id="{D6BEB6C3-BCFE-481B-97C1-4ABE132FBCD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19954" y="5808353"/>
            <a:ext cx="196860" cy="165108"/>
          </a:xfrm>
          <a:prstGeom prst="rect">
            <a:avLst/>
          </a:prstGeom>
        </p:spPr>
      </p:pic>
    </p:spTree>
    <p:extLst>
      <p:ext uri="{BB962C8B-B14F-4D97-AF65-F5344CB8AC3E}">
        <p14:creationId xmlns:p14="http://schemas.microsoft.com/office/powerpoint/2010/main" val="59260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E5BF81-8FB5-404E-82E3-3EBE8B1A259E}"/>
              </a:ext>
            </a:extLst>
          </p:cNvPr>
          <p:cNvSpPr txBox="1"/>
          <p:nvPr/>
        </p:nvSpPr>
        <p:spPr>
          <a:xfrm>
            <a:off x="305134" y="414867"/>
            <a:ext cx="6595199" cy="6601807"/>
          </a:xfrm>
          <a:prstGeom prst="rect">
            <a:avLst/>
          </a:prstGeom>
          <a:noFill/>
        </p:spPr>
        <p:txBody>
          <a:bodyPr wrap="square" rtlCol="0">
            <a:spAutoFit/>
          </a:bodyPr>
          <a:lstStyle/>
          <a:p>
            <a:r>
              <a:rPr lang="en-GB" b="1" dirty="0">
                <a:latin typeface="Open Sans" panose="020B0606030504020204" pitchFamily="34" charset="0"/>
                <a:ea typeface="Open Sans" panose="020B0606030504020204" pitchFamily="34" charset="0"/>
                <a:cs typeface="Open Sans" panose="020B0606030504020204" pitchFamily="34" charset="0"/>
              </a:rPr>
              <a:t>CHARTS</a:t>
            </a:r>
          </a:p>
          <a:p>
            <a:endParaRPr lang="en-GB"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GB" dirty="0">
                <a:latin typeface="Open Sans" panose="020B0606030504020204" pitchFamily="34" charset="0"/>
                <a:ea typeface="Open Sans" panose="020B0606030504020204" pitchFamily="34" charset="0"/>
                <a:cs typeface="Open Sans" panose="020B0606030504020204" pitchFamily="34" charset="0"/>
              </a:rPr>
              <a:t>The charts can plot a wide range of chart types, ranging from line charts to specialized financial charts. Its rich feature set includes functionalities like data binding, multiple axes, legends, animation data labels, annotations, trackballs, tooltips and zooming</a:t>
            </a:r>
          </a:p>
          <a:p>
            <a:endParaRPr lang="en-GB" dirty="0">
              <a:latin typeface="Open Sans" panose="020B0606030504020204" pitchFamily="34" charset="0"/>
              <a:ea typeface="Open Sans" panose="020B0606030504020204" pitchFamily="34" charset="0"/>
              <a:cs typeface="Open Sans" panose="020B0606030504020204" pitchFamily="34" charset="0"/>
            </a:endParaRPr>
          </a:p>
          <a:p>
            <a:endParaRPr lang="en-GB" dirty="0">
              <a:latin typeface="Open Sans" panose="020B0606030504020204" pitchFamily="34" charset="0"/>
              <a:ea typeface="Open Sans" panose="020B0606030504020204" pitchFamily="34" charset="0"/>
              <a:cs typeface="Open Sans" panose="020B0606030504020204" pitchFamily="34" charset="0"/>
            </a:endParaRPr>
          </a:p>
          <a:p>
            <a:endParaRPr lang="en-GB" b="1" i="0" kern="1500" spc="100" dirty="0">
              <a:solidFill>
                <a:srgbClr val="1A1A1A"/>
              </a:solidFill>
              <a:effectLst/>
              <a:latin typeface="Open Sans" panose="020B0606030504020204" pitchFamily="34" charset="0"/>
            </a:endParaRPr>
          </a:p>
          <a:p>
            <a:r>
              <a:rPr lang="en-GB" b="1" kern="1500" spc="100" dirty="0">
                <a:solidFill>
                  <a:srgbClr val="1A1A1A"/>
                </a:solidFill>
                <a:latin typeface="Open Sans" panose="020B0606030504020204" pitchFamily="34" charset="0"/>
              </a:rPr>
              <a:t>SUPPORTED PLATFORMS</a:t>
            </a:r>
          </a:p>
          <a:p>
            <a:endParaRPr lang="en-GB" b="1" kern="1500" spc="100" dirty="0">
              <a:solidFill>
                <a:srgbClr val="1A1A1A"/>
              </a:solidFill>
              <a:latin typeface="Open Sans" panose="020B0606030504020204" pitchFamily="34" charset="0"/>
            </a:endParaRPr>
          </a:p>
          <a:p>
            <a:r>
              <a:rPr lang="en-GB" kern="1500" spc="100" dirty="0">
                <a:solidFill>
                  <a:srgbClr val="1A1A1A"/>
                </a:solidFill>
                <a:latin typeface="Open Sans" panose="020B0606030504020204" pitchFamily="34" charset="0"/>
              </a:rPr>
              <a:t>       </a:t>
            </a:r>
            <a:r>
              <a:rPr lang="en-GB" kern="1500" spc="100" dirty="0">
                <a:solidFill>
                  <a:schemeClr val="accent1">
                    <a:lumMod val="75000"/>
                  </a:schemeClr>
                </a:solidFill>
                <a:latin typeface="Open Sans" panose="020B0606030504020204" pitchFamily="34" charset="0"/>
              </a:rPr>
              <a:t>JavaScript     Angular    React     VUE     </a:t>
            </a:r>
            <a:r>
              <a:rPr lang="en-GB" kern="1500" spc="100" dirty="0" err="1">
                <a:solidFill>
                  <a:schemeClr val="accent1">
                    <a:lumMod val="75000"/>
                  </a:schemeClr>
                </a:solidFill>
                <a:latin typeface="Open Sans" panose="020B0606030504020204" pitchFamily="34" charset="0"/>
              </a:rPr>
              <a:t>Blazaor</a:t>
            </a:r>
            <a:endParaRPr lang="en-GB" kern="1500" spc="100" dirty="0">
              <a:solidFill>
                <a:schemeClr val="accent1">
                  <a:lumMod val="75000"/>
                </a:schemeClr>
              </a:solidFill>
              <a:latin typeface="Open Sans" panose="020B0606030504020204" pitchFamily="34" charset="0"/>
            </a:endParaRPr>
          </a:p>
          <a:p>
            <a:r>
              <a:rPr lang="en-GB" kern="1500" spc="100" dirty="0">
                <a:solidFill>
                  <a:schemeClr val="accent1">
                    <a:lumMod val="75000"/>
                  </a:schemeClr>
                </a:solidFill>
                <a:latin typeface="Open Sans" panose="020B0606030504020204" pitchFamily="34" charset="0"/>
              </a:rPr>
              <a:t>      Flutter    jQuery    ASP.NET MVC    ASP.NET Core</a:t>
            </a:r>
          </a:p>
          <a:p>
            <a:r>
              <a:rPr lang="en-GB" kern="1500" spc="100" dirty="0">
                <a:solidFill>
                  <a:schemeClr val="accent1">
                    <a:lumMod val="75000"/>
                  </a:schemeClr>
                </a:solidFill>
                <a:latin typeface="Open Sans" panose="020B0606030504020204" pitchFamily="34" charset="0"/>
              </a:rPr>
              <a:t>       ASP.NET Webforms </a:t>
            </a:r>
          </a:p>
          <a:p>
            <a:r>
              <a:rPr lang="en-GB" kern="1500" spc="100" dirty="0">
                <a:solidFill>
                  <a:schemeClr val="accent1">
                    <a:lumMod val="75000"/>
                  </a:schemeClr>
                </a:solidFill>
                <a:latin typeface="Open Sans" panose="020B0606030504020204" pitchFamily="34" charset="0"/>
              </a:rPr>
              <a:t>           </a:t>
            </a:r>
          </a:p>
          <a:p>
            <a:r>
              <a:rPr lang="en-GB" kern="1500" spc="100" dirty="0">
                <a:solidFill>
                  <a:schemeClr val="accent1">
                    <a:lumMod val="75000"/>
                  </a:schemeClr>
                </a:solidFill>
                <a:latin typeface="Open Sans" panose="020B0606030504020204" pitchFamily="34" charset="0"/>
              </a:rPr>
              <a:t>      WinForms    WVF  </a:t>
            </a:r>
            <a:r>
              <a:rPr lang="en-GB" kern="1500" spc="100" dirty="0" err="1">
                <a:solidFill>
                  <a:schemeClr val="accent1">
                    <a:lumMod val="75000"/>
                  </a:schemeClr>
                </a:solidFill>
                <a:latin typeface="Open Sans" panose="020B0606030504020204" pitchFamily="34" charset="0"/>
              </a:rPr>
              <a:t>WinUI</a:t>
            </a:r>
            <a:r>
              <a:rPr lang="en-GB" kern="1500" spc="100" dirty="0">
                <a:solidFill>
                  <a:schemeClr val="accent1">
                    <a:lumMod val="75000"/>
                  </a:schemeClr>
                </a:solidFill>
                <a:latin typeface="Open Sans" panose="020B0606030504020204" pitchFamily="34" charset="0"/>
              </a:rPr>
              <a:t>    Flutter   Xamarin   UWP                                                      </a:t>
            </a:r>
          </a:p>
          <a:p>
            <a:endParaRPr lang="en-GB" kern="1500" spc="100" dirty="0">
              <a:solidFill>
                <a:schemeClr val="accent1">
                  <a:lumMod val="75000"/>
                </a:schemeClr>
              </a:solidFill>
              <a:latin typeface="Open Sans" panose="020B0606030504020204" pitchFamily="34" charset="0"/>
            </a:endParaRPr>
          </a:p>
          <a:p>
            <a:r>
              <a:rPr lang="en-GB" kern="1500" spc="100" dirty="0">
                <a:solidFill>
                  <a:schemeClr val="accent1">
                    <a:lumMod val="75000"/>
                  </a:schemeClr>
                </a:solidFill>
                <a:latin typeface="Open Sans" panose="020B0606030504020204" pitchFamily="34" charset="0"/>
              </a:rPr>
              <a:t>          	</a:t>
            </a:r>
          </a:p>
          <a:p>
            <a:r>
              <a:rPr lang="en-GB" kern="1500" spc="100" dirty="0">
                <a:solidFill>
                  <a:schemeClr val="accent1">
                    <a:lumMod val="75000"/>
                  </a:schemeClr>
                </a:solidFill>
                <a:latin typeface="Open Sans" panose="020B0606030504020204" pitchFamily="34" charset="0"/>
              </a:rPr>
              <a:t>        Xamarin   Flutter   UWP</a:t>
            </a:r>
          </a:p>
          <a:p>
            <a:endParaRPr lang="en-GB"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C5F0E7AB-C97A-426E-8A44-FE3E0DE6B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001" y="219835"/>
            <a:ext cx="4791799" cy="4284432"/>
          </a:xfrm>
          <a:prstGeom prst="rect">
            <a:avLst/>
          </a:prstGeom>
        </p:spPr>
      </p:pic>
      <p:pic>
        <p:nvPicPr>
          <p:cNvPr id="6" name="Graphic 5" descr="World outline">
            <a:extLst>
              <a:ext uri="{FF2B5EF4-FFF2-40B4-BE49-F238E27FC236}">
                <a16:creationId xmlns:a16="http://schemas.microsoft.com/office/drawing/2014/main" id="{66C247A3-1C46-4B02-8FEA-48D5DB8B18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1434" y="4650713"/>
            <a:ext cx="277966" cy="277966"/>
          </a:xfrm>
          <a:prstGeom prst="rect">
            <a:avLst/>
          </a:prstGeom>
        </p:spPr>
      </p:pic>
      <p:pic>
        <p:nvPicPr>
          <p:cNvPr id="7" name="Graphic 6" descr="Monitor outline">
            <a:extLst>
              <a:ext uri="{FF2B5EF4-FFF2-40B4-BE49-F238E27FC236}">
                <a16:creationId xmlns:a16="http://schemas.microsoft.com/office/drawing/2014/main" id="{668ACFB7-6E19-456B-B21C-0DBF030EC2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3051" y="5652268"/>
            <a:ext cx="194733" cy="194733"/>
          </a:xfrm>
          <a:prstGeom prst="rect">
            <a:avLst/>
          </a:prstGeom>
        </p:spPr>
      </p:pic>
      <p:pic>
        <p:nvPicPr>
          <p:cNvPr id="8" name="Graphic 7" descr="Smart Phone outline">
            <a:extLst>
              <a:ext uri="{FF2B5EF4-FFF2-40B4-BE49-F238E27FC236}">
                <a16:creationId xmlns:a16="http://schemas.microsoft.com/office/drawing/2014/main" id="{D3DE4E90-B761-49AA-8911-B581BB72AB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H="1">
            <a:off x="213783" y="6407984"/>
            <a:ext cx="313267" cy="313267"/>
          </a:xfrm>
          <a:prstGeom prst="rect">
            <a:avLst/>
          </a:prstGeom>
        </p:spPr>
      </p:pic>
      <p:cxnSp>
        <p:nvCxnSpPr>
          <p:cNvPr id="12" name="Straight Connector 11">
            <a:extLst>
              <a:ext uri="{FF2B5EF4-FFF2-40B4-BE49-F238E27FC236}">
                <a16:creationId xmlns:a16="http://schemas.microsoft.com/office/drawing/2014/main" id="{5DDA0162-9D62-45EA-90F0-16AA8DA05A9F}"/>
              </a:ext>
            </a:extLst>
          </p:cNvPr>
          <p:cNvCxnSpPr>
            <a:cxnSpLocks/>
          </p:cNvCxnSpPr>
          <p:nvPr/>
        </p:nvCxnSpPr>
        <p:spPr>
          <a:xfrm>
            <a:off x="576937" y="4535168"/>
            <a:ext cx="0" cy="490434"/>
          </a:xfrm>
          <a:prstGeom prst="line">
            <a:avLst/>
          </a:prstGeom>
        </p:spPr>
        <p:style>
          <a:lnRef idx="1">
            <a:schemeClr val="accent3"/>
          </a:lnRef>
          <a:fillRef idx="0">
            <a:schemeClr val="accent3"/>
          </a:fillRef>
          <a:effectRef idx="0">
            <a:schemeClr val="accent3"/>
          </a:effectRef>
          <a:fontRef idx="minor">
            <a:schemeClr val="tx1"/>
          </a:fontRef>
        </p:style>
      </p:cxnSp>
      <p:cxnSp>
        <p:nvCxnSpPr>
          <p:cNvPr id="13" name="Straight Connector 12">
            <a:extLst>
              <a:ext uri="{FF2B5EF4-FFF2-40B4-BE49-F238E27FC236}">
                <a16:creationId xmlns:a16="http://schemas.microsoft.com/office/drawing/2014/main" id="{07BEC02B-D13F-4A22-A7FD-B2BB5A013140}"/>
              </a:ext>
            </a:extLst>
          </p:cNvPr>
          <p:cNvCxnSpPr>
            <a:cxnSpLocks/>
          </p:cNvCxnSpPr>
          <p:nvPr/>
        </p:nvCxnSpPr>
        <p:spPr>
          <a:xfrm>
            <a:off x="614341" y="6319401"/>
            <a:ext cx="0" cy="490434"/>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41120B14-7EE0-4BB8-9CBA-9222558B3AF6}"/>
              </a:ext>
            </a:extLst>
          </p:cNvPr>
          <p:cNvCxnSpPr>
            <a:cxnSpLocks/>
          </p:cNvCxnSpPr>
          <p:nvPr/>
        </p:nvCxnSpPr>
        <p:spPr>
          <a:xfrm>
            <a:off x="614341" y="5462394"/>
            <a:ext cx="0" cy="490434"/>
          </a:xfrm>
          <a:prstGeom prst="line">
            <a:avLst/>
          </a:prstGeom>
        </p:spPr>
        <p:style>
          <a:lnRef idx="1">
            <a:schemeClr val="accent3"/>
          </a:lnRef>
          <a:fillRef idx="0">
            <a:schemeClr val="accent3"/>
          </a:fillRef>
          <a:effectRef idx="0">
            <a:schemeClr val="accent3"/>
          </a:effectRef>
          <a:fontRef idx="minor">
            <a:schemeClr val="tx1"/>
          </a:fontRef>
        </p:style>
      </p:cxnSp>
      <p:pic>
        <p:nvPicPr>
          <p:cNvPr id="15" name="Picture 14">
            <a:extLst>
              <a:ext uri="{FF2B5EF4-FFF2-40B4-BE49-F238E27FC236}">
                <a16:creationId xmlns:a16="http://schemas.microsoft.com/office/drawing/2014/main" id="{9FE647CE-8EC8-47BE-9E10-665C930A31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1172" y="6380251"/>
            <a:ext cx="196860" cy="165108"/>
          </a:xfrm>
          <a:prstGeom prst="rect">
            <a:avLst/>
          </a:prstGeom>
        </p:spPr>
      </p:pic>
      <p:pic>
        <p:nvPicPr>
          <p:cNvPr id="16" name="Picture 15">
            <a:extLst>
              <a:ext uri="{FF2B5EF4-FFF2-40B4-BE49-F238E27FC236}">
                <a16:creationId xmlns:a16="http://schemas.microsoft.com/office/drawing/2014/main" id="{CBD547F6-9444-442A-9CCF-AB6255B579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3290" y="4515316"/>
            <a:ext cx="196860" cy="165108"/>
          </a:xfrm>
          <a:prstGeom prst="rect">
            <a:avLst/>
          </a:prstGeom>
        </p:spPr>
      </p:pic>
      <p:pic>
        <p:nvPicPr>
          <p:cNvPr id="17" name="Picture 16">
            <a:extLst>
              <a:ext uri="{FF2B5EF4-FFF2-40B4-BE49-F238E27FC236}">
                <a16:creationId xmlns:a16="http://schemas.microsoft.com/office/drawing/2014/main" id="{E18B79AC-CA0B-4648-A382-CBADA47D32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9608" y="4515316"/>
            <a:ext cx="196860" cy="165108"/>
          </a:xfrm>
          <a:prstGeom prst="rect">
            <a:avLst/>
          </a:prstGeom>
        </p:spPr>
      </p:pic>
      <p:pic>
        <p:nvPicPr>
          <p:cNvPr id="18" name="Picture 17">
            <a:extLst>
              <a:ext uri="{FF2B5EF4-FFF2-40B4-BE49-F238E27FC236}">
                <a16:creationId xmlns:a16="http://schemas.microsoft.com/office/drawing/2014/main" id="{F769AE65-482A-403D-B551-D408ED7B2C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0473" y="4515316"/>
            <a:ext cx="196860" cy="165108"/>
          </a:xfrm>
          <a:prstGeom prst="rect">
            <a:avLst/>
          </a:prstGeom>
        </p:spPr>
      </p:pic>
      <p:pic>
        <p:nvPicPr>
          <p:cNvPr id="19" name="Picture 18">
            <a:extLst>
              <a:ext uri="{FF2B5EF4-FFF2-40B4-BE49-F238E27FC236}">
                <a16:creationId xmlns:a16="http://schemas.microsoft.com/office/drawing/2014/main" id="{F6C05E86-71AA-4555-B783-7CC4BEE20F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72321" y="4515316"/>
            <a:ext cx="196860" cy="165108"/>
          </a:xfrm>
          <a:prstGeom prst="rect">
            <a:avLst/>
          </a:prstGeom>
        </p:spPr>
      </p:pic>
      <p:pic>
        <p:nvPicPr>
          <p:cNvPr id="20" name="Picture 19">
            <a:extLst>
              <a:ext uri="{FF2B5EF4-FFF2-40B4-BE49-F238E27FC236}">
                <a16:creationId xmlns:a16="http://schemas.microsoft.com/office/drawing/2014/main" id="{F00E6DD2-523B-4C3B-8F93-E896C0977F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3726" y="4515316"/>
            <a:ext cx="196860" cy="165108"/>
          </a:xfrm>
          <a:prstGeom prst="rect">
            <a:avLst/>
          </a:prstGeom>
        </p:spPr>
      </p:pic>
      <p:pic>
        <p:nvPicPr>
          <p:cNvPr id="21" name="Picture 20">
            <a:extLst>
              <a:ext uri="{FF2B5EF4-FFF2-40B4-BE49-F238E27FC236}">
                <a16:creationId xmlns:a16="http://schemas.microsoft.com/office/drawing/2014/main" id="{A2607838-B57B-40BB-A696-A66CF077F5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5469" y="4807181"/>
            <a:ext cx="196860" cy="165108"/>
          </a:xfrm>
          <a:prstGeom prst="rect">
            <a:avLst/>
          </a:prstGeom>
        </p:spPr>
      </p:pic>
      <p:pic>
        <p:nvPicPr>
          <p:cNvPr id="22" name="Picture 21">
            <a:extLst>
              <a:ext uri="{FF2B5EF4-FFF2-40B4-BE49-F238E27FC236}">
                <a16:creationId xmlns:a16="http://schemas.microsoft.com/office/drawing/2014/main" id="{AFD0687A-ACC6-487C-BB24-2EC135E9E2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4939" y="4789696"/>
            <a:ext cx="196860" cy="165108"/>
          </a:xfrm>
          <a:prstGeom prst="rect">
            <a:avLst/>
          </a:prstGeom>
        </p:spPr>
      </p:pic>
      <p:pic>
        <p:nvPicPr>
          <p:cNvPr id="23" name="Picture 22">
            <a:extLst>
              <a:ext uri="{FF2B5EF4-FFF2-40B4-BE49-F238E27FC236}">
                <a16:creationId xmlns:a16="http://schemas.microsoft.com/office/drawing/2014/main" id="{C757C9E2-C1FD-4435-8B6D-DD69E45F45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2674" y="4785873"/>
            <a:ext cx="196860" cy="165108"/>
          </a:xfrm>
          <a:prstGeom prst="rect">
            <a:avLst/>
          </a:prstGeom>
        </p:spPr>
      </p:pic>
      <p:pic>
        <p:nvPicPr>
          <p:cNvPr id="24" name="Picture 23">
            <a:extLst>
              <a:ext uri="{FF2B5EF4-FFF2-40B4-BE49-F238E27FC236}">
                <a16:creationId xmlns:a16="http://schemas.microsoft.com/office/drawing/2014/main" id="{81641B5A-9010-4263-978C-1EA356ED74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7205" y="4761261"/>
            <a:ext cx="196860" cy="165108"/>
          </a:xfrm>
          <a:prstGeom prst="rect">
            <a:avLst/>
          </a:prstGeom>
        </p:spPr>
      </p:pic>
      <p:pic>
        <p:nvPicPr>
          <p:cNvPr id="25" name="Picture 24">
            <a:extLst>
              <a:ext uri="{FF2B5EF4-FFF2-40B4-BE49-F238E27FC236}">
                <a16:creationId xmlns:a16="http://schemas.microsoft.com/office/drawing/2014/main" id="{0AC2BEA7-2CB2-4F19-A081-ED104BA947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1923" y="6443133"/>
            <a:ext cx="196860" cy="165108"/>
          </a:xfrm>
          <a:prstGeom prst="rect">
            <a:avLst/>
          </a:prstGeom>
        </p:spPr>
      </p:pic>
      <p:pic>
        <p:nvPicPr>
          <p:cNvPr id="26" name="Picture 25">
            <a:extLst>
              <a:ext uri="{FF2B5EF4-FFF2-40B4-BE49-F238E27FC236}">
                <a16:creationId xmlns:a16="http://schemas.microsoft.com/office/drawing/2014/main" id="{6AC48947-74CE-444B-A155-8531F7E96D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398" y="4970495"/>
            <a:ext cx="147001" cy="123291"/>
          </a:xfrm>
          <a:prstGeom prst="rect">
            <a:avLst/>
          </a:prstGeom>
        </p:spPr>
      </p:pic>
      <p:pic>
        <p:nvPicPr>
          <p:cNvPr id="27" name="Picture 26">
            <a:extLst>
              <a:ext uri="{FF2B5EF4-FFF2-40B4-BE49-F238E27FC236}">
                <a16:creationId xmlns:a16="http://schemas.microsoft.com/office/drawing/2014/main" id="{152F654C-580C-497A-B240-9C514851F10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9971" y="5625057"/>
            <a:ext cx="196860" cy="165108"/>
          </a:xfrm>
          <a:prstGeom prst="rect">
            <a:avLst/>
          </a:prstGeom>
        </p:spPr>
      </p:pic>
      <p:pic>
        <p:nvPicPr>
          <p:cNvPr id="28" name="Picture 27">
            <a:extLst>
              <a:ext uri="{FF2B5EF4-FFF2-40B4-BE49-F238E27FC236}">
                <a16:creationId xmlns:a16="http://schemas.microsoft.com/office/drawing/2014/main" id="{7E3D5551-9FEE-445A-BD90-CF6D0980BB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91401" y="5593303"/>
            <a:ext cx="136291" cy="114308"/>
          </a:xfrm>
          <a:prstGeom prst="rect">
            <a:avLst/>
          </a:prstGeom>
        </p:spPr>
      </p:pic>
      <p:pic>
        <p:nvPicPr>
          <p:cNvPr id="29" name="Picture 28">
            <a:extLst>
              <a:ext uri="{FF2B5EF4-FFF2-40B4-BE49-F238E27FC236}">
                <a16:creationId xmlns:a16="http://schemas.microsoft.com/office/drawing/2014/main" id="{3A91B558-F5E4-4CF5-B744-0FD4BADF17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6914" y="5594421"/>
            <a:ext cx="196860" cy="165108"/>
          </a:xfrm>
          <a:prstGeom prst="rect">
            <a:avLst/>
          </a:prstGeom>
        </p:spPr>
      </p:pic>
      <p:pic>
        <p:nvPicPr>
          <p:cNvPr id="30" name="Picture 29">
            <a:extLst>
              <a:ext uri="{FF2B5EF4-FFF2-40B4-BE49-F238E27FC236}">
                <a16:creationId xmlns:a16="http://schemas.microsoft.com/office/drawing/2014/main" id="{2637AAE7-7153-4BD9-883B-4A5185DDC8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7079" y="5594421"/>
            <a:ext cx="196860" cy="165108"/>
          </a:xfrm>
          <a:prstGeom prst="rect">
            <a:avLst/>
          </a:prstGeom>
        </p:spPr>
      </p:pic>
      <p:pic>
        <p:nvPicPr>
          <p:cNvPr id="31" name="Picture 30">
            <a:extLst>
              <a:ext uri="{FF2B5EF4-FFF2-40B4-BE49-F238E27FC236}">
                <a16:creationId xmlns:a16="http://schemas.microsoft.com/office/drawing/2014/main" id="{11C85D4B-2F64-4211-8B74-EE05445EC9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9140" y="5578522"/>
            <a:ext cx="196860" cy="165108"/>
          </a:xfrm>
          <a:prstGeom prst="rect">
            <a:avLst/>
          </a:prstGeom>
        </p:spPr>
      </p:pic>
      <p:pic>
        <p:nvPicPr>
          <p:cNvPr id="33" name="Picture 32">
            <a:extLst>
              <a:ext uri="{FF2B5EF4-FFF2-40B4-BE49-F238E27FC236}">
                <a16:creationId xmlns:a16="http://schemas.microsoft.com/office/drawing/2014/main" id="{19683346-A14C-42AA-950B-58B3909CD5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2742" y="5553416"/>
            <a:ext cx="196860" cy="165108"/>
          </a:xfrm>
          <a:prstGeom prst="rect">
            <a:avLst/>
          </a:prstGeom>
        </p:spPr>
      </p:pic>
      <p:pic>
        <p:nvPicPr>
          <p:cNvPr id="34" name="Picture 33">
            <a:extLst>
              <a:ext uri="{FF2B5EF4-FFF2-40B4-BE49-F238E27FC236}">
                <a16:creationId xmlns:a16="http://schemas.microsoft.com/office/drawing/2014/main" id="{B7644E3D-154A-4FB1-B8A9-7BBB85EF25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1029" y="6399509"/>
            <a:ext cx="196860" cy="165108"/>
          </a:xfrm>
          <a:prstGeom prst="rect">
            <a:avLst/>
          </a:prstGeom>
        </p:spPr>
      </p:pic>
    </p:spTree>
    <p:extLst>
      <p:ext uri="{BB962C8B-B14F-4D97-AF65-F5344CB8AC3E}">
        <p14:creationId xmlns:p14="http://schemas.microsoft.com/office/powerpoint/2010/main" val="94815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FA3C55-418B-4442-902A-622E9F659C5B}"/>
              </a:ext>
            </a:extLst>
          </p:cNvPr>
          <p:cNvSpPr txBox="1"/>
          <p:nvPr/>
        </p:nvSpPr>
        <p:spPr>
          <a:xfrm>
            <a:off x="381000" y="1041400"/>
            <a:ext cx="6485467" cy="7017306"/>
          </a:xfrm>
          <a:prstGeom prst="rect">
            <a:avLst/>
          </a:prstGeom>
          <a:noFill/>
        </p:spPr>
        <p:txBody>
          <a:bodyPr wrap="square" rtlCol="0">
            <a:spAutoFit/>
          </a:bodyPr>
          <a:lstStyle/>
          <a:p>
            <a:r>
              <a:rPr lang="en-GB" b="1" dirty="0" err="1">
                <a:latin typeface="Open Sans" panose="020B0606030504020204" pitchFamily="34" charset="0"/>
                <a:ea typeface="Open Sans" panose="020B0606030504020204" pitchFamily="34" charset="0"/>
                <a:cs typeface="Open Sans" panose="020B0606030504020204" pitchFamily="34" charset="0"/>
              </a:rPr>
              <a:t>ListView</a:t>
            </a:r>
            <a:endParaRPr lang="en-GB" b="1" dirty="0">
              <a:latin typeface="Open Sans" panose="020B0606030504020204" pitchFamily="34" charset="0"/>
              <a:ea typeface="Open Sans" panose="020B0606030504020204" pitchFamily="34" charset="0"/>
              <a:cs typeface="Open Sans" panose="020B0606030504020204" pitchFamily="34" charset="0"/>
            </a:endParaRPr>
          </a:p>
          <a:p>
            <a:endParaRPr lang="en-GB"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GB" dirty="0">
                <a:latin typeface="Open Sans" panose="020B0606030504020204" pitchFamily="34" charset="0"/>
                <a:ea typeface="Open Sans" panose="020B0606030504020204" pitchFamily="34" charset="0"/>
                <a:cs typeface="Open Sans" panose="020B0606030504020204" pitchFamily="34" charset="0"/>
              </a:rPr>
              <a:t>The </a:t>
            </a:r>
            <a:r>
              <a:rPr lang="en-GB" dirty="0" err="1">
                <a:latin typeface="Open Sans" panose="020B0606030504020204" pitchFamily="34" charset="0"/>
                <a:ea typeface="Open Sans" panose="020B0606030504020204" pitchFamily="34" charset="0"/>
                <a:cs typeface="Open Sans" panose="020B0606030504020204" pitchFamily="34" charset="0"/>
              </a:rPr>
              <a:t>listView</a:t>
            </a:r>
            <a:r>
              <a:rPr lang="en-GB" dirty="0">
                <a:latin typeface="Open Sans" panose="020B0606030504020204" pitchFamily="34" charset="0"/>
                <a:ea typeface="Open Sans" panose="020B0606030504020204" pitchFamily="34" charset="0"/>
                <a:cs typeface="Open Sans" panose="020B0606030504020204" pitchFamily="34" charset="0"/>
              </a:rPr>
              <a:t> vendors a set of data items </a:t>
            </a:r>
            <a:r>
              <a:rPr lang="en-GB" b="0" i="0" dirty="0">
                <a:solidFill>
                  <a:srgbClr val="1A1A1A"/>
                </a:solidFill>
                <a:effectLst/>
                <a:latin typeface="Open Sans" panose="020B0606030504020204" pitchFamily="34" charset="0"/>
              </a:rPr>
              <a:t> with UI views or custom templates. It has many features like grouping, sorting, filtering, paging, swiping, multiple selection, drag and drop, and different layout types. The </a:t>
            </a:r>
            <a:r>
              <a:rPr lang="en-GB" b="0" i="0" dirty="0" err="1">
                <a:solidFill>
                  <a:srgbClr val="1A1A1A"/>
                </a:solidFill>
                <a:effectLst/>
                <a:latin typeface="Open Sans" panose="020B0606030504020204" pitchFamily="34" charset="0"/>
              </a:rPr>
              <a:t>ListView</a:t>
            </a:r>
            <a:r>
              <a:rPr lang="en-GB" b="0" i="0" dirty="0">
                <a:solidFill>
                  <a:srgbClr val="1A1A1A"/>
                </a:solidFill>
                <a:effectLst/>
                <a:latin typeface="Open Sans" panose="020B0606030504020204" pitchFamily="34" charset="0"/>
              </a:rPr>
              <a:t> control has been optimized to work with large amounts of data.</a:t>
            </a:r>
          </a:p>
          <a:p>
            <a:pPr>
              <a:lnSpc>
                <a:spcPct val="150000"/>
              </a:lnSpc>
            </a:pPr>
            <a:endParaRPr lang="en-GB"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a:p>
            <a:endParaRPr lang="en-GB"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a:p>
            <a:r>
              <a:rPr lang="en-GB" b="1" kern="1500" spc="100" dirty="0">
                <a:solidFill>
                  <a:srgbClr val="1A1A1A"/>
                </a:solidFill>
                <a:latin typeface="Open Sans" panose="020B0606030504020204" pitchFamily="34" charset="0"/>
              </a:rPr>
              <a:t>SUPPORTED PLATFORMS</a:t>
            </a:r>
          </a:p>
          <a:p>
            <a:endParaRPr lang="en-GB" b="1" kern="1500" spc="100" dirty="0">
              <a:solidFill>
                <a:srgbClr val="1A1A1A"/>
              </a:solidFill>
              <a:latin typeface="Open Sans" panose="020B0606030504020204" pitchFamily="34" charset="0"/>
            </a:endParaRPr>
          </a:p>
          <a:p>
            <a:r>
              <a:rPr lang="en-GB" kern="1500" spc="100" dirty="0">
                <a:solidFill>
                  <a:srgbClr val="1A1A1A"/>
                </a:solidFill>
                <a:latin typeface="Open Sans" panose="020B0606030504020204" pitchFamily="34" charset="0"/>
              </a:rPr>
              <a:t>     </a:t>
            </a:r>
            <a:r>
              <a:rPr lang="en-GB" kern="1500" spc="100" dirty="0">
                <a:solidFill>
                  <a:schemeClr val="accent1">
                    <a:lumMod val="75000"/>
                  </a:schemeClr>
                </a:solidFill>
                <a:latin typeface="Open Sans" panose="020B0606030504020204" pitchFamily="34" charset="0"/>
              </a:rPr>
              <a:t>JavaScript     Angular    React    VUE   </a:t>
            </a:r>
            <a:r>
              <a:rPr lang="en-GB" kern="1500" spc="100" dirty="0" err="1">
                <a:solidFill>
                  <a:schemeClr val="accent1">
                    <a:lumMod val="75000"/>
                  </a:schemeClr>
                </a:solidFill>
                <a:latin typeface="Open Sans" panose="020B0606030504020204" pitchFamily="34" charset="0"/>
              </a:rPr>
              <a:t>Blazor</a:t>
            </a:r>
            <a:r>
              <a:rPr lang="en-GB" kern="1500" spc="100" dirty="0">
                <a:solidFill>
                  <a:schemeClr val="accent1">
                    <a:lumMod val="75000"/>
                  </a:schemeClr>
                </a:solidFill>
                <a:latin typeface="Open Sans" panose="020B0606030504020204" pitchFamily="34" charset="0"/>
              </a:rPr>
              <a:t>                                                                    	jQuery     ASP.NET MVC   ASP.NET CORE</a:t>
            </a:r>
          </a:p>
          <a:p>
            <a:r>
              <a:rPr lang="en-GB" kern="1500" spc="100" dirty="0">
                <a:solidFill>
                  <a:schemeClr val="accent1">
                    <a:lumMod val="75000"/>
                  </a:schemeClr>
                </a:solidFill>
                <a:latin typeface="Open Sans" panose="020B0606030504020204" pitchFamily="34" charset="0"/>
              </a:rPr>
              <a:t>         </a:t>
            </a:r>
          </a:p>
          <a:p>
            <a:r>
              <a:rPr lang="en-GB" kern="1500" spc="100" dirty="0">
                <a:solidFill>
                  <a:schemeClr val="accent1">
                    <a:lumMod val="75000"/>
                  </a:schemeClr>
                </a:solidFill>
                <a:latin typeface="Open Sans" panose="020B0606030504020204" pitchFamily="34" charset="0"/>
              </a:rPr>
              <a:t>    WinForms    WVF   </a:t>
            </a:r>
            <a:r>
              <a:rPr lang="en-GB" kern="1500" spc="100" dirty="0" err="1">
                <a:solidFill>
                  <a:schemeClr val="accent1">
                    <a:lumMod val="75000"/>
                  </a:schemeClr>
                </a:solidFill>
                <a:latin typeface="Open Sans" panose="020B0606030504020204" pitchFamily="34" charset="0"/>
              </a:rPr>
              <a:t>WinUI</a:t>
            </a:r>
            <a:r>
              <a:rPr lang="en-GB" kern="1500" spc="100" dirty="0">
                <a:solidFill>
                  <a:schemeClr val="accent1">
                    <a:lumMod val="75000"/>
                  </a:schemeClr>
                </a:solidFill>
                <a:latin typeface="Open Sans" panose="020B0606030504020204" pitchFamily="34" charset="0"/>
              </a:rPr>
              <a:t>   Flutter   Xamarin    UWP                                                      </a:t>
            </a:r>
          </a:p>
          <a:p>
            <a:endParaRPr lang="en-GB" kern="1500" spc="100" dirty="0">
              <a:solidFill>
                <a:schemeClr val="accent1">
                  <a:lumMod val="75000"/>
                </a:schemeClr>
              </a:solidFill>
              <a:latin typeface="Open Sans" panose="020B0606030504020204" pitchFamily="34" charset="0"/>
            </a:endParaRPr>
          </a:p>
          <a:p>
            <a:r>
              <a:rPr lang="en-GB" kern="1500" spc="100" dirty="0">
                <a:solidFill>
                  <a:schemeClr val="accent1">
                    <a:lumMod val="75000"/>
                  </a:schemeClr>
                </a:solidFill>
                <a:latin typeface="Open Sans" panose="020B0606030504020204" pitchFamily="34" charset="0"/>
              </a:rPr>
              <a:t>      Xamarin   Flutter   UWP</a:t>
            </a:r>
          </a:p>
          <a:p>
            <a:endParaRPr lang="en-GB"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a:p>
            <a:endParaRPr lang="en-GB"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a:p>
            <a:endParaRPr lang="en-GB"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a:p>
            <a:endParaRPr lang="en-GB"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a:p>
            <a:endParaRPr lang="en-GB"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descr="&#10;">
            <a:extLst>
              <a:ext uri="{FF2B5EF4-FFF2-40B4-BE49-F238E27FC236}">
                <a16:creationId xmlns:a16="http://schemas.microsoft.com/office/drawing/2014/main" id="{732CE5A5-49E3-4A22-802A-814970FD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587" y="934523"/>
            <a:ext cx="4850792" cy="4131733"/>
          </a:xfrm>
          <a:prstGeom prst="rect">
            <a:avLst/>
          </a:prstGeom>
        </p:spPr>
      </p:pic>
      <p:pic>
        <p:nvPicPr>
          <p:cNvPr id="11" name="Graphic 10" descr="World outline">
            <a:extLst>
              <a:ext uri="{FF2B5EF4-FFF2-40B4-BE49-F238E27FC236}">
                <a16:creationId xmlns:a16="http://schemas.microsoft.com/office/drawing/2014/main" id="{82FC2724-DE83-425F-843A-DBB3B35263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045" y="5083242"/>
            <a:ext cx="277966" cy="277966"/>
          </a:xfrm>
          <a:prstGeom prst="rect">
            <a:avLst/>
          </a:prstGeom>
        </p:spPr>
      </p:pic>
      <p:pic>
        <p:nvPicPr>
          <p:cNvPr id="12" name="Graphic 11" descr="Monitor outline">
            <a:extLst>
              <a:ext uri="{FF2B5EF4-FFF2-40B4-BE49-F238E27FC236}">
                <a16:creationId xmlns:a16="http://schemas.microsoft.com/office/drawing/2014/main" id="{34093452-A45E-453D-AE05-22931A5493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2620" y="5719233"/>
            <a:ext cx="194733" cy="194733"/>
          </a:xfrm>
          <a:prstGeom prst="rect">
            <a:avLst/>
          </a:prstGeom>
        </p:spPr>
      </p:pic>
      <p:pic>
        <p:nvPicPr>
          <p:cNvPr id="13" name="Graphic 12" descr="Smart Phone outline">
            <a:extLst>
              <a:ext uri="{FF2B5EF4-FFF2-40B4-BE49-F238E27FC236}">
                <a16:creationId xmlns:a16="http://schemas.microsoft.com/office/drawing/2014/main" id="{B2461F3C-613D-4615-8999-D1D77C1AC9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H="1">
            <a:off x="213934" y="6293990"/>
            <a:ext cx="313267" cy="313267"/>
          </a:xfrm>
          <a:prstGeom prst="rect">
            <a:avLst/>
          </a:prstGeom>
        </p:spPr>
      </p:pic>
      <p:pic>
        <p:nvPicPr>
          <p:cNvPr id="14" name="Picture 13">
            <a:extLst>
              <a:ext uri="{FF2B5EF4-FFF2-40B4-BE49-F238E27FC236}">
                <a16:creationId xmlns:a16="http://schemas.microsoft.com/office/drawing/2014/main" id="{6D839C81-06BA-4C1F-8CFD-96F9D0F841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99476" y="6384580"/>
            <a:ext cx="196860" cy="165108"/>
          </a:xfrm>
          <a:prstGeom prst="rect">
            <a:avLst/>
          </a:prstGeom>
        </p:spPr>
      </p:pic>
      <p:pic>
        <p:nvPicPr>
          <p:cNvPr id="15" name="Picture 14">
            <a:extLst>
              <a:ext uri="{FF2B5EF4-FFF2-40B4-BE49-F238E27FC236}">
                <a16:creationId xmlns:a16="http://schemas.microsoft.com/office/drawing/2014/main" id="{D71072A9-EA1C-4775-A6E9-38BA81ECC8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4155" y="5199887"/>
            <a:ext cx="196860" cy="165108"/>
          </a:xfrm>
          <a:prstGeom prst="rect">
            <a:avLst/>
          </a:prstGeom>
        </p:spPr>
      </p:pic>
      <p:pic>
        <p:nvPicPr>
          <p:cNvPr id="16" name="Picture 15">
            <a:extLst>
              <a:ext uri="{FF2B5EF4-FFF2-40B4-BE49-F238E27FC236}">
                <a16:creationId xmlns:a16="http://schemas.microsoft.com/office/drawing/2014/main" id="{40941BD1-7E57-4BEC-8210-4A9F5E88E0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92692" y="5829765"/>
            <a:ext cx="196860" cy="165108"/>
          </a:xfrm>
          <a:prstGeom prst="rect">
            <a:avLst/>
          </a:prstGeom>
        </p:spPr>
      </p:pic>
      <p:pic>
        <p:nvPicPr>
          <p:cNvPr id="17" name="Picture 16">
            <a:extLst>
              <a:ext uri="{FF2B5EF4-FFF2-40B4-BE49-F238E27FC236}">
                <a16:creationId xmlns:a16="http://schemas.microsoft.com/office/drawing/2014/main" id="{F0A7A19D-D317-4458-B03B-A138FD5F63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5601" y="5829765"/>
            <a:ext cx="196860" cy="165108"/>
          </a:xfrm>
          <a:prstGeom prst="rect">
            <a:avLst/>
          </a:prstGeom>
        </p:spPr>
      </p:pic>
      <p:pic>
        <p:nvPicPr>
          <p:cNvPr id="18" name="Picture 17">
            <a:extLst>
              <a:ext uri="{FF2B5EF4-FFF2-40B4-BE49-F238E27FC236}">
                <a16:creationId xmlns:a16="http://schemas.microsoft.com/office/drawing/2014/main" id="{58D1A674-9909-4935-B7A6-F36B80B56E9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4569" y="6368069"/>
            <a:ext cx="216546" cy="181619"/>
          </a:xfrm>
          <a:prstGeom prst="rect">
            <a:avLst/>
          </a:prstGeom>
        </p:spPr>
      </p:pic>
      <p:pic>
        <p:nvPicPr>
          <p:cNvPr id="19" name="Picture 18">
            <a:extLst>
              <a:ext uri="{FF2B5EF4-FFF2-40B4-BE49-F238E27FC236}">
                <a16:creationId xmlns:a16="http://schemas.microsoft.com/office/drawing/2014/main" id="{6FE6B913-4768-49D6-80D5-5C28DB54A7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5370" y="5775683"/>
            <a:ext cx="196860" cy="165108"/>
          </a:xfrm>
          <a:prstGeom prst="rect">
            <a:avLst/>
          </a:prstGeom>
        </p:spPr>
      </p:pic>
      <p:pic>
        <p:nvPicPr>
          <p:cNvPr id="20" name="Picture 19">
            <a:extLst>
              <a:ext uri="{FF2B5EF4-FFF2-40B4-BE49-F238E27FC236}">
                <a16:creationId xmlns:a16="http://schemas.microsoft.com/office/drawing/2014/main" id="{69D12396-E574-46D2-83D7-A963E8A76E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40687" y="5252203"/>
            <a:ext cx="196860" cy="165108"/>
          </a:xfrm>
          <a:prstGeom prst="rect">
            <a:avLst/>
          </a:prstGeom>
        </p:spPr>
      </p:pic>
      <p:pic>
        <p:nvPicPr>
          <p:cNvPr id="21" name="Picture 20">
            <a:extLst>
              <a:ext uri="{FF2B5EF4-FFF2-40B4-BE49-F238E27FC236}">
                <a16:creationId xmlns:a16="http://schemas.microsoft.com/office/drawing/2014/main" id="{E1E20CDE-C5AB-44D2-9AE2-BBD186F7FC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9127" y="4980534"/>
            <a:ext cx="196860" cy="165108"/>
          </a:xfrm>
          <a:prstGeom prst="rect">
            <a:avLst/>
          </a:prstGeom>
        </p:spPr>
      </p:pic>
      <p:pic>
        <p:nvPicPr>
          <p:cNvPr id="22" name="Picture 21">
            <a:extLst>
              <a:ext uri="{FF2B5EF4-FFF2-40B4-BE49-F238E27FC236}">
                <a16:creationId xmlns:a16="http://schemas.microsoft.com/office/drawing/2014/main" id="{CE3932AE-4F21-4E82-9D5B-A339B10EAF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0221" y="6362515"/>
            <a:ext cx="196860" cy="165108"/>
          </a:xfrm>
          <a:prstGeom prst="rect">
            <a:avLst/>
          </a:prstGeom>
        </p:spPr>
      </p:pic>
      <p:pic>
        <p:nvPicPr>
          <p:cNvPr id="23" name="Picture 22">
            <a:extLst>
              <a:ext uri="{FF2B5EF4-FFF2-40B4-BE49-F238E27FC236}">
                <a16:creationId xmlns:a16="http://schemas.microsoft.com/office/drawing/2014/main" id="{55CBDE66-197F-40D2-8795-0E7E94A56A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2361" y="5775683"/>
            <a:ext cx="196860" cy="165108"/>
          </a:xfrm>
          <a:prstGeom prst="rect">
            <a:avLst/>
          </a:prstGeom>
        </p:spPr>
      </p:pic>
      <p:pic>
        <p:nvPicPr>
          <p:cNvPr id="24" name="Picture 23">
            <a:extLst>
              <a:ext uri="{FF2B5EF4-FFF2-40B4-BE49-F238E27FC236}">
                <a16:creationId xmlns:a16="http://schemas.microsoft.com/office/drawing/2014/main" id="{6FF4C376-A09C-4BCB-A650-A4B61CD095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5763" y="5855541"/>
            <a:ext cx="196860" cy="165108"/>
          </a:xfrm>
          <a:prstGeom prst="rect">
            <a:avLst/>
          </a:prstGeom>
        </p:spPr>
      </p:pic>
      <p:pic>
        <p:nvPicPr>
          <p:cNvPr id="25" name="Picture 24">
            <a:extLst>
              <a:ext uri="{FF2B5EF4-FFF2-40B4-BE49-F238E27FC236}">
                <a16:creationId xmlns:a16="http://schemas.microsoft.com/office/drawing/2014/main" id="{8938B4B0-DED9-4627-9B66-B29EA8507A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58309" y="4976416"/>
            <a:ext cx="196860" cy="165108"/>
          </a:xfrm>
          <a:prstGeom prst="rect">
            <a:avLst/>
          </a:prstGeom>
        </p:spPr>
      </p:pic>
      <p:pic>
        <p:nvPicPr>
          <p:cNvPr id="26" name="Picture 25">
            <a:extLst>
              <a:ext uri="{FF2B5EF4-FFF2-40B4-BE49-F238E27FC236}">
                <a16:creationId xmlns:a16="http://schemas.microsoft.com/office/drawing/2014/main" id="{47CE0725-1E27-4AC6-BD1A-8D8612003C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6815" y="5843497"/>
            <a:ext cx="196860" cy="165108"/>
          </a:xfrm>
          <a:prstGeom prst="rect">
            <a:avLst/>
          </a:prstGeom>
        </p:spPr>
      </p:pic>
      <p:pic>
        <p:nvPicPr>
          <p:cNvPr id="27" name="Picture 26">
            <a:extLst>
              <a:ext uri="{FF2B5EF4-FFF2-40B4-BE49-F238E27FC236}">
                <a16:creationId xmlns:a16="http://schemas.microsoft.com/office/drawing/2014/main" id="{DF45C2A3-20CC-46BE-AEBE-81B1C21B53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2685" y="4964656"/>
            <a:ext cx="196860" cy="165108"/>
          </a:xfrm>
          <a:prstGeom prst="rect">
            <a:avLst/>
          </a:prstGeom>
        </p:spPr>
      </p:pic>
      <p:pic>
        <p:nvPicPr>
          <p:cNvPr id="28" name="Picture 27">
            <a:extLst>
              <a:ext uri="{FF2B5EF4-FFF2-40B4-BE49-F238E27FC236}">
                <a16:creationId xmlns:a16="http://schemas.microsoft.com/office/drawing/2014/main" id="{3F518346-ACF4-40C7-9481-F438BE8C7A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2291" y="4964656"/>
            <a:ext cx="196860" cy="165108"/>
          </a:xfrm>
          <a:prstGeom prst="rect">
            <a:avLst/>
          </a:prstGeom>
        </p:spPr>
      </p:pic>
      <p:pic>
        <p:nvPicPr>
          <p:cNvPr id="29" name="Picture 28">
            <a:extLst>
              <a:ext uri="{FF2B5EF4-FFF2-40B4-BE49-F238E27FC236}">
                <a16:creationId xmlns:a16="http://schemas.microsoft.com/office/drawing/2014/main" id="{F4FCB0E1-2E2A-46B2-856F-FBAEE165FC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5228" y="4976416"/>
            <a:ext cx="196860" cy="165108"/>
          </a:xfrm>
          <a:prstGeom prst="rect">
            <a:avLst/>
          </a:prstGeom>
        </p:spPr>
      </p:pic>
      <p:pic>
        <p:nvPicPr>
          <p:cNvPr id="30" name="Picture 29">
            <a:extLst>
              <a:ext uri="{FF2B5EF4-FFF2-40B4-BE49-F238E27FC236}">
                <a16:creationId xmlns:a16="http://schemas.microsoft.com/office/drawing/2014/main" id="{4CD856F2-6B9A-4767-9B72-C70832AA86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8204" y="5252203"/>
            <a:ext cx="196860" cy="165108"/>
          </a:xfrm>
          <a:prstGeom prst="rect">
            <a:avLst/>
          </a:prstGeom>
        </p:spPr>
      </p:pic>
      <p:cxnSp>
        <p:nvCxnSpPr>
          <p:cNvPr id="32" name="Straight Connector 31">
            <a:extLst>
              <a:ext uri="{FF2B5EF4-FFF2-40B4-BE49-F238E27FC236}">
                <a16:creationId xmlns:a16="http://schemas.microsoft.com/office/drawing/2014/main" id="{0A9AABD6-A59F-46BB-A6C0-84164CA96128}"/>
              </a:ext>
            </a:extLst>
          </p:cNvPr>
          <p:cNvCxnSpPr>
            <a:cxnSpLocks/>
          </p:cNvCxnSpPr>
          <p:nvPr/>
        </p:nvCxnSpPr>
        <p:spPr>
          <a:xfrm>
            <a:off x="556076" y="5006986"/>
            <a:ext cx="0" cy="490434"/>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Straight Connector 32">
            <a:extLst>
              <a:ext uri="{FF2B5EF4-FFF2-40B4-BE49-F238E27FC236}">
                <a16:creationId xmlns:a16="http://schemas.microsoft.com/office/drawing/2014/main" id="{F4A052F6-E916-4291-8D4B-14A95CCC344E}"/>
              </a:ext>
            </a:extLst>
          </p:cNvPr>
          <p:cNvCxnSpPr>
            <a:cxnSpLocks/>
          </p:cNvCxnSpPr>
          <p:nvPr/>
        </p:nvCxnSpPr>
        <p:spPr>
          <a:xfrm>
            <a:off x="527201" y="5618041"/>
            <a:ext cx="0" cy="423449"/>
          </a:xfrm>
          <a:prstGeom prst="line">
            <a:avLst/>
          </a:prstGeom>
        </p:spPr>
        <p:style>
          <a:lnRef idx="1">
            <a:schemeClr val="accent3"/>
          </a:lnRef>
          <a:fillRef idx="0">
            <a:schemeClr val="accent3"/>
          </a:fillRef>
          <a:effectRef idx="0">
            <a:schemeClr val="accent3"/>
          </a:effectRef>
          <a:fontRef idx="minor">
            <a:schemeClr val="tx1"/>
          </a:fontRef>
        </p:style>
      </p:cxnSp>
      <p:cxnSp>
        <p:nvCxnSpPr>
          <p:cNvPr id="34" name="Straight Connector 33">
            <a:extLst>
              <a:ext uri="{FF2B5EF4-FFF2-40B4-BE49-F238E27FC236}">
                <a16:creationId xmlns:a16="http://schemas.microsoft.com/office/drawing/2014/main" id="{2982A454-AC9E-4F2A-B3A1-001E322AFF90}"/>
              </a:ext>
            </a:extLst>
          </p:cNvPr>
          <p:cNvCxnSpPr>
            <a:cxnSpLocks/>
          </p:cNvCxnSpPr>
          <p:nvPr/>
        </p:nvCxnSpPr>
        <p:spPr>
          <a:xfrm>
            <a:off x="527201" y="6205406"/>
            <a:ext cx="0" cy="490434"/>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380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226A76-4494-4EEB-8ADC-84BC6E9C4FDB}"/>
              </a:ext>
            </a:extLst>
          </p:cNvPr>
          <p:cNvSpPr txBox="1"/>
          <p:nvPr/>
        </p:nvSpPr>
        <p:spPr>
          <a:xfrm>
            <a:off x="3048802" y="2415744"/>
            <a:ext cx="6097604" cy="2956579"/>
          </a:xfrm>
          <a:prstGeom prst="rect">
            <a:avLst/>
          </a:prstGeom>
          <a:noFill/>
        </p:spPr>
        <p:txBody>
          <a:bodyPr wrap="square">
            <a:spAutoFit/>
          </a:bodyPr>
          <a:lstStyle/>
          <a:p>
            <a:pPr>
              <a:lnSpc>
                <a:spcPct val="150000"/>
              </a:lnSpc>
            </a:pPr>
            <a:r>
              <a:rPr lang="en-GB" dirty="0">
                <a:latin typeface="Open Sans" panose="020B0606030504020204" pitchFamily="34" charset="0"/>
                <a:ea typeface="Open Sans" panose="020B0606030504020204" pitchFamily="34" charset="0"/>
                <a:cs typeface="Open Sans" panose="020B0606030504020204" pitchFamily="34" charset="0"/>
              </a:rPr>
              <a:t>The </a:t>
            </a:r>
            <a:r>
              <a:rPr lang="en-GB" dirty="0" err="1">
                <a:latin typeface="Open Sans" panose="020B0606030504020204" pitchFamily="34" charset="0"/>
                <a:ea typeface="Open Sans" panose="020B0606030504020204" pitchFamily="34" charset="0"/>
                <a:cs typeface="Open Sans" panose="020B0606030504020204" pitchFamily="34" charset="0"/>
              </a:rPr>
              <a:t>listView</a:t>
            </a:r>
            <a:r>
              <a:rPr lang="en-GB" dirty="0">
                <a:latin typeface="Open Sans" panose="020B0606030504020204" pitchFamily="34" charset="0"/>
                <a:ea typeface="Open Sans" panose="020B0606030504020204" pitchFamily="34" charset="0"/>
                <a:cs typeface="Open Sans" panose="020B0606030504020204" pitchFamily="34" charset="0"/>
              </a:rPr>
              <a:t> vendors a set of data items </a:t>
            </a:r>
            <a:r>
              <a:rPr lang="en-GB" b="0" i="0" dirty="0">
                <a:solidFill>
                  <a:srgbClr val="1A1A1A"/>
                </a:solidFill>
                <a:effectLst/>
                <a:latin typeface="Open Sans" panose="020B0606030504020204" pitchFamily="34" charset="0"/>
              </a:rPr>
              <a:t> with UI views or custom templates. It has many features like grouping, sorting, filtering, paging, swiping, multiple selection, drag and drop, and different layout types. The </a:t>
            </a:r>
            <a:r>
              <a:rPr lang="en-GB" b="0" i="0" dirty="0" err="1">
                <a:solidFill>
                  <a:srgbClr val="1A1A1A"/>
                </a:solidFill>
                <a:effectLst/>
                <a:latin typeface="Open Sans" panose="020B0606030504020204" pitchFamily="34" charset="0"/>
              </a:rPr>
              <a:t>ListView</a:t>
            </a:r>
            <a:r>
              <a:rPr lang="en-GB" b="0" i="0" dirty="0">
                <a:solidFill>
                  <a:srgbClr val="1A1A1A"/>
                </a:solidFill>
                <a:effectLst/>
                <a:latin typeface="Open Sans" panose="020B0606030504020204" pitchFamily="34" charset="0"/>
              </a:rPr>
              <a:t> control has been optimized to work with large amounts of data.</a:t>
            </a:r>
          </a:p>
          <a:p>
            <a:pPr>
              <a:lnSpc>
                <a:spcPct val="150000"/>
              </a:lnSpc>
            </a:pPr>
            <a:endParaRPr lang="en-GB"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65048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163</TotalTime>
  <Words>349</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MOST POPULAR COMPONENTS</vt:lpstr>
      <vt:lpstr>LIST OF COMPONENTS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Sudharsan Karthikeyan</dc:creator>
  <cp:lastModifiedBy>Sudharsan Karthikeyan</cp:lastModifiedBy>
  <cp:revision>2</cp:revision>
  <dcterms:created xsi:type="dcterms:W3CDTF">2022-09-20T03:45:55Z</dcterms:created>
  <dcterms:modified xsi:type="dcterms:W3CDTF">2022-09-20T06:29:54Z</dcterms:modified>
</cp:coreProperties>
</file>