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 id="2147483656" r:id="rId3"/>
  </p:sldMasterIdLst>
  <p:notesMasterIdLst>
    <p:notesMasterId r:id="rId24"/>
  </p:notesMasterIdLst>
  <p:sldIdLst>
    <p:sldId id="256" r:id="rId4"/>
    <p:sldId id="257" r:id="rId5"/>
    <p:sldId id="258" r:id="rId6"/>
    <p:sldId id="266" r:id="rId7"/>
    <p:sldId id="262"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6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18" autoAdjust="0"/>
  </p:normalViewPr>
  <p:slideViewPr>
    <p:cSldViewPr snapToGrid="0">
      <p:cViewPr varScale="1">
        <p:scale>
          <a:sx n="76" d="100"/>
          <a:sy n="76" d="100"/>
        </p:scale>
        <p:origin x="16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0"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3200" b="0" u="none" strike="noStrike">
                <a:solidFill>
                  <a:schemeClr val="dk1"/>
                </a:solidFill>
                <a:uFillTx/>
                <a:latin typeface="Arial"/>
              </a:rPr>
              <a:t>Click to move the slide</a:t>
            </a:r>
          </a:p>
        </p:txBody>
      </p:sp>
      <p:sp>
        <p:nvSpPr>
          <p:cNvPr id="171"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IN" sz="2000" b="0" u="none" strike="noStrike">
                <a:solidFill>
                  <a:srgbClr val="000000"/>
                </a:solidFill>
                <a:uFillTx/>
                <a:latin typeface="Arial"/>
              </a:rPr>
              <a:t>Click to edit the notes format</a:t>
            </a:r>
          </a:p>
        </p:txBody>
      </p:sp>
      <p:sp>
        <p:nvSpPr>
          <p:cNvPr id="172"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IN" sz="1400" b="0" u="none" strike="noStrike">
                <a:solidFill>
                  <a:srgbClr val="000000"/>
                </a:solidFill>
                <a:uFillTx/>
                <a:latin typeface="Times New Roman"/>
              </a:rPr>
              <a:t>&lt;header&gt;</a:t>
            </a:r>
          </a:p>
        </p:txBody>
      </p:sp>
      <p:sp>
        <p:nvSpPr>
          <p:cNvPr id="173" name="PlaceHolder 4"/>
          <p:cNvSpPr>
            <a:spLocks noGrp="1"/>
          </p:cNvSpPr>
          <p:nvPr>
            <p:ph type="dt" idx="69"/>
          </p:nvPr>
        </p:nvSpPr>
        <p:spPr>
          <a:xfrm>
            <a:off x="4278960" y="0"/>
            <a:ext cx="3280680" cy="534240"/>
          </a:xfrm>
          <a:prstGeom prst="rect">
            <a:avLst/>
          </a:prstGeom>
          <a:noFill/>
          <a:ln w="0">
            <a:noFill/>
          </a:ln>
        </p:spPr>
        <p:txBody>
          <a:bodyPr lIns="0" tIns="0" rIns="0" bIns="0" anchor="t">
            <a:noAutofit/>
          </a:bodyPr>
          <a:lstStyle>
            <a:lvl1pPr indent="0" algn="r">
              <a:buNone/>
              <a:defRPr lang="en-IN" sz="1400" b="0" u="none" strike="noStrike">
                <a:solidFill>
                  <a:srgbClr val="000000"/>
                </a:solidFill>
                <a:uFillTx/>
                <a:latin typeface="Times New Roman"/>
              </a:defRPr>
            </a:lvl1pPr>
          </a:lstStyle>
          <a:p>
            <a:pPr indent="0" algn="r">
              <a:buNone/>
            </a:pPr>
            <a:r>
              <a:rPr lang="en-IN" sz="1400" b="0" u="none" strike="noStrike">
                <a:solidFill>
                  <a:srgbClr val="000000"/>
                </a:solidFill>
                <a:uFillTx/>
                <a:latin typeface="Times New Roman"/>
              </a:rPr>
              <a:t>&lt;date/time&gt;</a:t>
            </a:r>
          </a:p>
        </p:txBody>
      </p:sp>
      <p:sp>
        <p:nvSpPr>
          <p:cNvPr id="174" name="PlaceHolder 5"/>
          <p:cNvSpPr>
            <a:spLocks noGrp="1"/>
          </p:cNvSpPr>
          <p:nvPr>
            <p:ph type="ftr" idx="70"/>
          </p:nvPr>
        </p:nvSpPr>
        <p:spPr>
          <a:xfrm>
            <a:off x="0" y="10157400"/>
            <a:ext cx="3280680" cy="534240"/>
          </a:xfrm>
          <a:prstGeom prst="rect">
            <a:avLst/>
          </a:prstGeom>
          <a:noFill/>
          <a:ln w="0">
            <a:noFill/>
          </a:ln>
        </p:spPr>
        <p:txBody>
          <a:bodyPr lIns="0" tIns="0" rIns="0" bIns="0" anchor="b">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&lt;footer&gt;</a:t>
            </a:r>
          </a:p>
        </p:txBody>
      </p:sp>
      <p:sp>
        <p:nvSpPr>
          <p:cNvPr id="175" name="PlaceHolder 6"/>
          <p:cNvSpPr>
            <a:spLocks noGrp="1"/>
          </p:cNvSpPr>
          <p:nvPr>
            <p:ph type="sldNum" idx="71"/>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u="none" strike="noStrike">
                <a:solidFill>
                  <a:srgbClr val="000000"/>
                </a:solidFill>
                <a:uFillTx/>
                <a:latin typeface="Times New Roman"/>
              </a:defRPr>
            </a:lvl1pPr>
          </a:lstStyle>
          <a:p>
            <a:pPr indent="0" algn="r">
              <a:buNone/>
            </a:pPr>
            <a:fld id="{82F34ED4-1AB6-4477-AD43-AE0218366233}" type="slidenum">
              <a:rPr lang="en-IN" sz="1400" b="0" u="none" strike="noStrike">
                <a:solidFill>
                  <a:srgbClr val="000000"/>
                </a:solidFill>
                <a:uFillTx/>
                <a:latin typeface="Times New Roman"/>
              </a:rPr>
              <a:t>‹#›</a:t>
            </a:fld>
            <a:endParaRPr lang="en-IN" sz="14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noRot="1" noChangeAspect="1"/>
          </p:cNvSpPr>
          <p:nvPr>
            <p:ph type="sldImg"/>
          </p:nvPr>
        </p:nvSpPr>
        <p:spPr>
          <a:xfrm>
            <a:off x="1143000" y="685800"/>
            <a:ext cx="4572000" cy="3429000"/>
          </a:xfrm>
          <a:prstGeom prst="rect">
            <a:avLst/>
          </a:prstGeom>
          <a:ln w="0">
            <a:noFill/>
          </a:ln>
        </p:spPr>
      </p:sp>
      <p:sp>
        <p:nvSpPr>
          <p:cNvPr id="196" name="PlaceHolder 2"/>
          <p:cNvSpPr>
            <a:spLocks noGrp="1"/>
          </p:cNvSpPr>
          <p:nvPr>
            <p:ph type="body"/>
          </p:nvPr>
        </p:nvSpPr>
        <p:spPr>
          <a:xfrm>
            <a:off x="685800" y="4343400"/>
            <a:ext cx="5486040" cy="4114440"/>
          </a:xfrm>
          <a:prstGeom prst="rect">
            <a:avLst/>
          </a:prstGeom>
          <a:noFill/>
          <a:ln w="0">
            <a:noFill/>
          </a:ln>
        </p:spPr>
        <p:txBody>
          <a:bodyPr lIns="91440" tIns="45720" rIns="91440" bIns="45720" anchor="t">
            <a:normAutofit/>
          </a:bodyPr>
          <a:lstStyle/>
          <a:p>
            <a:pPr marL="216000" indent="-216000">
              <a:buNone/>
            </a:pPr>
            <a:endParaRPr lang="en-IN" sz="1800" b="0" u="none" strike="noStrike">
              <a:solidFill>
                <a:srgbClr val="000000"/>
              </a:solidFill>
              <a:uFillTx/>
              <a:latin typeface="Arial"/>
            </a:endParaRPr>
          </a:p>
        </p:txBody>
      </p:sp>
      <p:sp>
        <p:nvSpPr>
          <p:cNvPr id="197" name="PlaceHolder 3"/>
          <p:cNvSpPr>
            <a:spLocks noGrp="1"/>
          </p:cNvSpPr>
          <p:nvPr>
            <p:ph type="dt" idx="72"/>
          </p:nvPr>
        </p:nvSpPr>
        <p:spPr>
          <a:xfrm>
            <a:off x="3884760" y="0"/>
            <a:ext cx="2971440" cy="456840"/>
          </a:xfrm>
          <a:prstGeom prst="rect">
            <a:avLst/>
          </a:prstGeom>
          <a:noFill/>
          <a:ln w="0">
            <a:noFill/>
          </a:ln>
        </p:spPr>
        <p:txBody>
          <a:bodyPr lIns="91440" tIns="45720" rIns="91440" bIns="45720" anchor="t">
            <a:noAutofit/>
          </a:bodyPr>
          <a:lstStyle>
            <a:lvl1pPr indent="0" algn="r">
              <a:lnSpc>
                <a:spcPct val="100000"/>
              </a:lnSpc>
              <a:buNone/>
              <a:defRPr lang="en-US" sz="1200" b="0" u="none" strike="noStrike">
                <a:solidFill>
                  <a:schemeClr val="dk1"/>
                </a:solidFill>
                <a:uFillTx/>
                <a:latin typeface="+mn-lt"/>
                <a:ea typeface="+mn-ea"/>
              </a:defRPr>
            </a:lvl1pPr>
          </a:lstStyle>
          <a:p>
            <a:pPr indent="0" algn="r">
              <a:lnSpc>
                <a:spcPct val="100000"/>
              </a:lnSpc>
              <a:buNone/>
            </a:pPr>
            <a:fld id="{134D80E3-47CC-491A-9F59-A9BC80FD455D}" type="datetime3">
              <a:rPr lang="en-US" sz="1200" b="0" u="none" strike="noStrike">
                <a:solidFill>
                  <a:schemeClr val="dk1"/>
                </a:solidFill>
                <a:uFillTx/>
                <a:latin typeface="+mn-lt"/>
                <a:ea typeface="+mn-ea"/>
              </a:rPr>
              <a:t>16 November 2024</a:t>
            </a:fld>
            <a:endParaRPr lang="en-IN" sz="1200" b="0" u="none" strike="noStrike">
              <a:solidFill>
                <a:srgbClr val="000000"/>
              </a:solidFill>
              <a:uFillTx/>
              <a:latin typeface="Times New Roman"/>
            </a:endParaRPr>
          </a:p>
        </p:txBody>
      </p:sp>
      <p:sp>
        <p:nvSpPr>
          <p:cNvPr id="198" name="PlaceHolder 4"/>
          <p:cNvSpPr>
            <a:spLocks noGrp="1"/>
          </p:cNvSpPr>
          <p:nvPr>
            <p:ph type="ftr" idx="73"/>
          </p:nvPr>
        </p:nvSpPr>
        <p:spPr>
          <a:xfrm>
            <a:off x="0" y="8685360"/>
            <a:ext cx="2971440" cy="456840"/>
          </a:xfrm>
          <a:prstGeom prst="rect">
            <a:avLst/>
          </a:prstGeom>
          <a:noFill/>
          <a:ln w="0">
            <a:noFill/>
          </a:ln>
        </p:spPr>
        <p:txBody>
          <a:bodyPr lIns="91440" tIns="45720" rIns="91440" bIns="45720" anchor="b">
            <a:noAutofit/>
          </a:bodyPr>
          <a:lstStyle>
            <a:lvl1pPr indent="0">
              <a:lnSpc>
                <a:spcPct val="100000"/>
              </a:lnSpc>
              <a:buNone/>
              <a:defRPr lang="en-US" sz="1200" b="0" u="none" strike="noStrike">
                <a:solidFill>
                  <a:schemeClr val="dk1"/>
                </a:solidFill>
                <a:uFillTx/>
                <a:latin typeface="+mn-lt"/>
                <a:ea typeface="+mn-ea"/>
              </a:defRPr>
            </a:lvl1pPr>
          </a:lstStyle>
          <a:p>
            <a:pPr indent="0">
              <a:lnSpc>
                <a:spcPct val="100000"/>
              </a:lnSpc>
              <a:buNone/>
            </a:pPr>
            <a:r>
              <a:rPr lang="en-US" sz="1200" b="0" u="none" strike="noStrike">
                <a:solidFill>
                  <a:schemeClr val="dk1"/>
                </a:solidFill>
                <a:uFillTx/>
                <a:latin typeface="+mn-lt"/>
                <a:ea typeface="+mn-ea"/>
              </a:rPr>
              <a:t>1-59</a:t>
            </a:r>
            <a:endParaRPr lang="en-IN" sz="1200" b="0" u="none" strike="noStrike">
              <a:solidFill>
                <a:srgbClr val="000000"/>
              </a:solidFill>
              <a:uFillTx/>
              <a:latin typeface="Times New Roman"/>
            </a:endParaRPr>
          </a:p>
        </p:txBody>
      </p:sp>
      <p:sp>
        <p:nvSpPr>
          <p:cNvPr id="199" name="PlaceHolder 5"/>
          <p:cNvSpPr>
            <a:spLocks noGrp="1"/>
          </p:cNvSpPr>
          <p:nvPr>
            <p:ph type="sldNum" idx="74"/>
          </p:nvPr>
        </p:nvSpPr>
        <p:spPr>
          <a:xfrm>
            <a:off x="3884760" y="8685360"/>
            <a:ext cx="2971440" cy="456840"/>
          </a:xfrm>
          <a:prstGeom prst="rect">
            <a:avLst/>
          </a:prstGeom>
          <a:noFill/>
          <a:ln w="0">
            <a:noFill/>
          </a:ln>
        </p:spPr>
        <p:txBody>
          <a:bodyPr lIns="91440" tIns="45720" rIns="91440" bIns="45720" numCol="1" spcCol="0" anchor="b">
            <a:noAutofit/>
          </a:bodyPr>
          <a:lstStyle>
            <a:lvl1pPr indent="0" algn="r">
              <a:lnSpc>
                <a:spcPct val="100000"/>
              </a:lnSpc>
              <a:buNone/>
              <a:defRPr lang="en-US" sz="1200" b="0" u="none" strike="noStrike">
                <a:solidFill>
                  <a:schemeClr val="dk1"/>
                </a:solidFill>
                <a:uFillTx/>
                <a:latin typeface="Calibri"/>
                <a:ea typeface="+mn-ea"/>
              </a:defRPr>
            </a:lvl1pPr>
          </a:lstStyle>
          <a:p>
            <a:pPr indent="0" algn="r">
              <a:lnSpc>
                <a:spcPct val="100000"/>
              </a:lnSpc>
              <a:buNone/>
            </a:pPr>
            <a:fld id="{19EEACFF-C894-4FAD-9179-5CF9D8836297}" type="slidenum">
              <a:rPr lang="en-US" sz="1200" b="0" u="none" strike="noStrike">
                <a:solidFill>
                  <a:schemeClr val="dk1"/>
                </a:solidFill>
                <a:uFillTx/>
                <a:latin typeface="Calibri"/>
                <a:ea typeface="+mn-ea"/>
              </a:rPr>
              <a:t>1</a:t>
            </a:fld>
            <a:endParaRPr lang="en-IN" sz="1200" b="0" u="none" strike="noStrike">
              <a:solidFill>
                <a:srgbClr val="000000"/>
              </a:solidFill>
              <a:uFillTx/>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704880"/>
            <a:ext cx="8229240" cy="1142640"/>
          </a:xfrm>
          <a:prstGeom prst="rect">
            <a:avLst/>
          </a:prstGeom>
          <a:noFill/>
          <a:ln w="0">
            <a:noFill/>
          </a:ln>
        </p:spPr>
        <p:txBody>
          <a:bodyPr lIns="0" tIns="0" rIns="0" bIns="0" anchor="ctr">
            <a:noAutofit/>
          </a:bodyPr>
          <a:lstStyle/>
          <a:p>
            <a:pPr indent="0">
              <a:buNone/>
            </a:pPr>
            <a:endParaRPr lang="en-US" sz="3200" b="0" u="none" strike="noStrike">
              <a:solidFill>
                <a:schemeClr val="dk1"/>
              </a:solidFill>
              <a:uFillTx/>
              <a:latin typeface="Arial"/>
            </a:endParaRPr>
          </a:p>
        </p:txBody>
      </p:sp>
      <p:sp>
        <p:nvSpPr>
          <p:cNvPr id="5" name="PlaceHolder 2"/>
          <p:cNvSpPr>
            <a:spLocks noGrp="1"/>
          </p:cNvSpPr>
          <p:nvPr>
            <p:ph type="subTitle"/>
          </p:nvPr>
        </p:nvSpPr>
        <p:spPr>
          <a:xfrm>
            <a:off x="457200" y="1935000"/>
            <a:ext cx="8229240" cy="4389120"/>
          </a:xfrm>
          <a:prstGeom prst="rect">
            <a:avLst/>
          </a:prstGeom>
          <a:noFill/>
          <a:ln w="0">
            <a:noFill/>
          </a:ln>
        </p:spPr>
        <p:txBody>
          <a:bodyPr lIns="0" tIns="0" rIns="0" bIns="0" anchor="ctr">
            <a:noAutofit/>
          </a:bodyPr>
          <a:lstStyle/>
          <a:p>
            <a:pPr indent="0" algn="ctr">
              <a:buNone/>
            </a:pPr>
            <a:endParaRPr lang="en-IN" sz="3200" b="0" u="none" strike="noStrike">
              <a:solidFill>
                <a:srgbClr val="000000"/>
              </a:solidFill>
              <a:uFillTx/>
              <a:latin typeface="Arial"/>
            </a:endParaRPr>
          </a:p>
        </p:txBody>
      </p:sp>
      <p:sp>
        <p:nvSpPr>
          <p:cNvPr id="2" name="PlaceHolder 3"/>
          <p:cNvSpPr>
            <a:spLocks noGrp="1"/>
          </p:cNvSpPr>
          <p:nvPr>
            <p:ph type="ftr" idx="2"/>
          </p:nvPr>
        </p:nvSpPr>
        <p:spPr/>
        <p:txBody>
          <a:bodyPr/>
          <a:lstStyle/>
          <a:p>
            <a:r>
              <a:t>Footer</a:t>
            </a:r>
          </a:p>
        </p:txBody>
      </p:sp>
      <p:sp>
        <p:nvSpPr>
          <p:cNvPr id="3" name="PlaceHolder 4"/>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 Layou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704880"/>
            <a:ext cx="8229240" cy="1142640"/>
          </a:xfrm>
          <a:prstGeom prst="rect">
            <a:avLst/>
          </a:prstGeom>
          <a:noFill/>
          <a:ln w="0">
            <a:noFill/>
          </a:ln>
        </p:spPr>
        <p:txBody>
          <a:bodyPr lIns="0" tIns="0" rIns="0" bIns="0" anchor="ctr">
            <a:noAutofit/>
          </a:bodyPr>
          <a:lstStyle/>
          <a:p>
            <a:pPr indent="0">
              <a:buNone/>
            </a:pPr>
            <a:endParaRPr lang="en-US" sz="3200" b="0" u="none" strike="noStrike">
              <a:solidFill>
                <a:schemeClr val="dk1"/>
              </a:solidFill>
              <a:uFillTx/>
              <a:latin typeface="Arial"/>
            </a:endParaRPr>
          </a:p>
        </p:txBody>
      </p:sp>
      <p:sp>
        <p:nvSpPr>
          <p:cNvPr id="22" name="PlaceHolder 2"/>
          <p:cNvSpPr>
            <a:spLocks noGrp="1"/>
          </p:cNvSpPr>
          <p:nvPr>
            <p:ph/>
          </p:nvPr>
        </p:nvSpPr>
        <p:spPr>
          <a:xfrm>
            <a:off x="457200" y="1935000"/>
            <a:ext cx="8229240" cy="4389120"/>
          </a:xfrm>
          <a:prstGeom prst="rect">
            <a:avLst/>
          </a:prstGeom>
          <a:noFill/>
          <a:ln w="0">
            <a:noFill/>
          </a:ln>
        </p:spPr>
        <p:txBody>
          <a:bodyPr lIns="0" tIns="0" rIns="0" bIns="0" anchor="t">
            <a:normAutofit/>
          </a:bodyPr>
          <a:lstStyle/>
          <a:p>
            <a:pPr indent="0">
              <a:spcBef>
                <a:spcPts val="1417"/>
              </a:spcBef>
              <a:buNone/>
            </a:pPr>
            <a:endParaRPr lang="en-US" sz="2000" b="0" u="none" strike="noStrike">
              <a:solidFill>
                <a:schemeClr val="dk1"/>
              </a:solidFill>
              <a:uFillTx/>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dt" idx="9"/>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533520" y="1371600"/>
            <a:ext cx="7851240" cy="1828440"/>
          </a:xfrm>
          <a:prstGeom prst="rect">
            <a:avLst/>
          </a:prstGeom>
          <a:noFill/>
          <a:ln w="9360">
            <a:noFill/>
          </a:ln>
        </p:spPr>
        <p:txBody>
          <a:bodyPr lIns="0" tIns="0" rIns="18360" bIns="0" numCol="1" spcCol="0" anchor="b">
            <a:normAutofit/>
          </a:bodyPr>
          <a:lstStyle/>
          <a:p>
            <a:pPr indent="0" algn="r">
              <a:lnSpc>
                <a:spcPct val="100000"/>
              </a:lnSpc>
              <a:buNone/>
            </a:pPr>
            <a:r>
              <a:rPr lang="en-US" sz="5600" b="1" u="none" strike="noStrike">
                <a:solidFill>
                  <a:schemeClr val="accent3">
                    <a:tint val="90000"/>
                  </a:schemeClr>
                </a:solidFill>
                <a:uFillTx/>
                <a:latin typeface="Arial"/>
              </a:rPr>
              <a:t>Click to edit Master title style</a:t>
            </a:r>
            <a:endParaRPr lang="en-US" sz="5600" b="0" u="none" strike="noStrike">
              <a:solidFill>
                <a:schemeClr val="dk1"/>
              </a:solidFill>
              <a:uFillTx/>
              <a:latin typeface="Arial"/>
            </a:endParaRPr>
          </a:p>
        </p:txBody>
      </p:sp>
      <p:sp>
        <p:nvSpPr>
          <p:cNvPr id="5" name="PlaceHolder 2"/>
          <p:cNvSpPr>
            <a:spLocks noGrp="1"/>
          </p:cNvSpPr>
          <p:nvPr>
            <p:ph type="dt" idx="1"/>
          </p:nvPr>
        </p:nvSpPr>
        <p:spPr>
          <a:xfrm>
            <a:off x="457200" y="6356520"/>
            <a:ext cx="2133360" cy="364680"/>
          </a:xfrm>
          <a:prstGeom prst="rect">
            <a:avLst/>
          </a:prstGeom>
          <a:noFill/>
          <a:ln w="0">
            <a:noFill/>
          </a:ln>
        </p:spPr>
        <p:txBody>
          <a:bodyPr lIns="0" tIns="0" rIns="0" bIns="0" anchor="b">
            <a:noAutofit/>
          </a:bodyPr>
          <a:lstStyle>
            <a:lvl1pPr indent="0">
              <a:lnSpc>
                <a:spcPct val="100000"/>
              </a:lnSpc>
              <a:buNone/>
              <a:defRPr lang="en-US" sz="1000" b="0" u="none" strike="noStrike">
                <a:solidFill>
                  <a:schemeClr val="dk1"/>
                </a:solidFill>
                <a:uFillTx/>
                <a:latin typeface="Arial"/>
              </a:defRPr>
            </a:lvl1pPr>
          </a:lstStyle>
          <a:p>
            <a:pPr indent="0">
              <a:lnSpc>
                <a:spcPct val="100000"/>
              </a:lnSpc>
              <a:buNone/>
            </a:pPr>
            <a:r>
              <a:rPr lang="en-US" sz="1000" b="0" u="none" strike="noStrike">
                <a:solidFill>
                  <a:schemeClr val="dk1"/>
                </a:solidFill>
                <a:uFillTx/>
                <a:latin typeface="Arial"/>
              </a:rPr>
              <a:t>&lt;date/time&gt;</a:t>
            </a:r>
            <a:endParaRPr lang="en-IN" sz="1000" b="0" u="none" strike="noStrike">
              <a:solidFill>
                <a:srgbClr val="000000"/>
              </a:solidFill>
              <a:uFillTx/>
              <a:latin typeface="Times New Roman"/>
            </a:endParaRPr>
          </a:p>
        </p:txBody>
      </p:sp>
      <p:sp>
        <p:nvSpPr>
          <p:cNvPr id="2" name="PlaceHolder 3"/>
          <p:cNvSpPr>
            <a:spLocks noGrp="1"/>
          </p:cNvSpPr>
          <p:nvPr>
            <p:ph type="ftr" idx="2"/>
          </p:nvPr>
        </p:nvSpPr>
        <p:spPr>
          <a:xfrm>
            <a:off x="7238880" y="6477120"/>
            <a:ext cx="1447560" cy="380520"/>
          </a:xfrm>
          <a:prstGeom prst="rect">
            <a:avLst/>
          </a:prstGeom>
          <a:noFill/>
          <a:ln w="0">
            <a:noFill/>
          </a:ln>
        </p:spPr>
        <p:txBody>
          <a:bodyPr lIns="90000" tIns="45000" rIns="90000" bIns="45000" anchor="t">
            <a:noAutofit/>
          </a:bodyPr>
          <a:lstStyle>
            <a:lvl1pPr indent="0">
              <a:lnSpc>
                <a:spcPct val="100000"/>
              </a:lnSpc>
              <a:buNone/>
              <a:defRPr lang="en-US" sz="1400" b="0" u="none" strike="noStrike">
                <a:solidFill>
                  <a:schemeClr val="dk1"/>
                </a:solidFill>
                <a:uFillTx/>
                <a:latin typeface="Arial"/>
              </a:defRPr>
            </a:lvl1pPr>
          </a:lstStyle>
          <a:p>
            <a:pPr indent="0">
              <a:lnSpc>
                <a:spcPct val="100000"/>
              </a:lnSpc>
              <a:buNone/>
            </a:pPr>
            <a:r>
              <a:rPr lang="en-US" sz="1400" b="0" u="none" strike="noStrike">
                <a:solidFill>
                  <a:schemeClr val="dk1"/>
                </a:solidFill>
                <a:uFillTx/>
                <a:latin typeface="Arial"/>
              </a:rPr>
              <a:t>&lt;footer&gt;</a:t>
            </a:r>
            <a:endParaRPr lang="en-IN" sz="1400" b="0" u="none" strike="noStrike">
              <a:solidFill>
                <a:srgbClr val="000000"/>
              </a:solidFill>
              <a:uFillTx/>
              <a:latin typeface="Times New Roman"/>
            </a:endParaRPr>
          </a:p>
        </p:txBody>
      </p:sp>
      <p:sp>
        <p:nvSpPr>
          <p:cNvPr id="3" name="PlaceHolder 4"/>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000" b="0" u="none" strike="noStrike">
                <a:solidFill>
                  <a:schemeClr val="dk1"/>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2000" b="0" u="none" strike="noStrike">
                <a:solidFill>
                  <a:schemeClr val="dk1"/>
                </a:solidFill>
                <a:uFillTx/>
                <a:latin typeface="Arial"/>
              </a:rPr>
              <a:t>Second Outline Level</a:t>
            </a:r>
          </a:p>
          <a:p>
            <a:pPr marL="1296000" lvl="2" indent="-288000">
              <a:spcBef>
                <a:spcPts val="850"/>
              </a:spcBef>
              <a:buClr>
                <a:srgbClr val="000000"/>
              </a:buClr>
              <a:buSzPct val="45000"/>
              <a:buFont typeface="Wingdings" charset="2"/>
              <a:buChar char=""/>
            </a:pPr>
            <a:r>
              <a:rPr lang="en-US" sz="2000" b="0" u="none" strike="noStrike">
                <a:solidFill>
                  <a:schemeClr val="dk1"/>
                </a:solidFill>
                <a:uFillTx/>
                <a:latin typeface="Arial"/>
              </a:rPr>
              <a:t>Third Outline Level</a:t>
            </a:r>
          </a:p>
          <a:p>
            <a:pPr marL="1728000" lvl="3" indent="-216000">
              <a:spcBef>
                <a:spcPts val="567"/>
              </a:spcBef>
              <a:buClr>
                <a:srgbClr val="000000"/>
              </a:buClr>
              <a:buSzPct val="75000"/>
              <a:buFont typeface="Symbol" charset="2"/>
              <a:buChar char=""/>
            </a:pPr>
            <a:r>
              <a:rPr lang="en-US" sz="2000" b="0" u="none" strike="noStrike">
                <a:solidFill>
                  <a:schemeClr val="dk1"/>
                </a:solidFill>
                <a:uFillTx/>
                <a:latin typeface="Arial"/>
              </a:rPr>
              <a:t>Fourth Outline Level</a:t>
            </a:r>
          </a:p>
          <a:p>
            <a:pPr marL="2160000" lvl="4" indent="-216000">
              <a:spcBef>
                <a:spcPts val="283"/>
              </a:spcBef>
              <a:buClr>
                <a:srgbClr val="000000"/>
              </a:buClr>
              <a:buSzPct val="45000"/>
              <a:buFont typeface="Wingdings" charset="2"/>
              <a:buChar char=""/>
            </a:pPr>
            <a:r>
              <a:rPr lang="en-US" sz="2000" b="0" u="none" strike="noStrike">
                <a:solidFill>
                  <a:schemeClr val="dk1"/>
                </a:solidFill>
                <a:uFillTx/>
                <a:latin typeface="Arial"/>
              </a:rPr>
              <a:t>Fifth Outline Level</a:t>
            </a:r>
          </a:p>
          <a:p>
            <a:pPr marL="2592000" lvl="5" indent="-216000">
              <a:spcBef>
                <a:spcPts val="283"/>
              </a:spcBef>
              <a:buClr>
                <a:srgbClr val="000000"/>
              </a:buClr>
              <a:buSzPct val="45000"/>
              <a:buFont typeface="Wingdings" charset="2"/>
              <a:buChar char=""/>
            </a:pPr>
            <a:r>
              <a:rPr lang="en-US" sz="2000" b="0" u="none" strike="noStrike">
                <a:solidFill>
                  <a:schemeClr val="dk1"/>
                </a:solidFill>
                <a:uFillTx/>
                <a:latin typeface="Arial"/>
              </a:rPr>
              <a:t>Sixth Outline Level</a:t>
            </a:r>
          </a:p>
          <a:p>
            <a:pPr marL="3024000" lvl="6" indent="-216000">
              <a:spcBef>
                <a:spcPts val="283"/>
              </a:spcBef>
              <a:buClr>
                <a:srgbClr val="000000"/>
              </a:buClr>
              <a:buSzPct val="45000"/>
              <a:buFont typeface="Wingdings" charset="2"/>
              <a:buChar char=""/>
            </a:pPr>
            <a:r>
              <a:rPr lang="en-US" sz="2000" b="0" u="none" strike="noStrike">
                <a:solidFill>
                  <a:schemeClr val="dk1"/>
                </a:solidFill>
                <a:uFillTx/>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704880"/>
            <a:ext cx="8229240" cy="1142640"/>
          </a:xfrm>
          <a:prstGeom prst="rect">
            <a:avLst/>
          </a:prstGeom>
          <a:noFill/>
          <a:ln w="9360">
            <a:noFill/>
          </a:ln>
        </p:spPr>
        <p:txBody>
          <a:bodyPr lIns="0" tIns="45720" rIns="0" bIns="0" numCol="1" spcCol="0" anchor="b">
            <a:noAutofit/>
          </a:bodyPr>
          <a:lstStyle/>
          <a:p>
            <a:pPr indent="0">
              <a:lnSpc>
                <a:spcPct val="100000"/>
              </a:lnSpc>
              <a:buNone/>
            </a:pPr>
            <a:r>
              <a:rPr lang="en-US" sz="3200" b="0" u="none" strike="noStrike">
                <a:solidFill>
                  <a:schemeClr val="accent1"/>
                </a:solidFill>
                <a:uFillTx/>
                <a:latin typeface="Arial"/>
              </a:rPr>
              <a:t>Click to edit Master title style</a:t>
            </a:r>
            <a:endParaRPr lang="en-US" sz="3200" b="0" u="none" strike="noStrike">
              <a:solidFill>
                <a:schemeClr val="dk1"/>
              </a:solidFill>
              <a:uFillTx/>
              <a:latin typeface="Arial"/>
            </a:endParaRPr>
          </a:p>
        </p:txBody>
      </p:sp>
      <p:sp>
        <p:nvSpPr>
          <p:cNvPr id="15" name="PlaceHolder 2"/>
          <p:cNvSpPr>
            <a:spLocks noGrp="1"/>
          </p:cNvSpPr>
          <p:nvPr>
            <p:ph type="dt" idx="7"/>
          </p:nvPr>
        </p:nvSpPr>
        <p:spPr>
          <a:xfrm>
            <a:off x="457200" y="6356520"/>
            <a:ext cx="2133360" cy="364680"/>
          </a:xfrm>
          <a:prstGeom prst="rect">
            <a:avLst/>
          </a:prstGeom>
          <a:noFill/>
          <a:ln w="0">
            <a:noFill/>
          </a:ln>
        </p:spPr>
        <p:txBody>
          <a:bodyPr lIns="0" tIns="0" rIns="0" bIns="0" anchor="b">
            <a:noAutofit/>
          </a:bodyPr>
          <a:lstStyle>
            <a:lvl1pPr indent="0">
              <a:lnSpc>
                <a:spcPct val="100000"/>
              </a:lnSpc>
              <a:buNone/>
              <a:defRPr lang="en-US" sz="1000" b="0" u="none" strike="noStrike">
                <a:solidFill>
                  <a:schemeClr val="dk1"/>
                </a:solidFill>
                <a:uFillTx/>
                <a:latin typeface="Arial"/>
              </a:defRPr>
            </a:lvl1pPr>
          </a:lstStyle>
          <a:p>
            <a:pPr indent="0">
              <a:lnSpc>
                <a:spcPct val="100000"/>
              </a:lnSpc>
              <a:buNone/>
            </a:pPr>
            <a:r>
              <a:rPr lang="en-US" sz="1000" b="0" u="none" strike="noStrike">
                <a:solidFill>
                  <a:schemeClr val="dk1"/>
                </a:solidFill>
                <a:uFillTx/>
                <a:latin typeface="Arial"/>
              </a:rPr>
              <a:t>&lt;date/time&gt;</a:t>
            </a:r>
            <a:endParaRPr lang="en-IN" sz="1000" b="0" u="none" strike="noStrike">
              <a:solidFill>
                <a:srgbClr val="000000"/>
              </a:solidFill>
              <a:uFillTx/>
              <a:latin typeface="Times New Roman"/>
            </a:endParaRPr>
          </a:p>
        </p:txBody>
      </p:sp>
      <p:sp>
        <p:nvSpPr>
          <p:cNvPr id="16" name="PlaceHolder 3"/>
          <p:cNvSpPr>
            <a:spLocks noGrp="1"/>
          </p:cNvSpPr>
          <p:nvPr>
            <p:ph type="ftr" idx="8"/>
          </p:nvPr>
        </p:nvSpPr>
        <p:spPr>
          <a:xfrm>
            <a:off x="7238880" y="6477120"/>
            <a:ext cx="1447560" cy="380520"/>
          </a:xfrm>
          <a:prstGeom prst="rect">
            <a:avLst/>
          </a:prstGeom>
          <a:noFill/>
          <a:ln w="0">
            <a:noFill/>
          </a:ln>
        </p:spPr>
        <p:txBody>
          <a:bodyPr lIns="90000" tIns="45000" rIns="90000" bIns="45000" anchor="t">
            <a:noAutofit/>
          </a:bodyPr>
          <a:lstStyle>
            <a:lvl1pPr indent="0">
              <a:lnSpc>
                <a:spcPct val="100000"/>
              </a:lnSpc>
              <a:buNone/>
              <a:defRPr lang="en-US" sz="1400" b="0" u="none" strike="noStrike">
                <a:solidFill>
                  <a:schemeClr val="dk1"/>
                </a:solidFill>
                <a:uFillTx/>
                <a:latin typeface="Arial"/>
              </a:defRPr>
            </a:lvl1pPr>
          </a:lstStyle>
          <a:p>
            <a:pPr indent="0">
              <a:lnSpc>
                <a:spcPct val="100000"/>
              </a:lnSpc>
              <a:buNone/>
            </a:pPr>
            <a:r>
              <a:rPr lang="en-US" sz="1400" b="0" u="none" strike="noStrike">
                <a:solidFill>
                  <a:schemeClr val="dk1"/>
                </a:solidFill>
                <a:uFillTx/>
                <a:latin typeface="Arial"/>
              </a:rPr>
              <a:t>&lt;footer&gt;</a:t>
            </a:r>
            <a:endParaRPr lang="en-IN" sz="14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704880"/>
            <a:ext cx="8229240" cy="1142640"/>
          </a:xfrm>
          <a:prstGeom prst="rect">
            <a:avLst/>
          </a:prstGeom>
          <a:noFill/>
          <a:ln w="9360">
            <a:noFill/>
          </a:ln>
        </p:spPr>
        <p:txBody>
          <a:bodyPr lIns="0" tIns="45720" rIns="0" bIns="0" numCol="1" spcCol="0" anchor="b">
            <a:noAutofit/>
          </a:bodyPr>
          <a:lstStyle/>
          <a:p>
            <a:pPr indent="0">
              <a:lnSpc>
                <a:spcPct val="100000"/>
              </a:lnSpc>
              <a:buNone/>
            </a:pPr>
            <a:r>
              <a:rPr lang="en-US" sz="3200" b="0" u="none" strike="noStrike">
                <a:solidFill>
                  <a:schemeClr val="accent1"/>
                </a:solidFill>
                <a:uFillTx/>
                <a:latin typeface="Arial"/>
              </a:rPr>
              <a:t>Click to edit Master title style</a:t>
            </a:r>
            <a:endParaRPr lang="en-US" sz="3200" b="0" u="none" strike="noStrike">
              <a:solidFill>
                <a:schemeClr val="dk1"/>
              </a:solidFill>
              <a:uFillTx/>
              <a:latin typeface="Arial"/>
            </a:endParaRPr>
          </a:p>
        </p:txBody>
      </p:sp>
      <p:sp>
        <p:nvSpPr>
          <p:cNvPr id="18" name="PlaceHolder 2"/>
          <p:cNvSpPr>
            <a:spLocks noGrp="1"/>
          </p:cNvSpPr>
          <p:nvPr>
            <p:ph type="body"/>
          </p:nvPr>
        </p:nvSpPr>
        <p:spPr>
          <a:xfrm>
            <a:off x="457200" y="1935000"/>
            <a:ext cx="8229240" cy="4389120"/>
          </a:xfrm>
          <a:prstGeom prst="rect">
            <a:avLst/>
          </a:prstGeom>
          <a:noFill/>
          <a:ln w="9360">
            <a:noFill/>
          </a:ln>
        </p:spPr>
        <p:txBody>
          <a:bodyPr lIns="91440" tIns="45720" rIns="91440" bIns="45720" numCol="1" spcCol="0" anchor="t">
            <a:noAutofit/>
          </a:bodyPr>
          <a:lstStyle/>
          <a:p>
            <a:pPr marL="272880" indent="-272880">
              <a:lnSpc>
                <a:spcPct val="100000"/>
              </a:lnSpc>
              <a:spcBef>
                <a:spcPts val="400"/>
              </a:spcBef>
              <a:buClr>
                <a:srgbClr val="000000"/>
              </a:buClr>
              <a:buSzPct val="80000"/>
              <a:buFont typeface="Wingdings" charset="2"/>
              <a:buChar char=""/>
            </a:pPr>
            <a:r>
              <a:rPr lang="en-US" sz="2000" b="0" u="none" strike="noStrike">
                <a:solidFill>
                  <a:schemeClr val="dk1"/>
                </a:solidFill>
                <a:uFillTx/>
                <a:latin typeface="Arial"/>
              </a:rPr>
              <a:t>Click to edit Master text styles</a:t>
            </a:r>
          </a:p>
          <a:p>
            <a:pPr marL="639720" lvl="1" indent="-246240">
              <a:lnSpc>
                <a:spcPct val="100000"/>
              </a:lnSpc>
              <a:spcBef>
                <a:spcPts val="400"/>
              </a:spcBef>
              <a:buClr>
                <a:srgbClr val="000000"/>
              </a:buClr>
              <a:buSzPct val="80000"/>
              <a:buFont typeface="Wingdings" charset="2"/>
              <a:buChar char=""/>
            </a:pPr>
            <a:r>
              <a:rPr lang="en-US" sz="2000" b="0" u="none" strike="noStrike">
                <a:solidFill>
                  <a:schemeClr val="dk1"/>
                </a:solidFill>
                <a:uFillTx/>
                <a:latin typeface="Arial"/>
              </a:rPr>
              <a:t>Second level</a:t>
            </a:r>
          </a:p>
          <a:p>
            <a:pPr marL="914400" lvl="2" indent="-246240">
              <a:lnSpc>
                <a:spcPct val="100000"/>
              </a:lnSpc>
              <a:spcBef>
                <a:spcPts val="400"/>
              </a:spcBef>
              <a:buClr>
                <a:srgbClr val="000000"/>
              </a:buClr>
              <a:buSzPct val="80000"/>
              <a:buFont typeface="Wingdings" charset="2"/>
              <a:buChar char=""/>
            </a:pPr>
            <a:r>
              <a:rPr lang="en-US" sz="2000" b="0" u="none" strike="noStrike">
                <a:solidFill>
                  <a:schemeClr val="dk1"/>
                </a:solidFill>
                <a:uFillTx/>
                <a:latin typeface="Arial"/>
              </a:rPr>
              <a:t>Third level</a:t>
            </a:r>
          </a:p>
          <a:p>
            <a:pPr marL="1187280" lvl="3" indent="-209520">
              <a:lnSpc>
                <a:spcPct val="100000"/>
              </a:lnSpc>
              <a:spcBef>
                <a:spcPts val="400"/>
              </a:spcBef>
              <a:buClr>
                <a:srgbClr val="000000"/>
              </a:buClr>
              <a:buSzPct val="80000"/>
              <a:buFont typeface="Wingdings" charset="2"/>
              <a:buChar char=""/>
            </a:pPr>
            <a:r>
              <a:rPr lang="en-US" sz="2000" b="0" u="none" strike="noStrike">
                <a:solidFill>
                  <a:schemeClr val="dk1"/>
                </a:solidFill>
                <a:uFillTx/>
                <a:latin typeface="Arial"/>
              </a:rPr>
              <a:t>Fourth level</a:t>
            </a:r>
          </a:p>
          <a:p>
            <a:pPr marL="1461960" lvl="4" indent="-209520">
              <a:lnSpc>
                <a:spcPct val="100000"/>
              </a:lnSpc>
              <a:spcBef>
                <a:spcPts val="400"/>
              </a:spcBef>
              <a:buClr>
                <a:srgbClr val="000000"/>
              </a:buClr>
              <a:buSzPct val="80000"/>
              <a:buFont typeface="Wingdings" charset="2"/>
              <a:buChar char=""/>
            </a:pPr>
            <a:r>
              <a:rPr lang="en-US" sz="2000" b="0" u="none" strike="noStrike">
                <a:solidFill>
                  <a:schemeClr val="dk1"/>
                </a:solidFill>
                <a:uFillTx/>
                <a:latin typeface="Arial"/>
              </a:rPr>
              <a:t>Fifth level</a:t>
            </a:r>
          </a:p>
        </p:txBody>
      </p:sp>
      <p:sp>
        <p:nvSpPr>
          <p:cNvPr id="19" name="PlaceHolder 3"/>
          <p:cNvSpPr>
            <a:spLocks noGrp="1"/>
          </p:cNvSpPr>
          <p:nvPr>
            <p:ph type="dt" idx="9"/>
          </p:nvPr>
        </p:nvSpPr>
        <p:spPr>
          <a:xfrm>
            <a:off x="457200" y="6356520"/>
            <a:ext cx="2133360" cy="364680"/>
          </a:xfrm>
          <a:prstGeom prst="rect">
            <a:avLst/>
          </a:prstGeom>
          <a:noFill/>
          <a:ln w="0">
            <a:noFill/>
          </a:ln>
        </p:spPr>
        <p:txBody>
          <a:bodyPr lIns="0" tIns="0" rIns="0" bIns="0" anchor="b">
            <a:noAutofit/>
          </a:bodyPr>
          <a:lstStyle>
            <a:lvl1pPr indent="0">
              <a:lnSpc>
                <a:spcPct val="100000"/>
              </a:lnSpc>
              <a:buNone/>
              <a:defRPr lang="en-US" sz="1000" b="0" u="none" strike="noStrike">
                <a:solidFill>
                  <a:schemeClr val="dk1"/>
                </a:solidFill>
                <a:uFillTx/>
                <a:latin typeface="Arial"/>
              </a:defRPr>
            </a:lvl1pPr>
          </a:lstStyle>
          <a:p>
            <a:pPr indent="0">
              <a:lnSpc>
                <a:spcPct val="100000"/>
              </a:lnSpc>
              <a:buNone/>
            </a:pPr>
            <a:r>
              <a:rPr lang="en-US" sz="1000" b="0" u="none" strike="noStrike">
                <a:solidFill>
                  <a:schemeClr val="dk1"/>
                </a:solidFill>
                <a:uFillTx/>
                <a:latin typeface="Arial"/>
              </a:rPr>
              <a:t>&lt;date/time&gt;</a:t>
            </a:r>
            <a:endParaRPr lang="en-IN" sz="1000" b="0" u="none" strike="noStrike">
              <a:solidFill>
                <a:srgbClr val="000000"/>
              </a:solidFill>
              <a:uFillTx/>
              <a:latin typeface="Times New Roman"/>
            </a:endParaRPr>
          </a:p>
        </p:txBody>
      </p:sp>
      <p:sp>
        <p:nvSpPr>
          <p:cNvPr id="20" name="PlaceHolder 4"/>
          <p:cNvSpPr>
            <a:spLocks noGrp="1"/>
          </p:cNvSpPr>
          <p:nvPr>
            <p:ph type="ftr" idx="10"/>
          </p:nvPr>
        </p:nvSpPr>
        <p:spPr>
          <a:xfrm>
            <a:off x="7238880" y="6477120"/>
            <a:ext cx="1447560" cy="380520"/>
          </a:xfrm>
          <a:prstGeom prst="rect">
            <a:avLst/>
          </a:prstGeom>
          <a:noFill/>
          <a:ln w="0">
            <a:noFill/>
          </a:ln>
        </p:spPr>
        <p:txBody>
          <a:bodyPr lIns="90000" tIns="45000" rIns="90000" bIns="45000" anchor="t">
            <a:noAutofit/>
          </a:bodyPr>
          <a:lstStyle>
            <a:lvl1pPr indent="0">
              <a:lnSpc>
                <a:spcPct val="100000"/>
              </a:lnSpc>
              <a:buNone/>
              <a:defRPr lang="en-US" sz="1400" b="0" u="none" strike="noStrike">
                <a:solidFill>
                  <a:schemeClr val="dk1"/>
                </a:solidFill>
                <a:uFillTx/>
                <a:latin typeface="Arial"/>
              </a:defRPr>
            </a:lvl1pPr>
          </a:lstStyle>
          <a:p>
            <a:pPr indent="0">
              <a:lnSpc>
                <a:spcPct val="100000"/>
              </a:lnSpc>
              <a:buNone/>
            </a:pPr>
            <a:r>
              <a:rPr lang="en-US" sz="1400" b="0" u="none" strike="noStrike">
                <a:solidFill>
                  <a:schemeClr val="dk1"/>
                </a:solidFill>
                <a:uFillTx/>
                <a:latin typeface="Arial"/>
              </a:rPr>
              <a:t>&lt;footer&gt;</a:t>
            </a:r>
            <a:endParaRPr lang="en-IN" sz="14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rohitrox/healthcare-provider-fraud-detection-analysi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tile tx="0" ty="0" sx="99988" sy="79985" algn="tl"/>
        </a:blipFill>
        <a:effectLst/>
      </p:bgPr>
    </p:bg>
    <p:spTree>
      <p:nvGrpSpPr>
        <p:cNvPr id="1" name=""/>
        <p:cNvGrpSpPr/>
        <p:nvPr/>
      </p:nvGrpSpPr>
      <p:grpSpPr>
        <a:xfrm>
          <a:off x="0" y="0"/>
          <a:ext cx="0" cy="0"/>
          <a:chOff x="0" y="0"/>
          <a:chExt cx="0" cy="0"/>
        </a:xfrm>
      </p:grpSpPr>
      <p:sp>
        <p:nvSpPr>
          <p:cNvPr id="176" name="PlaceHolder 1"/>
          <p:cNvSpPr>
            <a:spLocks noGrp="1"/>
          </p:cNvSpPr>
          <p:nvPr>
            <p:ph type="subTitle"/>
          </p:nvPr>
        </p:nvSpPr>
        <p:spPr>
          <a:xfrm>
            <a:off x="2286000" y="1371600"/>
            <a:ext cx="6552720" cy="1599840"/>
          </a:xfrm>
          <a:prstGeom prst="rect">
            <a:avLst/>
          </a:prstGeom>
          <a:noFill/>
          <a:ln w="9360">
            <a:noFill/>
          </a:ln>
        </p:spPr>
        <p:txBody>
          <a:bodyPr lIns="0" tIns="45720" rIns="18360" bIns="45720" numCol="1" spcCol="0" anchor="t">
            <a:noAutofit/>
          </a:bodyPr>
          <a:lstStyle/>
          <a:p>
            <a:pPr algn="ctr">
              <a:lnSpc>
                <a:spcPct val="100000"/>
              </a:lnSpc>
              <a:spcBef>
                <a:spcPts val="641"/>
              </a:spcBef>
              <a:tabLst>
                <a:tab pos="0" algn="l"/>
              </a:tabLst>
            </a:pPr>
            <a:endParaRPr lang="en-IN" sz="3200" b="0" u="none" strike="noStrike">
              <a:solidFill>
                <a:srgbClr val="000000"/>
              </a:solidFill>
              <a:uFillTx/>
              <a:latin typeface="Arial"/>
            </a:endParaRPr>
          </a:p>
          <a:p>
            <a:pPr algn="ctr">
              <a:lnSpc>
                <a:spcPct val="100000"/>
              </a:lnSpc>
              <a:spcBef>
                <a:spcPts val="641"/>
              </a:spcBef>
              <a:tabLst>
                <a:tab pos="0" algn="l"/>
              </a:tabLst>
            </a:pPr>
            <a:r>
              <a:rPr lang="en-US" sz="3200" b="1" u="none" strike="noStrike">
                <a:solidFill>
                  <a:srgbClr val="B9077E"/>
                </a:solidFill>
                <a:uFillTx/>
                <a:latin typeface="Arial"/>
              </a:rPr>
              <a:t>    </a:t>
            </a:r>
            <a:endParaRPr lang="en-IN" sz="3200" b="0" u="none" strike="noStrike">
              <a:solidFill>
                <a:srgbClr val="000000"/>
              </a:solidFill>
              <a:uFillTx/>
              <a:latin typeface="Arial"/>
            </a:endParaRPr>
          </a:p>
        </p:txBody>
      </p:sp>
      <p:pic>
        <p:nvPicPr>
          <p:cNvPr id="177" name="Picture 6" descr="klogo copy.png"/>
          <p:cNvPicPr/>
          <p:nvPr/>
        </p:nvPicPr>
        <p:blipFill>
          <a:blip r:embed="rId4"/>
          <a:stretch/>
        </p:blipFill>
        <p:spPr>
          <a:xfrm>
            <a:off x="0" y="13680"/>
            <a:ext cx="1373760" cy="1066320"/>
          </a:xfrm>
          <a:prstGeom prst="rect">
            <a:avLst/>
          </a:prstGeom>
          <a:ln w="0">
            <a:noFill/>
          </a:ln>
        </p:spPr>
      </p:pic>
      <p:pic>
        <p:nvPicPr>
          <p:cNvPr id="178" name="Picture 8" descr="kec2blackborder png.PNG"/>
          <p:cNvPicPr/>
          <p:nvPr/>
        </p:nvPicPr>
        <p:blipFill>
          <a:blip r:embed="rId5"/>
          <a:stretch/>
        </p:blipFill>
        <p:spPr>
          <a:xfrm>
            <a:off x="380880" y="4495680"/>
            <a:ext cx="1478520" cy="1841040"/>
          </a:xfrm>
          <a:prstGeom prst="rect">
            <a:avLst/>
          </a:prstGeom>
          <a:ln w="0">
            <a:noFill/>
          </a:ln>
        </p:spPr>
      </p:pic>
      <p:sp>
        <p:nvSpPr>
          <p:cNvPr id="179" name="Subtitle 2"/>
          <p:cNvSpPr/>
          <p:nvPr/>
        </p:nvSpPr>
        <p:spPr>
          <a:xfrm>
            <a:off x="2362320" y="3463560"/>
            <a:ext cx="6400440" cy="2907720"/>
          </a:xfrm>
          <a:prstGeom prst="rect">
            <a:avLst/>
          </a:prstGeom>
          <a:noFill/>
          <a:ln w="9525">
            <a:noFill/>
          </a:ln>
        </p:spPr>
        <p:style>
          <a:lnRef idx="0">
            <a:scrgbClr r="0" g="0" b="0"/>
          </a:lnRef>
          <a:fillRef idx="0">
            <a:scrgbClr r="0" g="0" b="0"/>
          </a:fillRef>
          <a:effectRef idx="0">
            <a:scrgbClr r="0" g="0" b="0"/>
          </a:effectRef>
          <a:fontRef idx="minor"/>
        </p:style>
        <p:txBody>
          <a:bodyPr lIns="0" rIns="18360" numCol="1" spcCol="0" anchor="t">
            <a:normAutofit/>
          </a:bodyPr>
          <a:lstStyle/>
          <a:p>
            <a:pPr algn="ctr" defTabSz="914400">
              <a:lnSpc>
                <a:spcPct val="100000"/>
              </a:lnSpc>
              <a:spcBef>
                <a:spcPts val="360"/>
              </a:spcBef>
              <a:tabLst>
                <a:tab pos="0" algn="l"/>
              </a:tabLst>
            </a:pPr>
            <a:endParaRPr lang="en-IN" sz="1800" b="0" u="none" strike="noStrike" dirty="0">
              <a:solidFill>
                <a:srgbClr val="000000"/>
              </a:solidFill>
              <a:uFillTx/>
              <a:latin typeface="Arial"/>
            </a:endParaRPr>
          </a:p>
          <a:p>
            <a:pPr algn="ctr" defTabSz="914400">
              <a:lnSpc>
                <a:spcPct val="100000"/>
              </a:lnSpc>
              <a:spcBef>
                <a:spcPts val="241"/>
              </a:spcBef>
              <a:tabLst>
                <a:tab pos="0" algn="l"/>
              </a:tabLst>
            </a:pPr>
            <a:r>
              <a:rPr lang="en-US" sz="2000" b="1" u="none" strike="noStrike" dirty="0">
                <a:solidFill>
                  <a:schemeClr val="dk1"/>
                </a:solidFill>
                <a:uFillTx/>
                <a:latin typeface="DejaVu Serif Condensed"/>
              </a:rPr>
              <a:t>PROJECT GUIDE</a:t>
            </a:r>
            <a:endParaRPr lang="en-IN" sz="2000" b="0" u="none" strike="noStrike" dirty="0">
              <a:solidFill>
                <a:srgbClr val="000000"/>
              </a:solidFill>
              <a:uFillTx/>
              <a:latin typeface="Arial"/>
            </a:endParaRPr>
          </a:p>
          <a:p>
            <a:pPr algn="ctr" defTabSz="914400">
              <a:lnSpc>
                <a:spcPct val="100000"/>
              </a:lnSpc>
              <a:spcBef>
                <a:spcPts val="241"/>
              </a:spcBef>
              <a:tabLst>
                <a:tab pos="0" algn="l"/>
              </a:tabLst>
            </a:pPr>
            <a:r>
              <a:rPr lang="en-US" sz="1800" b="0" u="none" strike="noStrike" dirty="0" err="1">
                <a:solidFill>
                  <a:schemeClr val="dk1"/>
                </a:solidFill>
                <a:uFillTx/>
                <a:latin typeface="Times New Roman"/>
              </a:rPr>
              <a:t>Ms.P.JAYADHARSHINI</a:t>
            </a:r>
            <a:endParaRPr lang="en-IN" sz="1800" b="0" u="none" strike="noStrike" dirty="0">
              <a:solidFill>
                <a:srgbClr val="000000"/>
              </a:solidFill>
              <a:uFillTx/>
              <a:latin typeface="Arial"/>
            </a:endParaRPr>
          </a:p>
          <a:p>
            <a:pPr algn="ctr" defTabSz="914400">
              <a:lnSpc>
                <a:spcPct val="100000"/>
              </a:lnSpc>
              <a:spcBef>
                <a:spcPts val="241"/>
              </a:spcBef>
              <a:tabLst>
                <a:tab pos="0" algn="l"/>
              </a:tabLst>
            </a:pPr>
            <a:endParaRPr lang="en-IN" sz="1800" b="0" u="none" strike="noStrike" dirty="0">
              <a:solidFill>
                <a:srgbClr val="000000"/>
              </a:solidFill>
              <a:uFillTx/>
              <a:latin typeface="Arial"/>
            </a:endParaRPr>
          </a:p>
          <a:p>
            <a:pPr algn="ctr" defTabSz="914400">
              <a:lnSpc>
                <a:spcPct val="100000"/>
              </a:lnSpc>
              <a:spcBef>
                <a:spcPts val="241"/>
              </a:spcBef>
              <a:tabLst>
                <a:tab pos="0" algn="l"/>
              </a:tabLst>
            </a:pPr>
            <a:r>
              <a:rPr lang="en-US" sz="1800" b="1" u="none" strike="noStrike" dirty="0">
                <a:solidFill>
                  <a:schemeClr val="dk1"/>
                </a:solidFill>
                <a:uFillTx/>
                <a:latin typeface="DejaVu Serif"/>
              </a:rPr>
              <a:t>PROJECT MEMBER</a:t>
            </a:r>
            <a:endParaRPr lang="en-IN" sz="1800" b="0" u="none" strike="noStrike" dirty="0">
              <a:solidFill>
                <a:srgbClr val="000000"/>
              </a:solidFill>
              <a:uFillTx/>
              <a:latin typeface="Arial"/>
            </a:endParaRPr>
          </a:p>
          <a:p>
            <a:pPr algn="ctr" defTabSz="914400">
              <a:lnSpc>
                <a:spcPct val="100000"/>
              </a:lnSpc>
              <a:spcBef>
                <a:spcPts val="241"/>
              </a:spcBef>
              <a:tabLst>
                <a:tab pos="0" algn="l"/>
              </a:tabLst>
            </a:pPr>
            <a:r>
              <a:rPr lang="en-US" dirty="0">
                <a:solidFill>
                  <a:schemeClr val="dk1"/>
                </a:solidFill>
                <a:latin typeface="Times New Roman"/>
              </a:rPr>
              <a:t>SUDHARSHAN S 22ALR097 </a:t>
            </a:r>
          </a:p>
          <a:p>
            <a:pPr algn="ctr" defTabSz="914400">
              <a:lnSpc>
                <a:spcPct val="100000"/>
              </a:lnSpc>
              <a:spcBef>
                <a:spcPts val="241"/>
              </a:spcBef>
              <a:tabLst>
                <a:tab pos="0" algn="l"/>
              </a:tabLst>
            </a:pPr>
            <a:r>
              <a:rPr lang="en-US" sz="1800" b="0" u="none" strike="noStrike" dirty="0">
                <a:solidFill>
                  <a:schemeClr val="dk1"/>
                </a:solidFill>
                <a:uFillTx/>
                <a:latin typeface="Times New Roman"/>
              </a:rPr>
              <a:t>RITHANYA M 22ALR080</a:t>
            </a:r>
          </a:p>
          <a:p>
            <a:pPr algn="ctr" defTabSz="914400">
              <a:lnSpc>
                <a:spcPct val="100000"/>
              </a:lnSpc>
              <a:spcBef>
                <a:spcPts val="241"/>
              </a:spcBef>
              <a:tabLst>
                <a:tab pos="0" algn="l"/>
              </a:tabLst>
            </a:pPr>
            <a:r>
              <a:rPr lang="en-US" dirty="0">
                <a:solidFill>
                  <a:schemeClr val="dk1"/>
                </a:solidFill>
                <a:latin typeface="Times New Roman"/>
              </a:rPr>
              <a:t>SUDHEKSHA K 22ALR099</a:t>
            </a:r>
            <a:endParaRPr lang="en-IN" sz="1800" b="0" u="none" strike="noStrike" dirty="0">
              <a:solidFill>
                <a:srgbClr val="000000"/>
              </a:solidFill>
              <a:uFillTx/>
              <a:latin typeface="Arial"/>
            </a:endParaRPr>
          </a:p>
          <a:p>
            <a:pPr algn="ctr" defTabSz="914400">
              <a:lnSpc>
                <a:spcPct val="100000"/>
              </a:lnSpc>
              <a:spcBef>
                <a:spcPts val="360"/>
              </a:spcBef>
              <a:tabLst>
                <a:tab pos="0" algn="l"/>
              </a:tabLst>
            </a:pPr>
            <a:endParaRPr lang="en-IN" sz="1800" b="0" u="none" strike="noStrike" dirty="0">
              <a:solidFill>
                <a:srgbClr val="000000"/>
              </a:solidFill>
              <a:uFillTx/>
              <a:latin typeface="Arial"/>
            </a:endParaRPr>
          </a:p>
          <a:p>
            <a:pPr algn="ctr" defTabSz="914400">
              <a:lnSpc>
                <a:spcPct val="100000"/>
              </a:lnSpc>
              <a:spcBef>
                <a:spcPts val="360"/>
              </a:spcBef>
              <a:tabLst>
                <a:tab pos="0" algn="l"/>
              </a:tabLst>
            </a:pPr>
            <a:endParaRPr lang="en-IN" sz="1800" b="0" u="none" strike="noStrike" dirty="0">
              <a:solidFill>
                <a:srgbClr val="000000"/>
              </a:solidFill>
              <a:uFillTx/>
              <a:latin typeface="Arial"/>
            </a:endParaRPr>
          </a:p>
        </p:txBody>
      </p:sp>
      <p:sp>
        <p:nvSpPr>
          <p:cNvPr id="180" name="PlaceHolder 2"/>
          <p:cNvSpPr>
            <a:spLocks noGrp="1"/>
          </p:cNvSpPr>
          <p:nvPr>
            <p:ph type="title"/>
          </p:nvPr>
        </p:nvSpPr>
        <p:spPr>
          <a:xfrm>
            <a:off x="1080000" y="1967344"/>
            <a:ext cx="7985160" cy="1136074"/>
          </a:xfrm>
          <a:prstGeom prst="rect">
            <a:avLst/>
          </a:prstGeom>
          <a:noFill/>
          <a:ln w="9360">
            <a:noFill/>
          </a:ln>
        </p:spPr>
        <p:txBody>
          <a:bodyPr lIns="0" tIns="0" rIns="18360" bIns="0" numCol="1" spcCol="0" anchor="b">
            <a:normAutofit fontScale="90000"/>
          </a:bodyPr>
          <a:lstStyle/>
          <a:p>
            <a:pPr algn="ctr">
              <a:lnSpc>
                <a:spcPct val="100000"/>
              </a:lnSpc>
              <a:spcBef>
                <a:spcPts val="1191"/>
              </a:spcBef>
              <a:spcAft>
                <a:spcPts val="992"/>
              </a:spcAft>
            </a:pPr>
            <a:r>
              <a:rPr lang="en-US" dirty="0"/>
              <a:t>Leveraging Predictive Modeling to Detect and Prevent Healthcare Claims Fraud</a:t>
            </a:r>
            <a:endParaRPr lang="en-US" sz="4400" b="0" u="none" strike="noStrike" dirty="0">
              <a:solidFill>
                <a:schemeClr val="dk1"/>
              </a:solidFill>
              <a:uFillTx/>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699" y="756251"/>
            <a:ext cx="8229240" cy="1142640"/>
          </a:xfrm>
        </p:spPr>
        <p:txBody>
          <a:bodyPr/>
          <a:lstStyle/>
          <a:p>
            <a:r>
              <a:rPr lang="en-US" sz="2000" b="1" dirty="0"/>
              <a:t>6) What is the distribution of gender in the dataset?</a:t>
            </a:r>
            <a:br>
              <a:rPr lang="en-US" sz="2000" b="1" dirty="0"/>
            </a:br>
            <a:br>
              <a:rPr lang="en-US" sz="1800" b="1" dirty="0"/>
            </a:br>
            <a:r>
              <a:rPr lang="en-US" sz="1800" b="1" dirty="0"/>
              <a:t>DAX QUERY:</a:t>
            </a:r>
            <a:br>
              <a:rPr lang="en-US" sz="1800" b="1" dirty="0"/>
            </a:br>
            <a:r>
              <a:rPr lang="en-US" sz="1800" b="1" dirty="0"/>
              <a:t>         </a:t>
            </a:r>
            <a:r>
              <a:rPr lang="en-IN" sz="1600" dirty="0" err="1"/>
              <a:t>GenderCount</a:t>
            </a:r>
            <a:r>
              <a:rPr lang="en-IN" sz="1600" dirty="0"/>
              <a:t> = COUNTROWS('Train_Beneficiarydata-1542865627584')</a:t>
            </a:r>
            <a:br>
              <a:rPr lang="en-IN" sz="1600" dirty="0"/>
            </a:br>
            <a:endParaRPr lang="en-IN" sz="1600" dirty="0"/>
          </a:p>
        </p:txBody>
      </p:sp>
      <p:sp>
        <p:nvSpPr>
          <p:cNvPr id="3" name="Title 2"/>
          <p:cNvSpPr>
            <a:spLocks noGrp="1"/>
          </p:cNvSpPr>
          <p:nvPr>
            <p:ph type="title"/>
          </p:nvPr>
        </p:nvSpPr>
        <p:spPr/>
        <p:txBody>
          <a:bodyPr/>
          <a:lstStyle/>
          <a:p>
            <a:endParaRPr lang="en-IN" dirty="0"/>
          </a:p>
        </p:txBody>
      </p:sp>
      <p:pic>
        <p:nvPicPr>
          <p:cNvPr id="4" name="Picture 3"/>
          <p:cNvPicPr>
            <a:picLocks noChangeAspect="1"/>
          </p:cNvPicPr>
          <p:nvPr/>
        </p:nvPicPr>
        <p:blipFill>
          <a:blip r:embed="rId2"/>
          <a:stretch>
            <a:fillRect/>
          </a:stretch>
        </p:blipFill>
        <p:spPr>
          <a:xfrm>
            <a:off x="2034284" y="2587841"/>
            <a:ext cx="5260368" cy="3305636"/>
          </a:xfrm>
          <a:prstGeom prst="rect">
            <a:avLst/>
          </a:prstGeom>
        </p:spPr>
      </p:pic>
    </p:spTree>
    <p:extLst>
      <p:ext uri="{BB962C8B-B14F-4D97-AF65-F5344CB8AC3E}">
        <p14:creationId xmlns:p14="http://schemas.microsoft.com/office/powerpoint/2010/main" val="59149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54" y="704879"/>
            <a:ext cx="8229240" cy="1452693"/>
          </a:xfrm>
        </p:spPr>
        <p:txBody>
          <a:bodyPr/>
          <a:lstStyle/>
          <a:p>
            <a:br>
              <a:rPr lang="en-US" sz="2000" b="1" dirty="0"/>
            </a:br>
            <a:br>
              <a:rPr lang="en-US" sz="2000" b="1" dirty="0"/>
            </a:br>
            <a:br>
              <a:rPr lang="en-US" sz="2000" b="1" dirty="0"/>
            </a:br>
            <a:br>
              <a:rPr lang="en-US" sz="2000" b="1" dirty="0"/>
            </a:br>
            <a:br>
              <a:rPr lang="en-US" sz="2000" b="1" dirty="0"/>
            </a:br>
            <a:br>
              <a:rPr lang="en-US" sz="2000" b="1" dirty="0"/>
            </a:br>
            <a:r>
              <a:rPr lang="en-US" sz="2000" b="1" dirty="0"/>
              <a:t>7) How does the presence of chronic kidney disease affect inpatient reimbursements?</a:t>
            </a:r>
            <a:br>
              <a:rPr lang="en-US" sz="2000" b="1" dirty="0"/>
            </a:br>
            <a:br>
              <a:rPr lang="en-US" sz="2000" b="1" dirty="0"/>
            </a:br>
            <a:r>
              <a:rPr lang="en-US" sz="1800" b="1" dirty="0"/>
              <a:t>DAX QUERY:</a:t>
            </a:r>
            <a:r>
              <a:rPr lang="en-IN" sz="1400" dirty="0" err="1"/>
              <a:t>AvgIPReimbursement_Kidney</a:t>
            </a:r>
            <a:r>
              <a:rPr lang="en-IN" sz="1400" dirty="0"/>
              <a:t> = AVERAGEX(FILTER('Train_Beneficiarydata-1542865627584','Train_Beneficiarydata-1542865627584'[</a:t>
            </a:r>
            <a:r>
              <a:rPr lang="en-IN" sz="1400" dirty="0" err="1"/>
              <a:t>ChronicCond_KidneyDisease</a:t>
            </a:r>
            <a:r>
              <a:rPr lang="en-IN" sz="1400" dirty="0"/>
              <a:t>] = 1),</a:t>
            </a:r>
            <a:br>
              <a:rPr lang="en-IN" sz="1400" dirty="0"/>
            </a:br>
            <a:r>
              <a:rPr lang="en-IN" sz="1400" dirty="0"/>
              <a:t>    'Train_Beneficiarydata-1542865627584'[</a:t>
            </a:r>
            <a:r>
              <a:rPr lang="en-IN" sz="1400" dirty="0" err="1"/>
              <a:t>IPAnnualReimbursementAmt</a:t>
            </a:r>
            <a:r>
              <a:rPr lang="en-IN" sz="1400" dirty="0"/>
              <a:t>])</a:t>
            </a:r>
            <a:br>
              <a:rPr lang="en-IN" sz="1400" dirty="0"/>
            </a:br>
            <a:br>
              <a:rPr lang="en-IN" dirty="0"/>
            </a:br>
            <a:br>
              <a:rPr lang="en-IN" dirty="0"/>
            </a:br>
            <a:endParaRPr lang="en-IN" sz="2000" b="1" dirty="0"/>
          </a:p>
        </p:txBody>
      </p:sp>
      <p:pic>
        <p:nvPicPr>
          <p:cNvPr id="4" name="Content Placeholder 3"/>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736333" y="2476072"/>
            <a:ext cx="6431856" cy="3773418"/>
          </a:xfrm>
        </p:spPr>
      </p:pic>
    </p:spTree>
    <p:extLst>
      <p:ext uri="{BB962C8B-B14F-4D97-AF65-F5344CB8AC3E}">
        <p14:creationId xmlns:p14="http://schemas.microsoft.com/office/powerpoint/2010/main" val="125094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231" y="704880"/>
            <a:ext cx="8229240" cy="1142640"/>
          </a:xfrm>
        </p:spPr>
        <p:txBody>
          <a:bodyPr/>
          <a:lstStyle/>
          <a:p>
            <a:br>
              <a:rPr lang="en-US" sz="2000" b="1" dirty="0"/>
            </a:br>
            <a:r>
              <a:rPr lang="en-US" sz="2000" b="1" dirty="0"/>
              <a:t>     8)Which state has the highest inpatient and outpatient reimbursements?</a:t>
            </a:r>
            <a:br>
              <a:rPr lang="en-US" sz="2000" b="1" dirty="0"/>
            </a:br>
            <a:br>
              <a:rPr lang="en-US" sz="2000" b="1" dirty="0"/>
            </a:br>
            <a:r>
              <a:rPr lang="en-US" sz="1600" b="1" dirty="0"/>
              <a:t>DAX QUERY:</a:t>
            </a:r>
            <a:r>
              <a:rPr lang="en-IN" sz="1400" dirty="0" err="1"/>
              <a:t>TotalReimbursement</a:t>
            </a:r>
            <a:r>
              <a:rPr lang="en-IN" sz="1400" dirty="0"/>
              <a:t> = SUM('Train_Beneficiarydata-1542865627584'[</a:t>
            </a:r>
            <a:r>
              <a:rPr lang="en-IN" sz="1400" dirty="0" err="1"/>
              <a:t>IPAnnualReimbursementAmt</a:t>
            </a:r>
            <a:r>
              <a:rPr lang="en-IN" sz="1400" dirty="0"/>
              <a:t>]) + S('Train_Beneficiarydata-1542865627584'[</a:t>
            </a:r>
            <a:r>
              <a:rPr lang="en-IN" sz="1400" dirty="0" err="1"/>
              <a:t>OPAnnualReimbursementAmt</a:t>
            </a:r>
            <a:r>
              <a:rPr lang="en-IN" sz="1200" dirty="0"/>
              <a:t>])</a:t>
            </a:r>
            <a:br>
              <a:rPr lang="en-IN" dirty="0"/>
            </a:br>
            <a:endParaRPr lang="en-IN" sz="2000" b="1" dirty="0"/>
          </a:p>
        </p:txBody>
      </p:sp>
      <p:pic>
        <p:nvPicPr>
          <p:cNvPr id="4" name="Content Placeholder 3"/>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828800" y="2188396"/>
            <a:ext cx="6010382" cy="4065857"/>
          </a:xfrm>
        </p:spPr>
      </p:pic>
    </p:spTree>
    <p:extLst>
      <p:ext uri="{BB962C8B-B14F-4D97-AF65-F5344CB8AC3E}">
        <p14:creationId xmlns:p14="http://schemas.microsoft.com/office/powerpoint/2010/main" val="3324698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973" y="540494"/>
            <a:ext cx="8229240" cy="1142640"/>
          </a:xfrm>
        </p:spPr>
        <p:txBody>
          <a:bodyPr/>
          <a:lstStyle/>
          <a:p>
            <a:r>
              <a:rPr lang="en-US" sz="2000" b="1" dirty="0"/>
              <a:t>  </a:t>
            </a:r>
            <a:br>
              <a:rPr lang="en-US" sz="2000" b="1" dirty="0"/>
            </a:br>
            <a:br>
              <a:rPr lang="en-US" sz="2000" b="1" dirty="0"/>
            </a:br>
            <a:br>
              <a:rPr lang="en-US" sz="2000" b="1" dirty="0"/>
            </a:br>
            <a:r>
              <a:rPr lang="en-US" sz="2000" b="1" dirty="0"/>
              <a:t>9) What is the impact of depression on outpatient reimbursements?</a:t>
            </a:r>
            <a:br>
              <a:rPr lang="en-US" sz="2000" b="1" dirty="0"/>
            </a:br>
            <a:br>
              <a:rPr lang="en-US" sz="2000" b="1" dirty="0"/>
            </a:br>
            <a:r>
              <a:rPr lang="en-US" sz="1800" b="1" dirty="0"/>
              <a:t>DAX QUERY:</a:t>
            </a:r>
            <a:r>
              <a:rPr lang="en-IN" sz="1400" dirty="0" err="1"/>
              <a:t>AvgOPReimbursement_Depression</a:t>
            </a:r>
            <a:r>
              <a:rPr lang="en-IN" sz="1400" dirty="0"/>
              <a:t> = AVERAGEX(FILTER('Train_Beneficiarydata-1542865627584', 'Train_Beneficiarydata-1542865627584'[</a:t>
            </a:r>
            <a:r>
              <a:rPr lang="en-IN" sz="1400" dirty="0" err="1"/>
              <a:t>ChronicCond_Depression</a:t>
            </a:r>
            <a:r>
              <a:rPr lang="en-IN" sz="1400" dirty="0"/>
              <a:t>] = 1),'Train_Beneficiarydata-1542865627584'[</a:t>
            </a:r>
            <a:r>
              <a:rPr lang="en-IN" sz="1400" dirty="0" err="1"/>
              <a:t>OPAnnualReimbursementAmt</a:t>
            </a:r>
            <a:r>
              <a:rPr lang="en-IN" sz="1400" dirty="0"/>
              <a:t>])</a:t>
            </a:r>
            <a:br>
              <a:rPr lang="en-IN" dirty="0"/>
            </a:br>
            <a:endParaRPr lang="en-IN" sz="1800" b="1" dirty="0"/>
          </a:p>
        </p:txBody>
      </p:sp>
      <p:pic>
        <p:nvPicPr>
          <p:cNvPr id="5" name="Content Placeholder 4"/>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715783" y="2291137"/>
            <a:ext cx="6056499" cy="4033463"/>
          </a:xfrm>
        </p:spPr>
      </p:pic>
    </p:spTree>
    <p:extLst>
      <p:ext uri="{BB962C8B-B14F-4D97-AF65-F5344CB8AC3E}">
        <p14:creationId xmlns:p14="http://schemas.microsoft.com/office/powerpoint/2010/main" val="4149308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231" y="694606"/>
            <a:ext cx="8229240" cy="1142640"/>
          </a:xfrm>
        </p:spPr>
        <p:txBody>
          <a:bodyPr/>
          <a:lstStyle/>
          <a:p>
            <a:r>
              <a:rPr lang="en-US" sz="2000" b="1" dirty="0"/>
              <a:t>     </a:t>
            </a:r>
            <a:br>
              <a:rPr lang="en-US" sz="2000" b="1" dirty="0"/>
            </a:br>
            <a:r>
              <a:rPr lang="en-US" sz="2000" b="1" dirty="0"/>
              <a:t>  10) Which races are more prone to chronic conditions?</a:t>
            </a:r>
            <a:br>
              <a:rPr lang="en-US" sz="2000" b="1" dirty="0"/>
            </a:br>
            <a:br>
              <a:rPr lang="en-US" sz="2000" b="1" dirty="0"/>
            </a:br>
            <a:r>
              <a:rPr lang="en-US" sz="1800" b="1" dirty="0"/>
              <a:t>DAX </a:t>
            </a:r>
            <a:r>
              <a:rPr lang="en-US" sz="1800" b="1" dirty="0" err="1"/>
              <a:t>QUERY</a:t>
            </a:r>
            <a:r>
              <a:rPr lang="en-US" sz="1200" b="1" dirty="0" err="1"/>
              <a:t>:</a:t>
            </a:r>
            <a:r>
              <a:rPr lang="en-US" sz="1200" dirty="0" err="1"/>
              <a:t>ChronicConditionCount</a:t>
            </a:r>
            <a:r>
              <a:rPr lang="en-US" sz="1200" dirty="0"/>
              <a:t> = SUMX('Train_Beneficiarydata-1542865627584','Train_Beneficiarydata-1542865627584'[</a:t>
            </a:r>
            <a:r>
              <a:rPr lang="en-US" sz="1200" dirty="0" err="1"/>
              <a:t>ChronicCond_Alzheimer</a:t>
            </a:r>
            <a:r>
              <a:rPr lang="en-US" sz="1200" dirty="0"/>
              <a:t>] +  'Train_Beneficiarydata-1542865627584'[</a:t>
            </a:r>
            <a:r>
              <a:rPr lang="en-US" sz="1200" dirty="0" err="1"/>
              <a:t>ChronicCond_Heartfailure</a:t>
            </a:r>
            <a:r>
              <a:rPr lang="en-US" sz="1200" dirty="0"/>
              <a:t>] + 'Train_Beneficiarydata-1542865627584'[</a:t>
            </a:r>
            <a:r>
              <a:rPr lang="en-US" sz="1200" dirty="0" err="1"/>
              <a:t>ChronicCond_Cancer</a:t>
            </a:r>
            <a:r>
              <a:rPr lang="en-US" sz="1200" dirty="0"/>
              <a:t>] + 'Train_Beneficiarydata-1542865627584'[</a:t>
            </a:r>
            <a:r>
              <a:rPr lang="en-US" sz="1200" dirty="0" err="1"/>
              <a:t>ChronicCond_Diabetes</a:t>
            </a:r>
            <a:r>
              <a:rPr lang="en-US" sz="1200" dirty="0"/>
              <a:t>]+'Train_Beneficiarydata-1542865627584'[</a:t>
            </a:r>
            <a:r>
              <a:rPr lang="en-US" sz="1200" dirty="0" err="1"/>
              <a:t>ChronicCond_stroke</a:t>
            </a:r>
            <a:r>
              <a:rPr lang="en-US" sz="1200" dirty="0"/>
              <a:t>])</a:t>
            </a:r>
            <a:br>
              <a:rPr lang="en-US" sz="1200" dirty="0"/>
            </a:br>
            <a:endParaRPr lang="en-IN" sz="1200" b="1" dirty="0"/>
          </a:p>
        </p:txBody>
      </p:sp>
      <p:pic>
        <p:nvPicPr>
          <p:cNvPr id="4" name="Content Placeholder 3"/>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695236" y="2250040"/>
            <a:ext cx="6242896" cy="4074560"/>
          </a:xfrm>
        </p:spPr>
      </p:pic>
    </p:spTree>
    <p:extLst>
      <p:ext uri="{BB962C8B-B14F-4D97-AF65-F5344CB8AC3E}">
        <p14:creationId xmlns:p14="http://schemas.microsoft.com/office/powerpoint/2010/main" val="136273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337" y="601579"/>
            <a:ext cx="7796103" cy="1612232"/>
          </a:xfrm>
        </p:spPr>
        <p:txBody>
          <a:bodyPr/>
          <a:lstStyle/>
          <a:p>
            <a:pPr lvl="1"/>
            <a:r>
              <a:rPr lang="en-US" sz="2000" b="1" dirty="0"/>
              <a:t>11.What is the total number of months covered by Part A and Part B for individuals diagnosed with chronic kidney disease?</a:t>
            </a:r>
            <a:br>
              <a:rPr lang="en-IN" sz="2000" b="1" dirty="0"/>
            </a:br>
            <a:r>
              <a:rPr lang="en-US" sz="1400" b="1" dirty="0"/>
              <a:t>DAX QUERY</a:t>
            </a:r>
            <a:r>
              <a:rPr lang="en-US" sz="1400" dirty="0"/>
              <a:t>: </a:t>
            </a:r>
            <a:r>
              <a:rPr lang="en-US" sz="1400" dirty="0" err="1"/>
              <a:t>Total_PartA_Kidney</a:t>
            </a:r>
            <a:r>
              <a:rPr lang="en-US" sz="1400" dirty="0"/>
              <a:t> = CALCULATE(SUM('Dataset'[</a:t>
            </a:r>
            <a:r>
              <a:rPr lang="en-US" sz="1400" dirty="0" err="1"/>
              <a:t>NoOfMonths_PartACov</a:t>
            </a:r>
            <a:r>
              <a:rPr lang="en-US" sz="1400" dirty="0"/>
              <a:t>]), 'Dataset'[</a:t>
            </a:r>
            <a:r>
              <a:rPr lang="en-US" sz="1400" dirty="0" err="1"/>
              <a:t>ChronicCond_KidneyDisease</a:t>
            </a:r>
            <a:r>
              <a:rPr lang="en-US" sz="1400" dirty="0"/>
              <a:t>] = 1)</a:t>
            </a:r>
            <a:br>
              <a:rPr lang="en-IN" sz="1400" dirty="0"/>
            </a:br>
            <a:r>
              <a:rPr lang="en-US" sz="1400" b="1" dirty="0"/>
              <a:t>DAX QUERY</a:t>
            </a:r>
            <a:r>
              <a:rPr lang="en-US" sz="1400" dirty="0"/>
              <a:t>: </a:t>
            </a:r>
            <a:r>
              <a:rPr lang="en-US" sz="1400" dirty="0" err="1"/>
              <a:t>Total_PartB_Kidney</a:t>
            </a:r>
            <a:r>
              <a:rPr lang="en-US" sz="1400" dirty="0"/>
              <a:t> = CALCULATE(SUM('Dataset'[</a:t>
            </a:r>
            <a:r>
              <a:rPr lang="en-US" sz="1400" dirty="0" err="1"/>
              <a:t>NoOfMonths_PartBCov</a:t>
            </a:r>
            <a:r>
              <a:rPr lang="en-US" sz="1400" dirty="0"/>
              <a:t>]), 'Dataset'[</a:t>
            </a:r>
            <a:r>
              <a:rPr lang="en-US" sz="1400" dirty="0" err="1"/>
              <a:t>ChronicCond_KidneyDisease</a:t>
            </a:r>
            <a:r>
              <a:rPr lang="en-US" sz="1400" dirty="0"/>
              <a:t>] = 1)</a:t>
            </a:r>
            <a:br>
              <a:rPr lang="en-IN" sz="1400" dirty="0"/>
            </a:br>
            <a:endParaRPr lang="en-IN" sz="1400" dirty="0"/>
          </a:p>
        </p:txBody>
      </p:sp>
      <p:pic>
        <p:nvPicPr>
          <p:cNvPr id="4" name="Content Placeholder 3"/>
          <p:cNvPicPr>
            <a:picLocks noGrp="1"/>
          </p:cNvPicPr>
          <p:nvPr>
            <p:ph/>
          </p:nvPr>
        </p:nvPicPr>
        <p:blipFill>
          <a:blip r:embed="rId2"/>
          <a:stretch>
            <a:fillRect/>
          </a:stretch>
        </p:blipFill>
        <p:spPr>
          <a:xfrm>
            <a:off x="2045368" y="2527300"/>
            <a:ext cx="4904465" cy="3797300"/>
          </a:xfrm>
          <a:prstGeom prst="rect">
            <a:avLst/>
          </a:prstGeom>
        </p:spPr>
      </p:pic>
    </p:spTree>
    <p:extLst>
      <p:ext uri="{BB962C8B-B14F-4D97-AF65-F5344CB8AC3E}">
        <p14:creationId xmlns:p14="http://schemas.microsoft.com/office/powerpoint/2010/main" val="2298527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716" y="1215188"/>
            <a:ext cx="7651724" cy="632331"/>
          </a:xfrm>
        </p:spPr>
        <p:txBody>
          <a:bodyPr/>
          <a:lstStyle/>
          <a:p>
            <a:pPr lvl="1"/>
            <a:r>
              <a:rPr lang="en-US" sz="2000" b="1" dirty="0"/>
              <a:t>12. How much is the total reimbursement amount for inpatient (IP) care by race?</a:t>
            </a:r>
            <a:br>
              <a:rPr lang="en-US" sz="2000" b="1" dirty="0"/>
            </a:br>
            <a:br>
              <a:rPr lang="en-US" sz="2000" b="1" dirty="0"/>
            </a:br>
            <a:r>
              <a:rPr lang="en-US" sz="1400" b="1" dirty="0"/>
              <a:t>DAX QUERY</a:t>
            </a:r>
            <a:r>
              <a:rPr lang="en-US" sz="1400" dirty="0"/>
              <a:t>: </a:t>
            </a:r>
            <a:r>
              <a:rPr lang="en-US" sz="1400" dirty="0" err="1"/>
              <a:t>Total_IP_Reimbursement_by_Race</a:t>
            </a:r>
            <a:r>
              <a:rPr lang="en-US" sz="1400" dirty="0"/>
              <a:t> = CALCULATE(SUM('Dataset'[</a:t>
            </a:r>
            <a:r>
              <a:rPr lang="en-US" sz="1400" dirty="0" err="1"/>
              <a:t>IPAnnualReimbursementAmt</a:t>
            </a:r>
            <a:r>
              <a:rPr lang="en-US" sz="1400" dirty="0"/>
              <a:t>]), ALLEXCEPT('Dataset', 'Dataset'[Race]))</a:t>
            </a:r>
            <a:br>
              <a:rPr lang="en-IN" sz="1400" dirty="0"/>
            </a:br>
            <a:r>
              <a:rPr lang="en-US" sz="1400" dirty="0"/>
              <a:t> </a:t>
            </a:r>
            <a:br>
              <a:rPr lang="en-IN" sz="1400" dirty="0"/>
            </a:br>
            <a:endParaRPr lang="en-IN" sz="1400" b="1" dirty="0"/>
          </a:p>
        </p:txBody>
      </p:sp>
      <p:pic>
        <p:nvPicPr>
          <p:cNvPr id="4" name="Content Placeholder 3"/>
          <p:cNvPicPr>
            <a:picLocks noGrp="1"/>
          </p:cNvPicPr>
          <p:nvPr>
            <p:ph/>
          </p:nvPr>
        </p:nvPicPr>
        <p:blipFill>
          <a:blip r:embed="rId2"/>
          <a:stretch>
            <a:fillRect/>
          </a:stretch>
        </p:blipFill>
        <p:spPr>
          <a:xfrm>
            <a:off x="1937084" y="2658979"/>
            <a:ext cx="4523873" cy="2735499"/>
          </a:xfrm>
          <a:prstGeom prst="rect">
            <a:avLst/>
          </a:prstGeom>
        </p:spPr>
      </p:pic>
    </p:spTree>
    <p:extLst>
      <p:ext uri="{BB962C8B-B14F-4D97-AF65-F5344CB8AC3E}">
        <p14:creationId xmlns:p14="http://schemas.microsoft.com/office/powerpoint/2010/main" val="1920846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674" y="704880"/>
            <a:ext cx="7761766" cy="1142640"/>
          </a:xfrm>
        </p:spPr>
        <p:txBody>
          <a:bodyPr/>
          <a:lstStyle/>
          <a:p>
            <a:pPr lvl="0"/>
            <a:r>
              <a:rPr lang="en-US" sz="1800" b="1" dirty="0"/>
              <a:t>13.What is the correlation between Chronic Conditions (e.g., Alzheimer's, Heart Failure, Kidney Disease) and total medical costs (IP + OP Annual Reimbursement) across different races?</a:t>
            </a:r>
            <a:br>
              <a:rPr lang="en-US" sz="1800" b="1" dirty="0"/>
            </a:br>
            <a:endParaRPr lang="en-IN" sz="1800" b="1" dirty="0"/>
          </a:p>
        </p:txBody>
      </p:sp>
      <p:pic>
        <p:nvPicPr>
          <p:cNvPr id="4" name="Content Placeholder 3"/>
          <p:cNvPicPr>
            <a:picLocks noGrp="1"/>
          </p:cNvPicPr>
          <p:nvPr>
            <p:ph/>
          </p:nvPr>
        </p:nvPicPr>
        <p:blipFill>
          <a:blip r:embed="rId2"/>
          <a:stretch>
            <a:fillRect/>
          </a:stretch>
        </p:blipFill>
        <p:spPr>
          <a:xfrm>
            <a:off x="1612232" y="2322095"/>
            <a:ext cx="5560456" cy="3412973"/>
          </a:xfrm>
          <a:prstGeom prst="rect">
            <a:avLst/>
          </a:prstGeom>
        </p:spPr>
      </p:pic>
    </p:spTree>
    <p:extLst>
      <p:ext uri="{BB962C8B-B14F-4D97-AF65-F5344CB8AC3E}">
        <p14:creationId xmlns:p14="http://schemas.microsoft.com/office/powerpoint/2010/main" val="622862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988" y="704879"/>
            <a:ext cx="7928451" cy="2002225"/>
          </a:xfrm>
        </p:spPr>
        <p:txBody>
          <a:bodyPr/>
          <a:lstStyle/>
          <a:p>
            <a:r>
              <a:rPr lang="en-US" sz="1800" b="1" dirty="0"/>
              <a:t>14.What is the average number of months of Part A coverage for individuals with chronic kidney disease, segmented by race?</a:t>
            </a:r>
            <a:br>
              <a:rPr lang="en-US" sz="1800" b="1" dirty="0"/>
            </a:br>
            <a:br>
              <a:rPr lang="en-US" sz="1800" b="1" dirty="0"/>
            </a:br>
            <a:r>
              <a:rPr lang="en-US" sz="1800" b="1" dirty="0"/>
              <a:t>DAX QUERY</a:t>
            </a:r>
            <a:r>
              <a:rPr lang="en-US" sz="1800" dirty="0"/>
              <a:t>: </a:t>
            </a:r>
            <a:r>
              <a:rPr lang="en-US" sz="1800" dirty="0" err="1"/>
              <a:t>Avg_PartACov_KidneyDisease</a:t>
            </a:r>
            <a:r>
              <a:rPr lang="en-US" sz="1800" dirty="0"/>
              <a:t> = CALCULATE( AVERAGE('Dataset'[</a:t>
            </a:r>
            <a:r>
              <a:rPr lang="en-US" sz="1800" dirty="0" err="1"/>
              <a:t>NoOfMonths_PartACov</a:t>
            </a:r>
            <a:r>
              <a:rPr lang="en-US" sz="1800" dirty="0"/>
              <a:t>]), 'Dataset'[</a:t>
            </a:r>
            <a:r>
              <a:rPr lang="en-US" sz="1800" dirty="0" err="1"/>
              <a:t>ChronicCond_KidneyDisease</a:t>
            </a:r>
            <a:r>
              <a:rPr lang="en-US" sz="1800" dirty="0"/>
              <a:t>] = 1 )</a:t>
            </a:r>
            <a:br>
              <a:rPr lang="en-IN" sz="1800" dirty="0"/>
            </a:br>
            <a:endParaRPr lang="en-IN" sz="1800" b="1" dirty="0"/>
          </a:p>
        </p:txBody>
      </p:sp>
      <p:pic>
        <p:nvPicPr>
          <p:cNvPr id="4" name="Content Placeholder 3"/>
          <p:cNvPicPr>
            <a:picLocks noGrp="1"/>
          </p:cNvPicPr>
          <p:nvPr>
            <p:ph/>
          </p:nvPr>
        </p:nvPicPr>
        <p:blipFill>
          <a:blip r:embed="rId2"/>
          <a:stretch>
            <a:fillRect/>
          </a:stretch>
        </p:blipFill>
        <p:spPr>
          <a:xfrm>
            <a:off x="1328285" y="2875547"/>
            <a:ext cx="6487430" cy="2880116"/>
          </a:xfrm>
          <a:prstGeom prst="rect">
            <a:avLst/>
          </a:prstGeom>
        </p:spPr>
      </p:pic>
    </p:spTree>
    <p:extLst>
      <p:ext uri="{BB962C8B-B14F-4D97-AF65-F5344CB8AC3E}">
        <p14:creationId xmlns:p14="http://schemas.microsoft.com/office/powerpoint/2010/main" val="2544299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716" y="721894"/>
            <a:ext cx="7651723" cy="1070811"/>
          </a:xfrm>
        </p:spPr>
        <p:txBody>
          <a:bodyPr/>
          <a:lstStyle/>
          <a:p>
            <a:pPr lvl="1"/>
            <a:br>
              <a:rPr lang="en-US" sz="1800" b="1" dirty="0"/>
            </a:br>
            <a:br>
              <a:rPr lang="en-US" b="1" dirty="0"/>
            </a:br>
            <a:r>
              <a:rPr lang="en-US" sz="1800" b="1" dirty="0"/>
              <a:t>15.What is the distribution of individuals with different races who have both Kidney Disease and Osteoporosis as chronic conditions?</a:t>
            </a:r>
            <a:br>
              <a:rPr lang="en-US" sz="1800" b="1" dirty="0"/>
            </a:br>
            <a:br>
              <a:rPr lang="en-US" sz="1800" b="1" dirty="0"/>
            </a:br>
            <a:r>
              <a:rPr lang="en-US" sz="1400" b="1" dirty="0"/>
              <a:t>DAX QUERY</a:t>
            </a:r>
            <a:r>
              <a:rPr lang="en-US" sz="1400" dirty="0"/>
              <a:t>: </a:t>
            </a:r>
            <a:r>
              <a:rPr lang="en-US" sz="1400" dirty="0" err="1"/>
              <a:t>Kidney_Osteo_Count</a:t>
            </a:r>
            <a:r>
              <a:rPr lang="en-US" sz="1400" dirty="0"/>
              <a:t> = CALCULATE( COUNTROWS('Dataset'), 'Dataset'[</a:t>
            </a:r>
            <a:r>
              <a:rPr lang="en-US" sz="1400" dirty="0" err="1"/>
              <a:t>ChronicCond_KidneyDisease</a:t>
            </a:r>
            <a:r>
              <a:rPr lang="en-US" sz="1400" dirty="0"/>
              <a:t>] = 1, 'Dataset'[</a:t>
            </a:r>
            <a:r>
              <a:rPr lang="en-US" sz="1400" dirty="0" err="1"/>
              <a:t>ChronicCond_Osteoporasis</a:t>
            </a:r>
            <a:r>
              <a:rPr lang="en-US" sz="1400" dirty="0"/>
              <a:t>] = 1 )</a:t>
            </a:r>
            <a:br>
              <a:rPr lang="en-IN" sz="1400" dirty="0"/>
            </a:br>
            <a:r>
              <a:rPr lang="en-US" sz="1400" dirty="0"/>
              <a:t> </a:t>
            </a:r>
            <a:br>
              <a:rPr lang="en-IN" sz="2000" dirty="0"/>
            </a:br>
            <a:endParaRPr lang="en-IN" sz="3200" b="1" dirty="0"/>
          </a:p>
        </p:txBody>
      </p:sp>
      <p:pic>
        <p:nvPicPr>
          <p:cNvPr id="4" name="Content Placeholder 3"/>
          <p:cNvPicPr>
            <a:picLocks noGrp="1"/>
          </p:cNvPicPr>
          <p:nvPr>
            <p:ph/>
          </p:nvPr>
        </p:nvPicPr>
        <p:blipFill>
          <a:blip r:embed="rId2"/>
          <a:stretch>
            <a:fillRect/>
          </a:stretch>
        </p:blipFill>
        <p:spPr>
          <a:xfrm>
            <a:off x="1361627" y="2377037"/>
            <a:ext cx="6420746" cy="3505689"/>
          </a:xfrm>
          <a:prstGeom prst="rect">
            <a:avLst/>
          </a:prstGeom>
        </p:spPr>
      </p:pic>
    </p:spTree>
    <p:extLst>
      <p:ext uri="{BB962C8B-B14F-4D97-AF65-F5344CB8AC3E}">
        <p14:creationId xmlns:p14="http://schemas.microsoft.com/office/powerpoint/2010/main" val="49752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533520" y="174240"/>
            <a:ext cx="8229240" cy="1142640"/>
          </a:xfrm>
          <a:prstGeom prst="rect">
            <a:avLst/>
          </a:prstGeom>
          <a:noFill/>
          <a:ln w="9360">
            <a:noFill/>
          </a:ln>
        </p:spPr>
        <p:txBody>
          <a:bodyPr lIns="0" tIns="45720" rIns="0" bIns="0" numCol="1" spcCol="0" anchor="b">
            <a:noAutofit/>
          </a:bodyPr>
          <a:lstStyle/>
          <a:p>
            <a:pPr indent="0" algn="ctr">
              <a:lnSpc>
                <a:spcPct val="100000"/>
              </a:lnSpc>
              <a:buNone/>
            </a:pPr>
            <a:r>
              <a:rPr lang="en-US" sz="3200" b="1" u="none" strike="noStrike">
                <a:solidFill>
                  <a:schemeClr val="dk1"/>
                </a:solidFill>
                <a:uFillTx/>
                <a:latin typeface="Times New Roman"/>
              </a:rPr>
              <a:t>PROBLEM STATEMENT</a:t>
            </a:r>
            <a:endParaRPr lang="en-US" sz="3200" b="0" u="none" strike="noStrike">
              <a:solidFill>
                <a:schemeClr val="dk1"/>
              </a:solidFill>
              <a:uFillTx/>
              <a:latin typeface="Arial"/>
            </a:endParaRPr>
          </a:p>
        </p:txBody>
      </p:sp>
      <p:sp>
        <p:nvSpPr>
          <p:cNvPr id="182" name="PlaceHolder 2"/>
          <p:cNvSpPr>
            <a:spLocks noGrp="1"/>
          </p:cNvSpPr>
          <p:nvPr>
            <p:ph/>
          </p:nvPr>
        </p:nvSpPr>
        <p:spPr>
          <a:xfrm>
            <a:off x="762120" y="1641960"/>
            <a:ext cx="8229240" cy="4389120"/>
          </a:xfrm>
          <a:prstGeom prst="rect">
            <a:avLst/>
          </a:prstGeom>
          <a:noFill/>
          <a:ln w="9360">
            <a:noFill/>
          </a:ln>
        </p:spPr>
        <p:txBody>
          <a:bodyPr lIns="91440" tIns="45720" rIns="91440" bIns="45720" numCol="1" spcCol="0" anchor="t">
            <a:noAutofit/>
          </a:bodyPr>
          <a:lstStyle/>
          <a:p>
            <a:pPr marL="432000">
              <a:spcBef>
                <a:spcPts val="1191"/>
              </a:spcBef>
              <a:spcAft>
                <a:spcPts val="992"/>
              </a:spcAft>
            </a:pPr>
            <a:r>
              <a:rPr lang="en-US" sz="2400" dirty="0"/>
              <a:t>Fraudulent activities within healthcare claims result in substantial financial losses and undermine the integrity of the healthcare system. Existing methods to detect such fraud are often reactive rather than proactive. This project aims to build a predictive model using historical healthcare claims data to identify patterns of fraudulent behavior and prevent fraudulent claims before payments are made.</a:t>
            </a:r>
            <a:endParaRPr lang="en-US" sz="2400" b="0" u="none" strike="noStrike" dirty="0">
              <a:solidFill>
                <a:schemeClr val="dk1"/>
              </a:solidFill>
              <a:uFillTx/>
              <a:latin typeface="DejaVu Math TeX Gyr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057400"/>
            <a:ext cx="8229240" cy="2742840"/>
          </a:xfrm>
          <a:prstGeom prst="rect">
            <a:avLst/>
          </a:prstGeom>
          <a:noFill/>
          <a:ln w="9360">
            <a:noFill/>
          </a:ln>
        </p:spPr>
        <p:txBody>
          <a:bodyPr lIns="0" tIns="45720" rIns="0" bIns="0" numCol="1" spcCol="0" anchor="b">
            <a:noAutofit/>
          </a:bodyPr>
          <a:lstStyle/>
          <a:p>
            <a:pPr indent="0" algn="ctr">
              <a:lnSpc>
                <a:spcPct val="100000"/>
              </a:lnSpc>
              <a:buNone/>
            </a:pPr>
            <a:r>
              <a:rPr lang="en-US" sz="6000" b="0" i="1" u="none" strike="noStrike">
                <a:solidFill>
                  <a:schemeClr val="dk1"/>
                </a:solidFill>
                <a:uFillTx/>
                <a:latin typeface="comic"/>
              </a:rPr>
              <a:t>THANK YOU</a:t>
            </a:r>
            <a:br>
              <a:rPr sz="6000"/>
            </a:br>
            <a:endParaRPr lang="en-US" sz="6000" b="0" u="none" strike="noStrike">
              <a:solidFill>
                <a:schemeClr val="dk1"/>
              </a:solidFill>
              <a:uFillTx/>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p:nvPr>
        </p:nvSpPr>
        <p:spPr>
          <a:xfrm>
            <a:off x="762120" y="1676520"/>
            <a:ext cx="7924320" cy="4647960"/>
          </a:xfrm>
          <a:prstGeom prst="rect">
            <a:avLst/>
          </a:prstGeom>
          <a:noFill/>
          <a:ln w="9360">
            <a:noFill/>
          </a:ln>
        </p:spPr>
        <p:txBody>
          <a:bodyPr lIns="91440" tIns="45720" rIns="91440" bIns="45720" numCol="1" spcCol="0" anchor="t">
            <a:noAutofit/>
          </a:bodyPr>
          <a:lstStyle/>
          <a:p>
            <a:pPr>
              <a:lnSpc>
                <a:spcPct val="100000"/>
              </a:lnSpc>
              <a:spcBef>
                <a:spcPts val="1191"/>
              </a:spcBef>
              <a:spcAft>
                <a:spcPts val="992"/>
              </a:spcAft>
              <a:buClr>
                <a:srgbClr val="000000"/>
              </a:buClr>
              <a:buSzPct val="80000"/>
            </a:pPr>
            <a:r>
              <a:rPr lang="en-US" sz="2800" dirty="0">
                <a:solidFill>
                  <a:schemeClr val="dk1"/>
                </a:solidFill>
                <a:latin typeface="DejaVu Math TeX Gyre"/>
                <a:hlinkClick r:id="rId2"/>
              </a:rPr>
              <a:t>https://www.kaggle.com/datasets/rohitrox/healthcare-provider-fraud-detection-analysis</a:t>
            </a:r>
            <a:endParaRPr lang="en-US" sz="2800" dirty="0">
              <a:solidFill>
                <a:schemeClr val="dk1"/>
              </a:solidFill>
              <a:latin typeface="DejaVu Math TeX Gyre"/>
            </a:endParaRPr>
          </a:p>
          <a:p>
            <a:pPr>
              <a:lnSpc>
                <a:spcPct val="100000"/>
              </a:lnSpc>
              <a:spcBef>
                <a:spcPts val="1191"/>
              </a:spcBef>
              <a:spcAft>
                <a:spcPts val="992"/>
              </a:spcAft>
              <a:buClr>
                <a:srgbClr val="000000"/>
              </a:buClr>
              <a:buSzPct val="80000"/>
            </a:pPr>
            <a:r>
              <a:rPr lang="en-US" sz="1600" dirty="0">
                <a:solidFill>
                  <a:schemeClr val="dk1"/>
                </a:solidFill>
                <a:latin typeface="DejaVu Math TeX Gyre"/>
              </a:rPr>
              <a:t>    			</a:t>
            </a:r>
            <a:r>
              <a:rPr lang="en-US" sz="1800" b="1" dirty="0">
                <a:solidFill>
                  <a:schemeClr val="dk1"/>
                </a:solidFill>
                <a:latin typeface="DejaVu Math TeX Gyre"/>
              </a:rPr>
              <a:t>DATASET DESCRIPTION</a:t>
            </a:r>
          </a:p>
          <a:p>
            <a:pPr>
              <a:lnSpc>
                <a:spcPct val="100000"/>
              </a:lnSpc>
              <a:spcBef>
                <a:spcPts val="1191"/>
              </a:spcBef>
              <a:spcAft>
                <a:spcPts val="992"/>
              </a:spcAft>
              <a:buClr>
                <a:srgbClr val="000000"/>
              </a:buClr>
              <a:buSzPct val="80000"/>
            </a:pPr>
            <a:r>
              <a:rPr lang="en-US" sz="1600" dirty="0"/>
              <a:t>The "Healthcare Provider Fraud Detection Analysis" dataset is designed to identify fraudulent activities in healthcare claims. It contains multiple CSV files, including data on beneficiaries, inpatient and outpatient services, and associated claims. The dataset includes detailed attributes such as patient demographics, provider details, and claim specifics, like diagnosis, treatment codes, and billing information. This dataset is typically used for building machine learning models to detect fraudulent claims by analyzing patterns, anomalies, and inconsistencies in the healthcare service usage data across different providers and beneficiaries.</a:t>
            </a:r>
            <a:endParaRPr lang="en-US" sz="1600" b="1" u="none" strike="noStrike" dirty="0">
              <a:solidFill>
                <a:schemeClr val="dk1"/>
              </a:solidFill>
              <a:uFillTx/>
              <a:latin typeface="DejaVu Math TeX Gyre"/>
            </a:endParaRPr>
          </a:p>
        </p:txBody>
      </p:sp>
      <p:sp>
        <p:nvSpPr>
          <p:cNvPr id="184" name="PlaceHolder 2"/>
          <p:cNvSpPr>
            <a:spLocks noGrp="1"/>
          </p:cNvSpPr>
          <p:nvPr>
            <p:ph type="title"/>
          </p:nvPr>
        </p:nvSpPr>
        <p:spPr>
          <a:xfrm>
            <a:off x="533520" y="174240"/>
            <a:ext cx="8229240" cy="1142640"/>
          </a:xfrm>
          <a:prstGeom prst="rect">
            <a:avLst/>
          </a:prstGeom>
          <a:noFill/>
          <a:ln w="9360">
            <a:noFill/>
          </a:ln>
        </p:spPr>
        <p:txBody>
          <a:bodyPr lIns="0" tIns="45720" rIns="0" bIns="0" numCol="1" spcCol="0" anchor="b">
            <a:noAutofit/>
          </a:bodyPr>
          <a:lstStyle/>
          <a:p>
            <a:pPr indent="0" algn="ctr">
              <a:lnSpc>
                <a:spcPct val="100000"/>
              </a:lnSpc>
              <a:buNone/>
            </a:pPr>
            <a:r>
              <a:rPr lang="en-US" sz="3200" b="1" u="none" strike="noStrike" dirty="0">
                <a:solidFill>
                  <a:schemeClr val="dk1"/>
                </a:solidFill>
                <a:uFillTx/>
                <a:latin typeface="Times New Roman"/>
              </a:rPr>
              <a:t>DATASET</a:t>
            </a:r>
            <a:endParaRPr lang="en-US" sz="3200" b="0" u="none" strike="noStrike" dirty="0">
              <a:solidFill>
                <a:schemeClr val="dk1"/>
              </a:solidFill>
              <a:uFillTx/>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4C03A0D-5793-C06C-8E7D-E8A4D79A608C}"/>
              </a:ext>
            </a:extLst>
          </p:cNvPr>
          <p:cNvGraphicFramePr>
            <a:graphicFrameLocks noGrp="1"/>
          </p:cNvGraphicFramePr>
          <p:nvPr>
            <p:extLst>
              <p:ext uri="{D42A27DB-BD31-4B8C-83A1-F6EECF244321}">
                <p14:modId xmlns:p14="http://schemas.microsoft.com/office/powerpoint/2010/main" val="1719435074"/>
              </p:ext>
            </p:extLst>
          </p:nvPr>
        </p:nvGraphicFramePr>
        <p:xfrm>
          <a:off x="572757" y="291402"/>
          <a:ext cx="8442561" cy="6372693"/>
        </p:xfrm>
        <a:graphic>
          <a:graphicData uri="http://schemas.openxmlformats.org/drawingml/2006/table">
            <a:tbl>
              <a:tblPr firstRow="1" bandRow="1">
                <a:tableStyleId>{5C22544A-7EE6-4342-B048-85BDC9FD1C3A}</a:tableStyleId>
              </a:tblPr>
              <a:tblGrid>
                <a:gridCol w="2814187">
                  <a:extLst>
                    <a:ext uri="{9D8B030D-6E8A-4147-A177-3AD203B41FA5}">
                      <a16:colId xmlns:a16="http://schemas.microsoft.com/office/drawing/2014/main" val="373948413"/>
                    </a:ext>
                  </a:extLst>
                </a:gridCol>
                <a:gridCol w="2814187">
                  <a:extLst>
                    <a:ext uri="{9D8B030D-6E8A-4147-A177-3AD203B41FA5}">
                      <a16:colId xmlns:a16="http://schemas.microsoft.com/office/drawing/2014/main" val="1583898125"/>
                    </a:ext>
                  </a:extLst>
                </a:gridCol>
                <a:gridCol w="2814187">
                  <a:extLst>
                    <a:ext uri="{9D8B030D-6E8A-4147-A177-3AD203B41FA5}">
                      <a16:colId xmlns:a16="http://schemas.microsoft.com/office/drawing/2014/main" val="3922727291"/>
                    </a:ext>
                  </a:extLst>
                </a:gridCol>
              </a:tblGrid>
              <a:tr h="460472">
                <a:tc>
                  <a:txBody>
                    <a:bodyPr/>
                    <a:lstStyle/>
                    <a:p>
                      <a:r>
                        <a:rPr lang="en-IN" dirty="0"/>
                        <a:t>          File Name</a:t>
                      </a:r>
                    </a:p>
                  </a:txBody>
                  <a:tcPr/>
                </a:tc>
                <a:tc>
                  <a:txBody>
                    <a:bodyPr/>
                    <a:lstStyle/>
                    <a:p>
                      <a:r>
                        <a:rPr lang="en-IN" dirty="0"/>
                        <a:t>          Description</a:t>
                      </a:r>
                    </a:p>
                  </a:txBody>
                  <a:tcPr/>
                </a:tc>
                <a:tc>
                  <a:txBody>
                    <a:bodyPr/>
                    <a:lstStyle/>
                    <a:p>
                      <a:r>
                        <a:rPr lang="en-US" dirty="0"/>
                        <a:t>        </a:t>
                      </a:r>
                      <a:r>
                        <a:rPr lang="en-IN" dirty="0"/>
                        <a:t>Key Attributes</a:t>
                      </a:r>
                    </a:p>
                  </a:txBody>
                  <a:tcPr/>
                </a:tc>
                <a:extLst>
                  <a:ext uri="{0D108BD9-81ED-4DB2-BD59-A6C34878D82A}">
                    <a16:rowId xmlns:a16="http://schemas.microsoft.com/office/drawing/2014/main" val="3603572205"/>
                  </a:ext>
                </a:extLst>
              </a:tr>
              <a:tr h="944599">
                <a:tc>
                  <a:txBody>
                    <a:bodyPr/>
                    <a:lstStyle/>
                    <a:p>
                      <a:r>
                        <a:rPr lang="en-IN" dirty="0"/>
                        <a:t>Train-1542865627584.csv</a:t>
                      </a:r>
                    </a:p>
                  </a:txBody>
                  <a:tcPr/>
                </a:tc>
                <a:tc>
                  <a:txBody>
                    <a:bodyPr/>
                    <a:lstStyle/>
                    <a:p>
                      <a:r>
                        <a:rPr lang="en-US" sz="1400" dirty="0"/>
                        <a:t>Main training dataset containing healthcare provider claim details for fraud detection analysis.</a:t>
                      </a:r>
                      <a:endParaRPr lang="en-IN" sz="1400" dirty="0"/>
                    </a:p>
                  </a:txBody>
                  <a:tcPr/>
                </a:tc>
                <a:tc>
                  <a:txBody>
                    <a:bodyPr/>
                    <a:lstStyle/>
                    <a:p>
                      <a:r>
                        <a:rPr lang="en-US" sz="1400" dirty="0"/>
                        <a:t>Claim ID, Provider ID, Date, Claim Amount, Fraud Label</a:t>
                      </a:r>
                      <a:endParaRPr lang="en-IN" sz="1400" dirty="0"/>
                    </a:p>
                  </a:txBody>
                  <a:tcPr/>
                </a:tc>
                <a:extLst>
                  <a:ext uri="{0D108BD9-81ED-4DB2-BD59-A6C34878D82A}">
                    <a16:rowId xmlns:a16="http://schemas.microsoft.com/office/drawing/2014/main" val="479161352"/>
                  </a:ext>
                </a:extLst>
              </a:tr>
              <a:tr h="670160">
                <a:tc>
                  <a:txBody>
                    <a:bodyPr/>
                    <a:lstStyle/>
                    <a:p>
                      <a:r>
                        <a:rPr lang="en-IN" dirty="0"/>
                        <a:t>Test-1542969243754.csv</a:t>
                      </a:r>
                    </a:p>
                  </a:txBody>
                  <a:tcPr/>
                </a:tc>
                <a:tc>
                  <a:txBody>
                    <a:bodyPr/>
                    <a:lstStyle/>
                    <a:p>
                      <a:r>
                        <a:rPr lang="en-US" sz="1400" dirty="0"/>
                        <a:t>Main testing dataset containing claim data for model evaluation.</a:t>
                      </a:r>
                      <a:endParaRPr lang="en-IN" sz="1400" dirty="0"/>
                    </a:p>
                  </a:txBody>
                  <a:tcPr/>
                </a:tc>
                <a:tc>
                  <a:txBody>
                    <a:bodyPr/>
                    <a:lstStyle/>
                    <a:p>
                      <a:r>
                        <a:rPr lang="en-US" sz="1400" dirty="0"/>
                        <a:t>Claim ID, Provider ID, Date, Claim Amount, Fraud Prediction</a:t>
                      </a:r>
                      <a:endParaRPr lang="en-IN" sz="1400" dirty="0"/>
                    </a:p>
                  </a:txBody>
                  <a:tcPr/>
                </a:tc>
                <a:extLst>
                  <a:ext uri="{0D108BD9-81ED-4DB2-BD59-A6C34878D82A}">
                    <a16:rowId xmlns:a16="http://schemas.microsoft.com/office/drawing/2014/main" val="1634240905"/>
                  </a:ext>
                </a:extLst>
              </a:tr>
              <a:tr h="731302">
                <a:tc>
                  <a:txBody>
                    <a:bodyPr/>
                    <a:lstStyle/>
                    <a:p>
                      <a:r>
                        <a:rPr lang="en-IN" dirty="0"/>
                        <a:t>Train_Beneficiarydata-1542865627584.csv</a:t>
                      </a:r>
                    </a:p>
                  </a:txBody>
                  <a:tcPr/>
                </a:tc>
                <a:tc>
                  <a:txBody>
                    <a:bodyPr/>
                    <a:lstStyle/>
                    <a:p>
                      <a:r>
                        <a:rPr lang="en-IN" sz="1400" dirty="0"/>
                        <a:t>Supplementary training dataset containing patient demographic information.</a:t>
                      </a:r>
                    </a:p>
                  </a:txBody>
                  <a:tcPr/>
                </a:tc>
                <a:tc>
                  <a:txBody>
                    <a:bodyPr/>
                    <a:lstStyle/>
                    <a:p>
                      <a:r>
                        <a:rPr lang="en-US" sz="1400" dirty="0"/>
                        <a:t>Beneficiary ID, Age, Gender, Chronic Conditions</a:t>
                      </a:r>
                      <a:endParaRPr lang="en-IN" sz="1400" dirty="0"/>
                    </a:p>
                  </a:txBody>
                  <a:tcPr/>
                </a:tc>
                <a:extLst>
                  <a:ext uri="{0D108BD9-81ED-4DB2-BD59-A6C34878D82A}">
                    <a16:rowId xmlns:a16="http://schemas.microsoft.com/office/drawing/2014/main" val="491695713"/>
                  </a:ext>
                </a:extLst>
              </a:tr>
              <a:tr h="731302">
                <a:tc>
                  <a:txBody>
                    <a:bodyPr/>
                    <a:lstStyle/>
                    <a:p>
                      <a:r>
                        <a:rPr lang="en-IN" dirty="0"/>
                        <a:t>Test_Beneficiarydata-1542969243754.csv</a:t>
                      </a:r>
                    </a:p>
                  </a:txBody>
                  <a:tcPr/>
                </a:tc>
                <a:tc>
                  <a:txBody>
                    <a:bodyPr/>
                    <a:lstStyle/>
                    <a:p>
                      <a:r>
                        <a:rPr lang="en-IN" sz="1400" dirty="0"/>
                        <a:t>Supplementary testing dataset containing patient demographic information.</a:t>
                      </a:r>
                    </a:p>
                  </a:txBody>
                  <a:tcPr/>
                </a:tc>
                <a:tc>
                  <a:txBody>
                    <a:bodyPr/>
                    <a:lstStyle/>
                    <a:p>
                      <a:r>
                        <a:rPr lang="en-US" sz="1400" dirty="0"/>
                        <a:t>Beneficiary ID, Age, Gender, Chronic Conditions</a:t>
                      </a:r>
                      <a:endParaRPr lang="en-IN" sz="1400" dirty="0"/>
                    </a:p>
                  </a:txBody>
                  <a:tcPr/>
                </a:tc>
                <a:extLst>
                  <a:ext uri="{0D108BD9-81ED-4DB2-BD59-A6C34878D82A}">
                    <a16:rowId xmlns:a16="http://schemas.microsoft.com/office/drawing/2014/main" val="1497381565"/>
                  </a:ext>
                </a:extLst>
              </a:tr>
              <a:tr h="731302">
                <a:tc>
                  <a:txBody>
                    <a:bodyPr/>
                    <a:lstStyle/>
                    <a:p>
                      <a:r>
                        <a:rPr lang="en-IN" dirty="0"/>
                        <a:t>Train_Inpatientdata-1542865627584.csv</a:t>
                      </a:r>
                    </a:p>
                  </a:txBody>
                  <a:tcPr/>
                </a:tc>
                <a:tc>
                  <a:txBody>
                    <a:bodyPr/>
                    <a:lstStyle/>
                    <a:p>
                      <a:r>
                        <a:rPr lang="en-US" sz="1400" dirty="0"/>
                        <a:t>Training dataset containing data on inpatient services provided.</a:t>
                      </a:r>
                      <a:endParaRPr lang="en-IN" sz="1400" dirty="0"/>
                    </a:p>
                  </a:txBody>
                  <a:tcPr/>
                </a:tc>
                <a:tc>
                  <a:txBody>
                    <a:bodyPr/>
                    <a:lstStyle/>
                    <a:p>
                      <a:r>
                        <a:rPr lang="fr-FR" sz="1400" dirty="0"/>
                        <a:t>Admission Date, </a:t>
                      </a:r>
                      <a:r>
                        <a:rPr lang="fr-FR" sz="1400" dirty="0" err="1"/>
                        <a:t>Discharge</a:t>
                      </a:r>
                      <a:r>
                        <a:rPr lang="fr-FR" sz="1400" dirty="0"/>
                        <a:t> Date, </a:t>
                      </a:r>
                      <a:r>
                        <a:rPr lang="fr-FR" sz="1400" dirty="0" err="1"/>
                        <a:t>Diagnosis</a:t>
                      </a:r>
                      <a:r>
                        <a:rPr lang="fr-FR" sz="1400" dirty="0"/>
                        <a:t> Codes, </a:t>
                      </a:r>
                      <a:r>
                        <a:rPr lang="fr-FR" sz="1400" dirty="0" err="1"/>
                        <a:t>Procedure</a:t>
                      </a:r>
                      <a:r>
                        <a:rPr lang="fr-FR" sz="1400" dirty="0"/>
                        <a:t> Codes</a:t>
                      </a:r>
                      <a:endParaRPr lang="en-IN" sz="1400" dirty="0"/>
                    </a:p>
                  </a:txBody>
                  <a:tcPr/>
                </a:tc>
                <a:extLst>
                  <a:ext uri="{0D108BD9-81ED-4DB2-BD59-A6C34878D82A}">
                    <a16:rowId xmlns:a16="http://schemas.microsoft.com/office/drawing/2014/main" val="3042599127"/>
                  </a:ext>
                </a:extLst>
              </a:tr>
              <a:tr h="639890">
                <a:tc>
                  <a:txBody>
                    <a:bodyPr/>
                    <a:lstStyle/>
                    <a:p>
                      <a:r>
                        <a:rPr lang="en-IN" dirty="0"/>
                        <a:t>Test_Inpatientdata-1542969243754.csv</a:t>
                      </a:r>
                    </a:p>
                  </a:txBody>
                  <a:tcPr/>
                </a:tc>
                <a:tc>
                  <a:txBody>
                    <a:bodyPr/>
                    <a:lstStyle/>
                    <a:p>
                      <a:r>
                        <a:rPr lang="en-US" sz="1400" dirty="0"/>
                        <a:t>Testing dataset containing data on inpatient services provided.</a:t>
                      </a:r>
                      <a:endParaRPr lang="en-IN" sz="1400" dirty="0"/>
                    </a:p>
                  </a:txBody>
                  <a:tcPr/>
                </a:tc>
                <a:tc>
                  <a:txBody>
                    <a:bodyPr/>
                    <a:lstStyle/>
                    <a:p>
                      <a:r>
                        <a:rPr lang="fr-FR" sz="1400" dirty="0"/>
                        <a:t>Admission Date, </a:t>
                      </a:r>
                      <a:r>
                        <a:rPr lang="fr-FR" sz="1400" dirty="0" err="1"/>
                        <a:t>Discharge</a:t>
                      </a:r>
                      <a:r>
                        <a:rPr lang="fr-FR" sz="1400" dirty="0"/>
                        <a:t> Date, </a:t>
                      </a:r>
                      <a:r>
                        <a:rPr lang="fr-FR" sz="1400" dirty="0" err="1"/>
                        <a:t>Diagnosis</a:t>
                      </a:r>
                      <a:r>
                        <a:rPr lang="fr-FR" sz="1400" dirty="0"/>
                        <a:t> Codes, </a:t>
                      </a:r>
                      <a:r>
                        <a:rPr lang="fr-FR" sz="1400" dirty="0" err="1"/>
                        <a:t>Procedure</a:t>
                      </a:r>
                      <a:r>
                        <a:rPr lang="fr-FR" sz="1400" dirty="0"/>
                        <a:t> Codes</a:t>
                      </a:r>
                      <a:endParaRPr lang="en-IN" sz="1400" dirty="0"/>
                    </a:p>
                  </a:txBody>
                  <a:tcPr/>
                </a:tc>
                <a:extLst>
                  <a:ext uri="{0D108BD9-81ED-4DB2-BD59-A6C34878D82A}">
                    <a16:rowId xmlns:a16="http://schemas.microsoft.com/office/drawing/2014/main" val="2578832797"/>
                  </a:ext>
                </a:extLst>
              </a:tr>
              <a:tr h="731302">
                <a:tc>
                  <a:txBody>
                    <a:bodyPr/>
                    <a:lstStyle/>
                    <a:p>
                      <a:r>
                        <a:rPr lang="en-IN" dirty="0"/>
                        <a:t>Train_Outpatientdata-1542865627584.csv</a:t>
                      </a:r>
                    </a:p>
                  </a:txBody>
                  <a:tcPr/>
                </a:tc>
                <a:tc>
                  <a:txBody>
                    <a:bodyPr/>
                    <a:lstStyle/>
                    <a:p>
                      <a:r>
                        <a:rPr lang="en-US" sz="1400" dirty="0"/>
                        <a:t>Training dataset containing data on outpatient services provided.</a:t>
                      </a:r>
                      <a:endParaRPr lang="en-IN" sz="1400" dirty="0"/>
                    </a:p>
                  </a:txBody>
                  <a:tcPr/>
                </a:tc>
                <a:tc>
                  <a:txBody>
                    <a:bodyPr/>
                    <a:lstStyle/>
                    <a:p>
                      <a:r>
                        <a:rPr lang="fr-FR" sz="1400" dirty="0" err="1"/>
                        <a:t>Visit</a:t>
                      </a:r>
                      <a:r>
                        <a:rPr lang="fr-FR" sz="1400" dirty="0"/>
                        <a:t> Date, </a:t>
                      </a:r>
                      <a:r>
                        <a:rPr lang="fr-FR" sz="1400" dirty="0" err="1"/>
                        <a:t>Diagnosis</a:t>
                      </a:r>
                      <a:r>
                        <a:rPr lang="fr-FR" sz="1400" dirty="0"/>
                        <a:t> Codes, </a:t>
                      </a:r>
                      <a:r>
                        <a:rPr lang="fr-FR" sz="1400" dirty="0" err="1"/>
                        <a:t>Procedure</a:t>
                      </a:r>
                      <a:r>
                        <a:rPr lang="fr-FR" sz="1400" dirty="0"/>
                        <a:t> Codes</a:t>
                      </a:r>
                      <a:endParaRPr lang="en-IN" sz="1400" dirty="0"/>
                    </a:p>
                  </a:txBody>
                  <a:tcPr/>
                </a:tc>
                <a:extLst>
                  <a:ext uri="{0D108BD9-81ED-4DB2-BD59-A6C34878D82A}">
                    <a16:rowId xmlns:a16="http://schemas.microsoft.com/office/drawing/2014/main" val="2923407973"/>
                  </a:ext>
                </a:extLst>
              </a:tr>
              <a:tr h="639890">
                <a:tc>
                  <a:txBody>
                    <a:bodyPr/>
                    <a:lstStyle/>
                    <a:p>
                      <a:r>
                        <a:rPr lang="en-IN" dirty="0"/>
                        <a:t>Test_Outpatientdata-1542969243754.csv</a:t>
                      </a:r>
                    </a:p>
                  </a:txBody>
                  <a:tcPr/>
                </a:tc>
                <a:tc>
                  <a:txBody>
                    <a:bodyPr/>
                    <a:lstStyle/>
                    <a:p>
                      <a:r>
                        <a:rPr lang="en-US" sz="1400" dirty="0"/>
                        <a:t>Testing dataset containing data on outpatient services provided.</a:t>
                      </a:r>
                      <a:endParaRPr lang="en-IN" sz="1400" dirty="0"/>
                    </a:p>
                  </a:txBody>
                  <a:tcPr/>
                </a:tc>
                <a:tc>
                  <a:txBody>
                    <a:bodyPr/>
                    <a:lstStyle/>
                    <a:p>
                      <a:r>
                        <a:rPr lang="fr-FR" sz="1400" dirty="0" err="1"/>
                        <a:t>Visit</a:t>
                      </a:r>
                      <a:r>
                        <a:rPr lang="fr-FR" sz="1400" dirty="0"/>
                        <a:t> Date, </a:t>
                      </a:r>
                      <a:r>
                        <a:rPr lang="fr-FR" sz="1400" dirty="0" err="1"/>
                        <a:t>Diagnosis</a:t>
                      </a:r>
                      <a:r>
                        <a:rPr lang="fr-FR" sz="1400" dirty="0"/>
                        <a:t> Codes, </a:t>
                      </a:r>
                      <a:r>
                        <a:rPr lang="fr-FR" sz="1400" dirty="0" err="1"/>
                        <a:t>Procedure</a:t>
                      </a:r>
                      <a:r>
                        <a:rPr lang="fr-FR" sz="1400" dirty="0"/>
                        <a:t> Codes</a:t>
                      </a:r>
                      <a:endParaRPr lang="en-IN" sz="1400" dirty="0"/>
                    </a:p>
                  </a:txBody>
                  <a:tcPr/>
                </a:tc>
                <a:extLst>
                  <a:ext uri="{0D108BD9-81ED-4DB2-BD59-A6C34878D82A}">
                    <a16:rowId xmlns:a16="http://schemas.microsoft.com/office/drawing/2014/main" val="3817578308"/>
                  </a:ext>
                </a:extLst>
              </a:tr>
            </a:tbl>
          </a:graphicData>
        </a:graphic>
      </p:graphicFrame>
    </p:spTree>
    <p:extLst>
      <p:ext uri="{BB962C8B-B14F-4D97-AF65-F5344CB8AC3E}">
        <p14:creationId xmlns:p14="http://schemas.microsoft.com/office/powerpoint/2010/main" val="865052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533520" y="-15120"/>
            <a:ext cx="8229240" cy="1142640"/>
          </a:xfrm>
          <a:prstGeom prst="rect">
            <a:avLst/>
          </a:prstGeom>
          <a:noFill/>
          <a:ln w="9360">
            <a:noFill/>
          </a:ln>
        </p:spPr>
        <p:txBody>
          <a:bodyPr lIns="0" tIns="45720" rIns="0" bIns="0" numCol="1" spcCol="0" anchor="b">
            <a:noAutofit/>
          </a:bodyPr>
          <a:lstStyle/>
          <a:p>
            <a:pPr indent="0" algn="ctr">
              <a:lnSpc>
                <a:spcPct val="100000"/>
              </a:lnSpc>
              <a:buNone/>
            </a:pPr>
            <a:r>
              <a:rPr lang="en-US" sz="3200" b="1" dirty="0">
                <a:solidFill>
                  <a:schemeClr val="dk1"/>
                </a:solidFill>
                <a:latin typeface="Times New Roman"/>
              </a:rPr>
              <a:t>QUESTIONS</a:t>
            </a:r>
            <a:endParaRPr lang="en-US" sz="3200" b="0" u="none" strike="noStrike" dirty="0">
              <a:solidFill>
                <a:schemeClr val="dk1"/>
              </a:solidFill>
              <a:uFillTx/>
              <a:latin typeface="Arial"/>
            </a:endParaRPr>
          </a:p>
        </p:txBody>
      </p:sp>
      <p:sp>
        <p:nvSpPr>
          <p:cNvPr id="193" name="PlaceHolder 2"/>
          <p:cNvSpPr>
            <a:spLocks noGrp="1"/>
          </p:cNvSpPr>
          <p:nvPr>
            <p:ph/>
          </p:nvPr>
        </p:nvSpPr>
        <p:spPr>
          <a:xfrm>
            <a:off x="410760" y="1219200"/>
            <a:ext cx="8229240" cy="5389417"/>
          </a:xfrm>
          <a:prstGeom prst="rect">
            <a:avLst/>
          </a:prstGeom>
          <a:noFill/>
          <a:ln w="9360">
            <a:noFill/>
          </a:ln>
        </p:spPr>
        <p:txBody>
          <a:bodyPr lIns="91440" tIns="45720" rIns="91440" bIns="45720" numCol="1" spcCol="0" anchor="t">
            <a:noAutofit/>
          </a:bodyPr>
          <a:lstStyle/>
          <a:p>
            <a:pPr marL="272880">
              <a:lnSpc>
                <a:spcPct val="100000"/>
              </a:lnSpc>
              <a:spcBef>
                <a:spcPts val="360"/>
              </a:spcBef>
            </a:pPr>
            <a:r>
              <a:rPr lang="en-US" sz="2000" b="1" dirty="0"/>
              <a:t>1)</a:t>
            </a:r>
            <a:r>
              <a:rPr lang="en-IN" sz="2000" b="1" dirty="0"/>
              <a:t> What is the total reimbursement amount per provider?</a:t>
            </a:r>
            <a:endParaRPr lang="en-IN" sz="2000" dirty="0"/>
          </a:p>
          <a:p>
            <a:pPr marL="272880">
              <a:lnSpc>
                <a:spcPct val="100000"/>
              </a:lnSpc>
              <a:spcBef>
                <a:spcPts val="360"/>
              </a:spcBef>
            </a:pPr>
            <a:r>
              <a:rPr lang="en-US" sz="1100" b="1" dirty="0"/>
              <a:t>        </a:t>
            </a:r>
          </a:p>
        </p:txBody>
      </p:sp>
      <p:pic>
        <p:nvPicPr>
          <p:cNvPr id="4" name="Picture 3"/>
          <p:cNvPicPr/>
          <p:nvPr/>
        </p:nvPicPr>
        <p:blipFill>
          <a:blip r:embed="rId2"/>
          <a:stretch>
            <a:fillRect/>
          </a:stretch>
        </p:blipFill>
        <p:spPr>
          <a:xfrm>
            <a:off x="2188397" y="2043833"/>
            <a:ext cx="4921320" cy="3740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110" y="1458930"/>
            <a:ext cx="7895330" cy="388590"/>
          </a:xfrm>
        </p:spPr>
        <p:txBody>
          <a:bodyPr/>
          <a:lstStyle/>
          <a:p>
            <a:pPr lvl="0"/>
            <a:r>
              <a:rPr lang="en-IN" sz="2000" b="1" dirty="0"/>
              <a:t>2) What is the average deductible amount paid by claim per attending physician?</a:t>
            </a:r>
            <a:endParaRPr lang="en-IN" sz="2000" dirty="0"/>
          </a:p>
        </p:txBody>
      </p:sp>
      <p:pic>
        <p:nvPicPr>
          <p:cNvPr id="4" name="Content Placeholder 3"/>
          <p:cNvPicPr>
            <a:picLocks noGrp="1"/>
          </p:cNvPicPr>
          <p:nvPr>
            <p:ph/>
          </p:nvPr>
        </p:nvPicPr>
        <p:blipFill>
          <a:blip r:embed="rId2"/>
          <a:stretch>
            <a:fillRect/>
          </a:stretch>
        </p:blipFill>
        <p:spPr>
          <a:xfrm>
            <a:off x="1309232" y="1991220"/>
            <a:ext cx="6525536" cy="4277322"/>
          </a:xfrm>
          <a:prstGeom prst="rect">
            <a:avLst/>
          </a:prstGeom>
        </p:spPr>
      </p:pic>
    </p:spTree>
    <p:extLst>
      <p:ext uri="{BB962C8B-B14F-4D97-AF65-F5344CB8AC3E}">
        <p14:creationId xmlns:p14="http://schemas.microsoft.com/office/powerpoint/2010/main" val="1835890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602" y="879541"/>
            <a:ext cx="8229240" cy="1142640"/>
          </a:xfrm>
        </p:spPr>
        <p:txBody>
          <a:bodyPr/>
          <a:lstStyle/>
          <a:p>
            <a:pPr lvl="0"/>
            <a:r>
              <a:rPr lang="en-IN" sz="2000" b="1" dirty="0"/>
              <a:t>3) How does the number of claims vary by admission year and month?</a:t>
            </a:r>
            <a:endParaRPr lang="en-IN" sz="2000" dirty="0"/>
          </a:p>
        </p:txBody>
      </p:sp>
      <p:pic>
        <p:nvPicPr>
          <p:cNvPr id="4" name="Content Placeholder 3"/>
          <p:cNvPicPr>
            <a:picLocks noGrp="1"/>
          </p:cNvPicPr>
          <p:nvPr>
            <p:ph/>
          </p:nvPr>
        </p:nvPicPr>
        <p:blipFill>
          <a:blip r:embed="rId2"/>
          <a:stretch>
            <a:fillRect/>
          </a:stretch>
        </p:blipFill>
        <p:spPr>
          <a:xfrm>
            <a:off x="1434204" y="1935163"/>
            <a:ext cx="6275591" cy="4389437"/>
          </a:xfrm>
          <a:prstGeom prst="rect">
            <a:avLst/>
          </a:prstGeom>
        </p:spPr>
      </p:pic>
    </p:spTree>
    <p:extLst>
      <p:ext uri="{BB962C8B-B14F-4D97-AF65-F5344CB8AC3E}">
        <p14:creationId xmlns:p14="http://schemas.microsoft.com/office/powerpoint/2010/main" val="4282811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957" y="715154"/>
            <a:ext cx="8229240" cy="1142640"/>
          </a:xfrm>
        </p:spPr>
        <p:txBody>
          <a:bodyPr/>
          <a:lstStyle/>
          <a:p>
            <a:pPr lvl="0"/>
            <a:r>
              <a:rPr lang="en-IN" sz="2000" b="1" dirty="0"/>
              <a:t>4) What is the total reimbursed amount per </a:t>
            </a:r>
            <a:r>
              <a:rPr lang="en-IN" sz="2000" b="1" dirty="0" err="1"/>
              <a:t>diaClmDiagnosisCodes</a:t>
            </a:r>
            <a:r>
              <a:rPr lang="en-IN" sz="2000" b="1" dirty="0"/>
              <a:t>?</a:t>
            </a:r>
            <a:endParaRPr lang="en-IN" sz="2000" dirty="0"/>
          </a:p>
        </p:txBody>
      </p:sp>
      <p:pic>
        <p:nvPicPr>
          <p:cNvPr id="4" name="Content Placeholder 3"/>
          <p:cNvPicPr>
            <a:picLocks noGrp="1"/>
          </p:cNvPicPr>
          <p:nvPr>
            <p:ph/>
          </p:nvPr>
        </p:nvPicPr>
        <p:blipFill>
          <a:blip r:embed="rId2"/>
          <a:stretch>
            <a:fillRect/>
          </a:stretch>
        </p:blipFill>
        <p:spPr>
          <a:xfrm>
            <a:off x="1424680" y="1935163"/>
            <a:ext cx="6294639" cy="4389437"/>
          </a:xfrm>
          <a:prstGeom prst="rect">
            <a:avLst/>
          </a:prstGeom>
        </p:spPr>
      </p:pic>
    </p:spTree>
    <p:extLst>
      <p:ext uri="{BB962C8B-B14F-4D97-AF65-F5344CB8AC3E}">
        <p14:creationId xmlns:p14="http://schemas.microsoft.com/office/powerpoint/2010/main" val="415847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780" y="694606"/>
            <a:ext cx="8229240" cy="1142640"/>
          </a:xfrm>
        </p:spPr>
        <p:txBody>
          <a:bodyPr/>
          <a:lstStyle/>
          <a:p>
            <a:pPr lvl="0"/>
            <a:r>
              <a:rPr lang="en-IN" sz="2000" b="1" dirty="0"/>
              <a:t>5) How does the number of procedures per claim vary across different attending physicians?</a:t>
            </a:r>
            <a:endParaRPr lang="en-IN" sz="2000" dirty="0"/>
          </a:p>
        </p:txBody>
      </p:sp>
      <p:pic>
        <p:nvPicPr>
          <p:cNvPr id="4" name="Content Placeholder 3"/>
          <p:cNvPicPr>
            <a:picLocks noGrp="1"/>
          </p:cNvPicPr>
          <p:nvPr>
            <p:ph/>
          </p:nvPr>
        </p:nvPicPr>
        <p:blipFill>
          <a:blip r:embed="rId2"/>
          <a:stretch>
            <a:fillRect/>
          </a:stretch>
        </p:blipFill>
        <p:spPr>
          <a:xfrm>
            <a:off x="1704336" y="1935163"/>
            <a:ext cx="5735327" cy="4389437"/>
          </a:xfrm>
          <a:prstGeom prst="rect">
            <a:avLst/>
          </a:prstGeom>
        </p:spPr>
      </p:pic>
    </p:spTree>
    <p:extLst>
      <p:ext uri="{BB962C8B-B14F-4D97-AF65-F5344CB8AC3E}">
        <p14:creationId xmlns:p14="http://schemas.microsoft.com/office/powerpoint/2010/main" val="525931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chemeClr>
            </a:gs>
            <a:gs pos="25000">
              <a:schemeClr val="phClr">
                <a:tint val="83000"/>
              </a:schemeClr>
            </a:gs>
            <a:gs pos="100000">
              <a:schemeClr val="phClr">
                <a:shade val="15000"/>
              </a:schemeClr>
            </a:gs>
          </a:gsLst>
          <a:path path="circle">
            <a:fillToRect l="10000" t="110000" r="10000" b="100000"/>
          </a:path>
          <a:tileRect/>
        </a:gradFill>
        <a:blipFill rotWithShape="0">
          <a:blip xmlns:r="http://schemas.openxmlformats.org/officeDocument/2006/relationships" r:embed="rId1"/>
          <a:srcRect/>
          <a:tile tx="0" ty="0" sx="65000" sy="65000" flip="none" algn="tl"/>
        </a:blipFill>
      </a:bgFillStyleLst>
    </a:fmtScheme>
  </a:themeElements>
  <a:objectDefaults/>
  <a:extraClrScheme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chemeClr>
            </a:gs>
            <a:gs pos="25000">
              <a:schemeClr val="phClr">
                <a:tint val="83000"/>
              </a:schemeClr>
            </a:gs>
            <a:gs pos="100000">
              <a:schemeClr val="phClr">
                <a:shade val="15000"/>
              </a:schemeClr>
            </a:gs>
          </a:gsLst>
          <a:path path="circle">
            <a:fillToRect l="10000" t="110000" r="10000" b="100000"/>
          </a:path>
          <a:tileRect/>
        </a:gradFill>
        <a:blipFill rotWithShape="0">
          <a:blip xmlns:r="http://schemas.openxmlformats.org/officeDocument/2006/relationships" r:embed="rId1"/>
          <a:srcRect/>
          <a:tile tx="0" ty="0" sx="65000" sy="65000" flip="none" algn="tl"/>
        </a:blipFill>
      </a:bgFillStyleLst>
    </a:fmtScheme>
  </a:themeElements>
  <a:objectDefaults/>
  <a:extraClrSchemeLst/>
</a:theme>
</file>

<file path=ppt/theme/theme3.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chemeClr>
            </a:gs>
            <a:gs pos="25000">
              <a:schemeClr val="phClr">
                <a:tint val="83000"/>
              </a:schemeClr>
            </a:gs>
            <a:gs pos="100000">
              <a:schemeClr val="phClr">
                <a:shade val="15000"/>
              </a:schemeClr>
            </a:gs>
          </a:gsLst>
          <a:path path="circle">
            <a:fillToRect l="10000" t="110000" r="10000" b="100000"/>
          </a:path>
          <a:tileRect/>
        </a:gradFill>
        <a:blipFill rotWithShape="0">
          <a:blip xmlns:r="http://schemas.openxmlformats.org/officeDocument/2006/relationships" r:embed="rId1"/>
          <a:srcRect/>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8301</TotalTime>
  <Words>1026</Words>
  <Application>Microsoft Office PowerPoint</Application>
  <PresentationFormat>On-screen Show (4:3)</PresentationFormat>
  <Paragraphs>65</Paragraphs>
  <Slides>20</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Arial</vt:lpstr>
      <vt:lpstr>Calibri</vt:lpstr>
      <vt:lpstr>comic</vt:lpstr>
      <vt:lpstr>DejaVu Math TeX Gyre</vt:lpstr>
      <vt:lpstr>DejaVu Serif</vt:lpstr>
      <vt:lpstr>DejaVu Serif Condensed</vt:lpstr>
      <vt:lpstr>Symbol</vt:lpstr>
      <vt:lpstr>Times New Roman</vt:lpstr>
      <vt:lpstr>Wingdings</vt:lpstr>
      <vt:lpstr>Flow</vt:lpstr>
      <vt:lpstr>Flow</vt:lpstr>
      <vt:lpstr>Flow</vt:lpstr>
      <vt:lpstr>Leveraging Predictive Modeling to Detect and Prevent Healthcare Claims Fraud</vt:lpstr>
      <vt:lpstr>PROBLEM STATEMENT</vt:lpstr>
      <vt:lpstr>DATASET</vt:lpstr>
      <vt:lpstr>PowerPoint Presentation</vt:lpstr>
      <vt:lpstr>QUESTIONS</vt:lpstr>
      <vt:lpstr>2) What is the average deductible amount paid by claim per attending physician?</vt:lpstr>
      <vt:lpstr>3) How does the number of claims vary by admission year and month?</vt:lpstr>
      <vt:lpstr>4) What is the total reimbursed amount per diaClmDiagnosisCodes?</vt:lpstr>
      <vt:lpstr>5) How does the number of procedures per claim vary across different attending physicians?</vt:lpstr>
      <vt:lpstr>6) What is the distribution of gender in the dataset?  DAX QUERY:          GenderCount = COUNTROWS('Train_Beneficiarydata-1542865627584') </vt:lpstr>
      <vt:lpstr>      7) How does the presence of chronic kidney disease affect inpatient reimbursements?  DAX QUERY:AvgIPReimbursement_Kidney = AVERAGEX(FILTER('Train_Beneficiarydata-1542865627584','Train_Beneficiarydata-1542865627584'[ChronicCond_KidneyDisease] = 1),     'Train_Beneficiarydata-1542865627584'[IPAnnualReimbursementAmt])   </vt:lpstr>
      <vt:lpstr>      8)Which state has the highest inpatient and outpatient reimbursements?  DAX QUERY:TotalReimbursement = SUM('Train_Beneficiarydata-1542865627584'[IPAnnualReimbursementAmt]) + S('Train_Beneficiarydata-1542865627584'[OPAnnualReimbursementAmt]) </vt:lpstr>
      <vt:lpstr>     9) What is the impact of depression on outpatient reimbursements?  DAX QUERY:AvgOPReimbursement_Depression = AVERAGEX(FILTER('Train_Beneficiarydata-1542865627584', 'Train_Beneficiarydata-1542865627584'[ChronicCond_Depression] = 1),'Train_Beneficiarydata-1542865627584'[OPAnnualReimbursementAmt]) </vt:lpstr>
      <vt:lpstr>        10) Which races are more prone to chronic conditions?  DAX QUERY:ChronicConditionCount = SUMX('Train_Beneficiarydata-1542865627584','Train_Beneficiarydata-1542865627584'[ChronicCond_Alzheimer] +  'Train_Beneficiarydata-1542865627584'[ChronicCond_Heartfailure] + 'Train_Beneficiarydata-1542865627584'[ChronicCond_Cancer] + 'Train_Beneficiarydata-1542865627584'[ChronicCond_Diabetes]+'Train_Beneficiarydata-1542865627584'[ChronicCond_stroke]) </vt:lpstr>
      <vt:lpstr>11.What is the total number of months covered by Part A and Part B for individuals diagnosed with chronic kidney disease? DAX QUERY: Total_PartA_Kidney = CALCULATE(SUM('Dataset'[NoOfMonths_PartACov]), 'Dataset'[ChronicCond_KidneyDisease] = 1) DAX QUERY: Total_PartB_Kidney = CALCULATE(SUM('Dataset'[NoOfMonths_PartBCov]), 'Dataset'[ChronicCond_KidneyDisease] = 1) </vt:lpstr>
      <vt:lpstr>12. How much is the total reimbursement amount for inpatient (IP) care by race?  DAX QUERY: Total_IP_Reimbursement_by_Race = CALCULATE(SUM('Dataset'[IPAnnualReimbursementAmt]), ALLEXCEPT('Dataset', 'Dataset'[Race]))   </vt:lpstr>
      <vt:lpstr>13.What is the correlation between Chronic Conditions (e.g., Alzheimer's, Heart Failure, Kidney Disease) and total medical costs (IP + OP Annual Reimbursement) across different races? </vt:lpstr>
      <vt:lpstr>14.What is the average number of months of Part A coverage for individuals with chronic kidney disease, segmented by race?  DAX QUERY: Avg_PartACov_KidneyDisease = CALCULATE( AVERAGE('Dataset'[NoOfMonths_PartACov]), 'Dataset'[ChronicCond_KidneyDisease] = 1 ) </vt:lpstr>
      <vt:lpstr>  15.What is the distribution of individuals with different races who have both Kidney Disease and Osteoporosis as chronic conditions?  DAX QUERY: Kidney_Osteo_Count = CALCULATE( COUNTROWS('Dataset'), 'Dataset'[ChronicCond_KidneyDisease] = 1, 'Dataset'[ChronicCond_Osteoporasis] = 1 )   </vt:lpstr>
      <vt:lpstr>THANK YOU </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nithish</dc:creator>
  <dc:description/>
  <cp:lastModifiedBy>Kishore S</cp:lastModifiedBy>
  <cp:revision>874</cp:revision>
  <dcterms:created xsi:type="dcterms:W3CDTF">2013-12-25T07:56:38Z</dcterms:created>
  <dcterms:modified xsi:type="dcterms:W3CDTF">2024-11-15T18:58:08Z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8</vt:i4>
  </property>
</Properties>
</file>