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84" r:id="rId3"/>
    <p:sldId id="288" r:id="rId4"/>
    <p:sldId id="266" r:id="rId5"/>
    <p:sldId id="261" r:id="rId6"/>
    <p:sldId id="262" r:id="rId7"/>
    <p:sldId id="286" r:id="rId8"/>
    <p:sldId id="290" r:id="rId9"/>
    <p:sldId id="292" r:id="rId10"/>
    <p:sldId id="291" r:id="rId11"/>
    <p:sldId id="285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9" userDrawn="1">
          <p15:clr>
            <a:srgbClr val="A4A3A4"/>
          </p15:clr>
        </p15:guide>
        <p15:guide id="2" pos="4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 snapToObjects="1">
      <p:cViewPr varScale="1">
        <p:scale>
          <a:sx n="114" d="100"/>
          <a:sy n="114" d="100"/>
        </p:scale>
        <p:origin x="590" y="91"/>
      </p:cViewPr>
      <p:guideLst>
        <p:guide orient="horz" pos="859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BAAB0-8C54-46D5-A518-C0674C792DBD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18C9-DF9C-43A6-B04E-4E23B8E6FC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09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current implementation of the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22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82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81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81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1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65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918C9-DF9C-43A6-B04E-4E23B8E6FC6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3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7" y="1597821"/>
            <a:ext cx="7777163" cy="1102519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1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F22D-7CE9-4F6C-8EC7-C61C4DE53D4D}" type="datetime1">
              <a:rPr lang="en-US" smtClean="0"/>
              <a:t>3/16/2018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Montreal, Dec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63267"/>
            <a:ext cx="2057400" cy="33627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63267"/>
            <a:ext cx="6019800" cy="3362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770E-063A-4144-A34E-7680FB3D5CF8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594" indent="-228594">
              <a:defRPr sz="2400">
                <a:latin typeface="Palatino Linotype"/>
                <a:cs typeface="Palatino Linotype"/>
              </a:defRPr>
            </a:lvl1pPr>
            <a:lvl2pPr marL="455602" indent="-227008">
              <a:defRPr sz="2400">
                <a:latin typeface="Palatino Linotype"/>
                <a:cs typeface="Palatino Linotype"/>
              </a:defRPr>
            </a:lvl2pPr>
            <a:lvl3pPr marL="684196" indent="-228594">
              <a:defRPr sz="2400">
                <a:latin typeface="Palatino Linotype"/>
                <a:cs typeface="Palatino Linotype"/>
              </a:defRPr>
            </a:lvl3pPr>
            <a:lvl4pPr marL="911203" indent="-227008">
              <a:defRPr>
                <a:latin typeface="Palatino Linotype"/>
                <a:cs typeface="Palatino Linotype"/>
              </a:defRPr>
            </a:lvl4pPr>
            <a:lvl5pPr marL="1139797" indent="-228594"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2C8C-94E0-47E8-9D5A-E919E227A17D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5176"/>
            <a:ext cx="7808913" cy="1021556"/>
          </a:xfrm>
        </p:spPr>
        <p:txBody>
          <a:bodyPr anchor="t">
            <a:normAutofit/>
          </a:bodyPr>
          <a:lstStyle>
            <a:lvl1pPr algn="l">
              <a:defRPr sz="3600" b="0" i="0" cap="none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2180036"/>
            <a:ext cx="7813675" cy="1050013"/>
          </a:xfr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C54E-8A83-4BC9-BD7D-E2A105700D17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7" y="1362869"/>
            <a:ext cx="3814763" cy="3311129"/>
          </a:xfrm>
        </p:spPr>
        <p:txBody>
          <a:bodyPr lIns="0" tIns="0" rIns="0" bIns="0"/>
          <a:lstStyle>
            <a:lvl1pPr>
              <a:defRPr sz="2400" b="0" i="0">
                <a:latin typeface="Palatino Linotype"/>
                <a:cs typeface="Palatino Linotype"/>
              </a:defRPr>
            </a:lvl1pPr>
            <a:lvl2pPr>
              <a:defRPr sz="2400" b="0" i="0">
                <a:latin typeface="Palatino Linotype"/>
                <a:cs typeface="Palatino Linotype"/>
              </a:defRPr>
            </a:lvl2pPr>
            <a:lvl3pPr>
              <a:defRPr sz="1800" b="0" i="0">
                <a:latin typeface="Palatino Linotype"/>
                <a:cs typeface="Palatino Linotype"/>
              </a:defRPr>
            </a:lvl3pPr>
            <a:lvl4pPr>
              <a:defRPr sz="1800" b="0" i="0">
                <a:latin typeface="Palatino Linotype"/>
                <a:cs typeface="Palatino Linotype"/>
              </a:defRPr>
            </a:lvl4pPr>
            <a:lvl5pPr>
              <a:defRPr sz="1800" b="0" i="0">
                <a:latin typeface="Palatino Linotype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993" y="1362869"/>
            <a:ext cx="3883809" cy="3311129"/>
          </a:xfrm>
        </p:spPr>
        <p:txBody>
          <a:bodyPr lIns="0" tIns="0" rIns="0"/>
          <a:lstStyle>
            <a:lvl1pPr>
              <a:defRPr sz="2400" b="0" i="0">
                <a:latin typeface="Palatino Linotype"/>
                <a:cs typeface="Palatino Linotype"/>
              </a:defRPr>
            </a:lvl1pPr>
            <a:lvl2pPr>
              <a:defRPr sz="2400" b="0" i="0">
                <a:latin typeface="Palatino Linotype"/>
                <a:cs typeface="Palatino Linotype"/>
              </a:defRPr>
            </a:lvl2pPr>
            <a:lvl3pPr>
              <a:defRPr sz="1800" b="0" i="0">
                <a:latin typeface="Palatino Linotype"/>
                <a:cs typeface="Palatino Linotype"/>
              </a:defRPr>
            </a:lvl3pPr>
            <a:lvl4pPr>
              <a:defRPr sz="1800" b="0" i="0">
                <a:latin typeface="Palatino Linotype"/>
                <a:cs typeface="Palatino Linotype"/>
              </a:defRPr>
            </a:lvl4pPr>
            <a:lvl5pPr>
              <a:defRPr sz="1800" b="0" i="0">
                <a:latin typeface="Palatino Linotype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EC4-D020-4F2F-A4A9-671924740C22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3575-C483-4252-98B3-EED22FA8C5B7}" type="datetime1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65C-0B69-4F5B-B55A-417B0639B3EF}" type="datetime1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0" y="958634"/>
            <a:ext cx="2784475" cy="66554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2624"/>
            <a:ext cx="5111751" cy="339685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40" y="1721874"/>
            <a:ext cx="2784475" cy="3037604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F8B-D9AD-49DC-8A3A-F32DFE01F6D0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28766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2" y="1363266"/>
            <a:ext cx="7772349" cy="286583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53822"/>
            <a:ext cx="5486400" cy="603647"/>
          </a:xfrm>
        </p:spPr>
        <p:txBody>
          <a:bodyPr/>
          <a:lstStyle>
            <a:lvl1pPr marL="0" indent="0">
              <a:buNone/>
              <a:defRPr sz="1400" b="1" i="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F5D7-90AD-432E-80D8-3D21EF18A40F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1363266"/>
            <a:ext cx="8005763" cy="3381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0C57-89CB-428D-9BF4-197F7A1423B4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icolour curves-colour logo wide.ai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1"/>
            <a:ext cx="6122987" cy="708290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7" y="1363267"/>
            <a:ext cx="8005763" cy="3231356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1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B672-D5D9-45F3-A993-15649D58B561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Montreal, Dec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hdr="0" dt="0"/>
  <p:txStyles>
    <p:titleStyle>
      <a:lvl1pPr algn="l" defTabSz="457189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457189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1pPr>
      <a:lvl2pPr marL="455602" indent="-227008" algn="l" defTabSz="457189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684196" indent="-228594" algn="l" defTabSz="457189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911203" indent="-227008" algn="l" defTabSz="457189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1139797" indent="-228594" algn="l" defTabSz="457189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551109"/>
            <a:ext cx="8285871" cy="173032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CA" dirty="0"/>
              <a:t>Customizing Papyrus-RT for </a:t>
            </a:r>
            <a:br>
              <a:rPr lang="en-CA" dirty="0"/>
            </a:br>
            <a:r>
              <a:rPr lang="en-CA" dirty="0"/>
              <a:t> Model-Driven Development of </a:t>
            </a:r>
            <a:br>
              <a:rPr lang="en-CA" dirty="0"/>
            </a:br>
            <a:r>
              <a:rPr lang="en-CA" dirty="0"/>
              <a:t>Rover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64" y="4005537"/>
            <a:ext cx="8285871" cy="619364"/>
          </a:xfrm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Sudharshan Gopikrishnan, </a:t>
            </a:r>
            <a:r>
              <a:rPr lang="en-CA" dirty="0">
                <a:solidFill>
                  <a:schemeClr val="bg1"/>
                </a:solidFill>
              </a:rPr>
              <a:t>Nicolas Hili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 Queen’s School of Computing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63451" y="3389433"/>
            <a:ext cx="337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Supervised By: Dr. Juergen Dingel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2B2E7-6865-4D34-9BD2-9840F209A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0" y="12527"/>
            <a:ext cx="6122987" cy="708290"/>
          </a:xfrm>
        </p:spPr>
        <p:txBody>
          <a:bodyPr/>
          <a:lstStyle/>
          <a:p>
            <a:r>
              <a:rPr lang="en-CA" dirty="0"/>
              <a:t>Current Implementation – Beginner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224C-5BD7-47AE-9157-3AD3A28D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E626A-35FC-4D54-9705-E63F1DE0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9D7AF-5E75-428B-9A92-363E29FB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60" y="1305397"/>
            <a:ext cx="7218680" cy="34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8" y="1496429"/>
            <a:ext cx="8005763" cy="3231356"/>
          </a:xfrm>
        </p:spPr>
        <p:txBody>
          <a:bodyPr/>
          <a:lstStyle/>
          <a:p>
            <a:r>
              <a:rPr lang="en-CA" dirty="0"/>
              <a:t>Extending the concept of Configuration pages to more than run-time configurations, and to include some compile time customizations</a:t>
            </a:r>
          </a:p>
          <a:p>
            <a:r>
              <a:rPr lang="en-CA" dirty="0"/>
              <a:t>Detailed analysing of the Rover Case Study to define a feature models for the same</a:t>
            </a:r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58D29-E1FD-4D25-A75B-7667E3DD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132495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665" y="1877970"/>
            <a:ext cx="7777163" cy="1102519"/>
          </a:xfrm>
        </p:spPr>
        <p:txBody>
          <a:bodyPr/>
          <a:lstStyle/>
          <a:p>
            <a:r>
              <a:rPr lang="en-CA" dirty="0"/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99" y="2429230"/>
            <a:ext cx="2914650" cy="1752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91C1-C358-4437-84EE-FD6EE42F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39294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ADEE8-48CF-490B-9780-EDA56829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8788" y="4896724"/>
            <a:ext cx="3177013" cy="273844"/>
          </a:xfrm>
        </p:spPr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0B6F60-B854-44C2-817A-ADDFEE922168}"/>
              </a:ext>
            </a:extLst>
          </p:cNvPr>
          <p:cNvSpPr txBox="1">
            <a:spLocks/>
          </p:cNvSpPr>
          <p:nvPr/>
        </p:nvSpPr>
        <p:spPr>
          <a:xfrm>
            <a:off x="537456" y="152272"/>
            <a:ext cx="6122987" cy="708290"/>
          </a:xfrm>
          <a:prstGeom prst="rect">
            <a:avLst/>
          </a:prstGeom>
        </p:spPr>
        <p:txBody>
          <a:bodyPr/>
          <a:lstStyle>
            <a:lvl1pPr algn="l" defTabSz="457189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The Problem ??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15042CF-1D4A-46C4-A01C-79E4FCCBB632}"/>
              </a:ext>
            </a:extLst>
          </p:cNvPr>
          <p:cNvSpPr/>
          <p:nvPr/>
        </p:nvSpPr>
        <p:spPr>
          <a:xfrm>
            <a:off x="1828800" y="422693"/>
            <a:ext cx="5450457" cy="463777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51-1CD5-440F-AA2B-5BEB36F9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960406"/>
            <a:ext cx="3267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6192" y="1821758"/>
            <a:ext cx="7447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</a:rPr>
              <a:t>How to change or verify the design configurations with ease ?</a:t>
            </a:r>
            <a:endParaRPr lang="en-CA" sz="2400" dirty="0"/>
          </a:p>
        </p:txBody>
      </p:sp>
      <p:sp>
        <p:nvSpPr>
          <p:cNvPr id="21" name="Rectangle 20"/>
          <p:cNvSpPr/>
          <p:nvPr/>
        </p:nvSpPr>
        <p:spPr>
          <a:xfrm>
            <a:off x="410724" y="1508521"/>
            <a:ext cx="70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600" b="1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CA" sz="9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7456" y="152272"/>
            <a:ext cx="6122987" cy="708290"/>
          </a:xfrm>
          <a:prstGeom prst="rect">
            <a:avLst/>
          </a:prstGeom>
        </p:spPr>
        <p:txBody>
          <a:bodyPr/>
          <a:lstStyle>
            <a:lvl1pPr algn="l" defTabSz="457189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Problem Statement</a:t>
            </a:r>
          </a:p>
        </p:txBody>
      </p:sp>
      <p:pic>
        <p:nvPicPr>
          <p:cNvPr id="9" name="Picture 8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70BDFDBC-46C4-4DCB-A3F2-141D1910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" y="2871421"/>
            <a:ext cx="2286000" cy="200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ADEE8-48CF-490B-9780-EDA56829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17498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56" y="8592"/>
            <a:ext cx="6122987" cy="708290"/>
          </a:xfrm>
        </p:spPr>
        <p:txBody>
          <a:bodyPr/>
          <a:lstStyle/>
          <a:p>
            <a:r>
              <a:rPr lang="en-CA" dirty="0"/>
              <a:t>Motivation            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497" y="1432505"/>
            <a:ext cx="16677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600" b="1" dirty="0">
                <a:solidFill>
                  <a:srgbClr val="38761D"/>
                </a:solidFill>
                <a:latin typeface="Arial" panose="020B0604020202020204" pitchFamily="34" charset="0"/>
              </a:rPr>
              <a:t>✓</a:t>
            </a:r>
            <a:endParaRPr lang="en-CA" sz="9600" dirty="0"/>
          </a:p>
        </p:txBody>
      </p:sp>
      <p:sp>
        <p:nvSpPr>
          <p:cNvPr id="8" name="Rectangle 7"/>
          <p:cNvSpPr/>
          <p:nvPr/>
        </p:nvSpPr>
        <p:spPr>
          <a:xfrm>
            <a:off x="3044212" y="1507045"/>
            <a:ext cx="5929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38761D"/>
                </a:solidFill>
                <a:latin typeface="Arial" panose="020B0604020202020204" pitchFamily="34" charset="0"/>
              </a:rPr>
              <a:t>Embedding a specific configuration page with the loaded library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38761D"/>
                </a:solidFill>
                <a:latin typeface="Arial" panose="020B0604020202020204" pitchFamily="34" charset="0"/>
              </a:rPr>
              <a:t>Providing an unique user experience when designing the Rover Model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157530" y="370294"/>
            <a:ext cx="52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15515C7-7816-4407-86DC-974FD60F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7" y="2923334"/>
            <a:ext cx="3367297" cy="11430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CE044D-04B6-40DA-B787-28950DC1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23898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128" y="1215707"/>
            <a:ext cx="7992694" cy="3550165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488128" y="2231518"/>
            <a:ext cx="2069024" cy="785935"/>
          </a:xfrm>
          <a:prstGeom prst="wedgeEllipse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UML-RT Package loaded in the model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4193899" y="3950345"/>
            <a:ext cx="2211091" cy="512131"/>
          </a:xfrm>
          <a:prstGeom prst="wedgeEllipse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Configuration Page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4193899" y="2760469"/>
            <a:ext cx="2017264" cy="713733"/>
          </a:xfrm>
          <a:prstGeom prst="wedgeRectCallout">
            <a:avLst>
              <a:gd name="adj1" fmla="val 57518"/>
              <a:gd name="adj2" fmla="val -763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Allow for editing the design configuration (i.e., the GPIO mapping)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2594766" y="4708145"/>
            <a:ext cx="1603043" cy="327051"/>
          </a:xfrm>
          <a:prstGeom prst="wedgeRectCallout">
            <a:avLst>
              <a:gd name="adj1" fmla="val -18954"/>
              <a:gd name="adj2" fmla="val -1424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Platform Overview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795" y="31274"/>
            <a:ext cx="6122987" cy="708290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>
            <a:lvl1pPr algn="l" defTabSz="457189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Six Months Ago 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A430F0-20C1-42AB-A811-10D1BA3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380715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Since Then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8" y="1496429"/>
            <a:ext cx="8005763" cy="3231356"/>
          </a:xfrm>
        </p:spPr>
        <p:txBody>
          <a:bodyPr/>
          <a:lstStyle/>
          <a:p>
            <a:r>
              <a:rPr lang="en-CA" dirty="0"/>
              <a:t>Providing a base Rover template within Papyrus-RT</a:t>
            </a:r>
          </a:p>
          <a:p>
            <a:r>
              <a:rPr lang="en-CA" dirty="0"/>
              <a:t>Creating component specific configuration pages</a:t>
            </a:r>
          </a:p>
          <a:p>
            <a:r>
              <a:rPr lang="en-CA" dirty="0"/>
              <a:t>Dynamically creating &amp; disposing new tabs within the configuration page depending on the loaded package</a:t>
            </a:r>
          </a:p>
          <a:p>
            <a:pPr marL="0" indent="0">
              <a:buNone/>
            </a:pPr>
            <a:r>
              <a:rPr lang="en-CA" dirty="0"/>
              <a:t>            </a:t>
            </a:r>
          </a:p>
          <a:p>
            <a:pPr marL="0" indent="0">
              <a:buNone/>
            </a:pPr>
            <a:r>
              <a:rPr lang="en-CA" dirty="0"/>
              <a:t>                                   </a:t>
            </a:r>
            <a:r>
              <a:rPr lang="en-CA" sz="2800" dirty="0"/>
              <a:t>And Many More !!!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44AB4-C751-4D20-94C5-3A175F79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</p:spTree>
    <p:extLst>
      <p:ext uri="{BB962C8B-B14F-4D97-AF65-F5344CB8AC3E}">
        <p14:creationId xmlns:p14="http://schemas.microsoft.com/office/powerpoint/2010/main" val="2968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0" y="12527"/>
            <a:ext cx="6122987" cy="708290"/>
          </a:xfrm>
        </p:spPr>
        <p:txBody>
          <a:bodyPr/>
          <a:lstStyle/>
          <a:p>
            <a:r>
              <a:rPr lang="en-CA" dirty="0"/>
              <a:t>Current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224C-5BD7-47AE-9157-3AD3A28D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E626A-35FC-4D54-9705-E63F1DE0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08597-ACDD-4919-82F1-5A8803F4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5" y="1363267"/>
            <a:ext cx="7334090" cy="34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0" y="12527"/>
            <a:ext cx="6122987" cy="708290"/>
          </a:xfrm>
        </p:spPr>
        <p:txBody>
          <a:bodyPr/>
          <a:lstStyle/>
          <a:p>
            <a:r>
              <a:rPr lang="en-CA" dirty="0"/>
              <a:t>Current Implementation – Expert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224C-5BD7-47AE-9157-3AD3A28D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E626A-35FC-4D54-9705-E63F1DE0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32127-21EF-485E-B47F-C7D7C294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1350062"/>
            <a:ext cx="7284720" cy="35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0" y="12527"/>
            <a:ext cx="6122987" cy="708290"/>
          </a:xfrm>
        </p:spPr>
        <p:txBody>
          <a:bodyPr/>
          <a:lstStyle/>
          <a:p>
            <a:r>
              <a:rPr lang="en-CA" dirty="0"/>
              <a:t>Current Implementation – Expert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224C-5BD7-47AE-9157-3AD3A28D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Montreal, Dec 2017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E626A-35FC-4D54-9705-E63F1DE0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D3408-2CC6-4668-ACC2-F98BA5B8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8" y="1328516"/>
            <a:ext cx="8361235" cy="32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4802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8472</TotalTime>
  <Words>254</Words>
  <Application>Microsoft Office PowerPoint</Application>
  <PresentationFormat>On-screen Show (16:9)</PresentationFormat>
  <Paragraphs>65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Palatino Linotype</vt:lpstr>
      <vt:lpstr>Queen's PPT template 2011</vt:lpstr>
      <vt:lpstr>Customizing Papyrus-RT for   Model-Driven Development of  Rover Software</vt:lpstr>
      <vt:lpstr>PowerPoint Presentation</vt:lpstr>
      <vt:lpstr>PowerPoint Presentation</vt:lpstr>
      <vt:lpstr>Motivation             Solution</vt:lpstr>
      <vt:lpstr>PowerPoint Presentation</vt:lpstr>
      <vt:lpstr>Since Then ..</vt:lpstr>
      <vt:lpstr>Current Implementation</vt:lpstr>
      <vt:lpstr>Current Implementation – Expert Mode</vt:lpstr>
      <vt:lpstr>Current Implementation – Expert Mode</vt:lpstr>
      <vt:lpstr>Current Implementation – Beginner Mode</vt:lpstr>
      <vt:lpstr>Future Work</vt:lpstr>
      <vt:lpstr>Thank You !!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Sudharshan Gopikrishnan</cp:lastModifiedBy>
  <cp:revision>257</cp:revision>
  <dcterms:created xsi:type="dcterms:W3CDTF">2011-07-05T18:52:53Z</dcterms:created>
  <dcterms:modified xsi:type="dcterms:W3CDTF">2018-03-19T00:51:14Z</dcterms:modified>
</cp:coreProperties>
</file>