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38B2-E9F2-4AC9-9A3F-C12F852B1AAF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F778-605D-4560-93A8-9C4D50282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38B2-E9F2-4AC9-9A3F-C12F852B1AAF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F778-605D-4560-93A8-9C4D50282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38B2-E9F2-4AC9-9A3F-C12F852B1AAF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F778-605D-4560-93A8-9C4D50282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38B2-E9F2-4AC9-9A3F-C12F852B1AAF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F778-605D-4560-93A8-9C4D50282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38B2-E9F2-4AC9-9A3F-C12F852B1AAF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F778-605D-4560-93A8-9C4D50282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38B2-E9F2-4AC9-9A3F-C12F852B1AAF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F778-605D-4560-93A8-9C4D50282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38B2-E9F2-4AC9-9A3F-C12F852B1AAF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F778-605D-4560-93A8-9C4D50282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38B2-E9F2-4AC9-9A3F-C12F852B1AAF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F778-605D-4560-93A8-9C4D50282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38B2-E9F2-4AC9-9A3F-C12F852B1AAF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F778-605D-4560-93A8-9C4D50282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38B2-E9F2-4AC9-9A3F-C12F852B1AAF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F778-605D-4560-93A8-9C4D50282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38B2-E9F2-4AC9-9A3F-C12F852B1AAF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F778-605D-4560-93A8-9C4D50282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738B2-E9F2-4AC9-9A3F-C12F852B1AAF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EF778-605D-4560-93A8-9C4D50282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1"/>
            <a:ext cx="7924800" cy="5105400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accent2"/>
                </a:solidFill>
                <a:latin typeface="Impact" pitchFamily="34" charset="0"/>
              </a:rPr>
              <a:t/>
            </a:r>
            <a:br>
              <a:rPr lang="en-US" sz="8000" dirty="0" smtClean="0">
                <a:solidFill>
                  <a:schemeClr val="accent2"/>
                </a:solidFill>
                <a:latin typeface="Impact" pitchFamily="34" charset="0"/>
              </a:rPr>
            </a:br>
            <a:r>
              <a:rPr lang="en-US" sz="8000" dirty="0" smtClean="0">
                <a:solidFill>
                  <a:schemeClr val="accent2"/>
                </a:solidFill>
                <a:latin typeface="Impact" pitchFamily="34" charset="0"/>
              </a:rPr>
              <a:t>OBJECT TRACKING</a:t>
            </a:r>
            <a:r>
              <a:rPr lang="en-US" sz="8000" dirty="0" smtClean="0">
                <a:latin typeface="Impact" pitchFamily="34" charset="0"/>
              </a:rPr>
              <a:t/>
            </a:r>
            <a:br>
              <a:rPr lang="en-US" sz="8000" dirty="0" smtClean="0">
                <a:latin typeface="Impact" pitchFamily="34" charset="0"/>
              </a:rPr>
            </a:br>
            <a:r>
              <a:rPr lang="en-US" sz="7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</a:rPr>
              <a:t>USING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</a:rPr>
              <a:t/>
            </a:r>
            <a:b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</a:rPr>
            </a:br>
            <a:r>
              <a:rPr lang="en-US" sz="8000" dirty="0" smtClean="0">
                <a:solidFill>
                  <a:schemeClr val="accent1"/>
                </a:solidFill>
                <a:latin typeface="Impact" pitchFamily="34" charset="0"/>
              </a:rPr>
              <a:t>RASPBERRY</a:t>
            </a:r>
            <a:r>
              <a:rPr lang="en-US" sz="8000" dirty="0" smtClean="0">
                <a:latin typeface="Impact" pitchFamily="34" charset="0"/>
              </a:rPr>
              <a:t> </a:t>
            </a:r>
            <a:r>
              <a:rPr lang="en-US" sz="8000" dirty="0" smtClean="0">
                <a:solidFill>
                  <a:schemeClr val="accent4"/>
                </a:solidFill>
                <a:latin typeface="Impact" pitchFamily="34" charset="0"/>
              </a:rPr>
              <a:t>PI</a:t>
            </a:r>
            <a:endParaRPr lang="en-US" sz="8000" dirty="0">
              <a:solidFill>
                <a:schemeClr val="accent4"/>
              </a:solidFill>
              <a:latin typeface="Impact" pitchFamily="34" charset="0"/>
            </a:endParaRPr>
          </a:p>
        </p:txBody>
      </p:sp>
      <p:pic>
        <p:nvPicPr>
          <p:cNvPr id="5" name="Picture 4" descr="Raspi-PGB0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50249" y="4727562"/>
            <a:ext cx="2393751" cy="2130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circles1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0"/>
            <a:ext cx="3867150" cy="2019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4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4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  <a:latin typeface="Impact" pitchFamily="34" charset="0"/>
              </a:rPr>
              <a:t>THRESHOLD</a:t>
            </a:r>
            <a:r>
              <a:rPr lang="en-US" dirty="0" smtClean="0">
                <a:latin typeface="Impact" pitchFamily="34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Impact" pitchFamily="34" charset="0"/>
              </a:rPr>
              <a:t>LEVEL</a:t>
            </a:r>
            <a:endParaRPr lang="en-US" dirty="0">
              <a:solidFill>
                <a:schemeClr val="accent1"/>
              </a:solidFill>
              <a:latin typeface="Impact" pitchFamily="34" charset="0"/>
            </a:endParaRPr>
          </a:p>
        </p:txBody>
      </p:sp>
      <p:pic>
        <p:nvPicPr>
          <p:cNvPr id="4" name="Content Placeholder 3" descr="test-3-on-raspberry-pi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524000"/>
            <a:ext cx="6241328" cy="50221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  <a:latin typeface="Impact" pitchFamily="34" charset="0"/>
              </a:rPr>
              <a:t>ALGORITHM</a:t>
            </a:r>
            <a:endParaRPr lang="en-US" dirty="0">
              <a:solidFill>
                <a:schemeClr val="accent2"/>
              </a:solidFill>
              <a:latin typeface="Impac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Impact" pitchFamily="34" charset="0"/>
              </a:rPr>
              <a:t>PROCESS THE FILTERTING IMAGE AND CONVERT IT INTO </a:t>
            </a:r>
            <a:r>
              <a:rPr lang="en-US" dirty="0" smtClean="0">
                <a:solidFill>
                  <a:schemeClr val="tx2"/>
                </a:solidFill>
                <a:latin typeface="Impact" pitchFamily="34" charset="0"/>
              </a:rPr>
              <a:t>GREY SCALE </a:t>
            </a:r>
            <a:r>
              <a:rPr lang="en-US" dirty="0" smtClean="0">
                <a:latin typeface="Impact" pitchFamily="34" charset="0"/>
              </a:rPr>
              <a:t>IMAGE.</a:t>
            </a:r>
          </a:p>
          <a:p>
            <a:r>
              <a:rPr lang="en-US" dirty="0" smtClean="0">
                <a:latin typeface="Impact" pitchFamily="34" charset="0"/>
              </a:rPr>
              <a:t>FINDING THE EDGES USING “</a:t>
            </a:r>
            <a:r>
              <a:rPr lang="en-US" dirty="0" smtClean="0">
                <a:solidFill>
                  <a:schemeClr val="tx2"/>
                </a:solidFill>
                <a:latin typeface="Impact" pitchFamily="34" charset="0"/>
              </a:rPr>
              <a:t>CANNY EDGE DETECTION</a:t>
            </a:r>
            <a:r>
              <a:rPr lang="en-US" dirty="0" smtClean="0">
                <a:latin typeface="Impact" pitchFamily="34" charset="0"/>
              </a:rPr>
              <a:t>”.</a:t>
            </a:r>
          </a:p>
          <a:p>
            <a:r>
              <a:rPr lang="en-US" dirty="0" smtClean="0">
                <a:latin typeface="Impact" pitchFamily="34" charset="0"/>
              </a:rPr>
              <a:t>VOTE ALL POSSIBLE CIRCLES IN ACCUMULATOR.</a:t>
            </a:r>
          </a:p>
          <a:p>
            <a:r>
              <a:rPr lang="en-US" dirty="0" smtClean="0">
                <a:latin typeface="Impact" pitchFamily="34" charset="0"/>
              </a:rPr>
              <a:t>THE LOCAL MAXIMUM VOTED CIRCLES OF ACCUMULATOR GIVES THE </a:t>
            </a:r>
            <a:r>
              <a:rPr lang="en-US" dirty="0" smtClean="0">
                <a:solidFill>
                  <a:schemeClr val="accent2"/>
                </a:solidFill>
                <a:latin typeface="Impact" pitchFamily="34" charset="0"/>
              </a:rPr>
              <a:t>CIRCLE HOUGH SPACE</a:t>
            </a:r>
          </a:p>
          <a:p>
            <a:r>
              <a:rPr lang="en-US" dirty="0" smtClean="0">
                <a:latin typeface="Impact" pitchFamily="34" charset="0"/>
              </a:rPr>
              <a:t>THE MAXIMUM VOTED CIRCLES IN ACCUMULATOR GIVES THE CIRCLE.</a:t>
            </a:r>
            <a:endParaRPr lang="en-US" dirty="0"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  <a:latin typeface="Impact" pitchFamily="34" charset="0"/>
              </a:rPr>
              <a:t>REAL TIME </a:t>
            </a:r>
            <a:r>
              <a:rPr lang="en-US" dirty="0" smtClean="0">
                <a:solidFill>
                  <a:schemeClr val="accent1"/>
                </a:solidFill>
                <a:latin typeface="Impact" pitchFamily="34" charset="0"/>
              </a:rPr>
              <a:t>APPLICATION</a:t>
            </a:r>
            <a:endParaRPr lang="en-US" dirty="0">
              <a:solidFill>
                <a:schemeClr val="accent1"/>
              </a:solidFill>
              <a:latin typeface="Impac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  <a:latin typeface="Impact" pitchFamily="34" charset="0"/>
              </a:rPr>
              <a:t>HUMAN COMPUTER INTERACTION</a:t>
            </a:r>
            <a:endParaRPr lang="en-US" dirty="0">
              <a:solidFill>
                <a:schemeClr val="accent2"/>
              </a:solidFill>
              <a:latin typeface="Impact" pitchFamily="34" charset="0"/>
            </a:endParaRPr>
          </a:p>
        </p:txBody>
      </p:sp>
      <p:pic>
        <p:nvPicPr>
          <p:cNvPr id="4" name="Picture 3" descr="eye-tracking.jpg"/>
          <p:cNvPicPr>
            <a:picLocks noChangeAspect="1"/>
          </p:cNvPicPr>
          <p:nvPr/>
        </p:nvPicPr>
        <p:blipFill>
          <a:blip r:embed="rId2"/>
          <a:srcRect l="13867" t="21782" r="18933"/>
          <a:stretch>
            <a:fillRect/>
          </a:stretch>
        </p:blipFill>
        <p:spPr>
          <a:xfrm>
            <a:off x="5105400" y="2971800"/>
            <a:ext cx="3733800" cy="23410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Motrr_Videography_ap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590800"/>
            <a:ext cx="4191000" cy="31459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  <a:latin typeface="Impact" pitchFamily="34" charset="0"/>
              </a:rPr>
              <a:t>REAL TIME </a:t>
            </a:r>
            <a:r>
              <a:rPr lang="en-US" dirty="0" smtClean="0">
                <a:solidFill>
                  <a:schemeClr val="accent1"/>
                </a:solidFill>
                <a:latin typeface="Impact" pitchFamily="34" charset="0"/>
              </a:rPr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  <a:latin typeface="Impact" pitchFamily="34" charset="0"/>
              </a:rPr>
              <a:t>OBJECT TRACKING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</a:rPr>
              <a:t>IN</a:t>
            </a:r>
            <a:r>
              <a:rPr lang="en-US" dirty="0" smtClean="0">
                <a:latin typeface="Impact" pitchFamily="34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Impact" pitchFamily="34" charset="0"/>
              </a:rPr>
              <a:t>SURVILLENCE CAMERA</a:t>
            </a:r>
            <a:endParaRPr lang="en-US" dirty="0">
              <a:solidFill>
                <a:schemeClr val="accent1"/>
              </a:solidFill>
              <a:latin typeface="Impact" pitchFamily="34" charset="0"/>
            </a:endParaRPr>
          </a:p>
        </p:txBody>
      </p:sp>
      <p:pic>
        <p:nvPicPr>
          <p:cNvPr id="5" name="Picture 4" descr="sziranyi1.jpg"/>
          <p:cNvPicPr>
            <a:picLocks noChangeAspect="1"/>
          </p:cNvPicPr>
          <p:nvPr/>
        </p:nvPicPr>
        <p:blipFill>
          <a:blip r:embed="rId2"/>
          <a:srcRect t="2083"/>
          <a:stretch>
            <a:fillRect/>
          </a:stretch>
        </p:blipFill>
        <p:spPr>
          <a:xfrm>
            <a:off x="1905000" y="2514600"/>
            <a:ext cx="6781800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Laser-Tracking-Camera.jpg"/>
          <p:cNvPicPr>
            <a:picLocks noChangeAspect="1"/>
          </p:cNvPicPr>
          <p:nvPr/>
        </p:nvPicPr>
        <p:blipFill>
          <a:blip r:embed="rId3"/>
          <a:srcRect t="3846" r="3846"/>
          <a:stretch>
            <a:fillRect/>
          </a:stretch>
        </p:blipFill>
        <p:spPr>
          <a:xfrm>
            <a:off x="-152400" y="2514600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  <a:latin typeface="Impact" pitchFamily="34" charset="0"/>
              </a:rPr>
              <a:t>REAL TIME </a:t>
            </a:r>
            <a:r>
              <a:rPr lang="en-US" dirty="0" smtClean="0">
                <a:solidFill>
                  <a:schemeClr val="accent1"/>
                </a:solidFill>
                <a:latin typeface="Impact" pitchFamily="34" charset="0"/>
              </a:rPr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  <a:latin typeface="Impact" pitchFamily="34" charset="0"/>
              </a:rPr>
              <a:t>DETECTING</a:t>
            </a:r>
            <a:r>
              <a:rPr lang="en-US" dirty="0" smtClean="0">
                <a:latin typeface="Impact" pitchFamily="34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Impact" pitchFamily="34" charset="0"/>
              </a:rPr>
              <a:t>SUSPICIOUS OBJECTS</a:t>
            </a:r>
            <a:r>
              <a:rPr lang="en-US" dirty="0" smtClean="0">
                <a:latin typeface="Impact" pitchFamily="34" charset="0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</a:rPr>
              <a:t>IN </a:t>
            </a:r>
            <a:r>
              <a:rPr lang="en-US" dirty="0" smtClean="0">
                <a:solidFill>
                  <a:schemeClr val="tx2"/>
                </a:solidFill>
                <a:latin typeface="Impact" pitchFamily="34" charset="0"/>
              </a:rPr>
              <a:t>SPACE</a:t>
            </a:r>
            <a:endParaRPr lang="en-US" dirty="0">
              <a:solidFill>
                <a:schemeClr val="tx2"/>
              </a:solidFill>
              <a:latin typeface="Impact" pitchFamily="34" charset="0"/>
            </a:endParaRPr>
          </a:p>
        </p:txBody>
      </p:sp>
      <p:pic>
        <p:nvPicPr>
          <p:cNvPr id="4" name="Picture 3" descr="sidingspring_version04-01-full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61" y="1901687"/>
            <a:ext cx="5791200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  <a:latin typeface="Impact" pitchFamily="34" charset="0"/>
              </a:rPr>
              <a:t>REAL TIME </a:t>
            </a:r>
            <a:r>
              <a:rPr lang="en-US" dirty="0" smtClean="0">
                <a:solidFill>
                  <a:schemeClr val="accent1"/>
                </a:solidFill>
                <a:latin typeface="Impact" pitchFamily="34" charset="0"/>
              </a:rPr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>
                <a:solidFill>
                  <a:schemeClr val="accent2"/>
                </a:solidFill>
                <a:latin typeface="Impact" pitchFamily="34" charset="0"/>
              </a:rPr>
              <a:t>ARTIFICIAL</a:t>
            </a:r>
            <a:r>
              <a:rPr lang="en-US" sz="3600" dirty="0" smtClean="0">
                <a:latin typeface="Impact" pitchFamily="34" charset="0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Impact" pitchFamily="34" charset="0"/>
              </a:rPr>
              <a:t>INTELLIGENCE</a:t>
            </a:r>
            <a:endParaRPr lang="en-US" sz="3600" dirty="0">
              <a:solidFill>
                <a:schemeClr val="tx2"/>
              </a:solidFill>
              <a:latin typeface="Impact" pitchFamily="34" charset="0"/>
            </a:endParaRPr>
          </a:p>
        </p:txBody>
      </p:sp>
      <p:pic>
        <p:nvPicPr>
          <p:cNvPr id="5" name="Picture 4" descr="ironman1_hud21.png"/>
          <p:cNvPicPr>
            <a:picLocks noChangeAspect="1"/>
          </p:cNvPicPr>
          <p:nvPr/>
        </p:nvPicPr>
        <p:blipFill>
          <a:blip r:embed="rId2"/>
          <a:srcRect r="21000"/>
          <a:stretch>
            <a:fillRect/>
          </a:stretch>
        </p:blipFill>
        <p:spPr>
          <a:xfrm>
            <a:off x="533400" y="2362200"/>
            <a:ext cx="6019800" cy="381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 descr="ai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914400"/>
            <a:ext cx="2819400" cy="2524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9600" dirty="0" smtClean="0">
                <a:solidFill>
                  <a:schemeClr val="accent2"/>
                </a:solidFill>
                <a:latin typeface="Impact" pitchFamily="34" charset="0"/>
              </a:rPr>
              <a:t>THANK</a:t>
            </a:r>
          </a:p>
          <a:p>
            <a:pPr algn="ctr">
              <a:buNone/>
            </a:pPr>
            <a:r>
              <a:rPr lang="en-US" sz="9600" dirty="0" smtClean="0">
                <a:solidFill>
                  <a:schemeClr val="accent1"/>
                </a:solidFill>
                <a:latin typeface="Impact" pitchFamily="34" charset="0"/>
              </a:rPr>
              <a:t>YOU</a:t>
            </a:r>
            <a:endParaRPr lang="en-US" sz="9600" dirty="0">
              <a:solidFill>
                <a:schemeClr val="accent1"/>
              </a:solidFill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Impact" pitchFamily="34" charset="0"/>
              </a:rPr>
              <a:t> </a:t>
            </a:r>
            <a:r>
              <a:rPr lang="en-US" sz="6000" dirty="0" smtClean="0">
                <a:solidFill>
                  <a:schemeClr val="accent1"/>
                </a:solidFill>
                <a:latin typeface="Impact" pitchFamily="34" charset="0"/>
              </a:rPr>
              <a:t>RASPBERRY</a:t>
            </a:r>
            <a:r>
              <a:rPr lang="en-US" sz="6000" dirty="0" smtClean="0">
                <a:latin typeface="Impact" pitchFamily="34" charset="0"/>
              </a:rPr>
              <a:t> </a:t>
            </a:r>
            <a:r>
              <a:rPr lang="en-US" sz="6000" dirty="0" smtClean="0">
                <a:solidFill>
                  <a:schemeClr val="accent4"/>
                </a:solidFill>
                <a:latin typeface="Impact" pitchFamily="34" charset="0"/>
              </a:rPr>
              <a:t>PI</a:t>
            </a:r>
            <a:endParaRPr lang="en-US" sz="6000" dirty="0">
              <a:solidFill>
                <a:schemeClr val="accent4"/>
              </a:solidFill>
              <a:latin typeface="Impact" pitchFamily="34" charset="0"/>
            </a:endParaRPr>
          </a:p>
        </p:txBody>
      </p:sp>
      <p:pic>
        <p:nvPicPr>
          <p:cNvPr id="8" name="Content Placeholder 7" descr="RASPBERRY_PI_B_PLUS_0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8800"/>
            <a:ext cx="7307506" cy="475456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  <a:latin typeface="Impact" pitchFamily="34" charset="0"/>
              </a:rPr>
              <a:t>FEATURES</a:t>
            </a:r>
            <a:endParaRPr lang="en-US" sz="5400" dirty="0">
              <a:solidFill>
                <a:schemeClr val="accent1"/>
              </a:solidFill>
              <a:latin typeface="Impac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>
                <a:solidFill>
                  <a:schemeClr val="accent2"/>
                </a:solidFill>
                <a:latin typeface="Impact" pitchFamily="34" charset="0"/>
              </a:rPr>
              <a:t>CPU:</a:t>
            </a:r>
            <a:r>
              <a:rPr lang="en-US" dirty="0">
                <a:latin typeface="Impact" pitchFamily="34" charset="0"/>
              </a:rPr>
              <a:t> </a:t>
            </a:r>
            <a:r>
              <a:rPr lang="en-US" dirty="0" smtClean="0">
                <a:latin typeface="Impact" pitchFamily="34" charset="0"/>
              </a:rPr>
              <a:t> Quad-core </a:t>
            </a:r>
            <a:r>
              <a:rPr lang="en-US" dirty="0">
                <a:latin typeface="Impact" pitchFamily="34" charset="0"/>
              </a:rPr>
              <a:t>64-bit ARM Cortex A53 clocked at 1.2 </a:t>
            </a:r>
            <a:r>
              <a:rPr lang="en-US" dirty="0" smtClean="0">
                <a:latin typeface="Impact" pitchFamily="34" charset="0"/>
              </a:rPr>
              <a:t>GHz</a:t>
            </a:r>
            <a:endParaRPr lang="en-US" dirty="0">
              <a:latin typeface="Impact" pitchFamily="34" charset="0"/>
            </a:endParaRP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  <a:latin typeface="Impact" pitchFamily="34" charset="0"/>
              </a:rPr>
              <a:t>Memory: </a:t>
            </a:r>
            <a:r>
              <a:rPr lang="en-US" dirty="0" smtClean="0">
                <a:solidFill>
                  <a:schemeClr val="accent2"/>
                </a:solidFill>
                <a:latin typeface="Impact" pitchFamily="34" charset="0"/>
              </a:rPr>
              <a:t> </a:t>
            </a:r>
            <a:r>
              <a:rPr lang="en-US" dirty="0" smtClean="0">
                <a:latin typeface="Impact" pitchFamily="34" charset="0"/>
              </a:rPr>
              <a:t>1GB </a:t>
            </a:r>
            <a:endParaRPr lang="en-US" dirty="0">
              <a:latin typeface="Impact" pitchFamily="34" charset="0"/>
            </a:endParaRP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  <a:latin typeface="Impact" pitchFamily="34" charset="0"/>
              </a:rPr>
              <a:t>USB ports: </a:t>
            </a:r>
            <a:r>
              <a:rPr lang="en-US" dirty="0" smtClean="0">
                <a:solidFill>
                  <a:schemeClr val="accent2"/>
                </a:solidFill>
                <a:latin typeface="Impact" pitchFamily="34" charset="0"/>
              </a:rPr>
              <a:t> </a:t>
            </a:r>
            <a:r>
              <a:rPr lang="en-US" dirty="0" smtClean="0">
                <a:latin typeface="Impact" pitchFamily="34" charset="0"/>
              </a:rPr>
              <a:t>4</a:t>
            </a:r>
            <a:endParaRPr lang="en-US" dirty="0">
              <a:latin typeface="Impact" pitchFamily="34" charset="0"/>
            </a:endParaRP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  <a:latin typeface="Impact" pitchFamily="34" charset="0"/>
              </a:rPr>
              <a:t>Video outputs: </a:t>
            </a:r>
            <a:r>
              <a:rPr lang="en-US" dirty="0">
                <a:latin typeface="Impact" pitchFamily="34" charset="0"/>
              </a:rPr>
              <a:t>HDMI, composite video (PAL and NTSC) </a:t>
            </a:r>
            <a:r>
              <a:rPr lang="en-US" dirty="0" smtClean="0">
                <a:latin typeface="Impact" pitchFamily="34" charset="0"/>
              </a:rPr>
              <a:t>via                                                          </a:t>
            </a:r>
          </a:p>
          <a:p>
            <a:pPr>
              <a:buNone/>
            </a:pPr>
            <a:r>
              <a:rPr lang="en-US" dirty="0" smtClean="0">
                <a:latin typeface="Impact" pitchFamily="34" charset="0"/>
              </a:rPr>
              <a:t>                                  3.5 </a:t>
            </a:r>
            <a:r>
              <a:rPr lang="en-US" dirty="0">
                <a:latin typeface="Impact" pitchFamily="34" charset="0"/>
              </a:rPr>
              <a:t>mm jack</a:t>
            </a: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  <a:latin typeface="Impact" pitchFamily="34" charset="0"/>
              </a:rPr>
              <a:t>Network: </a:t>
            </a:r>
            <a:r>
              <a:rPr lang="en-US" dirty="0" smtClean="0">
                <a:solidFill>
                  <a:schemeClr val="accent2"/>
                </a:solidFill>
                <a:latin typeface="Impact" pitchFamily="34" charset="0"/>
              </a:rPr>
              <a:t> </a:t>
            </a:r>
            <a:r>
              <a:rPr lang="en-US" dirty="0" smtClean="0">
                <a:latin typeface="Impact" pitchFamily="34" charset="0"/>
              </a:rPr>
              <a:t>10/100Mbps </a:t>
            </a:r>
            <a:r>
              <a:rPr lang="en-US" dirty="0">
                <a:latin typeface="Impact" pitchFamily="34" charset="0"/>
              </a:rPr>
              <a:t>Ethernet and 802.11n Wireless LAN</a:t>
            </a: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  <a:latin typeface="Impact" pitchFamily="34" charset="0"/>
              </a:rPr>
              <a:t>Peripherals:</a:t>
            </a:r>
            <a:r>
              <a:rPr lang="en-US" dirty="0">
                <a:latin typeface="Impact" pitchFamily="34" charset="0"/>
              </a:rPr>
              <a:t> 17 </a:t>
            </a:r>
            <a:r>
              <a:rPr lang="en-US" dirty="0" smtClean="0">
                <a:latin typeface="Impact" pitchFamily="34" charset="0"/>
              </a:rPr>
              <a:t>GPIO, and </a:t>
            </a:r>
            <a:r>
              <a:rPr lang="en-US" dirty="0">
                <a:latin typeface="Impact" pitchFamily="34" charset="0"/>
              </a:rPr>
              <a:t>HAT ID bus</a:t>
            </a: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  <a:latin typeface="Impact" pitchFamily="34" charset="0"/>
              </a:rPr>
              <a:t>Bluetooth: </a:t>
            </a:r>
            <a:r>
              <a:rPr lang="en-US" dirty="0">
                <a:latin typeface="Impact" pitchFamily="34" charset="0"/>
              </a:rPr>
              <a:t>4.1</a:t>
            </a: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  <a:latin typeface="Impact" pitchFamily="34" charset="0"/>
              </a:rPr>
              <a:t>Power source: </a:t>
            </a:r>
            <a:r>
              <a:rPr lang="en-US" dirty="0" smtClean="0">
                <a:solidFill>
                  <a:schemeClr val="accent2"/>
                </a:solidFill>
                <a:latin typeface="Impact" pitchFamily="34" charset="0"/>
              </a:rPr>
              <a:t> </a:t>
            </a:r>
            <a:r>
              <a:rPr lang="en-US" dirty="0" smtClean="0">
                <a:latin typeface="Impact" pitchFamily="34" charset="0"/>
              </a:rPr>
              <a:t>5 </a:t>
            </a:r>
            <a:r>
              <a:rPr lang="en-US" dirty="0">
                <a:latin typeface="Impact" pitchFamily="34" charset="0"/>
              </a:rPr>
              <a:t>V via MicroUSB or GPIO header</a:t>
            </a: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  <a:latin typeface="Impact" pitchFamily="34" charset="0"/>
              </a:rPr>
              <a:t>Size:</a:t>
            </a:r>
            <a:r>
              <a:rPr lang="en-US" dirty="0">
                <a:latin typeface="Impact" pitchFamily="34" charset="0"/>
              </a:rPr>
              <a:t> </a:t>
            </a:r>
            <a:r>
              <a:rPr lang="en-US" dirty="0" smtClean="0">
                <a:latin typeface="Impact" pitchFamily="34" charset="0"/>
              </a:rPr>
              <a:t> 85.60mm </a:t>
            </a:r>
            <a:r>
              <a:rPr lang="en-US" dirty="0">
                <a:latin typeface="Impact" pitchFamily="34" charset="0"/>
              </a:rPr>
              <a:t>× 56.5mm</a:t>
            </a: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  <a:latin typeface="Impact" pitchFamily="34" charset="0"/>
              </a:rPr>
              <a:t>Weight</a:t>
            </a:r>
            <a:r>
              <a:rPr lang="en-US" dirty="0" smtClean="0">
                <a:solidFill>
                  <a:schemeClr val="accent2"/>
                </a:solidFill>
                <a:latin typeface="Impact" pitchFamily="34" charset="0"/>
              </a:rPr>
              <a:t>:  </a:t>
            </a:r>
            <a:r>
              <a:rPr lang="en-US" dirty="0">
                <a:latin typeface="Impact" pitchFamily="34" charset="0"/>
              </a:rPr>
              <a:t>45g (1.6 oz)</a:t>
            </a:r>
          </a:p>
          <a:p>
            <a:endParaRPr lang="en-US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2"/>
                </a:solidFill>
                <a:latin typeface="Impact" pitchFamily="34" charset="0"/>
              </a:rPr>
              <a:t>OBJECT</a:t>
            </a:r>
            <a:r>
              <a:rPr lang="en-US" sz="6000" dirty="0" smtClean="0">
                <a:latin typeface="Impact" pitchFamily="34" charset="0"/>
              </a:rPr>
              <a:t> </a:t>
            </a:r>
            <a:r>
              <a:rPr lang="en-US" sz="6000" dirty="0" smtClean="0">
                <a:solidFill>
                  <a:schemeClr val="accent1"/>
                </a:solidFill>
                <a:latin typeface="Impact" pitchFamily="34" charset="0"/>
              </a:rPr>
              <a:t>TRACKING</a:t>
            </a:r>
            <a:endParaRPr lang="en-US" sz="6000" dirty="0">
              <a:solidFill>
                <a:schemeClr val="accent1"/>
              </a:solidFill>
              <a:latin typeface="Impact" pitchFamily="34" charset="0"/>
            </a:endParaRPr>
          </a:p>
        </p:txBody>
      </p:sp>
      <p:pic>
        <p:nvPicPr>
          <p:cNvPr id="4" name="Content Placeholder 3" descr="hqdefaul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7200" y="3200400"/>
            <a:ext cx="4572000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685800" y="1447800"/>
            <a:ext cx="617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  <a:latin typeface="Impact" pitchFamily="34" charset="0"/>
              </a:rPr>
              <a:t>Object</a:t>
            </a:r>
            <a:r>
              <a:rPr lang="en-US" sz="3600" dirty="0">
                <a:solidFill>
                  <a:schemeClr val="accent2"/>
                </a:solidFill>
                <a:latin typeface="Impact" pitchFamily="34" charset="0"/>
              </a:rPr>
              <a:t> </a:t>
            </a:r>
            <a:r>
              <a:rPr lang="en-US" sz="3600" b="1" dirty="0">
                <a:solidFill>
                  <a:schemeClr val="accent2"/>
                </a:solidFill>
                <a:latin typeface="Impact" pitchFamily="34" charset="0"/>
              </a:rPr>
              <a:t>tracking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</a:rPr>
              <a:t> 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</a:rPr>
              <a:t> is 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</a:rPr>
              <a:t>the process of 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Impact" pitchFamily="34" charset="0"/>
              </a:rPr>
              <a:t>locating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</a:rPr>
              <a:t> 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</a:rPr>
              <a:t>a moving 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</a:rPr>
              <a:t>object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</a:rPr>
              <a:t> 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</a:endParaRPr>
          </a:p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</a:rPr>
              <a:t>(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</a:rPr>
              <a:t>or multiple 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</a:rPr>
              <a:t>objects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</a:rPr>
              <a:t>) over time using a </a:t>
            </a:r>
            <a:r>
              <a:rPr lang="en-US" sz="3600" dirty="0">
                <a:solidFill>
                  <a:schemeClr val="tx2"/>
                </a:solidFill>
                <a:latin typeface="Impact" pitchFamily="34" charset="0"/>
              </a:rPr>
              <a:t>camera.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accent2"/>
                </a:solidFill>
                <a:latin typeface="Impact" pitchFamily="34" charset="0"/>
              </a:rPr>
              <a:t>OPEN </a:t>
            </a:r>
            <a:r>
              <a:rPr lang="en-US" sz="6600" dirty="0" smtClean="0">
                <a:solidFill>
                  <a:schemeClr val="tx2"/>
                </a:solidFill>
                <a:latin typeface="Impact" pitchFamily="34" charset="0"/>
              </a:rPr>
              <a:t>CV</a:t>
            </a:r>
            <a:endParaRPr lang="en-US" sz="6600" dirty="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  <a:latin typeface="Impact" pitchFamily="34" charset="0"/>
              </a:rPr>
              <a:t>Open Source Computer Vision</a:t>
            </a:r>
          </a:p>
          <a:p>
            <a:pPr>
              <a:buNone/>
            </a:pPr>
            <a:r>
              <a:rPr lang="en-US" dirty="0">
                <a:latin typeface="Impact" pitchFamily="34" charset="0"/>
              </a:rPr>
              <a:t> </a:t>
            </a:r>
            <a:r>
              <a:rPr lang="en-US" dirty="0" smtClean="0">
                <a:latin typeface="Impact" pitchFamily="34" charset="0"/>
              </a:rPr>
              <a:t>         </a:t>
            </a:r>
          </a:p>
          <a:p>
            <a:pPr>
              <a:buNone/>
            </a:pPr>
            <a:r>
              <a:rPr lang="en-US" dirty="0">
                <a:latin typeface="Impact" pitchFamily="34" charset="0"/>
              </a:rPr>
              <a:t> </a:t>
            </a:r>
            <a:r>
              <a:rPr lang="en-US" dirty="0" smtClean="0">
                <a:latin typeface="Impact" pitchFamily="34" charset="0"/>
              </a:rPr>
              <a:t>                    It’s a library </a:t>
            </a:r>
            <a:r>
              <a:rPr lang="en-US" dirty="0" smtClean="0">
                <a:solidFill>
                  <a:schemeClr val="accent1"/>
                </a:solidFill>
                <a:latin typeface="Impact" pitchFamily="34" charset="0"/>
              </a:rPr>
              <a:t>programming function</a:t>
            </a:r>
          </a:p>
          <a:p>
            <a:pPr>
              <a:buNone/>
            </a:pPr>
            <a:r>
              <a:rPr lang="en-US" dirty="0" smtClean="0">
                <a:latin typeface="Impact" pitchFamily="34" charset="0"/>
              </a:rPr>
              <a:t>Aimed at </a:t>
            </a:r>
            <a:r>
              <a:rPr lang="en-US" dirty="0" smtClean="0">
                <a:solidFill>
                  <a:schemeClr val="accent2"/>
                </a:solidFill>
                <a:latin typeface="Impact" pitchFamily="34" charset="0"/>
              </a:rPr>
              <a:t>realtime</a:t>
            </a:r>
            <a:r>
              <a:rPr lang="en-US" dirty="0" smtClean="0">
                <a:latin typeface="Impact" pitchFamily="34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Impact" pitchFamily="34" charset="0"/>
              </a:rPr>
              <a:t>computer vision</a:t>
            </a:r>
            <a:endParaRPr lang="en-US" dirty="0">
              <a:solidFill>
                <a:schemeClr val="accent1"/>
              </a:solidFill>
              <a:latin typeface="Impact" pitchFamily="34" charset="0"/>
            </a:endParaRPr>
          </a:p>
        </p:txBody>
      </p:sp>
      <p:pic>
        <p:nvPicPr>
          <p:cNvPr id="4" name="Picture 3" descr="1-ma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3810000"/>
            <a:ext cx="2720493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accent2"/>
                </a:solidFill>
                <a:latin typeface="Impact" pitchFamily="34" charset="0"/>
              </a:rPr>
              <a:t>C</a:t>
            </a:r>
            <a:r>
              <a:rPr lang="en-US" sz="7200" dirty="0" smtClean="0">
                <a:solidFill>
                  <a:schemeClr val="accent1"/>
                </a:solidFill>
                <a:latin typeface="Impact" pitchFamily="34" charset="0"/>
              </a:rPr>
              <a:t>H</a:t>
            </a:r>
            <a:r>
              <a:rPr lang="en-US" sz="7200" dirty="0" smtClean="0">
                <a:solidFill>
                  <a:schemeClr val="accent2"/>
                </a:solidFill>
                <a:latin typeface="Impact" pitchFamily="34" charset="0"/>
              </a:rPr>
              <a:t>T</a:t>
            </a:r>
            <a:endParaRPr lang="en-US" sz="7200" dirty="0">
              <a:solidFill>
                <a:schemeClr val="accent2"/>
              </a:solidFill>
              <a:latin typeface="Impac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>
                <a:solidFill>
                  <a:schemeClr val="accent2"/>
                </a:solidFill>
                <a:latin typeface="Impact" pitchFamily="34" charset="0"/>
              </a:rPr>
              <a:t>CIRCLE</a:t>
            </a:r>
            <a:r>
              <a:rPr lang="en-US" sz="4000" dirty="0" smtClean="0">
                <a:latin typeface="Impact" pitchFamily="34" charset="0"/>
              </a:rPr>
              <a:t>   </a:t>
            </a:r>
            <a:r>
              <a:rPr lang="en-US" sz="4000" dirty="0" smtClean="0">
                <a:solidFill>
                  <a:schemeClr val="accent1"/>
                </a:solidFill>
                <a:latin typeface="Impact" pitchFamily="34" charset="0"/>
              </a:rPr>
              <a:t>HOUGH</a:t>
            </a:r>
            <a:r>
              <a:rPr lang="en-US" sz="4000" dirty="0" smtClean="0">
                <a:solidFill>
                  <a:schemeClr val="accent2"/>
                </a:solidFill>
                <a:latin typeface="Impact" pitchFamily="34" charset="0"/>
              </a:rPr>
              <a:t> TRANSFORM</a:t>
            </a:r>
            <a:endParaRPr lang="en-US" sz="4000" dirty="0">
              <a:solidFill>
                <a:schemeClr val="accent2"/>
              </a:solidFill>
              <a:latin typeface="Impac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495300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Impact" pitchFamily="34" charset="0"/>
              </a:rPr>
              <a:t>It’s used in </a:t>
            </a:r>
            <a:r>
              <a:rPr lang="en-US" sz="3600" dirty="0" smtClean="0">
                <a:solidFill>
                  <a:schemeClr val="accent1"/>
                </a:solidFill>
                <a:latin typeface="Impact" pitchFamily="34" charset="0"/>
              </a:rPr>
              <a:t>Digital Image Processing </a:t>
            </a:r>
            <a:r>
              <a:rPr lang="en-US" sz="3600" dirty="0" smtClean="0">
                <a:latin typeface="Impact" pitchFamily="34" charset="0"/>
              </a:rPr>
              <a:t>for detecting </a:t>
            </a:r>
            <a:r>
              <a:rPr lang="en-US" sz="3600" dirty="0" smtClean="0">
                <a:solidFill>
                  <a:schemeClr val="accent2"/>
                </a:solidFill>
                <a:latin typeface="Impact" pitchFamily="34" charset="0"/>
              </a:rPr>
              <a:t>circular objects</a:t>
            </a:r>
            <a:endParaRPr lang="en-US" sz="3600" dirty="0">
              <a:solidFill>
                <a:schemeClr val="accent2"/>
              </a:solidFill>
              <a:latin typeface="Impact" pitchFamily="34" charset="0"/>
            </a:endParaRPr>
          </a:p>
        </p:txBody>
      </p:sp>
      <p:pic>
        <p:nvPicPr>
          <p:cNvPr id="8" name="Picture 7" descr="circles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209800"/>
            <a:ext cx="5133975" cy="2680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ircle_Hough_transform_of_four_points_on_a_circl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533400"/>
            <a:ext cx="8229600" cy="36850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4648200"/>
            <a:ext cx="678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Impact" pitchFamily="34" charset="0"/>
              </a:rPr>
              <a:t>It’s used for finding </a:t>
            </a:r>
            <a:r>
              <a:rPr lang="en-US" sz="4000" dirty="0" smtClean="0">
                <a:solidFill>
                  <a:schemeClr val="accent1"/>
                </a:solidFill>
                <a:latin typeface="Impact" pitchFamily="34" charset="0"/>
              </a:rPr>
              <a:t>circles</a:t>
            </a:r>
            <a:r>
              <a:rPr lang="en-US" sz="4000" dirty="0" smtClean="0">
                <a:latin typeface="Impact" pitchFamily="34" charset="0"/>
              </a:rPr>
              <a:t> in  </a:t>
            </a:r>
            <a:r>
              <a:rPr lang="en-US" sz="4000" dirty="0" smtClean="0">
                <a:solidFill>
                  <a:schemeClr val="accent1"/>
                </a:solidFill>
                <a:latin typeface="Impact" pitchFamily="34" charset="0"/>
              </a:rPr>
              <a:t>imperfect</a:t>
            </a:r>
            <a:r>
              <a:rPr lang="en-US" sz="4000" dirty="0" smtClean="0">
                <a:latin typeface="Impact" pitchFamily="34" charset="0"/>
              </a:rPr>
              <a:t> </a:t>
            </a:r>
            <a:r>
              <a:rPr lang="en-US" sz="4000" dirty="0" smtClean="0">
                <a:solidFill>
                  <a:schemeClr val="accent2"/>
                </a:solidFill>
                <a:latin typeface="Impact" pitchFamily="34" charset="0"/>
              </a:rPr>
              <a:t>image inputs</a:t>
            </a:r>
            <a:endParaRPr lang="en-US" sz="4000" dirty="0">
              <a:solidFill>
                <a:schemeClr val="accent2"/>
              </a:solidFill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  <a:latin typeface="Impact" pitchFamily="34" charset="0"/>
              </a:rPr>
              <a:t>ACCUMULATOR</a:t>
            </a:r>
            <a:r>
              <a:rPr lang="en-US" dirty="0" smtClean="0">
                <a:latin typeface="Impact" pitchFamily="34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Impact" pitchFamily="34" charset="0"/>
              </a:rPr>
              <a:t>MATRIX </a:t>
            </a:r>
            <a:r>
              <a:rPr lang="en-US" dirty="0" smtClean="0">
                <a:solidFill>
                  <a:schemeClr val="accent2"/>
                </a:solidFill>
                <a:latin typeface="Impact" pitchFamily="34" charset="0"/>
              </a:rPr>
              <a:t>METHOD</a:t>
            </a:r>
            <a:endParaRPr lang="en-US" dirty="0">
              <a:solidFill>
                <a:schemeClr val="accent2"/>
              </a:solidFill>
              <a:latin typeface="Impact" pitchFamily="34" charset="0"/>
            </a:endParaRPr>
          </a:p>
        </p:txBody>
      </p:sp>
      <p:pic>
        <p:nvPicPr>
          <p:cNvPr id="4" name="Content Placeholder 3" descr="circles3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7800"/>
            <a:ext cx="7260465" cy="3124200"/>
          </a:xfrm>
        </p:spPr>
      </p:pic>
      <p:sp>
        <p:nvSpPr>
          <p:cNvPr id="5" name="TextBox 4"/>
          <p:cNvSpPr txBox="1"/>
          <p:nvPr/>
        </p:nvSpPr>
        <p:spPr>
          <a:xfrm>
            <a:off x="372624" y="4800600"/>
            <a:ext cx="8771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Impact" pitchFamily="34" charset="0"/>
              </a:rPr>
              <a:t>By use of </a:t>
            </a:r>
            <a:r>
              <a:rPr lang="en-US" sz="3200" dirty="0" smtClean="0">
                <a:solidFill>
                  <a:schemeClr val="accent2"/>
                </a:solidFill>
                <a:latin typeface="Impact" pitchFamily="34" charset="0"/>
              </a:rPr>
              <a:t>Voting</a:t>
            </a:r>
            <a:r>
              <a:rPr lang="en-US" sz="3200" dirty="0" smtClean="0">
                <a:latin typeface="Impact" pitchFamily="34" charset="0"/>
              </a:rPr>
              <a:t> it increases the </a:t>
            </a:r>
            <a:r>
              <a:rPr lang="en-US" sz="3200" dirty="0" smtClean="0">
                <a:solidFill>
                  <a:schemeClr val="accent1"/>
                </a:solidFill>
                <a:latin typeface="Impact" pitchFamily="34" charset="0"/>
              </a:rPr>
              <a:t>intersection </a:t>
            </a:r>
          </a:p>
          <a:p>
            <a:r>
              <a:rPr lang="en-US" sz="3200" dirty="0" smtClean="0">
                <a:solidFill>
                  <a:schemeClr val="accent1"/>
                </a:solidFill>
                <a:latin typeface="Impact" pitchFamily="34" charset="0"/>
              </a:rPr>
              <a:t>points</a:t>
            </a:r>
            <a:r>
              <a:rPr lang="en-US" sz="3200" dirty="0" smtClean="0">
                <a:latin typeface="Impact" pitchFamily="34" charset="0"/>
              </a:rPr>
              <a:t> in a given object</a:t>
            </a:r>
            <a:endParaRPr lang="en-US" sz="32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  <a:latin typeface="Impact" pitchFamily="34" charset="0"/>
              </a:rPr>
              <a:t>VOTING</a:t>
            </a:r>
            <a:endParaRPr lang="en-US" dirty="0">
              <a:solidFill>
                <a:schemeClr val="accent2"/>
              </a:solidFill>
              <a:latin typeface="Impact" pitchFamily="34" charset="0"/>
            </a:endParaRPr>
          </a:p>
        </p:txBody>
      </p:sp>
      <p:pic>
        <p:nvPicPr>
          <p:cNvPr id="4" name="Content Placeholder 3" descr="screensho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371600"/>
            <a:ext cx="4648200" cy="4648200"/>
          </a:xfrm>
        </p:spPr>
      </p:pic>
      <p:pic>
        <p:nvPicPr>
          <p:cNvPr id="5" name="Picture 4" descr="Fig-4-The-Modified-Circular-Hough-Transform-Explained-The-red-ellipse-denotes-th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438400"/>
            <a:ext cx="3292554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225</Words>
  <Application>Microsoft Office PowerPoint</Application>
  <PresentationFormat>On-screen Show (4:3)</PresentationFormat>
  <Paragraphs>47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 OBJECT TRACKING USING RASPBERRY PI</vt:lpstr>
      <vt:lpstr> RASPBERRY PI</vt:lpstr>
      <vt:lpstr>FEATURES</vt:lpstr>
      <vt:lpstr>OBJECT TRACKING</vt:lpstr>
      <vt:lpstr>OPEN CV</vt:lpstr>
      <vt:lpstr>CHT</vt:lpstr>
      <vt:lpstr>Slide 7</vt:lpstr>
      <vt:lpstr>ACCUMULATOR MATRIX METHOD</vt:lpstr>
      <vt:lpstr>VOTING</vt:lpstr>
      <vt:lpstr>THRESHOLD LEVEL</vt:lpstr>
      <vt:lpstr>ALGORITHM</vt:lpstr>
      <vt:lpstr>REAL TIME APPLICATION</vt:lpstr>
      <vt:lpstr>REAL TIME APPLICATION</vt:lpstr>
      <vt:lpstr>REAL TIME APPLICATION</vt:lpstr>
      <vt:lpstr>REAL TIME APPLICATION</vt:lpstr>
      <vt:lpstr>Slide 16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TRACKING USING RASPBERRY PI</dc:title>
  <dc:creator>Kamalesh</dc:creator>
  <cp:lastModifiedBy>Kamalesh</cp:lastModifiedBy>
  <cp:revision>19</cp:revision>
  <dcterms:created xsi:type="dcterms:W3CDTF">2017-09-07T13:59:08Z</dcterms:created>
  <dcterms:modified xsi:type="dcterms:W3CDTF">2017-09-07T17:22:26Z</dcterms:modified>
</cp:coreProperties>
</file>