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0"/>
  </p:notesMasterIdLst>
  <p:sldIdLst>
    <p:sldId id="283" r:id="rId2"/>
    <p:sldId id="284" r:id="rId3"/>
    <p:sldId id="257" r:id="rId4"/>
    <p:sldId id="258" r:id="rId5"/>
    <p:sldId id="259" r:id="rId6"/>
    <p:sldId id="260" r:id="rId7"/>
    <p:sldId id="261" r:id="rId8"/>
    <p:sldId id="262"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943A9-568D-49FF-9617-618C6284E609}" type="datetimeFigureOut">
              <a:rPr lang="en-IN" smtClean="0"/>
              <a:t>29-10-2022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2850D-5568-4B22-A0C8-A38F44E3D649}" type="slidenum">
              <a:rPr lang="en-IN" smtClean="0"/>
              <a:t>‹#›</a:t>
            </a:fld>
            <a:endParaRPr lang="en-IN"/>
          </a:p>
        </p:txBody>
      </p:sp>
    </p:spTree>
    <p:extLst>
      <p:ext uri="{BB962C8B-B14F-4D97-AF65-F5344CB8AC3E}">
        <p14:creationId xmlns:p14="http://schemas.microsoft.com/office/powerpoint/2010/main" val="290275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40E708-4817-412F-A92B-E52EE2486AEF}" type="datetime1">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332F4-788D-45A2-9843-87F57FEC8B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2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FF4D72-86BF-4A47-8C3D-5F3FE77FA08B}" type="datetime1">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4104070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6D7F6D-AA5D-4EE2-AC85-0AC74ACB59C7}" type="datetime1">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401378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5529CB-B74F-439B-B739-9DA2E10BFBF7}" type="datetime1">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262588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A6163C-578C-48A2-96FD-64514A217ADD}" type="datetime1">
              <a:rPr lang="en-IN" smtClean="0"/>
              <a:t>29-10-2022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1332F4-788D-45A2-9843-87F57FEC8BB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483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E2E9DE-81AD-44E6-8AAB-3272B1134AC9}" type="datetime1">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386167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F4DBCE-BDAB-421B-BADA-3FBEC6985A00}" type="datetime1">
              <a:rPr lang="en-IN" smtClean="0"/>
              <a:t>29-10-2022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546699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C40A39-C605-4511-A8B3-B7C289BA8C75}" type="datetime1">
              <a:rPr lang="en-IN" smtClean="0"/>
              <a:t>29-10-2022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374849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E79EFF-BBCA-4E78-AB9E-1A6828C17BD4}" type="datetime1">
              <a:rPr lang="en-IN" smtClean="0"/>
              <a:t>29-10-2022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275829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7CF276-65EA-4AA8-95D7-C6D9EC839C00}" type="datetime1">
              <a:rPr lang="en-IN" smtClean="0"/>
              <a:t>29-10-2022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1332F4-788D-45A2-9843-87F57FEC8BB6}" type="slidenum">
              <a:rPr lang="en-IN" smtClean="0"/>
              <a:t>‹#›</a:t>
            </a:fld>
            <a:endParaRPr lang="en-IN"/>
          </a:p>
        </p:txBody>
      </p:sp>
    </p:spTree>
    <p:extLst>
      <p:ext uri="{BB962C8B-B14F-4D97-AF65-F5344CB8AC3E}">
        <p14:creationId xmlns:p14="http://schemas.microsoft.com/office/powerpoint/2010/main" val="194398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13526D-ECC5-46CB-925B-8CE1C220D5B7}" type="datetime1">
              <a:rPr lang="en-IN" smtClean="0"/>
              <a:t>29-10-2022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1332F4-788D-45A2-9843-87F57FEC8BB6}" type="slidenum">
              <a:rPr lang="en-IN" smtClean="0"/>
              <a:t>‹#›</a:t>
            </a:fld>
            <a:endParaRPr lang="en-IN"/>
          </a:p>
        </p:txBody>
      </p:sp>
    </p:spTree>
    <p:extLst>
      <p:ext uri="{BB962C8B-B14F-4D97-AF65-F5344CB8AC3E}">
        <p14:creationId xmlns:p14="http://schemas.microsoft.com/office/powerpoint/2010/main" val="955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F22287-935A-4C88-9B9A-B58923463553}" type="datetime1">
              <a:rPr lang="en-IN" smtClean="0"/>
              <a:t>29-10-2022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1332F4-788D-45A2-9843-87F57FEC8BB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239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sers.cs.duke.edu/~junyang/ra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mahesh_p200056cs@nitc.ac.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users.cs.duke.edu/~junyang/r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users.cs.duke.edu/~junyang/ra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2400" dirty="0"/>
              <a:t>National Institute of Technology Calicut</a:t>
            </a:r>
            <a:br>
              <a:rPr lang="en-US" sz="2400" dirty="0"/>
            </a:br>
            <a:r>
              <a:rPr lang="en-US" sz="2400" dirty="0" smtClean="0"/>
              <a:t>Dept. </a:t>
            </a:r>
            <a:r>
              <a:rPr lang="en-US" sz="2400" dirty="0"/>
              <a:t>of Computer Science and Engineering</a:t>
            </a:r>
            <a:r>
              <a:rPr lang="en-US" sz="4000" dirty="0"/>
              <a:t/>
            </a:r>
            <a:br>
              <a:rPr lang="en-US" sz="4000" dirty="0"/>
            </a:br>
            <a:r>
              <a:rPr lang="en-US" sz="3100" dirty="0"/>
              <a:t>CS3095D DATABASE MANAGEMENT SYSTEMS LABORATORY</a:t>
            </a:r>
            <a:r>
              <a:rPr lang="en-US" sz="4000" dirty="0"/>
              <a:t/>
            </a:r>
            <a:br>
              <a:rPr lang="en-US" sz="4000" dirty="0"/>
            </a:br>
            <a:r>
              <a:rPr lang="en-US" sz="3100" dirty="0"/>
              <a:t>S5 MCA/ (S5/S7 </a:t>
            </a:r>
            <a:r>
              <a:rPr lang="en-US" sz="3100" dirty="0" err="1"/>
              <a:t>B.Tech</a:t>
            </a:r>
            <a:r>
              <a:rPr lang="en-US" sz="3100" dirty="0" smtClean="0"/>
              <a:t>.) - </a:t>
            </a:r>
            <a:r>
              <a:rPr lang="en-US" sz="3100" dirty="0"/>
              <a:t>Monsoon Semester </a:t>
            </a:r>
            <a:r>
              <a:rPr lang="en-US" sz="3100" dirty="0" smtClean="0"/>
              <a:t>2022</a:t>
            </a:r>
            <a:r>
              <a:rPr lang="en-IN" sz="3100" dirty="0" smtClean="0"/>
              <a:t/>
            </a:r>
            <a:br>
              <a:rPr lang="en-IN" sz="3100" dirty="0" smtClean="0"/>
            </a:br>
            <a:r>
              <a:rPr lang="en-IN" sz="3100" dirty="0" smtClean="0"/>
              <a:t>Relational Algebra Tool for Exercise 7</a:t>
            </a:r>
            <a:endParaRPr lang="en-IN" sz="3100" dirty="0"/>
          </a:p>
        </p:txBody>
      </p:sp>
      <p:sp>
        <p:nvSpPr>
          <p:cNvPr id="3" name="Subtitle 2"/>
          <p:cNvSpPr>
            <a:spLocks noGrp="1"/>
          </p:cNvSpPr>
          <p:nvPr>
            <p:ph type="subTitle" idx="1"/>
          </p:nvPr>
        </p:nvSpPr>
        <p:spPr/>
        <p:txBody>
          <a:bodyPr>
            <a:normAutofit/>
          </a:bodyPr>
          <a:lstStyle/>
          <a:p>
            <a:r>
              <a:rPr lang="en-IN" dirty="0" smtClean="0"/>
              <a:t>Mahesh Reddy</a:t>
            </a:r>
          </a:p>
        </p:txBody>
      </p:sp>
    </p:spTree>
    <p:extLst>
      <p:ext uri="{BB962C8B-B14F-4D97-AF65-F5344CB8AC3E}">
        <p14:creationId xmlns:p14="http://schemas.microsoft.com/office/powerpoint/2010/main" val="208279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Setting up the RA tool</a:t>
            </a:r>
            <a:endParaRPr lang="en-IN" dirty="0"/>
          </a:p>
        </p:txBody>
      </p:sp>
      <p:sp>
        <p:nvSpPr>
          <p:cNvPr id="3" name="Content Placeholder 2"/>
          <p:cNvSpPr>
            <a:spLocks noGrp="1"/>
          </p:cNvSpPr>
          <p:nvPr>
            <p:ph idx="1"/>
          </p:nvPr>
        </p:nvSpPr>
        <p:spPr/>
        <p:txBody>
          <a:bodyPr/>
          <a:lstStyle/>
          <a:p>
            <a:pPr marL="514350" indent="-514350">
              <a:buAutoNum type="arabicPeriod"/>
            </a:pPr>
            <a:r>
              <a:rPr lang="en-IN" dirty="0" smtClean="0"/>
              <a:t>Recall that you have created a database using sqlite3, we have to link this to RA tool. Let us assume you have created a database using </a:t>
            </a:r>
            <a:r>
              <a:rPr lang="en-IN" dirty="0" err="1" smtClean="0"/>
              <a:t>sqlite</a:t>
            </a:r>
            <a:r>
              <a:rPr lang="en-IN" dirty="0" smtClean="0"/>
              <a:t> and is named </a:t>
            </a:r>
            <a:r>
              <a:rPr lang="en-IN" dirty="0" err="1" smtClean="0"/>
              <a:t>firstdatabase.db</a:t>
            </a:r>
            <a:r>
              <a:rPr lang="en-IN" dirty="0"/>
              <a:t> </a:t>
            </a:r>
            <a:endParaRPr lang="en-IN" dirty="0" smtClean="0"/>
          </a:p>
          <a:p>
            <a:pPr marL="514350" indent="-514350">
              <a:buAutoNum type="arabicPeriod"/>
            </a:pPr>
            <a:r>
              <a:rPr lang="en-IN" dirty="0" smtClean="0"/>
              <a:t>When you open the extracted RA tool folder, you will see file called ‘</a:t>
            </a:r>
            <a:r>
              <a:rPr lang="en-IN" dirty="0" err="1" smtClean="0"/>
              <a:t>sample.db</a:t>
            </a:r>
            <a:r>
              <a:rPr lang="en-IN" dirty="0" smtClean="0"/>
              <a:t>’. Delete this file. </a:t>
            </a:r>
            <a:endParaRPr lang="en-IN" dirty="0"/>
          </a:p>
          <a:p>
            <a:pPr marL="514350" indent="-514350">
              <a:buAutoNum type="arabicPeriod"/>
            </a:pPr>
            <a:endParaRPr lang="en-IN" dirty="0" smtClean="0"/>
          </a:p>
        </p:txBody>
      </p:sp>
      <p:sp>
        <p:nvSpPr>
          <p:cNvPr id="5" name="Slide Number Placeholder 4"/>
          <p:cNvSpPr>
            <a:spLocks noGrp="1"/>
          </p:cNvSpPr>
          <p:nvPr>
            <p:ph type="sldNum" sz="quarter" idx="12"/>
          </p:nvPr>
        </p:nvSpPr>
        <p:spPr/>
        <p:txBody>
          <a:bodyPr/>
          <a:lstStyle/>
          <a:p>
            <a:fld id="{2F1332F4-788D-45A2-9843-87F57FEC8BB6}" type="slidenum">
              <a:rPr lang="en-IN" smtClean="0"/>
              <a:t>10</a:t>
            </a:fld>
            <a:endParaRPr lang="en-IN"/>
          </a:p>
        </p:txBody>
      </p:sp>
      <p:pic>
        <p:nvPicPr>
          <p:cNvPr id="4" name="Content Placeholder 3"/>
          <p:cNvPicPr>
            <a:picLocks noChangeAspect="1"/>
          </p:cNvPicPr>
          <p:nvPr/>
        </p:nvPicPr>
        <p:blipFill>
          <a:blip r:embed="rId2"/>
          <a:stretch>
            <a:fillRect/>
          </a:stretch>
        </p:blipFill>
        <p:spPr>
          <a:xfrm>
            <a:off x="2398001" y="3269774"/>
            <a:ext cx="6742857" cy="2466667"/>
          </a:xfrm>
          <a:prstGeom prst="rect">
            <a:avLst/>
          </a:prstGeom>
        </p:spPr>
      </p:pic>
    </p:spTree>
    <p:extLst>
      <p:ext uri="{BB962C8B-B14F-4D97-AF65-F5344CB8AC3E}">
        <p14:creationId xmlns:p14="http://schemas.microsoft.com/office/powerpoint/2010/main" val="356747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slide about RA tool setup</a:t>
            </a:r>
            <a:endParaRPr lang="en-IN" dirty="0"/>
          </a:p>
        </p:txBody>
      </p:sp>
      <p:sp>
        <p:nvSpPr>
          <p:cNvPr id="3" name="Content Placeholder 2"/>
          <p:cNvSpPr>
            <a:spLocks noGrp="1"/>
          </p:cNvSpPr>
          <p:nvPr>
            <p:ph idx="1"/>
          </p:nvPr>
        </p:nvSpPr>
        <p:spPr/>
        <p:txBody>
          <a:bodyPr/>
          <a:lstStyle/>
          <a:p>
            <a:r>
              <a:rPr lang="en-IN" b="1" dirty="0" smtClean="0"/>
              <a:t>We have to replace this file with our database file</a:t>
            </a:r>
            <a:r>
              <a:rPr lang="en-IN" dirty="0" smtClean="0"/>
              <a:t>: First delete this ‘</a:t>
            </a:r>
            <a:r>
              <a:rPr lang="en-IN" dirty="0" err="1" smtClean="0"/>
              <a:t>sample.db</a:t>
            </a:r>
            <a:r>
              <a:rPr lang="en-IN" dirty="0" smtClean="0"/>
              <a:t>’ file that comes by default and paste the your database file (say </a:t>
            </a:r>
            <a:r>
              <a:rPr lang="en-IN" dirty="0" err="1" smtClean="0"/>
              <a:t>firstdatabase.db</a:t>
            </a:r>
            <a:r>
              <a:rPr lang="en-IN" dirty="0" smtClean="0"/>
              <a:t>). </a:t>
            </a:r>
            <a:r>
              <a:rPr lang="en-IN" b="1" dirty="0" smtClean="0"/>
              <a:t>After pasting here rename it to </a:t>
            </a:r>
            <a:r>
              <a:rPr lang="en-IN" b="1" dirty="0" err="1" smtClean="0"/>
              <a:t>sample.db</a:t>
            </a:r>
            <a:r>
              <a:rPr lang="en-IN" b="1" dirty="0" smtClean="0"/>
              <a:t>. </a:t>
            </a:r>
          </a:p>
          <a:p>
            <a:endParaRPr lang="en-IN" dirty="0"/>
          </a:p>
          <a:p>
            <a:pPr marL="0" indent="0">
              <a:buNone/>
            </a:pPr>
            <a:r>
              <a:rPr lang="en-IN" dirty="0" smtClean="0">
                <a:sym typeface="Wingdings" panose="05000000000000000000" pitchFamily="2" charset="2"/>
              </a:rPr>
              <a:t>                                </a:t>
            </a:r>
            <a:r>
              <a:rPr lang="en-IN" dirty="0" smtClean="0"/>
              <a:t>DB is set and RA is set </a:t>
            </a:r>
            <a:r>
              <a:rPr lang="en-IN" dirty="0" smtClean="0">
                <a:sym typeface="Wingdings" panose="05000000000000000000" pitchFamily="2" charset="2"/>
              </a:rPr>
              <a:t> , so simple!</a:t>
            </a:r>
            <a:endParaRPr lang="en-IN" dirty="0" smtClean="0"/>
          </a:p>
          <a:p>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11</a:t>
            </a:fld>
            <a:endParaRPr lang="en-IN"/>
          </a:p>
        </p:txBody>
      </p:sp>
    </p:spTree>
    <p:extLst>
      <p:ext uri="{BB962C8B-B14F-4D97-AF65-F5344CB8AC3E}">
        <p14:creationId xmlns:p14="http://schemas.microsoft.com/office/powerpoint/2010/main" val="231704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RA tool</a:t>
            </a:r>
            <a:endParaRPr lang="en-IN" dirty="0"/>
          </a:p>
        </p:txBody>
      </p:sp>
      <p:sp>
        <p:nvSpPr>
          <p:cNvPr id="3" name="Content Placeholder 2"/>
          <p:cNvSpPr>
            <a:spLocks noGrp="1"/>
          </p:cNvSpPr>
          <p:nvPr>
            <p:ph idx="1"/>
          </p:nvPr>
        </p:nvSpPr>
        <p:spPr/>
        <p:txBody>
          <a:bodyPr/>
          <a:lstStyle/>
          <a:p>
            <a:pPr marL="0" indent="0">
              <a:buNone/>
            </a:pPr>
            <a:r>
              <a:rPr lang="en-IN" dirty="0" smtClean="0"/>
              <a:t>Go to the RA tool extracted folder, right click and open the terminal from there itself //to avoid changing the paths.</a:t>
            </a:r>
          </a:p>
          <a:p>
            <a:pPr marL="0" indent="0">
              <a:buNone/>
            </a:pPr>
            <a:endParaRPr lang="en-IN" dirty="0" smtClean="0"/>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12</a:t>
            </a:fld>
            <a:endParaRPr lang="en-IN"/>
          </a:p>
        </p:txBody>
      </p:sp>
      <p:pic>
        <p:nvPicPr>
          <p:cNvPr id="4" name="Picture 3"/>
          <p:cNvPicPr>
            <a:picLocks noChangeAspect="1"/>
          </p:cNvPicPr>
          <p:nvPr/>
        </p:nvPicPr>
        <p:blipFill>
          <a:blip r:embed="rId2"/>
          <a:stretch>
            <a:fillRect/>
          </a:stretch>
        </p:blipFill>
        <p:spPr>
          <a:xfrm>
            <a:off x="2459402" y="2711900"/>
            <a:ext cx="5104762" cy="3600000"/>
          </a:xfrm>
          <a:prstGeom prst="rect">
            <a:avLst/>
          </a:prstGeom>
        </p:spPr>
      </p:pic>
    </p:spTree>
    <p:extLst>
      <p:ext uri="{BB962C8B-B14F-4D97-AF65-F5344CB8AC3E}">
        <p14:creationId xmlns:p14="http://schemas.microsoft.com/office/powerpoint/2010/main" val="638599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the RA tool …Contd.</a:t>
            </a:r>
            <a:endParaRPr lang="en-IN" dirty="0"/>
          </a:p>
        </p:txBody>
      </p:sp>
      <p:sp>
        <p:nvSpPr>
          <p:cNvPr id="5" name="Content Placeholder 4"/>
          <p:cNvSpPr>
            <a:spLocks noGrp="1"/>
          </p:cNvSpPr>
          <p:nvPr>
            <p:ph idx="1"/>
          </p:nvPr>
        </p:nvSpPr>
        <p:spPr/>
        <p:txBody>
          <a:bodyPr/>
          <a:lstStyle/>
          <a:p>
            <a:pPr marL="0" indent="0">
              <a:buNone/>
            </a:pPr>
            <a:r>
              <a:rPr lang="en-IN" dirty="0" smtClean="0"/>
              <a:t>Run this command on the terminal:       </a:t>
            </a:r>
            <a:r>
              <a:rPr lang="en-IN" i="1" dirty="0" smtClean="0"/>
              <a:t>java </a:t>
            </a:r>
            <a:r>
              <a:rPr lang="en-IN" i="1" dirty="0"/>
              <a:t>-jar </a:t>
            </a:r>
            <a:r>
              <a:rPr lang="en-IN" i="1" dirty="0" smtClean="0"/>
              <a:t>ra.jar  </a:t>
            </a:r>
          </a:p>
          <a:p>
            <a:pPr marL="0" indent="0">
              <a:buNone/>
            </a:pPr>
            <a:endParaRPr lang="en-IN" i="1" dirty="0"/>
          </a:p>
        </p:txBody>
      </p:sp>
      <p:sp>
        <p:nvSpPr>
          <p:cNvPr id="7" name="Slide Number Placeholder 6"/>
          <p:cNvSpPr>
            <a:spLocks noGrp="1"/>
          </p:cNvSpPr>
          <p:nvPr>
            <p:ph type="sldNum" sz="quarter" idx="12"/>
          </p:nvPr>
        </p:nvSpPr>
        <p:spPr/>
        <p:txBody>
          <a:bodyPr/>
          <a:lstStyle/>
          <a:p>
            <a:fld id="{2F1332F4-788D-45A2-9843-87F57FEC8BB6}" type="slidenum">
              <a:rPr lang="en-IN" smtClean="0"/>
              <a:t>13</a:t>
            </a:fld>
            <a:endParaRPr lang="en-IN"/>
          </a:p>
        </p:txBody>
      </p:sp>
      <p:pic>
        <p:nvPicPr>
          <p:cNvPr id="6" name="Picture 5"/>
          <p:cNvPicPr>
            <a:picLocks noChangeAspect="1"/>
          </p:cNvPicPr>
          <p:nvPr/>
        </p:nvPicPr>
        <p:blipFill>
          <a:blip r:embed="rId2"/>
          <a:stretch>
            <a:fillRect/>
          </a:stretch>
        </p:blipFill>
        <p:spPr>
          <a:xfrm>
            <a:off x="2021871" y="2717075"/>
            <a:ext cx="7316986" cy="1278592"/>
          </a:xfrm>
          <a:prstGeom prst="rect">
            <a:avLst/>
          </a:prstGeom>
        </p:spPr>
      </p:pic>
    </p:spTree>
    <p:extLst>
      <p:ext uri="{BB962C8B-B14F-4D97-AF65-F5344CB8AC3E}">
        <p14:creationId xmlns:p14="http://schemas.microsoft.com/office/powerpoint/2010/main" val="320043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RA queries</a:t>
            </a:r>
          </a:p>
        </p:txBody>
      </p:sp>
      <p:sp>
        <p:nvSpPr>
          <p:cNvPr id="3" name="Content Placeholder 2"/>
          <p:cNvSpPr>
            <a:spLocks noGrp="1"/>
          </p:cNvSpPr>
          <p:nvPr>
            <p:ph idx="1"/>
          </p:nvPr>
        </p:nvSpPr>
        <p:spPr/>
        <p:txBody>
          <a:bodyPr/>
          <a:lstStyle/>
          <a:p>
            <a:pPr marL="0" indent="0">
              <a:buNone/>
            </a:pPr>
            <a:r>
              <a:rPr lang="en-IN" dirty="0" smtClean="0"/>
              <a:t>We have to issue RA commands to work. The commands are similar to normal Relational Algebra operators but in notes we write we write symbols here we write words. For example we write project as “pi symbol” but here it is “\project_{attribute list}. Similarly other too, for example </a:t>
            </a:r>
            <a:r>
              <a:rPr lang="en-IN" dirty="0" err="1" smtClean="0"/>
              <a:t>crossproduct</a:t>
            </a:r>
            <a:r>
              <a:rPr lang="en-IN" dirty="0" smtClean="0"/>
              <a:t> is written here as \cross. This will be clear with the coming slides. </a:t>
            </a:r>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14</a:t>
            </a:fld>
            <a:endParaRPr lang="en-IN"/>
          </a:p>
        </p:txBody>
      </p:sp>
    </p:spTree>
    <p:extLst>
      <p:ext uri="{BB962C8B-B14F-4D97-AF65-F5344CB8AC3E}">
        <p14:creationId xmlns:p14="http://schemas.microsoft.com/office/powerpoint/2010/main" val="2729557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RA </a:t>
            </a:r>
            <a:r>
              <a:rPr lang="en-IN" dirty="0" smtClean="0"/>
              <a:t>queries    …Contd. </a:t>
            </a:r>
            <a:endParaRPr lang="en-IN" dirty="0"/>
          </a:p>
        </p:txBody>
      </p:sp>
      <p:sp>
        <p:nvSpPr>
          <p:cNvPr id="3" name="Content Placeholder 2"/>
          <p:cNvSpPr>
            <a:spLocks noGrp="1"/>
          </p:cNvSpPr>
          <p:nvPr>
            <p:ph idx="1"/>
          </p:nvPr>
        </p:nvSpPr>
        <p:spPr/>
        <p:txBody>
          <a:bodyPr/>
          <a:lstStyle/>
          <a:p>
            <a:pPr marL="0" indent="0">
              <a:buNone/>
            </a:pPr>
            <a:r>
              <a:rPr lang="en-IN" dirty="0" smtClean="0"/>
              <a:t>Assume we have created the following tables during the </a:t>
            </a:r>
            <a:r>
              <a:rPr lang="en-IN" dirty="0" err="1" smtClean="0"/>
              <a:t>sqlite</a:t>
            </a:r>
            <a:r>
              <a:rPr lang="en-IN" dirty="0" smtClean="0"/>
              <a:t> </a:t>
            </a:r>
            <a:r>
              <a:rPr lang="en-IN" dirty="0" err="1" smtClean="0"/>
              <a:t>databse</a:t>
            </a:r>
            <a:r>
              <a:rPr lang="en-IN" dirty="0" smtClean="0"/>
              <a:t> creation.</a:t>
            </a:r>
          </a:p>
          <a:p>
            <a:pPr marL="514350" indent="-514350">
              <a:buAutoNum type="arabicPeriod"/>
            </a:pPr>
            <a:r>
              <a:rPr lang="en-IN" dirty="0" err="1" smtClean="0"/>
              <a:t>firsttable</a:t>
            </a:r>
            <a:r>
              <a:rPr lang="en-IN" dirty="0" smtClean="0"/>
              <a:t>: with attributes </a:t>
            </a:r>
            <a:r>
              <a:rPr lang="en-IN" dirty="0" err="1" smtClean="0"/>
              <a:t>id,name</a:t>
            </a:r>
            <a:endParaRPr lang="en-IN" dirty="0" smtClean="0"/>
          </a:p>
          <a:p>
            <a:pPr marL="514350" indent="-514350">
              <a:buAutoNum type="arabicPeriod"/>
            </a:pPr>
            <a:r>
              <a:rPr lang="en-IN" dirty="0" err="1" smtClean="0"/>
              <a:t>secondtable</a:t>
            </a:r>
            <a:r>
              <a:rPr lang="en-IN" dirty="0" smtClean="0"/>
              <a:t>: with attributes id, name</a:t>
            </a:r>
          </a:p>
          <a:p>
            <a:pPr marL="514350" indent="-514350">
              <a:buFont typeface="Arial" panose="020B0604020202020204" pitchFamily="34" charset="0"/>
              <a:buAutoNum type="arabicPeriod"/>
            </a:pPr>
            <a:r>
              <a:rPr lang="en-IN" dirty="0" err="1" smtClean="0"/>
              <a:t>thirdtable</a:t>
            </a:r>
            <a:r>
              <a:rPr lang="en-IN" dirty="0" smtClean="0"/>
              <a:t>: with attributes id, name</a:t>
            </a:r>
          </a:p>
          <a:p>
            <a:pPr marL="514350" indent="-514350">
              <a:buAutoNum type="arabicPeriod"/>
            </a:pPr>
            <a:r>
              <a:rPr lang="en-IN" dirty="0" err="1" smtClean="0"/>
              <a:t>fourthtable</a:t>
            </a:r>
            <a:r>
              <a:rPr lang="en-IN" dirty="0" smtClean="0"/>
              <a:t>: with attributes id, occupation</a:t>
            </a:r>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15</a:t>
            </a:fld>
            <a:endParaRPr lang="en-IN"/>
          </a:p>
        </p:txBody>
      </p:sp>
    </p:spTree>
    <p:extLst>
      <p:ext uri="{BB962C8B-B14F-4D97-AF65-F5344CB8AC3E}">
        <p14:creationId xmlns:p14="http://schemas.microsoft.com/office/powerpoint/2010/main" val="3358565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RA </a:t>
            </a:r>
            <a:r>
              <a:rPr lang="en-IN" dirty="0" smtClean="0"/>
              <a:t>queries …</a:t>
            </a:r>
            <a:r>
              <a:rPr lang="en-IN" dirty="0"/>
              <a:t>Contd</a:t>
            </a:r>
            <a:r>
              <a:rPr lang="en-IN" dirty="0" smtClean="0"/>
              <a:t>.</a:t>
            </a:r>
            <a:endParaRPr lang="en-IN" dirty="0"/>
          </a:p>
        </p:txBody>
      </p:sp>
      <p:sp>
        <p:nvSpPr>
          <p:cNvPr id="3" name="Content Placeholder 2"/>
          <p:cNvSpPr>
            <a:spLocks noGrp="1"/>
          </p:cNvSpPr>
          <p:nvPr>
            <p:ph idx="1"/>
          </p:nvPr>
        </p:nvSpPr>
        <p:spPr/>
        <p:txBody>
          <a:bodyPr/>
          <a:lstStyle/>
          <a:p>
            <a:r>
              <a:rPr lang="en-IN" dirty="0" smtClean="0"/>
              <a:t>(These are the tables I created during </a:t>
            </a:r>
            <a:r>
              <a:rPr lang="en-IN" dirty="0" err="1" smtClean="0"/>
              <a:t>sqlite</a:t>
            </a:r>
            <a:r>
              <a:rPr lang="en-IN" dirty="0" smtClean="0"/>
              <a:t> database creation time)</a:t>
            </a:r>
          </a:p>
          <a:p>
            <a:endParaRPr lang="en-IN" dirty="0"/>
          </a:p>
        </p:txBody>
      </p:sp>
      <p:sp>
        <p:nvSpPr>
          <p:cNvPr id="6" name="Slide Number Placeholder 5"/>
          <p:cNvSpPr>
            <a:spLocks noGrp="1"/>
          </p:cNvSpPr>
          <p:nvPr>
            <p:ph type="sldNum" sz="quarter" idx="12"/>
          </p:nvPr>
        </p:nvSpPr>
        <p:spPr/>
        <p:txBody>
          <a:bodyPr/>
          <a:lstStyle/>
          <a:p>
            <a:fld id="{2F1332F4-788D-45A2-9843-87F57FEC8BB6}" type="slidenum">
              <a:rPr lang="en-IN" smtClean="0"/>
              <a:t>16</a:t>
            </a:fld>
            <a:endParaRPr lang="en-IN"/>
          </a:p>
        </p:txBody>
      </p:sp>
      <p:pic>
        <p:nvPicPr>
          <p:cNvPr id="5" name="Picture 4"/>
          <p:cNvPicPr>
            <a:picLocks noChangeAspect="1"/>
          </p:cNvPicPr>
          <p:nvPr/>
        </p:nvPicPr>
        <p:blipFill>
          <a:blip r:embed="rId2"/>
          <a:stretch>
            <a:fillRect/>
          </a:stretch>
        </p:blipFill>
        <p:spPr>
          <a:xfrm>
            <a:off x="2442754" y="2553384"/>
            <a:ext cx="4910073" cy="3428335"/>
          </a:xfrm>
          <a:prstGeom prst="rect">
            <a:avLst/>
          </a:prstGeom>
        </p:spPr>
      </p:pic>
    </p:spTree>
    <p:extLst>
      <p:ext uri="{BB962C8B-B14F-4D97-AF65-F5344CB8AC3E}">
        <p14:creationId xmlns:p14="http://schemas.microsoft.com/office/powerpoint/2010/main" val="368809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Running RA </a:t>
            </a:r>
            <a:r>
              <a:rPr lang="en-IN" dirty="0" smtClean="0"/>
              <a:t>queries …</a:t>
            </a:r>
            <a:r>
              <a:rPr lang="en-IN" dirty="0"/>
              <a:t>Contd.</a:t>
            </a:r>
          </a:p>
        </p:txBody>
      </p:sp>
      <p:sp>
        <p:nvSpPr>
          <p:cNvPr id="3" name="Content Placeholder 2"/>
          <p:cNvSpPr>
            <a:spLocks noGrp="1"/>
          </p:cNvSpPr>
          <p:nvPr>
            <p:ph idx="1"/>
          </p:nvPr>
        </p:nvSpPr>
        <p:spPr/>
        <p:txBody>
          <a:bodyPr/>
          <a:lstStyle/>
          <a:p>
            <a:r>
              <a:rPr lang="en-IN" dirty="0" smtClean="0"/>
              <a:t>As mentioned in the previous slides we just have to write expression in the tool format. Let us see some examples so that it explains everything. </a:t>
            </a:r>
          </a:p>
          <a:p>
            <a:pPr marL="0" indent="0">
              <a:buNone/>
            </a:pPr>
            <a:r>
              <a:rPr lang="en-IN" dirty="0" smtClean="0"/>
              <a:t>1. Projecting the ids of </a:t>
            </a:r>
            <a:r>
              <a:rPr lang="en-IN" dirty="0" err="1" smtClean="0"/>
              <a:t>firsttable</a:t>
            </a:r>
            <a:r>
              <a:rPr lang="en-IN" dirty="0" smtClean="0"/>
              <a:t>; //</a:t>
            </a:r>
            <a:r>
              <a:rPr lang="en-IN" dirty="0" err="1" smtClean="0"/>
              <a:t>firsttable</a:t>
            </a:r>
            <a:r>
              <a:rPr lang="en-IN" dirty="0" smtClean="0"/>
              <a:t> is a table;</a:t>
            </a:r>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17</a:t>
            </a:fld>
            <a:endParaRPr lang="en-IN"/>
          </a:p>
        </p:txBody>
      </p:sp>
      <p:pic>
        <p:nvPicPr>
          <p:cNvPr id="4" name="Picture 3"/>
          <p:cNvPicPr>
            <a:picLocks noChangeAspect="1"/>
          </p:cNvPicPr>
          <p:nvPr/>
        </p:nvPicPr>
        <p:blipFill>
          <a:blip r:embed="rId2"/>
          <a:stretch>
            <a:fillRect/>
          </a:stretch>
        </p:blipFill>
        <p:spPr>
          <a:xfrm>
            <a:off x="1683898" y="3854568"/>
            <a:ext cx="3860317" cy="1892063"/>
          </a:xfrm>
          <a:prstGeom prst="rect">
            <a:avLst/>
          </a:prstGeom>
        </p:spPr>
      </p:pic>
    </p:spTree>
    <p:extLst>
      <p:ext uri="{BB962C8B-B14F-4D97-AF65-F5344CB8AC3E}">
        <p14:creationId xmlns:p14="http://schemas.microsoft.com/office/powerpoint/2010/main" val="3015548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RA queries …Contd.</a:t>
            </a:r>
            <a:endParaRPr lang="en-IN" dirty="0"/>
          </a:p>
        </p:txBody>
      </p:sp>
      <p:sp>
        <p:nvSpPr>
          <p:cNvPr id="3" name="Content Placeholder 2"/>
          <p:cNvSpPr>
            <a:spLocks noGrp="1"/>
          </p:cNvSpPr>
          <p:nvPr>
            <p:ph idx="1"/>
          </p:nvPr>
        </p:nvSpPr>
        <p:spPr/>
        <p:txBody>
          <a:bodyPr/>
          <a:lstStyle/>
          <a:p>
            <a:pPr marL="0" indent="0">
              <a:buNone/>
            </a:pPr>
            <a:r>
              <a:rPr lang="en-IN" dirty="0" smtClean="0"/>
              <a:t>2. Let us see cross product- the syntax is: table1 \cross table2;</a:t>
            </a:r>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18</a:t>
            </a:fld>
            <a:endParaRPr lang="en-IN"/>
          </a:p>
        </p:txBody>
      </p:sp>
      <p:pic>
        <p:nvPicPr>
          <p:cNvPr id="4" name="Picture 3"/>
          <p:cNvPicPr>
            <a:picLocks noChangeAspect="1"/>
          </p:cNvPicPr>
          <p:nvPr/>
        </p:nvPicPr>
        <p:blipFill>
          <a:blip r:embed="rId2"/>
          <a:stretch>
            <a:fillRect/>
          </a:stretch>
        </p:blipFill>
        <p:spPr>
          <a:xfrm>
            <a:off x="2177142" y="2581567"/>
            <a:ext cx="6776001" cy="2970147"/>
          </a:xfrm>
          <a:prstGeom prst="rect">
            <a:avLst/>
          </a:prstGeom>
        </p:spPr>
      </p:pic>
    </p:spTree>
    <p:extLst>
      <p:ext uri="{BB962C8B-B14F-4D97-AF65-F5344CB8AC3E}">
        <p14:creationId xmlns:p14="http://schemas.microsoft.com/office/powerpoint/2010/main" val="165585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RA queries …Contd.</a:t>
            </a:r>
            <a:endParaRPr lang="en-IN" dirty="0"/>
          </a:p>
        </p:txBody>
      </p:sp>
      <p:sp>
        <p:nvSpPr>
          <p:cNvPr id="3" name="Content Placeholder 2"/>
          <p:cNvSpPr>
            <a:spLocks noGrp="1"/>
          </p:cNvSpPr>
          <p:nvPr>
            <p:ph idx="1"/>
          </p:nvPr>
        </p:nvSpPr>
        <p:spPr/>
        <p:txBody>
          <a:bodyPr/>
          <a:lstStyle/>
          <a:p>
            <a:pPr marL="0" indent="0">
              <a:buNone/>
            </a:pPr>
            <a:r>
              <a:rPr lang="en-IN" dirty="0" smtClean="0"/>
              <a:t>3. Union- the syntax is: table1 \union table2;</a:t>
            </a:r>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19</a:t>
            </a:fld>
            <a:endParaRPr lang="en-IN"/>
          </a:p>
        </p:txBody>
      </p:sp>
      <p:pic>
        <p:nvPicPr>
          <p:cNvPr id="4" name="Picture 3"/>
          <p:cNvPicPr>
            <a:picLocks noChangeAspect="1"/>
          </p:cNvPicPr>
          <p:nvPr/>
        </p:nvPicPr>
        <p:blipFill>
          <a:blip r:embed="rId2"/>
          <a:stretch>
            <a:fillRect/>
          </a:stretch>
        </p:blipFill>
        <p:spPr>
          <a:xfrm>
            <a:off x="2567199" y="2638134"/>
            <a:ext cx="4453539" cy="2482505"/>
          </a:xfrm>
          <a:prstGeom prst="rect">
            <a:avLst/>
          </a:prstGeom>
        </p:spPr>
      </p:pic>
    </p:spTree>
    <p:extLst>
      <p:ext uri="{BB962C8B-B14F-4D97-AF65-F5344CB8AC3E}">
        <p14:creationId xmlns:p14="http://schemas.microsoft.com/office/powerpoint/2010/main" val="142210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solidFill>
                  <a:schemeClr val="tx1"/>
                </a:solidFill>
              </a:rPr>
              <a:t>We need a database to create tables and an Relational Algebra (RA) tool to execute RA queries. </a:t>
            </a:r>
          </a:p>
          <a:p>
            <a:pPr>
              <a:buFont typeface="Wingdings" panose="05000000000000000000" pitchFamily="2" charset="2"/>
              <a:buChar char="Ø"/>
            </a:pPr>
            <a:r>
              <a:rPr lang="en-IN" dirty="0" smtClean="0">
                <a:solidFill>
                  <a:schemeClr val="tx1"/>
                </a:solidFill>
              </a:rPr>
              <a:t>This presentation explains the installation and working with SQLite3 (the database system) and the RA tool.</a:t>
            </a:r>
          </a:p>
          <a:p>
            <a:pPr>
              <a:buFont typeface="Wingdings" panose="05000000000000000000" pitchFamily="2" charset="2"/>
              <a:buChar char="Ø"/>
            </a:pPr>
            <a:r>
              <a:rPr lang="en-IN" dirty="0" smtClean="0">
                <a:solidFill>
                  <a:schemeClr val="tx1"/>
                </a:solidFill>
              </a:rPr>
              <a:t>Working with SQLite and RA tool is very easy and this presentation is made very clear to make it self-explanatory. This presentation first explains SQLite and then RA tool.  </a:t>
            </a:r>
          </a:p>
          <a:p>
            <a:pPr>
              <a:buFont typeface="Wingdings" panose="05000000000000000000" pitchFamily="2" charset="2"/>
              <a:buChar char="Ø"/>
            </a:pPr>
            <a:r>
              <a:rPr lang="en-US" dirty="0" smtClean="0">
                <a:solidFill>
                  <a:schemeClr val="tx1"/>
                </a:solidFill>
              </a:rPr>
              <a:t>Listening to Audio on the slides is not necessary, just reading itself is sufficient to understand. </a:t>
            </a:r>
            <a:endParaRPr lang="en-IN" dirty="0" smtClean="0">
              <a:solidFill>
                <a:schemeClr val="tx1"/>
              </a:solidFill>
            </a:endParaRPr>
          </a:p>
          <a:p>
            <a:pPr marL="0" indent="0">
              <a:buNone/>
            </a:pPr>
            <a:endParaRPr lang="en-IN"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1332F4-788D-45A2-9843-87F57FEC8BB6}" type="slidenum">
              <a:rPr kumimoji="0" lang="en-IN"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2479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RA queries …Contd.</a:t>
            </a:r>
            <a:endParaRPr lang="en-IN" dirty="0"/>
          </a:p>
        </p:txBody>
      </p:sp>
      <p:sp>
        <p:nvSpPr>
          <p:cNvPr id="3" name="Content Placeholder 2"/>
          <p:cNvSpPr>
            <a:spLocks noGrp="1"/>
          </p:cNvSpPr>
          <p:nvPr>
            <p:ph idx="1"/>
          </p:nvPr>
        </p:nvSpPr>
        <p:spPr/>
        <p:txBody>
          <a:bodyPr/>
          <a:lstStyle/>
          <a:p>
            <a:pPr marL="0" indent="0">
              <a:buNone/>
            </a:pPr>
            <a:r>
              <a:rPr lang="en-IN" dirty="0" smtClean="0"/>
              <a:t>4. Intersection- The syntax is: table 1 \intersect table 2; </a:t>
            </a:r>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20</a:t>
            </a:fld>
            <a:endParaRPr lang="en-IN"/>
          </a:p>
        </p:txBody>
      </p:sp>
      <p:pic>
        <p:nvPicPr>
          <p:cNvPr id="4" name="Picture 3"/>
          <p:cNvPicPr>
            <a:picLocks noChangeAspect="1"/>
          </p:cNvPicPr>
          <p:nvPr/>
        </p:nvPicPr>
        <p:blipFill>
          <a:blip r:embed="rId2"/>
          <a:stretch>
            <a:fillRect/>
          </a:stretch>
        </p:blipFill>
        <p:spPr>
          <a:xfrm>
            <a:off x="2094584" y="2900557"/>
            <a:ext cx="6431972" cy="1710631"/>
          </a:xfrm>
          <a:prstGeom prst="rect">
            <a:avLst/>
          </a:prstGeom>
        </p:spPr>
      </p:pic>
    </p:spTree>
    <p:extLst>
      <p:ext uri="{BB962C8B-B14F-4D97-AF65-F5344CB8AC3E}">
        <p14:creationId xmlns:p14="http://schemas.microsoft.com/office/powerpoint/2010/main" val="2455688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more complex queries</a:t>
            </a:r>
            <a:endParaRPr lang="en-IN" dirty="0"/>
          </a:p>
        </p:txBody>
      </p:sp>
      <p:sp>
        <p:nvSpPr>
          <p:cNvPr id="3" name="Content Placeholder 2"/>
          <p:cNvSpPr>
            <a:spLocks noGrp="1"/>
          </p:cNvSpPr>
          <p:nvPr>
            <p:ph idx="1"/>
          </p:nvPr>
        </p:nvSpPr>
        <p:spPr/>
        <p:txBody>
          <a:bodyPr/>
          <a:lstStyle/>
          <a:p>
            <a:pPr marL="514350" indent="-514350">
              <a:buAutoNum type="arabicPeriod"/>
            </a:pPr>
            <a:r>
              <a:rPr lang="en-IN" dirty="0" smtClean="0"/>
              <a:t>Applying condition:</a:t>
            </a:r>
          </a:p>
          <a:p>
            <a:pPr marL="0" indent="0">
              <a:buNone/>
            </a:pPr>
            <a:r>
              <a:rPr lang="en-IN" dirty="0"/>
              <a:t>	</a:t>
            </a:r>
            <a:r>
              <a:rPr lang="en-IN" sz="2000" dirty="0" smtClean="0"/>
              <a:t>Note that select is used for giving condition in Relational algebra. </a:t>
            </a:r>
          </a:p>
          <a:p>
            <a:pPr marL="0" indent="0">
              <a:buNone/>
            </a:pPr>
            <a:r>
              <a:rPr lang="en-IN" sz="2000" dirty="0"/>
              <a:t>	</a:t>
            </a:r>
            <a:r>
              <a:rPr lang="en-IN" sz="2000" dirty="0" smtClean="0"/>
              <a:t>The syntax is \select{</a:t>
            </a:r>
            <a:r>
              <a:rPr lang="en-IN" sz="2000" dirty="0" err="1" smtClean="0"/>
              <a:t>condtion</a:t>
            </a:r>
            <a:r>
              <a:rPr lang="en-IN" sz="2000" dirty="0" smtClean="0"/>
              <a:t>}; </a:t>
            </a:r>
          </a:p>
          <a:p>
            <a:pPr marL="0" indent="0">
              <a:buNone/>
            </a:pPr>
            <a:r>
              <a:rPr lang="en-IN" sz="2000" dirty="0" smtClean="0"/>
              <a:t>	The below query selects names whose id is 2.</a:t>
            </a:r>
          </a:p>
          <a:p>
            <a:pPr marL="0" indent="0">
              <a:buNone/>
            </a:pPr>
            <a:endParaRPr lang="en-IN" sz="2000" dirty="0" smtClean="0"/>
          </a:p>
        </p:txBody>
      </p:sp>
      <p:sp>
        <p:nvSpPr>
          <p:cNvPr id="5" name="Slide Number Placeholder 4"/>
          <p:cNvSpPr>
            <a:spLocks noGrp="1"/>
          </p:cNvSpPr>
          <p:nvPr>
            <p:ph type="sldNum" sz="quarter" idx="12"/>
          </p:nvPr>
        </p:nvSpPr>
        <p:spPr/>
        <p:txBody>
          <a:bodyPr/>
          <a:lstStyle/>
          <a:p>
            <a:fld id="{2F1332F4-788D-45A2-9843-87F57FEC8BB6}" type="slidenum">
              <a:rPr lang="en-IN" smtClean="0"/>
              <a:t>21</a:t>
            </a:fld>
            <a:endParaRPr lang="en-IN"/>
          </a:p>
        </p:txBody>
      </p:sp>
      <p:pic>
        <p:nvPicPr>
          <p:cNvPr id="4" name="Picture 3"/>
          <p:cNvPicPr>
            <a:picLocks noChangeAspect="1"/>
          </p:cNvPicPr>
          <p:nvPr/>
        </p:nvPicPr>
        <p:blipFill>
          <a:blip r:embed="rId2"/>
          <a:stretch>
            <a:fillRect/>
          </a:stretch>
        </p:blipFill>
        <p:spPr>
          <a:xfrm>
            <a:off x="2126918" y="3735227"/>
            <a:ext cx="5311752" cy="1398475"/>
          </a:xfrm>
          <a:prstGeom prst="rect">
            <a:avLst/>
          </a:prstGeom>
        </p:spPr>
      </p:pic>
    </p:spTree>
    <p:extLst>
      <p:ext uri="{BB962C8B-B14F-4D97-AF65-F5344CB8AC3E}">
        <p14:creationId xmlns:p14="http://schemas.microsoft.com/office/powerpoint/2010/main" val="455457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more complex queries …Contd.</a:t>
            </a:r>
            <a:endParaRPr lang="en-IN" dirty="0"/>
          </a:p>
        </p:txBody>
      </p:sp>
      <p:sp>
        <p:nvSpPr>
          <p:cNvPr id="3" name="Content Placeholder 2"/>
          <p:cNvSpPr>
            <a:spLocks noGrp="1"/>
          </p:cNvSpPr>
          <p:nvPr>
            <p:ph idx="1"/>
          </p:nvPr>
        </p:nvSpPr>
        <p:spPr/>
        <p:txBody>
          <a:bodyPr/>
          <a:lstStyle/>
          <a:p>
            <a:pPr marL="0" indent="0">
              <a:buNone/>
            </a:pPr>
            <a:r>
              <a:rPr lang="en-IN" dirty="0" smtClean="0"/>
              <a:t>2. Applying join on specific attribute:</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3. Similarly we can write more complex queries </a:t>
            </a:r>
            <a:r>
              <a:rPr lang="en-IN" dirty="0" smtClean="0">
                <a:sym typeface="Wingdings" panose="05000000000000000000" pitchFamily="2" charset="2"/>
              </a:rPr>
              <a:t> </a:t>
            </a:r>
            <a:endParaRPr lang="en-IN" dirty="0" smtClean="0"/>
          </a:p>
          <a:p>
            <a:pPr marL="0" indent="0">
              <a:buNone/>
            </a:pPr>
            <a:endParaRPr lang="en-IN" dirty="0" smtClean="0"/>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22</a:t>
            </a:fld>
            <a:endParaRPr lang="en-IN"/>
          </a:p>
        </p:txBody>
      </p:sp>
      <p:pic>
        <p:nvPicPr>
          <p:cNvPr id="4" name="Picture 3"/>
          <p:cNvPicPr>
            <a:picLocks noChangeAspect="1"/>
          </p:cNvPicPr>
          <p:nvPr/>
        </p:nvPicPr>
        <p:blipFill>
          <a:blip r:embed="rId2"/>
          <a:stretch>
            <a:fillRect/>
          </a:stretch>
        </p:blipFill>
        <p:spPr>
          <a:xfrm>
            <a:off x="1698171" y="2533178"/>
            <a:ext cx="5796103" cy="1545627"/>
          </a:xfrm>
          <a:prstGeom prst="rect">
            <a:avLst/>
          </a:prstGeom>
        </p:spPr>
      </p:pic>
    </p:spTree>
    <p:extLst>
      <p:ext uri="{BB962C8B-B14F-4D97-AF65-F5344CB8AC3E}">
        <p14:creationId xmlns:p14="http://schemas.microsoft.com/office/powerpoint/2010/main" val="53403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notes on RA tool</a:t>
            </a:r>
            <a:endParaRPr lang="en-IN" dirty="0"/>
          </a:p>
        </p:txBody>
      </p:sp>
      <p:sp>
        <p:nvSpPr>
          <p:cNvPr id="3" name="Content Placeholder 2"/>
          <p:cNvSpPr>
            <a:spLocks noGrp="1"/>
          </p:cNvSpPr>
          <p:nvPr>
            <p:ph idx="1"/>
          </p:nvPr>
        </p:nvSpPr>
        <p:spPr/>
        <p:txBody>
          <a:bodyPr/>
          <a:lstStyle/>
          <a:p>
            <a:pPr marL="514350" indent="-514350">
              <a:buAutoNum type="arabicPeriod"/>
            </a:pPr>
            <a:r>
              <a:rPr lang="en-IN" dirty="0" smtClean="0"/>
              <a:t>Either start the terminal right clicking from the Extracted(extracted from the zip file downloaded) RA folder OR set path to this folder and then start running RA.</a:t>
            </a:r>
          </a:p>
          <a:p>
            <a:pPr marL="514350" indent="-514350">
              <a:buAutoNum type="arabicPeriod"/>
            </a:pPr>
            <a:r>
              <a:rPr lang="en-IN" dirty="0" smtClean="0"/>
              <a:t>As explained previously, don’t forget to delete the </a:t>
            </a:r>
            <a:r>
              <a:rPr lang="en-IN" dirty="0" err="1" smtClean="0"/>
              <a:t>sample.db</a:t>
            </a:r>
            <a:r>
              <a:rPr lang="en-IN" dirty="0" smtClean="0"/>
              <a:t> that comes with RA tool and replace with your </a:t>
            </a:r>
            <a:r>
              <a:rPr lang="en-IN" dirty="0" err="1" smtClean="0"/>
              <a:t>sqlite</a:t>
            </a:r>
            <a:r>
              <a:rPr lang="en-IN" dirty="0" smtClean="0"/>
              <a:t> database and then rename to </a:t>
            </a:r>
            <a:r>
              <a:rPr lang="en-IN" dirty="0" err="1" smtClean="0"/>
              <a:t>sample.db</a:t>
            </a:r>
            <a:r>
              <a:rPr lang="en-IN" dirty="0" smtClean="0"/>
              <a:t>. </a:t>
            </a:r>
          </a:p>
        </p:txBody>
      </p:sp>
      <p:sp>
        <p:nvSpPr>
          <p:cNvPr id="4" name="Slide Number Placeholder 3"/>
          <p:cNvSpPr>
            <a:spLocks noGrp="1"/>
          </p:cNvSpPr>
          <p:nvPr>
            <p:ph type="sldNum" sz="quarter" idx="12"/>
          </p:nvPr>
        </p:nvSpPr>
        <p:spPr/>
        <p:txBody>
          <a:bodyPr/>
          <a:lstStyle/>
          <a:p>
            <a:fld id="{2F1332F4-788D-45A2-9843-87F57FEC8BB6}" type="slidenum">
              <a:rPr lang="en-IN" smtClean="0"/>
              <a:t>23</a:t>
            </a:fld>
            <a:endParaRPr lang="en-IN"/>
          </a:p>
        </p:txBody>
      </p:sp>
    </p:spTree>
    <p:extLst>
      <p:ext uri="{BB962C8B-B14F-4D97-AF65-F5344CB8AC3E}">
        <p14:creationId xmlns:p14="http://schemas.microsoft.com/office/powerpoint/2010/main" val="176415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prstClr val="black">
                    <a:lumMod val="75000"/>
                    <a:lumOff val="25000"/>
                  </a:prstClr>
                </a:solidFill>
              </a:rPr>
              <a:t>Important notes on RA </a:t>
            </a:r>
            <a:r>
              <a:rPr lang="en-IN" dirty="0" smtClean="0">
                <a:solidFill>
                  <a:prstClr val="black">
                    <a:lumMod val="75000"/>
                    <a:lumOff val="25000"/>
                  </a:prstClr>
                </a:solidFill>
              </a:rPr>
              <a:t>tool …Contd.</a:t>
            </a:r>
            <a:endParaRPr lang="en-IN" dirty="0"/>
          </a:p>
        </p:txBody>
      </p:sp>
      <p:sp>
        <p:nvSpPr>
          <p:cNvPr id="3" name="Content Placeholder 2"/>
          <p:cNvSpPr>
            <a:spLocks noGrp="1"/>
          </p:cNvSpPr>
          <p:nvPr>
            <p:ph idx="1"/>
          </p:nvPr>
        </p:nvSpPr>
        <p:spPr/>
        <p:txBody>
          <a:bodyPr/>
          <a:lstStyle/>
          <a:p>
            <a:pPr marL="0" indent="0">
              <a:buNone/>
            </a:pPr>
            <a:r>
              <a:rPr lang="en-IN" dirty="0" smtClean="0"/>
              <a:t>3. You can give query either in single long line OR in two or more lines, that is, you can enter some portion of query and hit enter and then next portion of query and enter </a:t>
            </a:r>
            <a:r>
              <a:rPr lang="en-IN" dirty="0" err="1" smtClean="0"/>
              <a:t>etc</a:t>
            </a:r>
            <a:r>
              <a:rPr lang="en-IN" dirty="0" smtClean="0"/>
              <a:t>, please see below figures both give same output. </a:t>
            </a:r>
          </a:p>
          <a:p>
            <a:pPr marL="0" indent="0">
              <a:buNone/>
            </a:pPr>
            <a:endParaRPr lang="en-IN" dirty="0" smtClean="0"/>
          </a:p>
          <a:p>
            <a:pPr marL="0" indent="0">
              <a:buNone/>
            </a:pPr>
            <a:endParaRPr lang="en-IN" dirty="0"/>
          </a:p>
        </p:txBody>
      </p:sp>
      <p:sp>
        <p:nvSpPr>
          <p:cNvPr id="6" name="Slide Number Placeholder 5"/>
          <p:cNvSpPr>
            <a:spLocks noGrp="1"/>
          </p:cNvSpPr>
          <p:nvPr>
            <p:ph type="sldNum" sz="quarter" idx="12"/>
          </p:nvPr>
        </p:nvSpPr>
        <p:spPr/>
        <p:txBody>
          <a:bodyPr/>
          <a:lstStyle/>
          <a:p>
            <a:fld id="{2F1332F4-788D-45A2-9843-87F57FEC8BB6}" type="slidenum">
              <a:rPr lang="en-IN" smtClean="0"/>
              <a:t>24</a:t>
            </a:fld>
            <a:endParaRPr lang="en-IN"/>
          </a:p>
        </p:txBody>
      </p:sp>
      <p:pic>
        <p:nvPicPr>
          <p:cNvPr id="4" name="Picture 3"/>
          <p:cNvPicPr>
            <a:picLocks noChangeAspect="1"/>
          </p:cNvPicPr>
          <p:nvPr/>
        </p:nvPicPr>
        <p:blipFill>
          <a:blip r:embed="rId2"/>
          <a:stretch>
            <a:fillRect/>
          </a:stretch>
        </p:blipFill>
        <p:spPr>
          <a:xfrm>
            <a:off x="2917767" y="2748314"/>
            <a:ext cx="4960228" cy="1293972"/>
          </a:xfrm>
          <a:prstGeom prst="rect">
            <a:avLst/>
          </a:prstGeom>
        </p:spPr>
      </p:pic>
      <p:pic>
        <p:nvPicPr>
          <p:cNvPr id="5" name="Picture 4"/>
          <p:cNvPicPr>
            <a:picLocks noChangeAspect="1"/>
          </p:cNvPicPr>
          <p:nvPr/>
        </p:nvPicPr>
        <p:blipFill>
          <a:blip r:embed="rId3"/>
          <a:stretch>
            <a:fillRect/>
          </a:stretch>
        </p:blipFill>
        <p:spPr>
          <a:xfrm>
            <a:off x="3616545" y="4150660"/>
            <a:ext cx="3907660" cy="1352381"/>
          </a:xfrm>
          <a:prstGeom prst="rect">
            <a:avLst/>
          </a:prstGeom>
        </p:spPr>
      </p:pic>
    </p:spTree>
    <p:extLst>
      <p:ext uri="{BB962C8B-B14F-4D97-AF65-F5344CB8AC3E}">
        <p14:creationId xmlns:p14="http://schemas.microsoft.com/office/powerpoint/2010/main" val="1709968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Official site of RA tool for reference</a:t>
            </a:r>
            <a:endParaRPr lang="en-IN" dirty="0"/>
          </a:p>
        </p:txBody>
      </p:sp>
      <p:sp>
        <p:nvSpPr>
          <p:cNvPr id="3" name="Content Placeholder 2"/>
          <p:cNvSpPr>
            <a:spLocks noGrp="1"/>
          </p:cNvSpPr>
          <p:nvPr>
            <p:ph idx="1"/>
          </p:nvPr>
        </p:nvSpPr>
        <p:spPr/>
        <p:txBody>
          <a:bodyPr/>
          <a:lstStyle/>
          <a:p>
            <a:pPr marL="0" indent="0">
              <a:buNone/>
            </a:pPr>
            <a:r>
              <a:rPr lang="en-IN" dirty="0" smtClean="0"/>
              <a:t>This RA tool is hosted at </a:t>
            </a:r>
            <a:r>
              <a:rPr lang="en-IN" dirty="0" smtClean="0">
                <a:hlinkClick r:id="rId2"/>
              </a:rPr>
              <a:t>https://users.cs.duke.edu/~junyang/ra2/</a:t>
            </a:r>
            <a:r>
              <a:rPr lang="en-IN" dirty="0" smtClean="0"/>
              <a:t> </a:t>
            </a:r>
          </a:p>
          <a:p>
            <a:pPr marL="0" indent="0">
              <a:buNone/>
            </a:pPr>
            <a:r>
              <a:rPr lang="en-IN" dirty="0" smtClean="0"/>
              <a:t>You can find all the required information about installation and documentation about syntaxes </a:t>
            </a:r>
            <a:r>
              <a:rPr lang="en-IN" dirty="0" err="1" smtClean="0"/>
              <a:t>etc</a:t>
            </a:r>
            <a:r>
              <a:rPr lang="en-IN" dirty="0" smtClean="0"/>
              <a:t> here. </a:t>
            </a:r>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25</a:t>
            </a:fld>
            <a:endParaRPr lang="en-IN"/>
          </a:p>
        </p:txBody>
      </p:sp>
    </p:spTree>
    <p:extLst>
      <p:ext uri="{BB962C8B-B14F-4D97-AF65-F5344CB8AC3E}">
        <p14:creationId xmlns:p14="http://schemas.microsoft.com/office/powerpoint/2010/main" val="363916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514350" indent="-514350">
              <a:buAutoNum type="arabicPeriod"/>
            </a:pPr>
            <a:r>
              <a:rPr lang="en-IN" dirty="0" smtClean="0"/>
              <a:t>We have seen how to install sqlite3 and creating database with it.</a:t>
            </a:r>
          </a:p>
          <a:p>
            <a:pPr marL="514350" indent="-514350">
              <a:buAutoNum type="arabicPeriod"/>
            </a:pPr>
            <a:r>
              <a:rPr lang="en-IN" dirty="0" smtClean="0"/>
              <a:t>We have seen how to install and work with RA tool. </a:t>
            </a:r>
          </a:p>
          <a:p>
            <a:pPr marL="514350" indent="-514350">
              <a:buAutoNum type="arabicPeriod"/>
            </a:pPr>
            <a:r>
              <a:rPr lang="en-IN" dirty="0" smtClean="0"/>
              <a:t>It is observable that it is pretty easy to work with sqlite3 and RA tool. </a:t>
            </a:r>
            <a:endParaRPr lang="en-IN" dirty="0"/>
          </a:p>
          <a:p>
            <a:pPr marL="514350" indent="-514350">
              <a:buAutoNum type="arabicPeriod"/>
            </a:pPr>
            <a:r>
              <a:rPr lang="en-IN" dirty="0" smtClean="0"/>
              <a:t>If any doubts, you may write to </a:t>
            </a:r>
            <a:r>
              <a:rPr lang="en-IN" dirty="0" smtClean="0">
                <a:hlinkClick r:id="rId2"/>
              </a:rPr>
              <a:t>mahesh_p200056cs@nitc.ac.in</a:t>
            </a:r>
            <a:r>
              <a:rPr lang="en-IN" dirty="0" smtClean="0"/>
              <a:t>. </a:t>
            </a:r>
          </a:p>
        </p:txBody>
      </p:sp>
      <p:sp>
        <p:nvSpPr>
          <p:cNvPr id="4" name="Slide Number Placeholder 3"/>
          <p:cNvSpPr>
            <a:spLocks noGrp="1"/>
          </p:cNvSpPr>
          <p:nvPr>
            <p:ph type="sldNum" sz="quarter" idx="12"/>
          </p:nvPr>
        </p:nvSpPr>
        <p:spPr/>
        <p:txBody>
          <a:bodyPr/>
          <a:lstStyle/>
          <a:p>
            <a:fld id="{2F1332F4-788D-45A2-9843-87F57FEC8BB6}" type="slidenum">
              <a:rPr lang="en-IN" smtClean="0"/>
              <a:t>26</a:t>
            </a:fld>
            <a:endParaRPr lang="en-IN"/>
          </a:p>
        </p:txBody>
      </p:sp>
    </p:spTree>
    <p:extLst>
      <p:ext uri="{BB962C8B-B14F-4D97-AF65-F5344CB8AC3E}">
        <p14:creationId xmlns:p14="http://schemas.microsoft.com/office/powerpoint/2010/main" val="3769621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IN" dirty="0"/>
          </a:p>
        </p:txBody>
      </p:sp>
      <p:sp>
        <p:nvSpPr>
          <p:cNvPr id="3" name="Content Placeholder 2"/>
          <p:cNvSpPr>
            <a:spLocks noGrp="1"/>
          </p:cNvSpPr>
          <p:nvPr>
            <p:ph idx="1"/>
          </p:nvPr>
        </p:nvSpPr>
        <p:spPr/>
        <p:txBody>
          <a:bodyPr/>
          <a:lstStyle/>
          <a:p>
            <a:endParaRPr lang="en-US" dirty="0" smtClean="0"/>
          </a:p>
          <a:p>
            <a:r>
              <a:rPr lang="en-US" dirty="0" smtClean="0"/>
              <a:t>The source of the RA tool talked in </a:t>
            </a:r>
            <a:r>
              <a:rPr lang="en-US" dirty="0"/>
              <a:t>this presentation is </a:t>
            </a:r>
            <a:r>
              <a:rPr lang="en-US" dirty="0">
                <a:hlinkClick r:id="rId2"/>
              </a:rPr>
              <a:t>https://users.cs.duke.edu/~junyang/ra</a:t>
            </a:r>
            <a:r>
              <a:rPr lang="en-US" dirty="0" smtClean="0">
                <a:hlinkClick r:id="rId2"/>
              </a:rPr>
              <a:t>/</a:t>
            </a:r>
            <a:r>
              <a:rPr lang="en-US" dirty="0" smtClean="0"/>
              <a:t> .</a:t>
            </a:r>
          </a:p>
          <a:p>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27</a:t>
            </a:fld>
            <a:endParaRPr lang="en-IN"/>
          </a:p>
        </p:txBody>
      </p:sp>
    </p:spTree>
    <p:extLst>
      <p:ext uri="{BB962C8B-B14F-4D97-AF65-F5344CB8AC3E}">
        <p14:creationId xmlns:p14="http://schemas.microsoft.com/office/powerpoint/2010/main" val="2931227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1332F4-788D-45A2-9843-87F57FEC8BB6}" type="slidenum">
              <a:rPr kumimoji="0" lang="en-IN"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Rectangle 2"/>
          <p:cNvSpPr/>
          <p:nvPr/>
        </p:nvSpPr>
        <p:spPr>
          <a:xfrm>
            <a:off x="6869022" y="4900990"/>
            <a:ext cx="3472297"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smtClean="0">
                <a:ln>
                  <a:noFill/>
                </a:ln>
                <a:solidFill>
                  <a:prstClr val="black">
                    <a:lumMod val="75000"/>
                    <a:lumOff val="25000"/>
                  </a:prstClr>
                </a:solidFill>
                <a:effectLst/>
                <a:uLnTx/>
                <a:uFillTx/>
                <a:latin typeface="Calibri" panose="020F0502020204030204"/>
                <a:ea typeface="+mn-ea"/>
                <a:cs typeface="+mn-cs"/>
              </a:rPr>
              <a:t>Thank you! </a:t>
            </a:r>
            <a:endParaRPr kumimoji="0" lang="en-IN" sz="5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1368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SQLite3 </a:t>
            </a:r>
            <a:endParaRPr lang="en-IN" dirty="0"/>
          </a:p>
        </p:txBody>
      </p:sp>
      <p:sp>
        <p:nvSpPr>
          <p:cNvPr id="3" name="Content Placeholder 2"/>
          <p:cNvSpPr>
            <a:spLocks noGrp="1"/>
          </p:cNvSpPr>
          <p:nvPr>
            <p:ph idx="1"/>
          </p:nvPr>
        </p:nvSpPr>
        <p:spPr/>
        <p:txBody>
          <a:bodyPr/>
          <a:lstStyle/>
          <a:p>
            <a:pPr marL="0" indent="0">
              <a:buNone/>
            </a:pPr>
            <a:r>
              <a:rPr lang="en-IN" dirty="0" smtClean="0"/>
              <a:t>No need to download anything to install sqlite3.</a:t>
            </a:r>
          </a:p>
          <a:p>
            <a:pPr marL="0" indent="0">
              <a:buNone/>
            </a:pPr>
            <a:r>
              <a:rPr lang="en-IN" dirty="0" smtClean="0"/>
              <a:t>Open the terminal and enter this command </a:t>
            </a:r>
            <a:r>
              <a:rPr lang="en-IN" i="1" dirty="0" err="1" smtClean="0"/>
              <a:t>sudo</a:t>
            </a:r>
            <a:r>
              <a:rPr lang="en-IN" i="1" dirty="0" smtClean="0"/>
              <a:t> </a:t>
            </a:r>
            <a:r>
              <a:rPr lang="en-IN" i="1" dirty="0"/>
              <a:t>apt-get install sqlite3</a:t>
            </a:r>
          </a:p>
        </p:txBody>
      </p:sp>
      <p:sp>
        <p:nvSpPr>
          <p:cNvPr id="6" name="Slide Number Placeholder 5"/>
          <p:cNvSpPr>
            <a:spLocks noGrp="1"/>
          </p:cNvSpPr>
          <p:nvPr>
            <p:ph type="sldNum" sz="quarter" idx="12"/>
          </p:nvPr>
        </p:nvSpPr>
        <p:spPr/>
        <p:txBody>
          <a:bodyPr/>
          <a:lstStyle/>
          <a:p>
            <a:fld id="{2F1332F4-788D-45A2-9843-87F57FEC8BB6}" type="slidenum">
              <a:rPr lang="en-IN" smtClean="0"/>
              <a:t>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991455"/>
            <a:ext cx="7806366" cy="865959"/>
          </a:xfrm>
          <a:prstGeom prst="rect">
            <a:avLst/>
          </a:prstGeom>
        </p:spPr>
      </p:pic>
    </p:spTree>
    <p:extLst>
      <p:ext uri="{BB962C8B-B14F-4D97-AF65-F5344CB8AC3E}">
        <p14:creationId xmlns:p14="http://schemas.microsoft.com/office/powerpoint/2010/main" val="369417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database using SQLite3</a:t>
            </a:r>
            <a:endParaRPr lang="en-IN" dirty="0"/>
          </a:p>
        </p:txBody>
      </p:sp>
      <p:sp>
        <p:nvSpPr>
          <p:cNvPr id="3" name="Content Placeholder 2"/>
          <p:cNvSpPr>
            <a:spLocks noGrp="1"/>
          </p:cNvSpPr>
          <p:nvPr>
            <p:ph idx="1"/>
          </p:nvPr>
        </p:nvSpPr>
        <p:spPr/>
        <p:txBody>
          <a:bodyPr/>
          <a:lstStyle/>
          <a:p>
            <a:r>
              <a:rPr lang="en-IN" dirty="0" smtClean="0"/>
              <a:t>Open the terminal and enter this command:</a:t>
            </a:r>
            <a:br>
              <a:rPr lang="en-IN" dirty="0" smtClean="0"/>
            </a:br>
            <a:r>
              <a:rPr lang="en-IN" dirty="0"/>
              <a:t>sqlite3 </a:t>
            </a:r>
            <a:r>
              <a:rPr lang="en-IN" i="1" dirty="0" err="1" smtClean="0"/>
              <a:t>databasename</a:t>
            </a:r>
            <a:r>
              <a:rPr lang="en-IN" dirty="0" err="1" smtClean="0"/>
              <a:t>.db</a:t>
            </a:r>
            <a:r>
              <a:rPr lang="en-IN" dirty="0" smtClean="0"/>
              <a:t>            </a:t>
            </a:r>
          </a:p>
          <a:p>
            <a:endParaRPr lang="en-IN" dirty="0" smtClean="0"/>
          </a:p>
        </p:txBody>
      </p:sp>
      <p:sp>
        <p:nvSpPr>
          <p:cNvPr id="5" name="Slide Number Placeholder 4"/>
          <p:cNvSpPr>
            <a:spLocks noGrp="1"/>
          </p:cNvSpPr>
          <p:nvPr>
            <p:ph type="sldNum" sz="quarter" idx="12"/>
          </p:nvPr>
        </p:nvSpPr>
        <p:spPr/>
        <p:txBody>
          <a:bodyPr/>
          <a:lstStyle/>
          <a:p>
            <a:fld id="{2F1332F4-788D-45A2-9843-87F57FEC8BB6}" type="slidenum">
              <a:rPr lang="en-IN" smtClean="0"/>
              <a:t>4</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252" y="2821576"/>
            <a:ext cx="8499472" cy="790983"/>
          </a:xfrm>
          <a:prstGeom prst="rect">
            <a:avLst/>
          </a:prstGeom>
        </p:spPr>
      </p:pic>
    </p:spTree>
    <p:extLst>
      <p:ext uri="{BB962C8B-B14F-4D97-AF65-F5344CB8AC3E}">
        <p14:creationId xmlns:p14="http://schemas.microsoft.com/office/powerpoint/2010/main" val="340225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table into database</a:t>
            </a:r>
            <a:endParaRPr lang="en-IN" dirty="0"/>
          </a:p>
        </p:txBody>
      </p:sp>
      <p:sp>
        <p:nvSpPr>
          <p:cNvPr id="3" name="Content Placeholder 2"/>
          <p:cNvSpPr>
            <a:spLocks noGrp="1"/>
          </p:cNvSpPr>
          <p:nvPr>
            <p:ph idx="1"/>
          </p:nvPr>
        </p:nvSpPr>
        <p:spPr/>
        <p:txBody>
          <a:bodyPr/>
          <a:lstStyle/>
          <a:p>
            <a:pPr marL="0" indent="0">
              <a:buNone/>
            </a:pPr>
            <a:r>
              <a:rPr lang="en-IN" dirty="0" smtClean="0"/>
              <a:t>The commands for creation of table is as follows:</a:t>
            </a:r>
          </a:p>
          <a:p>
            <a:pPr marL="0" indent="0">
              <a:buNone/>
            </a:pPr>
            <a:r>
              <a:rPr lang="en-US" dirty="0"/>
              <a:t>CREATE TABLE </a:t>
            </a:r>
            <a:r>
              <a:rPr lang="en-US" dirty="0" err="1" smtClean="0"/>
              <a:t>tableName</a:t>
            </a:r>
            <a:r>
              <a:rPr lang="en-US" dirty="0" smtClean="0"/>
              <a:t>(</a:t>
            </a:r>
            <a:r>
              <a:rPr lang="en-US" dirty="0" err="1" smtClean="0"/>
              <a:t>ColumnName</a:t>
            </a:r>
            <a:r>
              <a:rPr lang="en-US" dirty="0" smtClean="0"/>
              <a:t> </a:t>
            </a:r>
            <a:r>
              <a:rPr lang="en-US" dirty="0"/>
              <a:t>INT NOT NULL PRIMARY KEY, </a:t>
            </a:r>
            <a:r>
              <a:rPr lang="en-US" dirty="0" smtClean="0"/>
              <a:t>Col name2  </a:t>
            </a:r>
            <a:r>
              <a:rPr lang="en-US" dirty="0"/>
              <a:t>VARCHAR(20</a:t>
            </a:r>
            <a:r>
              <a:rPr lang="en-US" dirty="0" smtClean="0"/>
              <a:t>)….);</a:t>
            </a:r>
          </a:p>
          <a:p>
            <a:pPr marL="0" indent="0">
              <a:buNone/>
            </a:pPr>
            <a:endParaRPr lang="en-US" dirty="0"/>
          </a:p>
          <a:p>
            <a:pPr marL="0" indent="0">
              <a:buNone/>
            </a:pPr>
            <a:endParaRPr lang="en-US" dirty="0"/>
          </a:p>
          <a:p>
            <a:pPr marL="0" indent="0">
              <a:buNone/>
            </a:pPr>
            <a:r>
              <a:rPr lang="en-US" b="1" dirty="0" smtClean="0"/>
              <a:t>Note</a:t>
            </a:r>
            <a:r>
              <a:rPr lang="en-US" dirty="0" smtClean="0"/>
              <a:t> that before creating table make sure that on the </a:t>
            </a:r>
            <a:r>
              <a:rPr lang="en-US" dirty="0" err="1" smtClean="0"/>
              <a:t>leftside</a:t>
            </a:r>
            <a:r>
              <a:rPr lang="en-US" dirty="0" smtClean="0"/>
              <a:t> of the cursor you are seeing ‘</a:t>
            </a:r>
            <a:r>
              <a:rPr lang="en-US" dirty="0" err="1" smtClean="0"/>
              <a:t>sqlite</a:t>
            </a:r>
            <a:r>
              <a:rPr lang="en-US" dirty="0" smtClean="0"/>
              <a:t>’. If not, </a:t>
            </a:r>
            <a:r>
              <a:rPr lang="en-US" dirty="0" err="1" smtClean="0"/>
              <a:t>sqlite</a:t>
            </a:r>
            <a:r>
              <a:rPr lang="en-US" dirty="0" smtClean="0"/>
              <a:t> is not running. Also ensure that correct database, that us opening different database and creating table creates tables in other database.</a:t>
            </a:r>
          </a:p>
          <a:p>
            <a:pPr marL="0" indent="0">
              <a:buNone/>
            </a:pPr>
            <a:endParaRPr lang="en-IN" dirty="0" smtClean="0"/>
          </a:p>
          <a:p>
            <a:pPr marL="0" indent="0">
              <a:buNone/>
            </a:pP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5</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90" y="3276736"/>
            <a:ext cx="8615268" cy="250236"/>
          </a:xfrm>
          <a:prstGeom prst="rect">
            <a:avLst/>
          </a:prstGeom>
        </p:spPr>
      </p:pic>
      <p:pic>
        <p:nvPicPr>
          <p:cNvPr id="6" name="Picture 5"/>
          <p:cNvPicPr>
            <a:picLocks noChangeAspect="1"/>
          </p:cNvPicPr>
          <p:nvPr/>
        </p:nvPicPr>
        <p:blipFill>
          <a:blip r:embed="rId3"/>
          <a:stretch>
            <a:fillRect/>
          </a:stretch>
        </p:blipFill>
        <p:spPr>
          <a:xfrm>
            <a:off x="1770724" y="4855176"/>
            <a:ext cx="6952381" cy="904762"/>
          </a:xfrm>
          <a:prstGeom prst="rect">
            <a:avLst/>
          </a:prstGeom>
        </p:spPr>
      </p:pic>
    </p:spTree>
    <p:extLst>
      <p:ext uri="{BB962C8B-B14F-4D97-AF65-F5344CB8AC3E}">
        <p14:creationId xmlns:p14="http://schemas.microsoft.com/office/powerpoint/2010/main" val="329398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values into database tables</a:t>
            </a:r>
            <a:endParaRPr lang="en-IN" dirty="0"/>
          </a:p>
        </p:txBody>
      </p:sp>
      <p:sp>
        <p:nvSpPr>
          <p:cNvPr id="3" name="Content Placeholder 2"/>
          <p:cNvSpPr>
            <a:spLocks noGrp="1"/>
          </p:cNvSpPr>
          <p:nvPr>
            <p:ph idx="1"/>
          </p:nvPr>
        </p:nvSpPr>
        <p:spPr/>
        <p:txBody>
          <a:bodyPr/>
          <a:lstStyle/>
          <a:p>
            <a:pPr marL="0" indent="0">
              <a:buNone/>
            </a:pPr>
            <a:r>
              <a:rPr lang="en-IN" dirty="0" smtClean="0"/>
              <a:t>For inserting the command is:</a:t>
            </a:r>
          </a:p>
          <a:p>
            <a:pPr marL="0" indent="0">
              <a:buNone/>
            </a:pPr>
            <a:r>
              <a:rPr lang="en-US" dirty="0"/>
              <a:t>INSERT INTO </a:t>
            </a:r>
            <a:r>
              <a:rPr lang="en-US" i="1" dirty="0" err="1" smtClean="0"/>
              <a:t>tableName</a:t>
            </a:r>
            <a:r>
              <a:rPr lang="en-US" dirty="0" smtClean="0"/>
              <a:t> </a:t>
            </a:r>
            <a:r>
              <a:rPr lang="en-US" dirty="0"/>
              <a:t>VALUES </a:t>
            </a:r>
            <a:r>
              <a:rPr lang="en-US" dirty="0" smtClean="0"/>
              <a:t>(first col value, Second col value);</a:t>
            </a:r>
          </a:p>
          <a:p>
            <a:pPr marL="0" indent="0">
              <a:buNone/>
            </a:pPr>
            <a:r>
              <a:rPr lang="en-US" dirty="0" smtClean="0"/>
              <a:t>//After each insertion hit enter</a:t>
            </a:r>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smtClean="0"/>
              <a:t>//To see the table values: select * from </a:t>
            </a:r>
            <a:r>
              <a:rPr lang="en-IN" dirty="0" err="1" smtClean="0"/>
              <a:t>tableName</a:t>
            </a:r>
            <a:r>
              <a:rPr lang="en-IN" dirty="0" smtClean="0"/>
              <a:t>;</a:t>
            </a:r>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6</a:t>
            </a:fld>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990" y="3583214"/>
            <a:ext cx="7029404" cy="836159"/>
          </a:xfrm>
          <a:prstGeom prst="rect">
            <a:avLst/>
          </a:prstGeom>
        </p:spPr>
      </p:pic>
    </p:spTree>
    <p:extLst>
      <p:ext uri="{BB962C8B-B14F-4D97-AF65-F5344CB8AC3E}">
        <p14:creationId xmlns:p14="http://schemas.microsoft.com/office/powerpoint/2010/main" val="390021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Points to be noted related to sqlite3</a:t>
            </a:r>
            <a:endParaRPr lang="en-IN" dirty="0"/>
          </a:p>
        </p:txBody>
      </p:sp>
      <p:sp>
        <p:nvSpPr>
          <p:cNvPr id="3" name="Content Placeholder 2"/>
          <p:cNvSpPr>
            <a:spLocks noGrp="1"/>
          </p:cNvSpPr>
          <p:nvPr>
            <p:ph idx="1"/>
          </p:nvPr>
        </p:nvSpPr>
        <p:spPr/>
        <p:txBody>
          <a:bodyPr/>
          <a:lstStyle/>
          <a:p>
            <a:pPr marL="0" indent="0">
              <a:buNone/>
            </a:pPr>
            <a:r>
              <a:rPr lang="en-IN" dirty="0" smtClean="0"/>
              <a:t>1. When you create your database it will be created in the directory/place where the terminal is running. So running from different path may give table not found error. </a:t>
            </a:r>
          </a:p>
          <a:p>
            <a:pPr marL="0" indent="0">
              <a:buNone/>
            </a:pPr>
            <a:r>
              <a:rPr lang="en-IN" dirty="0" smtClean="0"/>
              <a:t>2. While issuing commands like create/insert/select * </a:t>
            </a:r>
            <a:r>
              <a:rPr lang="en-IN" dirty="0" err="1" smtClean="0"/>
              <a:t>etc</a:t>
            </a:r>
            <a:r>
              <a:rPr lang="en-IN" dirty="0" smtClean="0"/>
              <a:t> always make sure there is a prompt ‘sqlite3’ in the left side of the cursor of the terminal. If it is not there your sqlite3 is not running. To run open any database you would like to </a:t>
            </a:r>
            <a:r>
              <a:rPr lang="en-IN" dirty="0" err="1" smtClean="0"/>
              <a:t>workwith</a:t>
            </a:r>
            <a:r>
              <a:rPr lang="en-IN" dirty="0" smtClean="0"/>
              <a:t> </a:t>
            </a:r>
            <a:r>
              <a:rPr lang="en-IN" dirty="0" err="1" smtClean="0"/>
              <a:t>eg</a:t>
            </a:r>
            <a:r>
              <a:rPr lang="en-IN" dirty="0" smtClean="0"/>
              <a:t>. sqlite3 </a:t>
            </a:r>
            <a:r>
              <a:rPr lang="en-IN" i="1" dirty="0" err="1" smtClean="0"/>
              <a:t>databasename</a:t>
            </a:r>
            <a:r>
              <a:rPr lang="en-IN" dirty="0" err="1" smtClean="0"/>
              <a:t>.db</a:t>
            </a:r>
            <a:endParaRPr lang="en-IN" dirty="0" smtClean="0"/>
          </a:p>
          <a:p>
            <a:pPr marL="0" indent="0">
              <a:buNone/>
            </a:pPr>
            <a:r>
              <a:rPr lang="en-IN" dirty="0" smtClean="0"/>
              <a:t>3. Always use ‘sqlite3’ not ‘</a:t>
            </a:r>
            <a:r>
              <a:rPr lang="en-IN" dirty="0" err="1" smtClean="0"/>
              <a:t>sqlite</a:t>
            </a:r>
            <a:r>
              <a:rPr lang="en-IN" dirty="0" smtClean="0"/>
              <a:t>’</a:t>
            </a:r>
          </a:p>
          <a:p>
            <a:pPr marL="0" indent="0">
              <a:buNone/>
            </a:pPr>
            <a:r>
              <a:rPr lang="en-IN" dirty="0" smtClean="0"/>
              <a:t>4. While creating database there is no </a:t>
            </a:r>
            <a:r>
              <a:rPr lang="en-IN" dirty="0" err="1" smtClean="0"/>
              <a:t>semicolumn</a:t>
            </a:r>
            <a:r>
              <a:rPr lang="en-IN" dirty="0" smtClean="0"/>
              <a:t> in the end, giving semicolon includes “;” in the database name. </a:t>
            </a:r>
          </a:p>
          <a:p>
            <a:pPr marL="0" indent="0">
              <a:buNone/>
            </a:pPr>
            <a:endParaRPr lang="en-IN" dirty="0"/>
          </a:p>
        </p:txBody>
      </p:sp>
      <p:sp>
        <p:nvSpPr>
          <p:cNvPr id="4" name="Slide Number Placeholder 3"/>
          <p:cNvSpPr>
            <a:spLocks noGrp="1"/>
          </p:cNvSpPr>
          <p:nvPr>
            <p:ph type="sldNum" sz="quarter" idx="12"/>
          </p:nvPr>
        </p:nvSpPr>
        <p:spPr/>
        <p:txBody>
          <a:bodyPr/>
          <a:lstStyle/>
          <a:p>
            <a:fld id="{2F1332F4-788D-45A2-9843-87F57FEC8BB6}" type="slidenum">
              <a:rPr lang="en-IN" smtClean="0"/>
              <a:t>7</a:t>
            </a:fld>
            <a:endParaRPr lang="en-IN"/>
          </a:p>
        </p:txBody>
      </p:sp>
    </p:spTree>
    <p:extLst>
      <p:ext uri="{BB962C8B-B14F-4D97-AF65-F5344CB8AC3E}">
        <p14:creationId xmlns:p14="http://schemas.microsoft.com/office/powerpoint/2010/main" val="67491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Relational Algebra tool (RA)</a:t>
            </a:r>
            <a:endParaRPr lang="en-IN" dirty="0"/>
          </a:p>
        </p:txBody>
      </p:sp>
      <p:sp>
        <p:nvSpPr>
          <p:cNvPr id="3" name="Content Placeholder 2"/>
          <p:cNvSpPr>
            <a:spLocks noGrp="1"/>
          </p:cNvSpPr>
          <p:nvPr>
            <p:ph idx="1"/>
          </p:nvPr>
        </p:nvSpPr>
        <p:spPr/>
        <p:txBody>
          <a:bodyPr/>
          <a:lstStyle/>
          <a:p>
            <a:pPr marL="0" indent="0">
              <a:buNone/>
            </a:pPr>
            <a:r>
              <a:rPr lang="en-IN" dirty="0" smtClean="0"/>
              <a:t>Link to download Tool: </a:t>
            </a:r>
            <a:r>
              <a:rPr lang="en-IN" dirty="0" smtClean="0">
                <a:hlinkClick r:id="rId2"/>
              </a:rPr>
              <a:t>https://users.cs.duke.edu/~junyang/ra2/</a:t>
            </a:r>
            <a:r>
              <a:rPr lang="en-IN" dirty="0" smtClean="0"/>
              <a:t> </a:t>
            </a:r>
          </a:p>
          <a:p>
            <a:pPr marL="0" indent="0">
              <a:buNone/>
            </a:pPr>
            <a:r>
              <a:rPr lang="en-IN" dirty="0" smtClean="0"/>
              <a:t>Download the .zip file from the above link:</a:t>
            </a:r>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Extract the zip file. You can keep this extracted folder anywhere.</a:t>
            </a:r>
          </a:p>
          <a:p>
            <a:pPr marL="0" indent="0">
              <a:buNone/>
            </a:pPr>
            <a:endParaRPr lang="en-IN" dirty="0"/>
          </a:p>
        </p:txBody>
      </p:sp>
      <p:sp>
        <p:nvSpPr>
          <p:cNvPr id="6" name="Slide Number Placeholder 5"/>
          <p:cNvSpPr>
            <a:spLocks noGrp="1"/>
          </p:cNvSpPr>
          <p:nvPr>
            <p:ph type="sldNum" sz="quarter" idx="12"/>
          </p:nvPr>
        </p:nvSpPr>
        <p:spPr/>
        <p:txBody>
          <a:bodyPr/>
          <a:lstStyle/>
          <a:p>
            <a:fld id="{2F1332F4-788D-45A2-9843-87F57FEC8BB6}" type="slidenum">
              <a:rPr lang="en-IN" smtClean="0"/>
              <a:t>8</a:t>
            </a:fld>
            <a:endParaRPr lang="en-IN"/>
          </a:p>
        </p:txBody>
      </p:sp>
      <p:pic>
        <p:nvPicPr>
          <p:cNvPr id="4" name="Picture 3"/>
          <p:cNvPicPr>
            <a:picLocks noChangeAspect="1"/>
          </p:cNvPicPr>
          <p:nvPr/>
        </p:nvPicPr>
        <p:blipFill>
          <a:blip r:embed="rId3"/>
          <a:stretch>
            <a:fillRect/>
          </a:stretch>
        </p:blipFill>
        <p:spPr>
          <a:xfrm>
            <a:off x="4112026" y="2864390"/>
            <a:ext cx="3523809" cy="1390476"/>
          </a:xfrm>
          <a:prstGeom prst="rect">
            <a:avLst/>
          </a:prstGeom>
        </p:spPr>
      </p:pic>
    </p:spTree>
    <p:extLst>
      <p:ext uri="{BB962C8B-B14F-4D97-AF65-F5344CB8AC3E}">
        <p14:creationId xmlns:p14="http://schemas.microsoft.com/office/powerpoint/2010/main" val="318696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Installing Relational Algebra tool (RA) …Contd. </a:t>
            </a:r>
            <a:endParaRPr lang="en-IN" dirty="0"/>
          </a:p>
        </p:txBody>
      </p:sp>
      <p:sp>
        <p:nvSpPr>
          <p:cNvPr id="3" name="Content Placeholder 2"/>
          <p:cNvSpPr>
            <a:spLocks noGrp="1"/>
          </p:cNvSpPr>
          <p:nvPr>
            <p:ph idx="1"/>
          </p:nvPr>
        </p:nvSpPr>
        <p:spPr/>
        <p:txBody>
          <a:bodyPr/>
          <a:lstStyle/>
          <a:p>
            <a:r>
              <a:rPr lang="en-IN" dirty="0" smtClean="0"/>
              <a:t>Extract the zip file. You can keep this extracted folder anywhere.</a:t>
            </a:r>
          </a:p>
          <a:p>
            <a:endParaRPr lang="en-IN" dirty="0"/>
          </a:p>
        </p:txBody>
      </p:sp>
      <p:sp>
        <p:nvSpPr>
          <p:cNvPr id="5" name="Slide Number Placeholder 4"/>
          <p:cNvSpPr>
            <a:spLocks noGrp="1"/>
          </p:cNvSpPr>
          <p:nvPr>
            <p:ph type="sldNum" sz="quarter" idx="12"/>
          </p:nvPr>
        </p:nvSpPr>
        <p:spPr/>
        <p:txBody>
          <a:bodyPr/>
          <a:lstStyle/>
          <a:p>
            <a:fld id="{2F1332F4-788D-45A2-9843-87F57FEC8BB6}" type="slidenum">
              <a:rPr lang="en-IN" smtClean="0"/>
              <a:t>9</a:t>
            </a:fld>
            <a:endParaRPr lang="en-IN"/>
          </a:p>
        </p:txBody>
      </p:sp>
      <p:pic>
        <p:nvPicPr>
          <p:cNvPr id="4" name="Picture 3"/>
          <p:cNvPicPr>
            <a:picLocks noChangeAspect="1"/>
          </p:cNvPicPr>
          <p:nvPr/>
        </p:nvPicPr>
        <p:blipFill>
          <a:blip r:embed="rId2"/>
          <a:stretch>
            <a:fillRect/>
          </a:stretch>
        </p:blipFill>
        <p:spPr>
          <a:xfrm>
            <a:off x="3381417" y="2517569"/>
            <a:ext cx="4476480" cy="2315688"/>
          </a:xfrm>
          <a:prstGeom prst="rect">
            <a:avLst/>
          </a:prstGeom>
        </p:spPr>
      </p:pic>
    </p:spTree>
    <p:extLst>
      <p:ext uri="{BB962C8B-B14F-4D97-AF65-F5344CB8AC3E}">
        <p14:creationId xmlns:p14="http://schemas.microsoft.com/office/powerpoint/2010/main" val="1254202866"/>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TotalTime>
  <Words>1141</Words>
  <Application>Microsoft Office PowerPoint</Application>
  <PresentationFormat>Widescreen</PresentationFormat>
  <Paragraphs>126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Retrospect</vt:lpstr>
      <vt:lpstr>National Institute of Technology Calicut Dept. of Computer Science and Engineering CS3095D DATABASE MANAGEMENT SYSTEMS LABORATORY S5 MCA/ (S5/S7 B.Tech.) - Monsoon Semester 2022 Relational Algebra Tool for Exercise 7</vt:lpstr>
      <vt:lpstr>Overview</vt:lpstr>
      <vt:lpstr>Installing SQLite3 </vt:lpstr>
      <vt:lpstr>Creating a database using SQLite3</vt:lpstr>
      <vt:lpstr>Creating a table into database</vt:lpstr>
      <vt:lpstr>Inserting values into database tables</vt:lpstr>
      <vt:lpstr>Points to be noted related to sqlite3</vt:lpstr>
      <vt:lpstr>Installing Relational Algebra tool (RA)</vt:lpstr>
      <vt:lpstr>Installing Relational Algebra tool (RA) …Contd. </vt:lpstr>
      <vt:lpstr>Setting up the RA tool</vt:lpstr>
      <vt:lpstr>Important slide about RA tool setup</vt:lpstr>
      <vt:lpstr>Running the RA tool</vt:lpstr>
      <vt:lpstr>Running the RA tool …Contd.</vt:lpstr>
      <vt:lpstr>Running RA queries</vt:lpstr>
      <vt:lpstr>Running RA queries    …Contd. </vt:lpstr>
      <vt:lpstr>Running RA queries …Contd.</vt:lpstr>
      <vt:lpstr>Running RA queries …Contd.</vt:lpstr>
      <vt:lpstr>Running RA queries …Contd.</vt:lpstr>
      <vt:lpstr>Running RA queries …Contd.</vt:lpstr>
      <vt:lpstr>Running RA queries …Contd.</vt:lpstr>
      <vt:lpstr>Running more complex queries</vt:lpstr>
      <vt:lpstr>Running more complex queries …Contd.</vt:lpstr>
      <vt:lpstr>Important notes on RA tool</vt:lpstr>
      <vt:lpstr>Important notes on RA tool …Contd.</vt:lpstr>
      <vt:lpstr>Official site of RA tool for reference</vt:lpstr>
      <vt:lpstr>Conclusion</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2022-10-29T04:26:49Z</dcterms:created>
  <dcterms:modified xsi:type="dcterms:W3CDTF">2022-10-29T16:20:39Z</dcterms:modified>
</cp:coreProperties>
</file>