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067EA-97CC-4BA0-B83D-661E77C44E44}" type="datetimeFigureOut">
              <a:rPr lang="en-US" smtClean="0"/>
              <a:t>2/11/2021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95D6-33FF-4652-99E1-8BAB16E311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0F8-1860-4EDB-8F28-2B85FEF4AA73}" type="datetime1">
              <a:rPr lang="en-US" smtClean="0"/>
              <a:t>2/11/2021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AD6-826A-495A-8165-BD621F0F6BEF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8494-94ED-4448-98B9-7478D87DC70A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67D9-85B9-45C0-B167-E39921B196A0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EFF4-03A9-4064-8F28-AA71644E4B5C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8FE7-102F-4292-BD6C-204C8CB4E1F4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DA34-E0CE-454A-85D2-B290C70E6041}" type="datetime1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C0B3-60A9-4E72-9B5C-AFC1A8ED5C36}" type="datetime1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DC0-9244-4324-997D-06C0598BAB4E}" type="datetime1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7214-3505-4FEF-B2FC-A9FE780EA322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82D-4907-43F2-8983-BC97031B81BD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3117EE-DAFE-4479-861E-9CFF8AACE6C7}" type="datetime1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charset="0"/>
                <a:cs typeface="Times" charset="0"/>
              </a:rPr>
              <a:t>Principles of Software Design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charset="0"/>
                <a:cs typeface="Times" charset="0"/>
              </a:rPr>
              <a:t> </a:t>
            </a:r>
            <a:endParaRPr lang="en-GB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charset="0"/>
              <a:cs typeface="Times" charset="0"/>
            </a:endParaRP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Top-down and bottom-up design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sz="2800" dirty="0" smtClean="0">
                <a:cs typeface="Times" charset="0"/>
              </a:rPr>
              <a:t>Top-down design</a:t>
            </a:r>
          </a:p>
          <a:p>
            <a:pPr lvl="1" algn="just"/>
            <a:r>
              <a:rPr lang="en-GB" dirty="0" smtClean="0">
                <a:cs typeface="Times" charset="0"/>
              </a:rPr>
              <a:t>First design the very high level structure of the system.</a:t>
            </a:r>
          </a:p>
          <a:p>
            <a:pPr lvl="1" algn="just"/>
            <a:r>
              <a:rPr lang="en-GB" dirty="0" smtClean="0">
                <a:cs typeface="Times" charset="0"/>
              </a:rPr>
              <a:t>Then gradually work down to detailed decisions about low-level constructs.</a:t>
            </a:r>
          </a:p>
          <a:p>
            <a:pPr lvl="1" algn="just"/>
            <a:r>
              <a:rPr lang="en-GB" dirty="0" smtClean="0">
                <a:cs typeface="Times" charset="0"/>
              </a:rPr>
              <a:t>Finally arrive at detailed decisions such as:</a:t>
            </a:r>
          </a:p>
          <a:p>
            <a:pPr lvl="2" algn="just"/>
            <a:r>
              <a:rPr lang="en-GB" sz="2800" dirty="0" smtClean="0">
                <a:cs typeface="Times" charset="0"/>
              </a:rPr>
              <a:t>the format of particular data items;</a:t>
            </a:r>
          </a:p>
          <a:p>
            <a:pPr lvl="2" algn="just"/>
            <a:r>
              <a:rPr lang="en-GB" sz="2800" dirty="0" smtClean="0">
                <a:cs typeface="Times" charset="0"/>
              </a:rPr>
              <a:t>the individual algorithms that will be used.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Top-down and bottom-up design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smtClean="0">
                <a:cs typeface="Times" charset="0"/>
              </a:rPr>
              <a:t>Bottom-up design</a:t>
            </a:r>
          </a:p>
          <a:p>
            <a:pPr lvl="1" algn="just"/>
            <a:r>
              <a:rPr lang="en-GB" dirty="0" smtClean="0">
                <a:cs typeface="Times" charset="0"/>
              </a:rPr>
              <a:t>Make decisions about reusable low-level utilities.</a:t>
            </a:r>
          </a:p>
          <a:p>
            <a:pPr lvl="1" algn="just"/>
            <a:r>
              <a:rPr lang="en-GB" dirty="0" smtClean="0">
                <a:cs typeface="Times" charset="0"/>
              </a:rPr>
              <a:t>Then decide how these will be put together to create high-level constructs.</a:t>
            </a:r>
          </a:p>
          <a:p>
            <a:endParaRPr lang="en-GB" dirty="0" smtClean="0">
              <a:cs typeface="Times" charset="0"/>
            </a:endParaRPr>
          </a:p>
          <a:p>
            <a:r>
              <a:rPr lang="en-GB" dirty="0" smtClean="0">
                <a:cs typeface="Times" charset="0"/>
              </a:rPr>
              <a:t>A mix of top-down and bottom-up approaches are normally used: </a:t>
            </a:r>
          </a:p>
          <a:p>
            <a:pPr lvl="1"/>
            <a:r>
              <a:rPr lang="en-GB" dirty="0" smtClean="0">
                <a:cs typeface="Times" charset="0"/>
              </a:rPr>
              <a:t>Top-down design is almost always needed to give the system a good structure. </a:t>
            </a:r>
          </a:p>
          <a:p>
            <a:pPr lvl="1"/>
            <a:r>
              <a:rPr lang="en-GB" dirty="0" smtClean="0">
                <a:cs typeface="Times" charset="0"/>
              </a:rPr>
              <a:t>Bottom-up design is normally useful so that reusable components can be created.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Different aspects of design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sz="2000" i="1" dirty="0" smtClean="0">
                <a:cs typeface="Times" charset="0"/>
              </a:rPr>
              <a:t>Architecture design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/>
            <a:r>
              <a:rPr lang="en-GB" sz="2000" dirty="0" smtClean="0">
                <a:cs typeface="Times" charset="0"/>
              </a:rPr>
              <a:t>The division into subsystems and components,</a:t>
            </a:r>
          </a:p>
          <a:p>
            <a:pPr lvl="3"/>
            <a:r>
              <a:rPr lang="en-GB" dirty="0" smtClean="0">
                <a:cs typeface="Times" charset="0"/>
              </a:rPr>
              <a:t>How these will be connected.</a:t>
            </a:r>
          </a:p>
          <a:p>
            <a:pPr lvl="3"/>
            <a:r>
              <a:rPr lang="en-GB" dirty="0" smtClean="0">
                <a:cs typeface="Times" charset="0"/>
              </a:rPr>
              <a:t>How they will interact.</a:t>
            </a:r>
          </a:p>
          <a:p>
            <a:pPr lvl="3"/>
            <a:r>
              <a:rPr lang="en-GB" dirty="0" smtClean="0">
                <a:cs typeface="Times" charset="0"/>
              </a:rPr>
              <a:t>Their interfaces. </a:t>
            </a:r>
          </a:p>
          <a:p>
            <a:pPr lvl="1"/>
            <a:r>
              <a:rPr lang="en-GB" sz="2000" i="1" dirty="0" smtClean="0">
                <a:cs typeface="Times" charset="0"/>
              </a:rPr>
              <a:t>Class design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/>
            <a:r>
              <a:rPr lang="en-GB" sz="2000" dirty="0" smtClean="0">
                <a:cs typeface="Times" charset="0"/>
              </a:rPr>
              <a:t>The various features of classes.</a:t>
            </a:r>
            <a:endParaRPr lang="en-US" sz="2000" dirty="0" smtClean="0"/>
          </a:p>
          <a:p>
            <a:pPr lvl="1"/>
            <a:r>
              <a:rPr lang="en-GB" sz="2000" i="1" dirty="0" smtClean="0">
                <a:cs typeface="Times" charset="0"/>
              </a:rPr>
              <a:t>User interface design</a:t>
            </a:r>
            <a:r>
              <a:rPr lang="en-US" sz="2000" dirty="0" smtClean="0"/>
              <a:t> </a:t>
            </a:r>
          </a:p>
          <a:p>
            <a:pPr lvl="1"/>
            <a:r>
              <a:rPr lang="en-GB" sz="2000" i="1" dirty="0" smtClean="0">
                <a:cs typeface="Times" charset="0"/>
              </a:rPr>
              <a:t>Algorithm design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/>
            <a:r>
              <a:rPr lang="en-GB" sz="2000" dirty="0" smtClean="0">
                <a:cs typeface="Times" charset="0"/>
              </a:rPr>
              <a:t>The design of computational mechanisms</a:t>
            </a:r>
            <a:r>
              <a:rPr lang="en-US" sz="2000" dirty="0" smtClean="0"/>
              <a:t>.</a:t>
            </a:r>
          </a:p>
          <a:p>
            <a:pPr lvl="1"/>
            <a:r>
              <a:rPr lang="en-GB" sz="2000" i="1" dirty="0" smtClean="0">
                <a:cs typeface="Times" charset="0"/>
              </a:rPr>
              <a:t>Protocol design</a:t>
            </a:r>
            <a:r>
              <a:rPr lang="en-GB" sz="2000" dirty="0" smtClean="0">
                <a:cs typeface="Times" charset="0"/>
              </a:rPr>
              <a:t>: </a:t>
            </a:r>
          </a:p>
          <a:p>
            <a:pPr lvl="2"/>
            <a:r>
              <a:rPr lang="en-GB" sz="2000" dirty="0" smtClean="0">
                <a:cs typeface="Times" charset="0"/>
              </a:rPr>
              <a:t>The design of communications protocol.</a:t>
            </a:r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cs typeface="Times" charset="0"/>
              </a:rPr>
              <a:t>Principles Leading to Good Design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</a:t>
            </a:r>
            <a:r>
              <a:rPr lang="en-US" i="1" dirty="0" smtClean="0"/>
              <a:t>goals</a:t>
            </a:r>
            <a:r>
              <a:rPr lang="en-US" dirty="0" smtClean="0"/>
              <a:t> of good design:</a:t>
            </a:r>
          </a:p>
          <a:p>
            <a:pPr lvl="1"/>
            <a:r>
              <a:rPr lang="en-GB" dirty="0" smtClean="0">
                <a:cs typeface="Times" charset="0"/>
              </a:rPr>
              <a:t>Increasing profit by reducing cost and increasing revenue</a:t>
            </a:r>
            <a:r>
              <a:rPr lang="en-US" dirty="0" smtClean="0"/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Ensuring that we actually conform with the requirements</a:t>
            </a:r>
            <a:r>
              <a:rPr lang="en-US" dirty="0" smtClean="0"/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Accelerating development</a:t>
            </a:r>
            <a:r>
              <a:rPr lang="en-US" dirty="0" smtClean="0"/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Increasing qualities such as</a:t>
            </a:r>
          </a:p>
          <a:p>
            <a:pPr lvl="2"/>
            <a:r>
              <a:rPr lang="en-GB" dirty="0" smtClean="0">
                <a:cs typeface="Times" charset="0"/>
              </a:rPr>
              <a:t>Usability</a:t>
            </a:r>
          </a:p>
          <a:p>
            <a:pPr lvl="2"/>
            <a:r>
              <a:rPr lang="en-GB" dirty="0" smtClean="0">
                <a:cs typeface="Times" charset="0"/>
              </a:rPr>
              <a:t>Efficiency</a:t>
            </a:r>
          </a:p>
          <a:p>
            <a:pPr lvl="2"/>
            <a:r>
              <a:rPr lang="en-GB" dirty="0" smtClean="0">
                <a:cs typeface="Times" charset="0"/>
              </a:rPr>
              <a:t>Reliability</a:t>
            </a:r>
          </a:p>
          <a:p>
            <a:pPr lvl="2"/>
            <a:r>
              <a:rPr lang="en-GB" dirty="0" smtClean="0">
                <a:cs typeface="Times" charset="0"/>
              </a:rPr>
              <a:t>Maintainability</a:t>
            </a:r>
          </a:p>
          <a:p>
            <a:pPr lvl="2"/>
            <a:r>
              <a:rPr lang="en-GB" dirty="0" smtClean="0">
                <a:cs typeface="Times" charset="0"/>
              </a:rPr>
              <a:t>Reusability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cs typeface="Times" charset="0"/>
              </a:rPr>
              <a:t>Design Principle 1: Divide and conquer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Trying to deal with something big all at once is normally much harder than dealing with a series of smaller things</a:t>
            </a:r>
            <a:r>
              <a:rPr lang="en-US" dirty="0" smtClean="0"/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Separate people can work on each part</a:t>
            </a:r>
            <a:r>
              <a:rPr lang="en-US" dirty="0" smtClean="0"/>
              <a:t>.</a:t>
            </a:r>
          </a:p>
          <a:p>
            <a:pPr lvl="1"/>
            <a:r>
              <a:rPr lang="en-GB" dirty="0" smtClean="0">
                <a:cs typeface="Times" charset="0"/>
              </a:rPr>
              <a:t>An individual software engineer can specialize.</a:t>
            </a:r>
          </a:p>
          <a:p>
            <a:pPr lvl="1"/>
            <a:r>
              <a:rPr lang="en-GB" dirty="0" smtClean="0">
                <a:cs typeface="Times" charset="0"/>
              </a:rPr>
              <a:t>Each individual component is smaller, and therefore easier to understand</a:t>
            </a:r>
            <a:r>
              <a:rPr lang="en-US" dirty="0" smtClean="0">
                <a:cs typeface="Times" charset="0"/>
              </a:rPr>
              <a:t>.</a:t>
            </a:r>
          </a:p>
          <a:p>
            <a:pPr lvl="1"/>
            <a:r>
              <a:rPr lang="en-GB" dirty="0" smtClean="0">
                <a:cs typeface="Times" charset="0"/>
              </a:rPr>
              <a:t>Parts can be replaced or changed without having to replace or extensively change other parts</a:t>
            </a:r>
            <a:r>
              <a:rPr lang="en-US" dirty="0" smtClean="0">
                <a:cs typeface="Times" charset="0"/>
              </a:rPr>
              <a:t>.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dividing a software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>
                <a:cs typeface="Times" charset="0"/>
              </a:rPr>
              <a:t>A distributed system is divided up into clients and servers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GB" dirty="0" smtClean="0">
                <a:cs typeface="Times" charset="0"/>
              </a:rPr>
              <a:t>A system is divided up into subsystems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GB" dirty="0" smtClean="0">
                <a:cs typeface="Times" charset="0"/>
              </a:rPr>
              <a:t>A subsystem can be divided up into one or more packages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GB" dirty="0" smtClean="0">
                <a:cs typeface="Times" charset="0"/>
              </a:rPr>
              <a:t>A package is divided up into classes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GB" dirty="0" smtClean="0">
                <a:cs typeface="Times" charset="0"/>
              </a:rPr>
              <a:t>A class is divided up into methods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cs typeface="Times" charset="0"/>
              </a:rPr>
              <a:t>Design Principle 2: Increase cohesion where possible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>
                <a:cs typeface="Times" charset="0"/>
              </a:rPr>
              <a:t>A subsystem or module has high cohesion if it keeps together things that are related to each other, and keeps out other things</a:t>
            </a:r>
          </a:p>
          <a:p>
            <a:r>
              <a:rPr lang="en-IN" dirty="0" smtClean="0"/>
              <a:t>Cohesion is also called </a:t>
            </a:r>
            <a:r>
              <a:rPr lang="en-IN" b="1" dirty="0" smtClean="0"/>
              <a:t>Intra-Module Binding</a:t>
            </a:r>
            <a:r>
              <a:rPr lang="en-IN" dirty="0" smtClean="0"/>
              <a:t>.</a:t>
            </a:r>
            <a:endParaRPr lang="en-GB" dirty="0" smtClean="0">
              <a:cs typeface="Times" charset="0"/>
            </a:endParaRPr>
          </a:p>
          <a:p>
            <a:pPr lvl="1"/>
            <a:r>
              <a:rPr lang="en-GB" dirty="0" smtClean="0">
                <a:cs typeface="Times" charset="0"/>
              </a:rPr>
              <a:t>This makes the system as a whole easier to understand and change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US" dirty="0" smtClean="0">
                <a:cs typeface="Times" charset="0"/>
              </a:rPr>
              <a:t>Type of cohesion:</a:t>
            </a:r>
          </a:p>
          <a:p>
            <a:pPr lvl="2"/>
            <a:r>
              <a:rPr lang="en-US" dirty="0" smtClean="0">
                <a:cs typeface="Times" charset="0"/>
              </a:rPr>
              <a:t>Functional,</a:t>
            </a:r>
          </a:p>
          <a:p>
            <a:pPr lvl="2"/>
            <a:r>
              <a:rPr lang="en-US" dirty="0" smtClean="0">
                <a:cs typeface="Times" charset="0"/>
              </a:rPr>
              <a:t>Layer</a:t>
            </a:r>
          </a:p>
          <a:p>
            <a:pPr lvl="2"/>
            <a:r>
              <a:rPr lang="en-US" dirty="0" smtClean="0">
                <a:cs typeface="Times" charset="0"/>
              </a:rPr>
              <a:t>Communicational</a:t>
            </a:r>
          </a:p>
          <a:p>
            <a:pPr lvl="2"/>
            <a:r>
              <a:rPr lang="en-US" dirty="0" smtClean="0">
                <a:cs typeface="Times" charset="0"/>
              </a:rPr>
              <a:t>Sequential</a:t>
            </a:r>
          </a:p>
          <a:p>
            <a:pPr lvl="2"/>
            <a:r>
              <a:rPr lang="en-US" dirty="0" smtClean="0">
                <a:cs typeface="Times" charset="0"/>
              </a:rPr>
              <a:t>Procedural</a:t>
            </a:r>
          </a:p>
          <a:p>
            <a:pPr lvl="2"/>
            <a:r>
              <a:rPr lang="en-US" dirty="0" smtClean="0">
                <a:cs typeface="Times" charset="0"/>
              </a:rPr>
              <a:t>Temporal</a:t>
            </a:r>
          </a:p>
          <a:p>
            <a:pPr lvl="2"/>
            <a:r>
              <a:rPr lang="en-US" dirty="0" smtClean="0">
                <a:cs typeface="Times" charset="0"/>
              </a:rPr>
              <a:t>Utility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Functional cohesion</a:t>
            </a:r>
            <a:r>
              <a:rPr lang="en-GB" sz="2800" dirty="0" smtClean="0">
                <a:cs typeface="Times" charset="0"/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This is achieved when </a:t>
            </a:r>
            <a:r>
              <a:rPr lang="en-GB" i="1" dirty="0" smtClean="0">
                <a:cs typeface="Times" charset="0"/>
              </a:rPr>
              <a:t>all the code that computes a particular result</a:t>
            </a:r>
            <a:r>
              <a:rPr lang="en-GB" dirty="0" smtClean="0">
                <a:cs typeface="Times" charset="0"/>
              </a:rPr>
              <a:t> is kept together - and everything else is kept out</a:t>
            </a:r>
            <a:r>
              <a:rPr lang="en-US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i.e. when a module only performs a </a:t>
            </a:r>
            <a:r>
              <a:rPr lang="en-GB" i="1" dirty="0" smtClean="0">
                <a:cs typeface="Times" charset="0"/>
              </a:rPr>
              <a:t>single</a:t>
            </a:r>
            <a:r>
              <a:rPr lang="en-GB" dirty="0" smtClean="0">
                <a:cs typeface="Times" charset="0"/>
              </a:rPr>
              <a:t> computation, and returns a result, </a:t>
            </a:r>
            <a:r>
              <a:rPr lang="en-GB" i="1" dirty="0" smtClean="0">
                <a:cs typeface="Times" charset="0"/>
              </a:rPr>
              <a:t>without having side-effects</a:t>
            </a:r>
            <a:r>
              <a:rPr lang="en-GB" dirty="0" smtClean="0">
                <a:cs typeface="Times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Benefits to the system: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Easier to understand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More reusable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Easier to replace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Modules that update a database, create a new file or interact with the user</a:t>
            </a:r>
            <a:r>
              <a:rPr lang="en-US" dirty="0" smtClean="0">
                <a:cs typeface="Times" charset="0"/>
              </a:rPr>
              <a:t> are not functionally cohesive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Layer cohesion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>
                <a:cs typeface="Times" charset="0"/>
              </a:rPr>
              <a:t>All the </a:t>
            </a:r>
            <a:r>
              <a:rPr lang="en-GB" sz="2000" i="1" dirty="0" smtClean="0">
                <a:cs typeface="Times" charset="0"/>
              </a:rPr>
              <a:t>facilities for providing or accessing a set of related services</a:t>
            </a:r>
            <a:r>
              <a:rPr lang="en-GB" sz="2000" dirty="0" smtClean="0">
                <a:cs typeface="Times" charset="0"/>
              </a:rPr>
              <a:t> are kept together, and everything else is kept out</a:t>
            </a:r>
            <a:r>
              <a:rPr lang="en-US" sz="2000" dirty="0" smtClean="0"/>
              <a:t> </a:t>
            </a:r>
          </a:p>
          <a:p>
            <a:pPr lvl="1"/>
            <a:r>
              <a:rPr lang="en-GB" sz="2000" dirty="0" smtClean="0">
                <a:cs typeface="Times" charset="0"/>
              </a:rPr>
              <a:t>The layers should form a hierarchy</a:t>
            </a:r>
          </a:p>
          <a:p>
            <a:pPr lvl="2"/>
            <a:r>
              <a:rPr lang="en-GB" sz="2000" dirty="0" smtClean="0">
                <a:cs typeface="Times" charset="0"/>
              </a:rPr>
              <a:t>Higher layers can access services of lower layers, </a:t>
            </a:r>
          </a:p>
          <a:p>
            <a:pPr lvl="2"/>
            <a:r>
              <a:rPr lang="en-GB" sz="2000" dirty="0" smtClean="0">
                <a:cs typeface="Times" charset="0"/>
              </a:rPr>
              <a:t>Lower layers do not access higher layers</a:t>
            </a:r>
          </a:p>
          <a:p>
            <a:pPr lvl="1"/>
            <a:r>
              <a:rPr lang="en-GB" sz="2000" dirty="0" smtClean="0">
                <a:cs typeface="Times" charset="0"/>
              </a:rPr>
              <a:t>The set of procedures through which a layer provides its services is the </a:t>
            </a:r>
            <a:r>
              <a:rPr lang="en-GB" sz="2000" i="1" dirty="0" smtClean="0">
                <a:cs typeface="Times" charset="0"/>
              </a:rPr>
              <a:t>application programming interface (API)</a:t>
            </a:r>
          </a:p>
          <a:p>
            <a:pPr lvl="1"/>
            <a:r>
              <a:rPr lang="en-GB" sz="2000" dirty="0" smtClean="0">
                <a:cs typeface="Times" charset="0"/>
              </a:rPr>
              <a:t>You can replace a layer without having any impact on the other layers</a:t>
            </a:r>
          </a:p>
          <a:p>
            <a:pPr lvl="2"/>
            <a:r>
              <a:rPr lang="en-US" sz="2000" dirty="0" smtClean="0">
                <a:cs typeface="Times" charset="0"/>
              </a:rPr>
              <a:t>You just replicate the API </a:t>
            </a:r>
            <a:r>
              <a:rPr lang="en-GB" sz="2000" dirty="0" smtClean="0">
                <a:cs typeface="Times" charset="0"/>
              </a:rPr>
              <a:t> 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use of layers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13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81937"/>
            <a:ext cx="7772400" cy="43037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The Process of Design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Definition: </a:t>
            </a:r>
          </a:p>
          <a:p>
            <a:pPr lvl="1"/>
            <a:r>
              <a:rPr lang="en-GB" i="1" dirty="0" smtClean="0">
                <a:cs typeface="Times" charset="0"/>
              </a:rPr>
              <a:t>Design</a:t>
            </a:r>
            <a:r>
              <a:rPr lang="en-GB" dirty="0" smtClean="0">
                <a:cs typeface="Times" charset="0"/>
              </a:rPr>
              <a:t> is a problem-solving process whose objective is to find and describe a way:</a:t>
            </a:r>
          </a:p>
          <a:p>
            <a:pPr lvl="2"/>
            <a:r>
              <a:rPr lang="en-GB" dirty="0" smtClean="0">
                <a:cs typeface="Times" charset="0"/>
              </a:rPr>
              <a:t>To implement the system’s </a:t>
            </a:r>
            <a:r>
              <a:rPr lang="en-GB" i="1" dirty="0" smtClean="0">
                <a:cs typeface="Times" charset="0"/>
              </a:rPr>
              <a:t>functional requirements</a:t>
            </a:r>
            <a:r>
              <a:rPr lang="en-GB" dirty="0" smtClean="0">
                <a:cs typeface="Times" charset="0"/>
              </a:rPr>
              <a:t>...</a:t>
            </a:r>
          </a:p>
          <a:p>
            <a:pPr lvl="2"/>
            <a:r>
              <a:rPr lang="en-GB" dirty="0" smtClean="0">
                <a:cs typeface="Times" charset="0"/>
              </a:rPr>
              <a:t>While respecting the constraints imposed by the </a:t>
            </a:r>
            <a:r>
              <a:rPr lang="en-GB" i="1" dirty="0" smtClean="0">
                <a:cs typeface="Times" charset="0"/>
              </a:rPr>
              <a:t>quality, platform and process requirements...</a:t>
            </a:r>
            <a:endParaRPr lang="en-GB" dirty="0" smtClean="0">
              <a:cs typeface="Times" charset="0"/>
            </a:endParaRPr>
          </a:p>
          <a:p>
            <a:pPr lvl="3"/>
            <a:r>
              <a:rPr lang="en-GB" dirty="0" smtClean="0">
                <a:cs typeface="Times" charset="0"/>
              </a:rPr>
              <a:t>including the budget and deadlines</a:t>
            </a:r>
          </a:p>
          <a:p>
            <a:pPr lvl="2"/>
            <a:r>
              <a:rPr lang="en-GB" dirty="0" smtClean="0">
                <a:cs typeface="Times" charset="0"/>
              </a:rPr>
              <a:t>And while adhering to general principles of </a:t>
            </a:r>
            <a:r>
              <a:rPr lang="en-GB" i="1" dirty="0" smtClean="0">
                <a:cs typeface="Times" charset="0"/>
              </a:rPr>
              <a:t>good quality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Communicational cohesion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Times" charset="0"/>
              </a:rPr>
              <a:t>All the </a:t>
            </a:r>
            <a:r>
              <a:rPr lang="en-GB" i="1" dirty="0" smtClean="0">
                <a:cs typeface="Times" charset="0"/>
              </a:rPr>
              <a:t>modules that access or manipulate certain data</a:t>
            </a:r>
            <a:r>
              <a:rPr lang="en-GB" dirty="0" smtClean="0">
                <a:cs typeface="Times" charset="0"/>
              </a:rPr>
              <a:t> are kept together (e.g. in the same class) - and everything else is kept out</a:t>
            </a:r>
            <a:r>
              <a:rPr lang="en-US" dirty="0" smtClean="0"/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A class would have good communicational cohesion </a:t>
            </a:r>
          </a:p>
          <a:p>
            <a:pPr lvl="2" algn="just"/>
            <a:r>
              <a:rPr lang="en-GB" dirty="0" smtClean="0">
                <a:cs typeface="Times" charset="0"/>
              </a:rPr>
              <a:t>if all the system’s facilities for storing and manipulating its data are contained in this class.</a:t>
            </a:r>
          </a:p>
          <a:p>
            <a:pPr lvl="2" algn="just"/>
            <a:r>
              <a:rPr lang="en-GB" dirty="0" smtClean="0">
                <a:cs typeface="Times" charset="0"/>
              </a:rPr>
              <a:t>if the class does not do anything other than manage its data.</a:t>
            </a:r>
            <a:endParaRPr lang="en-US" dirty="0" smtClean="0"/>
          </a:p>
          <a:p>
            <a:pPr lvl="1"/>
            <a:r>
              <a:rPr lang="en-US" dirty="0" smtClean="0"/>
              <a:t>Main advantage: </a:t>
            </a:r>
            <a:r>
              <a:rPr lang="en-GB" dirty="0" smtClean="0">
                <a:cs typeface="Times" charset="0"/>
              </a:rPr>
              <a:t> When you need to make changes to the data, you  find all the code in one place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cohesion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 smtClean="0">
                <a:cs typeface="Times" charset="0"/>
              </a:rPr>
              <a:t>Procedures, in which one procedure provides input to the next</a:t>
            </a:r>
            <a:r>
              <a:rPr lang="en-GB" dirty="0" smtClean="0">
                <a:cs typeface="Times" charset="0"/>
              </a:rPr>
              <a:t>, are kept together – and everything else is kept out</a:t>
            </a:r>
          </a:p>
          <a:p>
            <a:pPr lvl="1"/>
            <a:r>
              <a:rPr lang="en-US" dirty="0" smtClean="0"/>
              <a:t>You should </a:t>
            </a:r>
            <a:r>
              <a:rPr lang="en-GB" dirty="0" smtClean="0">
                <a:cs typeface="Times" charset="0"/>
              </a:rPr>
              <a:t>achieve sequential cohesion, only once you have already achieved the preceding types of cohesion. 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cohesion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i="1" dirty="0" smtClean="0">
                <a:cs typeface="Times" charset="0"/>
              </a:rPr>
              <a:t>Procedures that are used one after another</a:t>
            </a:r>
            <a:r>
              <a:rPr lang="en-GB" sz="2400" dirty="0" smtClean="0">
                <a:cs typeface="Times" charset="0"/>
              </a:rPr>
              <a:t> are kept together</a:t>
            </a:r>
          </a:p>
          <a:p>
            <a:pPr lvl="1"/>
            <a:r>
              <a:rPr lang="en-GB" dirty="0" smtClean="0">
                <a:cs typeface="Times" charset="0"/>
              </a:rPr>
              <a:t>Even if one does not necessarily provide input to the next. </a:t>
            </a:r>
          </a:p>
          <a:p>
            <a:pPr lvl="1"/>
            <a:r>
              <a:rPr lang="en-GB" dirty="0" smtClean="0">
                <a:cs typeface="Times" charset="0"/>
              </a:rPr>
              <a:t>Weaker than sequential cohesion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sz="2400" dirty="0" smtClean="0"/>
              <a:t>Example of Procedural Cohesion</a:t>
            </a:r>
          </a:p>
          <a:p>
            <a:pPr lvl="1"/>
            <a:r>
              <a:rPr lang="en-IN" dirty="0" smtClean="0"/>
              <a:t>module write read and edit something</a:t>
            </a:r>
          </a:p>
          <a:p>
            <a:pPr lvl="2"/>
            <a:r>
              <a:rPr lang="en-IN" dirty="0" smtClean="0"/>
              <a:t>  use out record </a:t>
            </a:r>
          </a:p>
          <a:p>
            <a:pPr lvl="2"/>
            <a:r>
              <a:rPr lang="en-IN" dirty="0" smtClean="0"/>
              <a:t> write out record</a:t>
            </a:r>
          </a:p>
          <a:p>
            <a:pPr lvl="2"/>
            <a:r>
              <a:rPr lang="en-IN" dirty="0" smtClean="0"/>
              <a:t>   read in record</a:t>
            </a:r>
          </a:p>
          <a:p>
            <a:pPr lvl="2"/>
            <a:r>
              <a:rPr lang="en-IN" dirty="0" smtClean="0"/>
              <a:t>   pad numeric fields with zeros</a:t>
            </a:r>
          </a:p>
          <a:p>
            <a:pPr lvl="2"/>
            <a:r>
              <a:rPr lang="en-IN" dirty="0" smtClean="0"/>
              <a:t>   return in record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Temporal Cohesion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Elements are involved in activities that are related in time</a:t>
            </a:r>
            <a:endParaRPr lang="en-GB" i="1" dirty="0" smtClean="0">
              <a:cs typeface="Times" charset="0"/>
            </a:endParaRPr>
          </a:p>
          <a:p>
            <a:r>
              <a:rPr lang="en-GB" i="1" dirty="0" smtClean="0">
                <a:cs typeface="Times" charset="0"/>
              </a:rPr>
              <a:t>Operations that are performed during the same phase of the execution</a:t>
            </a:r>
            <a:r>
              <a:rPr lang="en-GB" dirty="0" smtClean="0">
                <a:cs typeface="Times" charset="0"/>
              </a:rPr>
              <a:t> of the program are kept together, and everything else is kept out</a:t>
            </a:r>
          </a:p>
          <a:p>
            <a:pPr lvl="1"/>
            <a:r>
              <a:rPr lang="en-GB" dirty="0" smtClean="0">
                <a:cs typeface="Times" charset="0"/>
              </a:rPr>
              <a:t>For example, placing together the code used during system start-up or initialization</a:t>
            </a:r>
            <a:r>
              <a:rPr lang="en-US" dirty="0" smtClean="0">
                <a:cs typeface="Times" charset="0"/>
              </a:rPr>
              <a:t>.</a:t>
            </a:r>
            <a:endParaRPr lang="en-GB" dirty="0" smtClean="0">
              <a:cs typeface="Times" charset="0"/>
            </a:endParaRPr>
          </a:p>
          <a:p>
            <a:pPr lvl="1"/>
            <a:r>
              <a:rPr lang="en-GB" dirty="0" smtClean="0">
                <a:cs typeface="Times" charset="0"/>
              </a:rPr>
              <a:t>Weaker than procedural cohesion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Utility cohesion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When </a:t>
            </a:r>
            <a:r>
              <a:rPr lang="en-GB" i="1" dirty="0" smtClean="0">
                <a:cs typeface="Times" charset="0"/>
              </a:rPr>
              <a:t>related utilities which cannot be logically placed in other cohesive units</a:t>
            </a:r>
            <a:r>
              <a:rPr lang="en-GB" dirty="0" smtClean="0">
                <a:cs typeface="Times" charset="0"/>
              </a:rPr>
              <a:t> are kept together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A utility is a procedure or class that has wide applicability to many different subsystems and is designed to be reusable</a:t>
            </a:r>
            <a:r>
              <a:rPr lang="en-US" dirty="0" smtClean="0">
                <a:cs typeface="Times" charset="0"/>
              </a:rPr>
              <a:t>.</a:t>
            </a:r>
          </a:p>
          <a:p>
            <a:pPr lvl="1"/>
            <a:r>
              <a:rPr lang="en-GB" dirty="0" smtClean="0">
                <a:cs typeface="Times" charset="0"/>
              </a:rPr>
              <a:t>For example, the </a:t>
            </a:r>
            <a:r>
              <a:rPr lang="en-GB" b="1" dirty="0" err="1" smtClean="0">
                <a:latin typeface="Courier" charset="0"/>
                <a:cs typeface="Times" charset="0"/>
              </a:rPr>
              <a:t>java.lang.Math</a:t>
            </a:r>
            <a:r>
              <a:rPr lang="en-GB" dirty="0" smtClean="0">
                <a:cs typeface="Times" charset="0"/>
              </a:rPr>
              <a:t> class.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cs typeface="Times" charset="0"/>
              </a:rPr>
              <a:t>Design Principle 3: Reduce coupling where possible</a:t>
            </a:r>
            <a:r>
              <a:rPr lang="en-US" dirty="0" smtClean="0">
                <a:cs typeface="Times" charset="0"/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i="1" dirty="0" smtClean="0">
                <a:cs typeface="Times" charset="0"/>
              </a:rPr>
              <a:t>Coupling</a:t>
            </a:r>
            <a:r>
              <a:rPr lang="en-GB" dirty="0" smtClean="0">
                <a:cs typeface="Times" charset="0"/>
              </a:rPr>
              <a:t> occurs when there are </a:t>
            </a:r>
            <a:r>
              <a:rPr lang="en-GB" i="1" dirty="0" smtClean="0">
                <a:cs typeface="Times" charset="0"/>
              </a:rPr>
              <a:t>interdependencies</a:t>
            </a:r>
            <a:r>
              <a:rPr lang="en-GB" dirty="0" smtClean="0">
                <a:cs typeface="Times" charset="0"/>
              </a:rPr>
              <a:t> between one module and another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When interdependencies exist, changes in one place will require changes somewhere else</a:t>
            </a:r>
            <a:r>
              <a:rPr lang="en-US" dirty="0" smtClean="0">
                <a:cs typeface="Times" charset="0"/>
              </a:rPr>
              <a:t>.</a:t>
            </a:r>
          </a:p>
          <a:p>
            <a:pPr lvl="1"/>
            <a:r>
              <a:rPr lang="en-GB" dirty="0" smtClean="0">
                <a:cs typeface="Times" charset="0"/>
              </a:rPr>
              <a:t>A network of interdependencies makes it hard to see at a glance how some component works.</a:t>
            </a:r>
          </a:p>
          <a:p>
            <a:pPr lvl="1"/>
            <a:r>
              <a:rPr lang="en-GB" dirty="0" smtClean="0">
                <a:cs typeface="Times" charset="0"/>
              </a:rPr>
              <a:t>Type of coupling:</a:t>
            </a:r>
          </a:p>
          <a:p>
            <a:pPr lvl="2"/>
            <a:r>
              <a:rPr lang="en-US" dirty="0" smtClean="0">
                <a:cs typeface="Times" charset="0"/>
              </a:rPr>
              <a:t>Content, </a:t>
            </a:r>
          </a:p>
          <a:p>
            <a:pPr lvl="2"/>
            <a:r>
              <a:rPr lang="en-US" dirty="0" smtClean="0">
                <a:cs typeface="Times" charset="0"/>
              </a:rPr>
              <a:t>Common, </a:t>
            </a:r>
          </a:p>
          <a:p>
            <a:pPr lvl="2"/>
            <a:r>
              <a:rPr lang="en-US" dirty="0" smtClean="0">
                <a:cs typeface="Times" charset="0"/>
              </a:rPr>
              <a:t>Control</a:t>
            </a:r>
          </a:p>
          <a:p>
            <a:pPr lvl="2"/>
            <a:r>
              <a:rPr lang="en-US" dirty="0" smtClean="0">
                <a:cs typeface="Times" charset="0"/>
              </a:rPr>
              <a:t>Stamp</a:t>
            </a:r>
          </a:p>
          <a:p>
            <a:pPr lvl="2"/>
            <a:r>
              <a:rPr lang="en-US" dirty="0" smtClean="0">
                <a:cs typeface="Times" charset="0"/>
              </a:rPr>
              <a:t>Data</a:t>
            </a:r>
          </a:p>
          <a:p>
            <a:pPr lvl="2"/>
            <a:r>
              <a:rPr lang="en-US" dirty="0" smtClean="0">
                <a:cs typeface="Times" charset="0"/>
              </a:rPr>
              <a:t>Routine Call</a:t>
            </a:r>
          </a:p>
          <a:p>
            <a:pPr lvl="2"/>
            <a:r>
              <a:rPr lang="en-US" dirty="0" smtClean="0">
                <a:cs typeface="Times" charset="0"/>
              </a:rPr>
              <a:t>Type use</a:t>
            </a:r>
          </a:p>
          <a:p>
            <a:pPr lvl="2"/>
            <a:r>
              <a:rPr lang="en-US" dirty="0" smtClean="0">
                <a:cs typeface="Times" charset="0"/>
              </a:rPr>
              <a:t> Inclusion/Import</a:t>
            </a:r>
          </a:p>
          <a:p>
            <a:pPr lvl="2"/>
            <a:r>
              <a:rPr lang="en-US" dirty="0" smtClean="0">
                <a:cs typeface="Times" charset="0"/>
              </a:rPr>
              <a:t>External 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Tightly </a:t>
            </a:r>
            <a:r>
              <a:rPr lang="en-IN" b="1" dirty="0" smtClean="0"/>
              <a:t>coupled system  and a loosely coupled system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Content Placeholder 6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56964" y="2238166"/>
            <a:ext cx="5887272" cy="29912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Content coupling: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Occurs when one component </a:t>
            </a:r>
            <a:r>
              <a:rPr lang="en-GB" i="1" dirty="0" smtClean="0">
                <a:cs typeface="Times" charset="0"/>
              </a:rPr>
              <a:t>surreptitiously</a:t>
            </a:r>
            <a:r>
              <a:rPr lang="en-GB" dirty="0" smtClean="0">
                <a:cs typeface="Times" charset="0"/>
              </a:rPr>
              <a:t> modifies data that is </a:t>
            </a:r>
            <a:r>
              <a:rPr lang="en-GB" i="1" dirty="0" smtClean="0">
                <a:cs typeface="Times" charset="0"/>
              </a:rPr>
              <a:t>internal</a:t>
            </a:r>
            <a:r>
              <a:rPr lang="en-GB" dirty="0" smtClean="0">
                <a:cs typeface="Times" charset="0"/>
              </a:rPr>
              <a:t> to another component</a:t>
            </a:r>
            <a:r>
              <a:rPr lang="en-US" dirty="0" smtClean="0">
                <a:cs typeface="Times" charset="0"/>
              </a:rPr>
              <a:t> .</a:t>
            </a:r>
          </a:p>
          <a:p>
            <a:pPr lvl="1"/>
            <a:r>
              <a:rPr lang="en-GB" dirty="0" smtClean="0">
                <a:cs typeface="Times" charset="0"/>
              </a:rPr>
              <a:t>To reduce content coupling you should therefore </a:t>
            </a:r>
            <a:r>
              <a:rPr lang="en-GB" i="1" dirty="0" smtClean="0">
                <a:cs typeface="Times" charset="0"/>
              </a:rPr>
              <a:t>encapsulate</a:t>
            </a:r>
            <a:r>
              <a:rPr lang="en-GB" dirty="0" smtClean="0">
                <a:cs typeface="Times" charset="0"/>
              </a:rPr>
              <a:t> all instance variables</a:t>
            </a:r>
          </a:p>
          <a:p>
            <a:pPr lvl="2"/>
            <a:r>
              <a:rPr lang="en-GB" dirty="0" smtClean="0">
                <a:cs typeface="Times" charset="0"/>
              </a:rPr>
              <a:t>declare them </a:t>
            </a:r>
            <a:r>
              <a:rPr lang="en-GB" dirty="0" smtClean="0">
                <a:latin typeface="Courier" charset="0"/>
                <a:cs typeface="Times" charset="0"/>
              </a:rPr>
              <a:t>private</a:t>
            </a:r>
            <a:r>
              <a:rPr lang="en-GB" dirty="0" smtClean="0">
                <a:cs typeface="Times" charset="0"/>
              </a:rPr>
              <a:t> </a:t>
            </a:r>
          </a:p>
          <a:p>
            <a:pPr lvl="2"/>
            <a:r>
              <a:rPr lang="en-GB" dirty="0" smtClean="0">
                <a:cs typeface="Times" charset="0"/>
              </a:rPr>
              <a:t>and provide get and set methods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pPr lvl="1"/>
            <a:r>
              <a:rPr lang="en-IN" dirty="0" smtClean="0"/>
              <a:t>This is the </a:t>
            </a:r>
            <a:r>
              <a:rPr lang="en-IN" i="1" dirty="0" smtClean="0"/>
              <a:t>worst form of coupling </a:t>
            </a:r>
            <a:r>
              <a:rPr lang="en-IN" dirty="0" smtClean="0"/>
              <a:t>and should be avoided. 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Content Placeholder 4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62484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Common coupling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cs typeface="Times" charset="0"/>
              </a:rPr>
              <a:t>Occurs whenever you use a </a:t>
            </a:r>
            <a:r>
              <a:rPr lang="en-GB" sz="2000" i="1" dirty="0" smtClean="0">
                <a:cs typeface="Times" charset="0"/>
              </a:rPr>
              <a:t>global variable</a:t>
            </a:r>
            <a:endParaRPr lang="en-GB" sz="2000" dirty="0" smtClean="0">
              <a:cs typeface="Times" charset="0"/>
            </a:endParaRPr>
          </a:p>
          <a:p>
            <a:pPr lvl="1"/>
            <a:r>
              <a:rPr lang="en-GB" sz="2000" dirty="0" smtClean="0">
                <a:cs typeface="Times" charset="0"/>
              </a:rPr>
              <a:t>All the components using the global variable become coupled to each other</a:t>
            </a:r>
          </a:p>
          <a:p>
            <a:pPr lvl="1"/>
            <a:r>
              <a:rPr lang="en-GB" sz="2000" dirty="0" smtClean="0">
                <a:cs typeface="Times" charset="0"/>
              </a:rPr>
              <a:t>A weaker form of common coupling is when a variable can be accessed by a </a:t>
            </a:r>
            <a:r>
              <a:rPr lang="en-GB" sz="2000" i="1" dirty="0" smtClean="0">
                <a:cs typeface="Times" charset="0"/>
              </a:rPr>
              <a:t>subset</a:t>
            </a:r>
            <a:r>
              <a:rPr lang="en-GB" sz="2000" dirty="0" smtClean="0">
                <a:cs typeface="Times" charset="0"/>
              </a:rPr>
              <a:t> of the system’s classes.</a:t>
            </a:r>
          </a:p>
          <a:p>
            <a:pPr lvl="2"/>
            <a:r>
              <a:rPr lang="en-GB" dirty="0" smtClean="0">
                <a:cs typeface="Times" charset="0"/>
              </a:rPr>
              <a:t>e.g. a Java package</a:t>
            </a:r>
            <a:r>
              <a:rPr lang="en-US" dirty="0" smtClean="0">
                <a:cs typeface="Times" charset="0"/>
              </a:rPr>
              <a:t> </a:t>
            </a:r>
          </a:p>
          <a:p>
            <a:r>
              <a:rPr lang="en-IN" sz="2000" dirty="0" smtClean="0"/>
              <a:t>Encapsulation reduces the harm of global variables.</a:t>
            </a:r>
          </a:p>
          <a:p>
            <a:pPr lvl="2"/>
            <a:r>
              <a:rPr lang="en-IN" dirty="0" smtClean="0"/>
              <a:t>avoid having too many such encapsulated variables.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software-engineering-coupling-and-cohesion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4743450"/>
            <a:ext cx="3543300" cy="1828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cs typeface="Times" charset="0"/>
              </a:rPr>
              <a:t>Design as a series of decisions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Times" charset="0"/>
              </a:rPr>
              <a:t>A designer is faced with a series of </a:t>
            </a:r>
            <a:r>
              <a:rPr lang="en-GB" i="1" dirty="0" smtClean="0">
                <a:cs typeface="Times" charset="0"/>
              </a:rPr>
              <a:t>design issues</a:t>
            </a:r>
            <a:r>
              <a:rPr lang="en-GB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These are sub-problems of the overall design problem. </a:t>
            </a:r>
          </a:p>
          <a:p>
            <a:pPr lvl="1"/>
            <a:r>
              <a:rPr lang="en-GB" dirty="0" smtClean="0">
                <a:cs typeface="Times" charset="0"/>
              </a:rPr>
              <a:t>Each issue normally has several alternative solutions: </a:t>
            </a:r>
          </a:p>
          <a:p>
            <a:pPr lvl="2"/>
            <a:r>
              <a:rPr lang="en-GB" dirty="0" smtClean="0">
                <a:cs typeface="Times" charset="0"/>
              </a:rPr>
              <a:t>design </a:t>
            </a:r>
            <a:r>
              <a:rPr lang="en-GB" i="1" dirty="0" smtClean="0">
                <a:cs typeface="Times" charset="0"/>
              </a:rPr>
              <a:t>options</a:t>
            </a:r>
            <a:r>
              <a:rPr lang="en-GB" dirty="0" smtClean="0">
                <a:cs typeface="Times" charset="0"/>
              </a:rPr>
              <a:t>. </a:t>
            </a:r>
          </a:p>
          <a:p>
            <a:pPr lvl="1"/>
            <a:r>
              <a:rPr lang="en-GB" dirty="0" smtClean="0">
                <a:cs typeface="Times" charset="0"/>
              </a:rPr>
              <a:t>The designer makes a </a:t>
            </a:r>
            <a:r>
              <a:rPr lang="en-GB" i="1" dirty="0" smtClean="0">
                <a:cs typeface="Times" charset="0"/>
              </a:rPr>
              <a:t>design decision</a:t>
            </a:r>
            <a:r>
              <a:rPr lang="en-GB" dirty="0" smtClean="0">
                <a:cs typeface="Times" charset="0"/>
              </a:rPr>
              <a:t> to resolve each issue. </a:t>
            </a:r>
          </a:p>
          <a:p>
            <a:pPr lvl="2"/>
            <a:r>
              <a:rPr lang="en-GB" dirty="0" smtClean="0">
                <a:cs typeface="Times" charset="0"/>
              </a:rPr>
              <a:t>This process involves choosing the best option from among the alternatives.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Control coupling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>
                <a:cs typeface="Times" charset="0"/>
              </a:rPr>
              <a:t>Communication between modules occur by passing control information(or a module control the flow of another)</a:t>
            </a:r>
          </a:p>
          <a:p>
            <a:r>
              <a:rPr lang="en-GB" dirty="0" smtClean="0">
                <a:cs typeface="Times" charset="0"/>
              </a:rPr>
              <a:t>Occurs when one procedure calls another using </a:t>
            </a:r>
            <a:r>
              <a:rPr lang="en-GB" i="1" dirty="0" smtClean="0">
                <a:cs typeface="Times" charset="0"/>
              </a:rPr>
              <a:t>a ‘flag’ or ‘command’</a:t>
            </a:r>
            <a:r>
              <a:rPr lang="en-GB" dirty="0" smtClean="0">
                <a:cs typeface="Times" charset="0"/>
              </a:rPr>
              <a:t> that explicitly controls what the second procedure does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To make a change you have to change both the calling and called method</a:t>
            </a:r>
          </a:p>
          <a:p>
            <a:pPr lvl="1"/>
            <a:r>
              <a:rPr lang="en-GB" dirty="0" smtClean="0">
                <a:cs typeface="Times" charset="0"/>
              </a:rPr>
              <a:t>The use of </a:t>
            </a:r>
            <a:r>
              <a:rPr lang="en-GB" b="1" dirty="0" smtClean="0">
                <a:cs typeface="Times" charset="0"/>
              </a:rPr>
              <a:t>polymorphic operations </a:t>
            </a:r>
            <a:r>
              <a:rPr lang="en-GB" dirty="0" smtClean="0">
                <a:cs typeface="Times" charset="0"/>
              </a:rPr>
              <a:t>is normally the best way to avoid control coupling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pPr lvl="1"/>
            <a:r>
              <a:rPr lang="en-GB" dirty="0" smtClean="0">
                <a:cs typeface="Times" charset="0"/>
              </a:rPr>
              <a:t>One way to reduce the control coupling could be to have </a:t>
            </a:r>
            <a:r>
              <a:rPr lang="en-GB" b="1" dirty="0" smtClean="0">
                <a:cs typeface="Times" charset="0"/>
              </a:rPr>
              <a:t>a </a:t>
            </a:r>
            <a:r>
              <a:rPr lang="en-GB" b="1" i="1" dirty="0" smtClean="0">
                <a:cs typeface="Times" charset="0"/>
              </a:rPr>
              <a:t>look-up table</a:t>
            </a:r>
            <a:endParaRPr lang="en-GB" b="1" dirty="0" smtClean="0">
              <a:cs typeface="Times" charset="0"/>
            </a:endParaRPr>
          </a:p>
          <a:p>
            <a:pPr lvl="2"/>
            <a:r>
              <a:rPr lang="en-GB" dirty="0" smtClean="0">
                <a:cs typeface="Times" charset="0"/>
              </a:rPr>
              <a:t>commands are then mapped to a method that should be called when that command is issued</a:t>
            </a:r>
            <a:r>
              <a:rPr lang="en-US" b="1" dirty="0" smtClean="0">
                <a:cs typeface="Times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cs typeface="Times" charset="0"/>
              </a:rPr>
              <a:t>Example of control coupling</a:t>
            </a:r>
            <a:endParaRPr lang="en-IN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3600" y="1905000"/>
            <a:ext cx="4952999" cy="3505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Stamp coupling: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complete data structure is passed from one module to another module</a:t>
            </a:r>
            <a:endParaRPr lang="en-GB" dirty="0" smtClean="0">
              <a:cs typeface="Times" charset="0"/>
            </a:endParaRPr>
          </a:p>
          <a:p>
            <a:r>
              <a:rPr lang="en-GB" dirty="0" smtClean="0">
                <a:cs typeface="Times" charset="0"/>
              </a:rPr>
              <a:t>Occurs whenever one of your application classes is declared as the </a:t>
            </a:r>
            <a:r>
              <a:rPr lang="en-GB" i="1" dirty="0" smtClean="0">
                <a:cs typeface="Times" charset="0"/>
              </a:rPr>
              <a:t>type</a:t>
            </a:r>
            <a:r>
              <a:rPr lang="en-GB" dirty="0" smtClean="0">
                <a:cs typeface="Times" charset="0"/>
              </a:rPr>
              <a:t> of a method argument</a:t>
            </a:r>
            <a:r>
              <a:rPr lang="en-US" dirty="0" smtClean="0">
                <a:cs typeface="Times" charset="0"/>
              </a:rPr>
              <a:t> </a:t>
            </a:r>
          </a:p>
          <a:p>
            <a:r>
              <a:rPr lang="en-IN" dirty="0" smtClean="0"/>
              <a:t>In this case, this other class is tightly coupled to the first class, any change in the first class will affect the other class' function implementation</a:t>
            </a:r>
            <a:endParaRPr lang="en-US" dirty="0" smtClean="0">
              <a:cs typeface="Times" charset="0"/>
            </a:endParaRPr>
          </a:p>
          <a:p>
            <a:r>
              <a:rPr lang="en-GB" dirty="0" smtClean="0">
                <a:cs typeface="Times" charset="0"/>
              </a:rPr>
              <a:t>Two ways to reduce stamp coupling,</a:t>
            </a:r>
            <a:endParaRPr lang="en-US" dirty="0" smtClean="0">
              <a:cs typeface="Times" charset="0"/>
            </a:endParaRPr>
          </a:p>
          <a:p>
            <a:pPr lvl="1"/>
            <a:r>
              <a:rPr lang="en-GB" dirty="0" smtClean="0">
                <a:cs typeface="Times" charset="0"/>
              </a:rPr>
              <a:t>using an interface as the argument type</a:t>
            </a:r>
            <a:endParaRPr lang="en-US" dirty="0" smtClean="0">
              <a:cs typeface="Times" charset="0"/>
            </a:endParaRPr>
          </a:p>
          <a:p>
            <a:pPr lvl="1"/>
            <a:r>
              <a:rPr lang="en-GB" dirty="0" smtClean="0">
                <a:cs typeface="Times" charset="0"/>
              </a:rPr>
              <a:t>passing simple variables</a:t>
            </a:r>
            <a:r>
              <a:rPr lang="en-US" dirty="0" smtClean="0">
                <a:cs typeface="Times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stamp coupling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3227" y="2166718"/>
            <a:ext cx="5334745" cy="3134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stamp coupling…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71438" y="1990481"/>
            <a:ext cx="4458323" cy="3486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Data coupling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IN" dirty="0" smtClean="0"/>
              <a:t>Two modules exhibit </a:t>
            </a:r>
            <a:r>
              <a:rPr lang="en-IN" i="1" dirty="0" smtClean="0"/>
              <a:t>data coupling</a:t>
            </a:r>
            <a:r>
              <a:rPr lang="en-IN" dirty="0" smtClean="0"/>
              <a:t> if one calls the other directly and they communicate using “parameters'' . </a:t>
            </a:r>
          </a:p>
          <a:p>
            <a:pPr algn="just">
              <a:lnSpc>
                <a:spcPct val="90000"/>
              </a:lnSpc>
            </a:pPr>
            <a:r>
              <a:rPr lang="en-US" dirty="0" smtClean="0">
                <a:cs typeface="Times" charset="0"/>
              </a:rPr>
              <a:t>Data passed using parameters.</a:t>
            </a:r>
          </a:p>
          <a:p>
            <a:pPr algn="just">
              <a:lnSpc>
                <a:spcPct val="90000"/>
              </a:lnSpc>
            </a:pPr>
            <a:r>
              <a:rPr lang="en-IN" dirty="0" smtClean="0"/>
              <a:t>This coupling occurs when a function has got too many parameters.</a:t>
            </a:r>
          </a:p>
          <a:p>
            <a:pPr algn="just">
              <a:lnSpc>
                <a:spcPct val="90000"/>
              </a:lnSpc>
            </a:pPr>
            <a:r>
              <a:rPr lang="en-IN" dirty="0" smtClean="0"/>
              <a:t> The downside of such coupling is that the callers of the function should pass all the arguments, even the ones that does not matter to them.</a:t>
            </a:r>
            <a:endParaRPr lang="en-GB" dirty="0" smtClean="0">
              <a:cs typeface="Times" charset="0"/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cs typeface="Times" charset="0"/>
              </a:rPr>
              <a:t>The more arguments a method has, the higher the coupling</a:t>
            </a:r>
            <a:r>
              <a:rPr lang="en-US" b="1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cs typeface="Times" charset="0"/>
              </a:rPr>
              <a:t>You should reduce coupling by not giving methods unnecessary arguments</a:t>
            </a:r>
            <a:r>
              <a:rPr lang="en-US" b="1" dirty="0" smtClean="0">
                <a:cs typeface="Times" charset="0"/>
              </a:rPr>
              <a:t> </a:t>
            </a:r>
            <a:endParaRPr lang="en-GB" b="1" dirty="0" smtClean="0">
              <a:cs typeface="Times" charset="0"/>
            </a:endParaRPr>
          </a:p>
          <a:p>
            <a:pPr lvl="1" algn="just">
              <a:lnSpc>
                <a:spcPct val="90000"/>
              </a:lnSpc>
            </a:pPr>
            <a:endParaRPr lang="en-GB" dirty="0" smtClean="0">
              <a:cs typeface="Times" charset="0"/>
            </a:endParaRP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There is a trade-off between data coupling and stamp coupling</a:t>
            </a:r>
          </a:p>
          <a:p>
            <a:pPr lvl="2" algn="just">
              <a:lnSpc>
                <a:spcPct val="90000"/>
              </a:lnSpc>
            </a:pPr>
            <a:r>
              <a:rPr lang="en-US" i="1" dirty="0" smtClean="0">
                <a:cs typeface="Times" charset="0"/>
              </a:rPr>
              <a:t>Increasing one often decreases the other </a:t>
            </a:r>
            <a:r>
              <a:rPr lang="en-GB" i="1" dirty="0" smtClean="0">
                <a:cs typeface="Times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Routine call coupling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Times" charset="0"/>
              </a:rPr>
              <a:t>Occurs when one routine (or method in an object oriented system) calls another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The routines are coupled because they depend on each other’s behaviour</a:t>
            </a:r>
          </a:p>
          <a:p>
            <a:pPr lvl="1"/>
            <a:r>
              <a:rPr lang="en-GB" dirty="0" smtClean="0">
                <a:cs typeface="Times" charset="0"/>
              </a:rPr>
              <a:t>Routine call coupling is always present in any system. </a:t>
            </a:r>
          </a:p>
          <a:p>
            <a:pPr lvl="1"/>
            <a:endParaRPr lang="en-GB" dirty="0" smtClean="0">
              <a:cs typeface="Times" charset="0"/>
            </a:endParaRPr>
          </a:p>
          <a:p>
            <a:pPr lvl="1"/>
            <a:r>
              <a:rPr lang="en-GB" dirty="0" smtClean="0">
                <a:cs typeface="Times" charset="0"/>
              </a:rPr>
              <a:t>If you repetitively use a sequence of two or more methods to compute something</a:t>
            </a:r>
          </a:p>
          <a:p>
            <a:pPr lvl="2"/>
            <a:r>
              <a:rPr lang="en-GB" dirty="0" smtClean="0">
                <a:cs typeface="Times" charset="0"/>
              </a:rPr>
              <a:t>then you can reduce routine call coupling by writing a single routine that encapsulates the sequence</a:t>
            </a:r>
            <a:r>
              <a:rPr lang="en-GB" b="1" dirty="0" smtClean="0">
                <a:cs typeface="Times" charset="0"/>
              </a:rPr>
              <a:t>.</a:t>
            </a:r>
            <a:r>
              <a:rPr lang="en-US" b="1" dirty="0" smtClean="0">
                <a:cs typeface="Times" charset="0"/>
              </a:rPr>
              <a:t> </a:t>
            </a:r>
            <a:endParaRPr lang="en-GB" b="1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Inclusion or import coupling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Occurs when one component imports a package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(as in Java)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or when one component includes another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(as in C++).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The including or importing component is now exposed to everything in the included or imported component.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If the included/imported component changes something or adds something.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This may raises a conflict with something in the </a:t>
            </a:r>
            <a:r>
              <a:rPr lang="en-GB" dirty="0" err="1" smtClean="0">
                <a:cs typeface="Times" charset="0"/>
              </a:rPr>
              <a:t>includer</a:t>
            </a:r>
            <a:r>
              <a:rPr lang="en-GB" dirty="0" smtClean="0">
                <a:cs typeface="Times" charset="0"/>
              </a:rPr>
              <a:t>, forcing the </a:t>
            </a:r>
            <a:r>
              <a:rPr lang="en-GB" dirty="0" err="1" smtClean="0">
                <a:cs typeface="Times" charset="0"/>
              </a:rPr>
              <a:t>includer</a:t>
            </a:r>
            <a:r>
              <a:rPr lang="en-GB" dirty="0" smtClean="0">
                <a:cs typeface="Times" charset="0"/>
              </a:rPr>
              <a:t> to change.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An item in an imported </a:t>
            </a:r>
            <a:r>
              <a:rPr lang="en-US" dirty="0" smtClean="0">
                <a:cs typeface="Times" charset="0"/>
              </a:rPr>
              <a:t>component might have</a:t>
            </a:r>
            <a:r>
              <a:rPr lang="en-GB" dirty="0" smtClean="0">
                <a:cs typeface="Times" charset="0"/>
              </a:rPr>
              <a:t> the same name as something you have already defined</a:t>
            </a:r>
            <a:r>
              <a:rPr lang="en-US" dirty="0" smtClean="0">
                <a:cs typeface="Times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External coupling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When a module has a dependency on such things as the operating system, shared libraries or the hardware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It is best to reduce the number of places in the code where such dependencies exist.</a:t>
            </a:r>
          </a:p>
          <a:p>
            <a:pPr lvl="1"/>
            <a:r>
              <a:rPr lang="en-GB" dirty="0" smtClean="0">
                <a:cs typeface="Times" charset="0"/>
              </a:rPr>
              <a:t>The Façade design pattern can reduce external coupling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Coupling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Content Placeholder 4" descr="couplin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33762" y="2114550"/>
            <a:ext cx="2733675" cy="3238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Making decisions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To make each design decision, the software engineer uses:</a:t>
            </a:r>
          </a:p>
          <a:p>
            <a:pPr lvl="1"/>
            <a:r>
              <a:rPr lang="en-GB" dirty="0" smtClean="0">
                <a:cs typeface="Times" charset="0"/>
              </a:rPr>
              <a:t>Knowledge of</a:t>
            </a:r>
          </a:p>
          <a:p>
            <a:pPr lvl="2"/>
            <a:r>
              <a:rPr lang="en-GB" dirty="0" smtClean="0">
                <a:cs typeface="Times" charset="0"/>
              </a:rPr>
              <a:t>the requirements</a:t>
            </a:r>
            <a:r>
              <a:rPr lang="en-US" dirty="0" smtClean="0"/>
              <a:t> </a:t>
            </a:r>
          </a:p>
          <a:p>
            <a:pPr lvl="2"/>
            <a:r>
              <a:rPr lang="en-GB" dirty="0" smtClean="0">
                <a:cs typeface="Times" charset="0"/>
              </a:rPr>
              <a:t>the design as created so far</a:t>
            </a:r>
          </a:p>
          <a:p>
            <a:pPr lvl="2"/>
            <a:r>
              <a:rPr lang="en-GB" dirty="0" smtClean="0">
                <a:cs typeface="Times" charset="0"/>
              </a:rPr>
              <a:t>the technology available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2"/>
            <a:r>
              <a:rPr lang="en-GB" dirty="0" smtClean="0">
                <a:cs typeface="Times" charset="0"/>
              </a:rPr>
              <a:t>software design principles and ‘best practices’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2"/>
            <a:r>
              <a:rPr lang="en-GB" dirty="0" smtClean="0">
                <a:cs typeface="Times" charset="0"/>
              </a:rPr>
              <a:t>what has worked well in the past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Design Principle 4: Keep the level of abstraction as high as possible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An abstraction is a tool that enables a designer to consider a component at an abstract level without bothering about the internal details of the implementation.</a:t>
            </a:r>
            <a:endParaRPr lang="en-GB" dirty="0" smtClean="0">
              <a:cs typeface="Times" charset="0"/>
            </a:endParaRPr>
          </a:p>
          <a:p>
            <a:pPr algn="just"/>
            <a:r>
              <a:rPr lang="en-GB" dirty="0" smtClean="0">
                <a:cs typeface="Times" charset="0"/>
              </a:rPr>
              <a:t>Ensure that your designs allow you to hide or defer consideration of details, thus reducing complexity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A good abstraction is said to provide </a:t>
            </a:r>
            <a:r>
              <a:rPr lang="en-GB" i="1" dirty="0" smtClean="0">
                <a:cs typeface="Times" charset="0"/>
              </a:rPr>
              <a:t>information hiding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pPr lvl="1" algn="just"/>
            <a:r>
              <a:rPr lang="en-GB" dirty="0" smtClean="0">
                <a:cs typeface="Times" charset="0"/>
              </a:rPr>
              <a:t>Abstractions allow you to understand the essence of a subsystem without having to know unnecessary details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Abstraction and classes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Classes are data abstractions that contain procedural abstractions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Abstraction is increased by defining all variables as private.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The fewer public methods in a class, the better the abstraction </a:t>
            </a:r>
          </a:p>
          <a:p>
            <a:pPr lvl="1" algn="just">
              <a:lnSpc>
                <a:spcPct val="90000"/>
              </a:lnSpc>
            </a:pPr>
            <a:r>
              <a:rPr lang="en-GB" dirty="0" err="1" smtClean="0">
                <a:cs typeface="Times" charset="0"/>
              </a:rPr>
              <a:t>Superclasses</a:t>
            </a:r>
            <a:r>
              <a:rPr lang="en-GB" dirty="0" smtClean="0">
                <a:cs typeface="Times" charset="0"/>
              </a:rPr>
              <a:t> and interfaces increase the level of abstraction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Attributes and associations are also data abstractions.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Methods are procedural abstractions </a:t>
            </a:r>
          </a:p>
          <a:p>
            <a:pPr lvl="2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Better abstractions are achieved by giving methods fewer parameters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cs typeface="Times" charset="0"/>
              </a:rPr>
              <a:t>Design Principle 5: Increase reusability where possible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Times" charset="0"/>
              </a:rPr>
              <a:t>D</a:t>
            </a:r>
            <a:r>
              <a:rPr lang="en-GB" dirty="0" err="1" smtClean="0">
                <a:cs typeface="Times" charset="0"/>
              </a:rPr>
              <a:t>esign</a:t>
            </a:r>
            <a:r>
              <a:rPr lang="en-US" dirty="0" smtClean="0">
                <a:cs typeface="Times" charset="0"/>
              </a:rPr>
              <a:t> the</a:t>
            </a:r>
            <a:r>
              <a:rPr lang="en-GB" dirty="0" smtClean="0">
                <a:cs typeface="Times" charset="0"/>
              </a:rPr>
              <a:t> various aspects of your system so that they can be used again in other contexts</a:t>
            </a:r>
            <a:r>
              <a:rPr lang="en-US" dirty="0" smtClean="0">
                <a:cs typeface="Times" charset="0"/>
              </a:rPr>
              <a:t> </a:t>
            </a:r>
          </a:p>
          <a:p>
            <a:r>
              <a:rPr lang="en-IN" dirty="0" smtClean="0"/>
              <a:t>strategies for increasing reusability are as follows: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Generalize your design as much as possible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Follow the preceding three design principles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Design your system to contain hooks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Simplify your design as much as possible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cs typeface="Times" charset="0"/>
              </a:rPr>
              <a:t>Design Principle 6: Reuse existing designs and code where possible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Design with reuse is complementary to design for reusability</a:t>
            </a:r>
            <a:r>
              <a:rPr lang="en-US" dirty="0" smtClean="0">
                <a:cs typeface="Times" charset="0"/>
              </a:rPr>
              <a:t>  </a:t>
            </a:r>
          </a:p>
          <a:p>
            <a:pPr lvl="1"/>
            <a:r>
              <a:rPr lang="en-GB" dirty="0" smtClean="0">
                <a:cs typeface="Times" charset="0"/>
              </a:rPr>
              <a:t>Actively reusing designs or code allows you to take advantage of the investment you or others have made in reusable components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pPr lvl="2"/>
            <a:r>
              <a:rPr lang="en-GB" i="1" dirty="0" smtClean="0">
                <a:cs typeface="Times" charset="0"/>
              </a:rPr>
              <a:t>Cloning</a:t>
            </a:r>
            <a:r>
              <a:rPr lang="en-GB" dirty="0" smtClean="0">
                <a:cs typeface="Times" charset="0"/>
              </a:rPr>
              <a:t> should not be seen as a form of reuse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cs typeface="Times" charset="0"/>
              </a:rPr>
              <a:t>Design Principle 7: Design for flexibility</a:t>
            </a:r>
            <a:r>
              <a:rPr lang="en-US" b="1" dirty="0" smtClean="0">
                <a:cs typeface="Times" charset="0"/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Times" charset="0"/>
              </a:rPr>
              <a:t>Also known as adaptability</a:t>
            </a:r>
          </a:p>
          <a:p>
            <a:r>
              <a:rPr lang="en-GB" dirty="0" smtClean="0">
                <a:cs typeface="Times" charset="0"/>
              </a:rPr>
              <a:t>Actively anticipate changes that a design may have to undergo in the future, and prepare for them</a:t>
            </a:r>
            <a:r>
              <a:rPr lang="en-US" dirty="0" smtClean="0">
                <a:cs typeface="Times" charset="0"/>
              </a:rPr>
              <a:t>.</a:t>
            </a:r>
          </a:p>
          <a:p>
            <a:pPr lvl="1"/>
            <a:r>
              <a:rPr lang="en-GB" dirty="0" smtClean="0">
                <a:cs typeface="Times" charset="0"/>
              </a:rPr>
              <a:t>Reduce coupling and increase cohesion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Create abstractions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Do not hard-code anything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Leave all options open</a:t>
            </a:r>
            <a:endParaRPr lang="en-US" dirty="0" smtClean="0">
              <a:cs typeface="Times" charset="0"/>
            </a:endParaRPr>
          </a:p>
          <a:p>
            <a:pPr lvl="2"/>
            <a:r>
              <a:rPr lang="en-US" dirty="0" smtClean="0">
                <a:cs typeface="Times" charset="0"/>
              </a:rPr>
              <a:t>Do not restrict the options of people who have to modify the system later </a:t>
            </a:r>
          </a:p>
          <a:p>
            <a:pPr lvl="1"/>
            <a:r>
              <a:rPr lang="en-GB" dirty="0" smtClean="0">
                <a:cs typeface="Times" charset="0"/>
              </a:rPr>
              <a:t>Use reusable code and make code reusable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cs typeface="Times" charset="0"/>
              </a:rPr>
              <a:t>Design Principle 8: Anticipate obsolescence</a:t>
            </a:r>
            <a:r>
              <a:rPr lang="en-US" dirty="0" smtClean="0">
                <a:cs typeface="Times" charset="0"/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Plan for changes in the technology or environment so the software will continue to run or can be easily changed</a:t>
            </a:r>
            <a:r>
              <a:rPr lang="en-US" dirty="0" smtClean="0">
                <a:cs typeface="Times" charset="0"/>
              </a:rPr>
              <a:t> </a:t>
            </a:r>
          </a:p>
          <a:p>
            <a:r>
              <a:rPr lang="en-IN" dirty="0" smtClean="0"/>
              <a:t>The following are some rules that designers can use to better anticipate obsolescence:</a:t>
            </a:r>
            <a:endParaRPr lang="en-US" dirty="0" smtClean="0">
              <a:cs typeface="Times" charset="0"/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Avoid using early releases of technology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Avoid using software libraries that are specific to particular environments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Avoid using undocumented features or little-used features of software libraries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Avoid using software or special hardware from companies that are less likely to provide long-term support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Use standard languages and technologies that are supported by multiple vendors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cs typeface="Times" charset="0"/>
              </a:rPr>
              <a:t>Design Principle 9: Design for Portability</a:t>
            </a:r>
            <a:r>
              <a:rPr lang="en-US" dirty="0" smtClean="0">
                <a:cs typeface="Times" charset="0"/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Have the software run on as many platforms as possible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Avoid the use of facilities that are specific to one particular environment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/>
            <a:r>
              <a:rPr lang="en-US" dirty="0" smtClean="0">
                <a:cs typeface="Times" charset="0"/>
              </a:rPr>
              <a:t>E.g. a library only available in Microsoft Windows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cs typeface="Times" charset="0"/>
              </a:rPr>
              <a:t>Design Principle 10: Design for Testability</a:t>
            </a:r>
            <a:r>
              <a:rPr lang="en-US" dirty="0" smtClean="0">
                <a:cs typeface="Times" charset="0"/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Take steps to make testing easier</a:t>
            </a:r>
            <a:r>
              <a:rPr lang="en-US" dirty="0" smtClean="0">
                <a:cs typeface="Times" charset="0"/>
              </a:rPr>
              <a:t> </a:t>
            </a:r>
            <a:endParaRPr lang="en-GB" dirty="0" smtClean="0">
              <a:cs typeface="Times" charset="0"/>
            </a:endParaRPr>
          </a:p>
          <a:p>
            <a:pPr lvl="1"/>
            <a:r>
              <a:rPr lang="en-GB" dirty="0" smtClean="0">
                <a:cs typeface="Times" charset="0"/>
              </a:rPr>
              <a:t>Design a program to automatically test the software</a:t>
            </a:r>
          </a:p>
          <a:p>
            <a:pPr lvl="2"/>
            <a:r>
              <a:rPr lang="en-GB" dirty="0" smtClean="0">
                <a:cs typeface="Times" charset="0"/>
              </a:rPr>
              <a:t>Ensure that all the functionality of the code can by driven by an external program, bypassing a graphical user interface</a:t>
            </a:r>
          </a:p>
          <a:p>
            <a:pPr lvl="1"/>
            <a:r>
              <a:rPr lang="en-US" dirty="0" smtClean="0">
                <a:cs typeface="Times" charset="0"/>
              </a:rPr>
              <a:t>In Java, you can create a main() method in each class in order to exercise the other methods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cs typeface="Times" charset="0"/>
              </a:rPr>
              <a:t>Design Principle 11: Design defensively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Never trust how others will try to use a component you are designing</a:t>
            </a:r>
          </a:p>
          <a:p>
            <a:pPr lvl="1"/>
            <a:r>
              <a:rPr lang="en-GB" dirty="0" smtClean="0">
                <a:cs typeface="Times" charset="0"/>
              </a:rPr>
              <a:t>Handle all cases where other code might attempt to use your component inappropriately</a:t>
            </a:r>
          </a:p>
          <a:p>
            <a:pPr lvl="1"/>
            <a:r>
              <a:rPr lang="en-GB" dirty="0" smtClean="0">
                <a:cs typeface="Times" charset="0"/>
              </a:rPr>
              <a:t>Check that all of the inputs to your component are valid: the </a:t>
            </a:r>
            <a:r>
              <a:rPr lang="en-GB" i="1" dirty="0" smtClean="0">
                <a:cs typeface="Times" charset="0"/>
              </a:rPr>
              <a:t>preconditions</a:t>
            </a:r>
          </a:p>
          <a:p>
            <a:pPr lvl="2"/>
            <a:r>
              <a:rPr lang="en-GB" dirty="0" smtClean="0">
                <a:cs typeface="Times" charset="0"/>
              </a:rPr>
              <a:t>Unfortunately, over-zealous defensive design can result in unnecessarily</a:t>
            </a:r>
            <a:r>
              <a:rPr lang="en-US" dirty="0" smtClean="0">
                <a:cs typeface="Times" charset="0"/>
              </a:rPr>
              <a:t> repetitive checking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Times" charset="0"/>
              </a:rPr>
              <a:t>A technique that allows you to design defensively in an efficient and systematic way</a:t>
            </a:r>
            <a:r>
              <a:rPr lang="en-US" dirty="0" smtClean="0"/>
              <a:t> </a:t>
            </a:r>
          </a:p>
          <a:p>
            <a:pPr lvl="1"/>
            <a:r>
              <a:rPr lang="en-GB" dirty="0" smtClean="0">
                <a:cs typeface="Times" charset="0"/>
              </a:rPr>
              <a:t>Key idea</a:t>
            </a:r>
          </a:p>
          <a:p>
            <a:pPr lvl="2"/>
            <a:r>
              <a:rPr lang="en-GB" dirty="0" smtClean="0">
                <a:cs typeface="Times" charset="0"/>
              </a:rPr>
              <a:t>each method has an explicit </a:t>
            </a:r>
            <a:r>
              <a:rPr lang="en-GB" i="1" dirty="0" smtClean="0">
                <a:cs typeface="Times" charset="0"/>
              </a:rPr>
              <a:t>contract</a:t>
            </a:r>
            <a:r>
              <a:rPr lang="en-GB" dirty="0" smtClean="0">
                <a:cs typeface="Times" charset="0"/>
              </a:rPr>
              <a:t> with its callers</a:t>
            </a:r>
          </a:p>
          <a:p>
            <a:pPr lvl="1"/>
            <a:r>
              <a:rPr lang="en-GB" dirty="0" smtClean="0">
                <a:cs typeface="Times" charset="0"/>
              </a:rPr>
              <a:t>The contract has a set of assertions that state:</a:t>
            </a:r>
          </a:p>
          <a:p>
            <a:pPr lvl="2"/>
            <a:r>
              <a:rPr lang="en-GB" dirty="0" smtClean="0">
                <a:cs typeface="Times" charset="0"/>
              </a:rPr>
              <a:t>What </a:t>
            </a:r>
            <a:r>
              <a:rPr lang="en-GB" i="1" dirty="0" smtClean="0">
                <a:cs typeface="Times" charset="0"/>
              </a:rPr>
              <a:t>preconditions</a:t>
            </a:r>
            <a:r>
              <a:rPr lang="en-GB" dirty="0" smtClean="0">
                <a:cs typeface="Times" charset="0"/>
              </a:rPr>
              <a:t> the called method requires to be true when it starts executing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2"/>
            <a:r>
              <a:rPr lang="en-GB" dirty="0" smtClean="0">
                <a:cs typeface="Times" charset="0"/>
              </a:rPr>
              <a:t>What </a:t>
            </a:r>
            <a:r>
              <a:rPr lang="en-GB" i="1" dirty="0" err="1" smtClean="0">
                <a:cs typeface="Times" charset="0"/>
              </a:rPr>
              <a:t>postconditions</a:t>
            </a:r>
            <a:r>
              <a:rPr lang="en-GB" dirty="0" smtClean="0">
                <a:cs typeface="Times" charset="0"/>
              </a:rPr>
              <a:t> the called method agrees to ensure are true when it finishes executing</a:t>
            </a:r>
          </a:p>
          <a:p>
            <a:pPr lvl="2"/>
            <a:r>
              <a:rPr lang="en-GB" dirty="0" smtClean="0">
                <a:cs typeface="Times" charset="0"/>
              </a:rPr>
              <a:t>What </a:t>
            </a:r>
            <a:r>
              <a:rPr lang="en-GB" i="1" dirty="0" smtClean="0">
                <a:cs typeface="Times" charset="0"/>
              </a:rPr>
              <a:t>invariants</a:t>
            </a:r>
            <a:r>
              <a:rPr lang="en-GB" dirty="0" smtClean="0">
                <a:cs typeface="Times" charset="0"/>
              </a:rPr>
              <a:t> the called method agrees will not change as it executes</a:t>
            </a:r>
            <a:r>
              <a:rPr lang="en-US" dirty="0" smtClean="0">
                <a:cs typeface="Times" charset="0"/>
              </a:rPr>
              <a:t>  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>
                <a:cs typeface="Times" charset="0"/>
              </a:rPr>
              <a:t>The space of possible designs that could be achieved by choosing different sets of alternatives is often called the </a:t>
            </a:r>
            <a:r>
              <a:rPr lang="en-GB" sz="2000" i="1" dirty="0" smtClean="0">
                <a:cs typeface="Times" charset="0"/>
              </a:rPr>
              <a:t>design space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For example: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2000" y="3276600"/>
            <a:ext cx="7010400" cy="235426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Parts of a system: subsystems, components and modules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cs typeface="Times" charset="0"/>
              </a:rPr>
              <a:t>Component</a:t>
            </a:r>
          </a:p>
          <a:p>
            <a:r>
              <a:rPr lang="en-GB" dirty="0" smtClean="0">
                <a:cs typeface="Times" charset="0"/>
              </a:rPr>
              <a:t>Any piece of software or hardware that has a clear role. </a:t>
            </a:r>
          </a:p>
          <a:p>
            <a:pPr lvl="1"/>
            <a:r>
              <a:rPr lang="en-GB" dirty="0" smtClean="0">
                <a:cs typeface="Times" charset="0"/>
              </a:rPr>
              <a:t>A component can be isolated, allowing you to replace it with a different component that has equivalent functionality.</a:t>
            </a:r>
          </a:p>
          <a:p>
            <a:pPr lvl="1"/>
            <a:r>
              <a:rPr lang="en-GB" dirty="0" smtClean="0">
                <a:cs typeface="Times" charset="0"/>
              </a:rPr>
              <a:t>Many components are designed to be reusable.</a:t>
            </a:r>
          </a:p>
          <a:p>
            <a:pPr lvl="1"/>
            <a:r>
              <a:rPr lang="en-GB" dirty="0" smtClean="0">
                <a:cs typeface="Times" charset="0"/>
              </a:rPr>
              <a:t>Conversely, others perform special-purpose functions.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Module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Times" charset="0"/>
              </a:rPr>
              <a:t>A component that is defined at the programming language level</a:t>
            </a:r>
          </a:p>
          <a:p>
            <a:pPr lvl="1"/>
            <a:r>
              <a:rPr lang="en-GB" dirty="0" smtClean="0">
                <a:cs typeface="Times" charset="0"/>
              </a:rPr>
              <a:t>For example, methods, classes and packages are modules in Java</a:t>
            </a:r>
            <a:r>
              <a:rPr lang="en-US" dirty="0" smtClean="0">
                <a:cs typeface="Times" charset="0"/>
              </a:rPr>
              <a:t>.</a:t>
            </a:r>
            <a:endParaRPr lang="en-GB" dirty="0" smtClean="0">
              <a:cs typeface="Times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cs typeface="Times" charset="0"/>
              </a:rPr>
              <a:t>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>
                <a:cs typeface="Times" charset="0"/>
              </a:rPr>
              <a:t>A logical entity, having a set of definable responsibilities or objectives, and consisting of hardware, software or both. </a:t>
            </a:r>
          </a:p>
          <a:p>
            <a:pPr lvl="1"/>
            <a:r>
              <a:rPr lang="en-GB" dirty="0" smtClean="0">
                <a:cs typeface="Times" charset="0"/>
              </a:rPr>
              <a:t>A system can have a specification which is then implemented by a collection of components. </a:t>
            </a:r>
          </a:p>
          <a:p>
            <a:pPr lvl="1"/>
            <a:r>
              <a:rPr lang="en-GB" dirty="0" smtClean="0">
                <a:cs typeface="Times" charset="0"/>
              </a:rPr>
              <a:t>A system continues to exist, even if its components are changed or replaced.</a:t>
            </a:r>
          </a:p>
          <a:p>
            <a:pPr lvl="1"/>
            <a:r>
              <a:rPr lang="en-GB" dirty="0" smtClean="0">
                <a:cs typeface="Times" charset="0"/>
              </a:rPr>
              <a:t>The goal of requirements analysis is to determine the responsibilities of a system</a:t>
            </a:r>
            <a:r>
              <a:rPr lang="en-US" dirty="0" smtClean="0">
                <a:cs typeface="Times" charset="0"/>
              </a:rPr>
              <a:t>.</a:t>
            </a:r>
          </a:p>
          <a:p>
            <a:pPr lvl="1">
              <a:buNone/>
            </a:pPr>
            <a:endParaRPr lang="en-GB" dirty="0" smtClean="0">
              <a:cs typeface="Times" charset="0"/>
            </a:endParaRPr>
          </a:p>
          <a:p>
            <a:pPr lvl="1"/>
            <a:r>
              <a:rPr lang="en-GB" b="1" dirty="0" smtClean="0">
                <a:cs typeface="Times" charset="0"/>
              </a:rPr>
              <a:t>Subsystem</a:t>
            </a:r>
            <a:r>
              <a:rPr lang="en-GB" dirty="0" smtClean="0">
                <a:cs typeface="Times" charset="0"/>
              </a:rPr>
              <a:t>: </a:t>
            </a:r>
          </a:p>
          <a:p>
            <a:pPr lvl="2"/>
            <a:r>
              <a:rPr lang="en-GB" sz="2800" dirty="0" smtClean="0">
                <a:cs typeface="Times" charset="0"/>
              </a:rPr>
              <a:t>A system that is part of a larger system, and which has a definite interface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UML diagram of system parts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779113"/>
            <a:ext cx="7772400" cy="1909374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</TotalTime>
  <Words>2475</Words>
  <Application>Microsoft Office PowerPoint</Application>
  <PresentationFormat>On-screen Show (4:3)</PresentationFormat>
  <Paragraphs>346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Equity</vt:lpstr>
      <vt:lpstr>MODULE 2</vt:lpstr>
      <vt:lpstr>The Process of Design</vt:lpstr>
      <vt:lpstr>Design as a series of decisions </vt:lpstr>
      <vt:lpstr>Making decisions</vt:lpstr>
      <vt:lpstr>Design space</vt:lpstr>
      <vt:lpstr>Parts of a system: subsystems, components and modules</vt:lpstr>
      <vt:lpstr>Module</vt:lpstr>
      <vt:lpstr>System</vt:lpstr>
      <vt:lpstr>UML diagram of system parts</vt:lpstr>
      <vt:lpstr>Top-down and bottom-up design</vt:lpstr>
      <vt:lpstr>Top-down and bottom-up design</vt:lpstr>
      <vt:lpstr>Different aspects of design </vt:lpstr>
      <vt:lpstr>Principles Leading to Good Design</vt:lpstr>
      <vt:lpstr>Design Principle 1: Divide and conquer </vt:lpstr>
      <vt:lpstr>Ways of dividing a software system</vt:lpstr>
      <vt:lpstr>Design Principle 2: Increase cohesion where possible </vt:lpstr>
      <vt:lpstr>Functional cohesion </vt:lpstr>
      <vt:lpstr>Layer cohesion</vt:lpstr>
      <vt:lpstr>Example of the use of layers</vt:lpstr>
      <vt:lpstr>Communicational cohesion</vt:lpstr>
      <vt:lpstr>Sequential cohesion</vt:lpstr>
      <vt:lpstr>Procedural cohesion</vt:lpstr>
      <vt:lpstr>Temporal Cohesion</vt:lpstr>
      <vt:lpstr>Utility cohesion</vt:lpstr>
      <vt:lpstr>Design Principle 3: Reduce coupling where possible </vt:lpstr>
      <vt:lpstr>Tightly coupled system  and a loosely coupled system</vt:lpstr>
      <vt:lpstr>Content coupling: </vt:lpstr>
      <vt:lpstr>Example….</vt:lpstr>
      <vt:lpstr>Common coupling</vt:lpstr>
      <vt:lpstr>Control coupling </vt:lpstr>
      <vt:lpstr>Example of control coupling</vt:lpstr>
      <vt:lpstr>Stamp coupling: </vt:lpstr>
      <vt:lpstr>Example of stamp coupling</vt:lpstr>
      <vt:lpstr>Example of stamp coupling…</vt:lpstr>
      <vt:lpstr>Data coupling</vt:lpstr>
      <vt:lpstr>Routine call coupling</vt:lpstr>
      <vt:lpstr>Inclusion or import coupling </vt:lpstr>
      <vt:lpstr>External coupling </vt:lpstr>
      <vt:lpstr>Levels of Coupling</vt:lpstr>
      <vt:lpstr>Design Principle 4: Keep the level of abstraction as high as possible </vt:lpstr>
      <vt:lpstr>Abstraction and classes</vt:lpstr>
      <vt:lpstr>Design Principle 5: Increase reusability where possible</vt:lpstr>
      <vt:lpstr>Design Principle 6: Reuse existing designs and code where possible</vt:lpstr>
      <vt:lpstr>Design Principle 7: Design for flexibility </vt:lpstr>
      <vt:lpstr>Design Principle 8: Anticipate obsolescence </vt:lpstr>
      <vt:lpstr>Design Principle 9: Design for Portability </vt:lpstr>
      <vt:lpstr>Design Principle 10: Design for Testability </vt:lpstr>
      <vt:lpstr>Design Principle 11: Design defensively</vt:lpstr>
      <vt:lpstr>Design by contract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Admin</dc:creator>
  <cp:lastModifiedBy>Admin</cp:lastModifiedBy>
  <cp:revision>7</cp:revision>
  <dcterms:created xsi:type="dcterms:W3CDTF">2006-08-16T00:00:00Z</dcterms:created>
  <dcterms:modified xsi:type="dcterms:W3CDTF">2021-02-11T05:11:50Z</dcterms:modified>
</cp:coreProperties>
</file>