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3" r:id="rId1"/>
  </p:sldMasterIdLst>
  <p:notesMasterIdLst>
    <p:notesMasterId r:id="rId27"/>
  </p:notesMasterIdLst>
  <p:sldIdLst>
    <p:sldId id="256" r:id="rId2"/>
    <p:sldId id="308" r:id="rId3"/>
    <p:sldId id="309" r:id="rId4"/>
    <p:sldId id="257" r:id="rId5"/>
    <p:sldId id="300" r:id="rId6"/>
    <p:sldId id="269" r:id="rId7"/>
    <p:sldId id="258" r:id="rId8"/>
    <p:sldId id="270" r:id="rId9"/>
    <p:sldId id="271" r:id="rId10"/>
    <p:sldId id="272" r:id="rId11"/>
    <p:sldId id="259" r:id="rId12"/>
    <p:sldId id="274" r:id="rId13"/>
    <p:sldId id="304" r:id="rId14"/>
    <p:sldId id="281" r:id="rId15"/>
    <p:sldId id="261" r:id="rId16"/>
    <p:sldId id="305" r:id="rId17"/>
    <p:sldId id="275" r:id="rId18"/>
    <p:sldId id="262" r:id="rId19"/>
    <p:sldId id="279" r:id="rId20"/>
    <p:sldId id="278" r:id="rId21"/>
    <p:sldId id="277" r:id="rId22"/>
    <p:sldId id="282" r:id="rId23"/>
    <p:sldId id="283" r:id="rId24"/>
    <p:sldId id="263" r:id="rId25"/>
    <p:sldId id="310"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itchFamily="1"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pitchFamily="1"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pitchFamily="1"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pitchFamily="1"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pitchFamily="1" charset="0"/>
        <a:ea typeface="MS PGothic" pitchFamily="34" charset="-128"/>
        <a:cs typeface="+mn-cs"/>
      </a:defRPr>
    </a:lvl5pPr>
    <a:lvl6pPr marL="2286000" algn="l" defTabSz="914400" rtl="0" eaLnBrk="1" latinLnBrk="0" hangingPunct="1">
      <a:defRPr sz="2400" kern="1200">
        <a:solidFill>
          <a:schemeClr val="tx1"/>
        </a:solidFill>
        <a:latin typeface="Times" pitchFamily="1" charset="0"/>
        <a:ea typeface="MS PGothic" pitchFamily="34" charset="-128"/>
        <a:cs typeface="+mn-cs"/>
      </a:defRPr>
    </a:lvl6pPr>
    <a:lvl7pPr marL="2743200" algn="l" defTabSz="914400" rtl="0" eaLnBrk="1" latinLnBrk="0" hangingPunct="1">
      <a:defRPr sz="2400" kern="1200">
        <a:solidFill>
          <a:schemeClr val="tx1"/>
        </a:solidFill>
        <a:latin typeface="Times" pitchFamily="1" charset="0"/>
        <a:ea typeface="MS PGothic" pitchFamily="34" charset="-128"/>
        <a:cs typeface="+mn-cs"/>
      </a:defRPr>
    </a:lvl7pPr>
    <a:lvl8pPr marL="3200400" algn="l" defTabSz="914400" rtl="0" eaLnBrk="1" latinLnBrk="0" hangingPunct="1">
      <a:defRPr sz="2400" kern="1200">
        <a:solidFill>
          <a:schemeClr val="tx1"/>
        </a:solidFill>
        <a:latin typeface="Times" pitchFamily="1" charset="0"/>
        <a:ea typeface="MS PGothic" pitchFamily="34" charset="-128"/>
        <a:cs typeface="+mn-cs"/>
      </a:defRPr>
    </a:lvl8pPr>
    <a:lvl9pPr marL="3657600" algn="l" defTabSz="914400" rtl="0" eaLnBrk="1" latinLnBrk="0" hangingPunct="1">
      <a:defRPr sz="2400" kern="1200">
        <a:solidFill>
          <a:schemeClr val="tx1"/>
        </a:solidFill>
        <a:latin typeface="Times" pitchFamily="1"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7603" autoAdjust="0"/>
  </p:normalViewPr>
  <p:slideViewPr>
    <p:cSldViewPr>
      <p:cViewPr>
        <p:scale>
          <a:sx n="70" d="100"/>
          <a:sy n="70" d="100"/>
        </p:scale>
        <p:origin x="-1733"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imes" charset="0"/>
                <a:ea typeface="ＭＳ Ｐゴシック" charset="0"/>
                <a:cs typeface="+mn-cs"/>
              </a:defRPr>
            </a:lvl1pPr>
          </a:lstStyle>
          <a:p>
            <a:pPr>
              <a:defRPr/>
            </a:pPr>
            <a:endParaRPr lang="en-US"/>
          </a:p>
        </p:txBody>
      </p:sp>
      <p:sp>
        <p:nvSpPr>
          <p:cNvPr id="102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imes" charset="0"/>
                <a:ea typeface="ＭＳ Ｐゴシック" charset="0"/>
                <a:cs typeface="+mn-cs"/>
              </a:defRPr>
            </a:lvl1pPr>
          </a:lstStyle>
          <a:p>
            <a:pPr>
              <a:defRPr/>
            </a:pPr>
            <a:endParaRPr lang="en-US"/>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imes" charset="0"/>
                <a:ea typeface="ＭＳ Ｐゴシック" charset="0"/>
                <a:cs typeface="+mn-cs"/>
              </a:defRPr>
            </a:lvl1pPr>
          </a:lstStyle>
          <a:p>
            <a:pPr>
              <a:defRPr/>
            </a:pPr>
            <a:endParaRPr lang="en-US"/>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817A6964-8CAC-4367-90C5-FE549D2B6D47}"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883F146-62FE-4DE6-AD5C-16D42E6EA8CE}" type="slidenum">
              <a:rPr lang="en-US"/>
              <a:pPr/>
              <a:t>1</a:t>
            </a:fld>
            <a:endParaRPr lang="en-US"/>
          </a:p>
        </p:txBody>
      </p:sp>
      <p:sp>
        <p:nvSpPr>
          <p:cNvPr id="139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9267" name="Rectangle 3"/>
          <p:cNvSpPr>
            <a:spLocks noGrp="1" noChangeArrowheads="1"/>
          </p:cNvSpPr>
          <p:nvPr>
            <p:ph type="body" idx="1"/>
          </p:nvPr>
        </p:nvSpPr>
        <p:spPr/>
        <p:txBody>
          <a:bodyPr/>
          <a:lstStyle/>
          <a:p>
            <a:pPr>
              <a:defRPr/>
            </a:pPr>
            <a:endParaRPr lang="en-US" dirty="0" smtClean="0">
              <a:ea typeface="ＭＳ Ｐゴシック"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7ED0680-6811-47E2-AA7F-5330E2ECDB75}" type="slidenum">
              <a:rPr lang="en-US"/>
              <a:pPr/>
              <a:t>10</a:t>
            </a:fld>
            <a:endParaRPr lang="en-US"/>
          </a:p>
        </p:txBody>
      </p:sp>
      <p:sp>
        <p:nvSpPr>
          <p:cNvPr id="14643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643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928D2ECC-658A-41D7-A4F1-5E25D7397B46}" type="slidenum">
              <a:rPr lang="en-US"/>
              <a:pPr/>
              <a:t>11</a:t>
            </a:fld>
            <a:endParaRPr lang="en-US"/>
          </a:p>
        </p:txBody>
      </p:sp>
      <p:sp>
        <p:nvSpPr>
          <p:cNvPr id="1484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8483"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334D4CA-30E3-4C74-9E37-7564C8DD7838}" type="slidenum">
              <a:rPr lang="en-US"/>
              <a:pPr/>
              <a:t>12</a:t>
            </a:fld>
            <a:endParaRPr lang="en-US"/>
          </a:p>
        </p:txBody>
      </p:sp>
      <p:sp>
        <p:nvSpPr>
          <p:cNvPr id="149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9507"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036FEB6-AAE6-4709-816B-044C5B302049}" type="slidenum">
              <a:rPr lang="en-US"/>
              <a:pPr/>
              <a:t>13</a:t>
            </a:fld>
            <a:endParaRPr lang="en-US"/>
          </a:p>
        </p:txBody>
      </p:sp>
      <p:sp>
        <p:nvSpPr>
          <p:cNvPr id="152578"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2579"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774EC94-5B2F-4E16-91C0-6664F38A62BD}" type="slidenum">
              <a:rPr lang="en-US"/>
              <a:pPr/>
              <a:t>14</a:t>
            </a:fld>
            <a:endParaRPr lang="en-US"/>
          </a:p>
        </p:txBody>
      </p:sp>
      <p:sp>
        <p:nvSpPr>
          <p:cNvPr id="15360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3603"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30C128A-7D04-4E61-9936-B162581952BF}" type="slidenum">
              <a:rPr lang="en-US"/>
              <a:pPr/>
              <a:t>15</a:t>
            </a:fld>
            <a:endParaRPr lang="en-US"/>
          </a:p>
        </p:txBody>
      </p:sp>
      <p:sp>
        <p:nvSpPr>
          <p:cNvPr id="154626"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462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890E6A5-A0B2-4D1E-A419-75E2D2852C09}" type="slidenum">
              <a:rPr lang="en-US"/>
              <a:pPr/>
              <a:t>16</a:t>
            </a:fld>
            <a:endParaRPr lang="en-US"/>
          </a:p>
        </p:txBody>
      </p:sp>
      <p:sp>
        <p:nvSpPr>
          <p:cNvPr id="15565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565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03459C29-4B89-4E17-9DB6-E4E504F09AEC}" type="slidenum">
              <a:rPr lang="en-US"/>
              <a:pPr/>
              <a:t>17</a:t>
            </a:fld>
            <a:endParaRPr lang="en-US"/>
          </a:p>
        </p:txBody>
      </p:sp>
      <p:sp>
        <p:nvSpPr>
          <p:cNvPr id="15667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667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0CA2AF81-0675-44CA-8DCA-B328055B0F6A}" type="slidenum">
              <a:rPr lang="en-US"/>
              <a:pPr/>
              <a:t>18</a:t>
            </a:fld>
            <a:endParaRPr lang="en-US"/>
          </a:p>
        </p:txBody>
      </p:sp>
      <p:sp>
        <p:nvSpPr>
          <p:cNvPr id="15974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9747"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CDEA8ED-EA23-4A84-903D-97C7C7B31E88}" type="slidenum">
              <a:rPr lang="en-US"/>
              <a:pPr/>
              <a:t>19</a:t>
            </a:fld>
            <a:endParaRPr lang="en-US"/>
          </a:p>
        </p:txBody>
      </p:sp>
      <p:sp>
        <p:nvSpPr>
          <p:cNvPr id="1607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0771"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Basics of  design – cohesion, coupling , modularity</a:t>
            </a:r>
            <a:endParaRPr lang="en-US" dirty="0"/>
          </a:p>
        </p:txBody>
      </p:sp>
      <p:sp>
        <p:nvSpPr>
          <p:cNvPr id="4" name="Slide Number Placeholder 3"/>
          <p:cNvSpPr>
            <a:spLocks noGrp="1"/>
          </p:cNvSpPr>
          <p:nvPr>
            <p:ph type="sldNum" sz="quarter" idx="10"/>
          </p:nvPr>
        </p:nvSpPr>
        <p:spPr/>
        <p:txBody>
          <a:bodyPr/>
          <a:lstStyle/>
          <a:p>
            <a:fld id="{817A6964-8CAC-4367-90C5-FE549D2B6D47}"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E0C953B-8971-4222-9131-2011137910C8}" type="slidenum">
              <a:rPr lang="en-US"/>
              <a:pPr/>
              <a:t>20</a:t>
            </a:fld>
            <a:endParaRPr lang="en-US"/>
          </a:p>
        </p:txBody>
      </p:sp>
      <p:sp>
        <p:nvSpPr>
          <p:cNvPr id="16179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179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C11C449-01D0-42A7-8D44-0C397AB496D4}" type="slidenum">
              <a:rPr lang="en-US"/>
              <a:pPr/>
              <a:t>21</a:t>
            </a:fld>
            <a:endParaRPr lang="en-US"/>
          </a:p>
        </p:txBody>
      </p:sp>
      <p:sp>
        <p:nvSpPr>
          <p:cNvPr id="162818"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2819"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E32E51A2-B074-479E-9634-06350D7BD5FF}" type="slidenum">
              <a:rPr lang="en-US"/>
              <a:pPr/>
              <a:t>22</a:t>
            </a:fld>
            <a:endParaRPr lang="en-US"/>
          </a:p>
        </p:txBody>
      </p:sp>
      <p:sp>
        <p:nvSpPr>
          <p:cNvPr id="164866"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4867"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3ABFB02-EDD6-4E85-8AD2-69CA8D4AEFCA}" type="slidenum">
              <a:rPr lang="en-US"/>
              <a:pPr/>
              <a:t>23</a:t>
            </a:fld>
            <a:endParaRPr lang="en-US"/>
          </a:p>
        </p:txBody>
      </p:sp>
      <p:sp>
        <p:nvSpPr>
          <p:cNvPr id="16589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589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7E70274-A6B8-4DC5-8C04-B942CDC7B221}" type="slidenum">
              <a:rPr lang="en-US"/>
              <a:pPr/>
              <a:t>24</a:t>
            </a:fld>
            <a:endParaRPr lang="en-US"/>
          </a:p>
        </p:txBody>
      </p:sp>
      <p:sp>
        <p:nvSpPr>
          <p:cNvPr id="1669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66915"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17A6964-8CAC-4367-90C5-FE549D2B6D47}"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What are the design goals in this phase? In this phase we are trying to define or do a design of the processing component, because the requirements are clearly defined in the processing needs of the user. So these processing components will be converted into software. We have a functional approach as well as we have an object oriented approach. Different alternatives are available for design methodologies. They may be conventional functional development or it could be object oriented development. There are different methodologies available for the paradigms</a:t>
            </a:r>
          </a:p>
          <a:p>
            <a:endParaRPr lang="en-IN" dirty="0" smtClean="0"/>
          </a:p>
          <a:p>
            <a:r>
              <a:rPr lang="en-US" dirty="0" smtClean="0"/>
              <a:t>So if it is a functional paradigm you may use structured system analysis and design methodology, which is based on taking data flow diagrams and converting them into software architecture.</a:t>
            </a:r>
          </a:p>
          <a:p>
            <a:r>
              <a:rPr lang="en-US" dirty="0" smtClean="0"/>
              <a:t>On the object oriented approach the software consists of different classes. In fact class is the main concept in the object oriented approach, where it has both the data associated with the class and the executable functions associated with the class. So we call these as structure and behavior for a class. This is a paradigm which combines the data and the processing to get them on a single dimension and identifies classes which have structural properties and which has a behavior or methods defined for them. It is a completely different paradigm and we will see more details of this subsequently. Object oriented paradigm is very useful and has occupied very important position in the design of software. And it simplifies greatly, the complex software development. It has not only a new notion of a class as a unit for organizing the processing as well as the structure, but it provides a concept of inheritance which allows us to reuse the software from other existing components. We use class diagrams to show the static structure of the system. The class diagram identifies what are these different class components</a:t>
            </a:r>
          </a:p>
          <a:p>
            <a:endParaRPr lang="en-IN" dirty="0" smtClean="0"/>
          </a:p>
          <a:p>
            <a:r>
              <a:rPr lang="en-US" dirty="0" smtClean="0"/>
              <a:t>So we will see this object oriented approach subsequently in much more details. The only point we want to make here is that there are different ways in which the design can be approached. It could be the conventional approach where the architecture consists of functional modules depicted in the form of a structure chart or it could be an object oriented approach. Object oriented approach will decompose also large system into various packages. So the principles are similar that you use the decomposition technique into convert the large software into smaller components these components may be modules or they may be classes and we organize the data and processing among these</a:t>
            </a:r>
          </a:p>
        </p:txBody>
      </p:sp>
      <p:sp>
        <p:nvSpPr>
          <p:cNvPr id="4" name="Slide Number Placeholder 3"/>
          <p:cNvSpPr>
            <a:spLocks noGrp="1"/>
          </p:cNvSpPr>
          <p:nvPr>
            <p:ph type="sldNum" sz="quarter" idx="10"/>
          </p:nvPr>
        </p:nvSpPr>
        <p:spPr/>
        <p:txBody>
          <a:bodyPr/>
          <a:lstStyle/>
          <a:p>
            <a:fld id="{817A6964-8CAC-4367-90C5-FE549D2B6D4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5B5FE4F-3228-40BE-A5F5-687B7E28980D}" type="slidenum">
              <a:rPr lang="en-US"/>
              <a:pPr/>
              <a:t>4</a:t>
            </a:fld>
            <a:endParaRPr lang="en-US"/>
          </a:p>
        </p:txBody>
      </p:sp>
      <p:sp>
        <p:nvSpPr>
          <p:cNvPr id="1402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0291"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93DF6AA-C3D0-4D42-BAF8-3A731C5AC61C}" type="slidenum">
              <a:rPr lang="en-US"/>
              <a:pPr/>
              <a:t>5</a:t>
            </a:fld>
            <a:endParaRPr lang="en-US"/>
          </a:p>
        </p:txBody>
      </p:sp>
      <p:sp>
        <p:nvSpPr>
          <p:cNvPr id="141314"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1315"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F7F87C9-1133-4FB2-9F5D-A7E60C197BB5}" type="slidenum">
              <a:rPr lang="en-US"/>
              <a:pPr/>
              <a:t>6</a:t>
            </a:fld>
            <a:endParaRPr lang="en-US"/>
          </a:p>
        </p:txBody>
      </p:sp>
      <p:sp>
        <p:nvSpPr>
          <p:cNvPr id="1423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2339" name="Rectangle 3"/>
          <p:cNvSpPr>
            <a:spLocks noGrp="1" noChangeArrowheads="1"/>
          </p:cNvSpPr>
          <p:nvPr>
            <p:ph type="body" idx="1"/>
          </p:nvPr>
        </p:nvSpPr>
        <p:spPr/>
        <p:txBody>
          <a:bodyPr/>
          <a:lstStyle/>
          <a:p>
            <a:pPr>
              <a:defRPr/>
            </a:pPr>
            <a:r>
              <a:rPr lang="en-IN" dirty="0" smtClean="0">
                <a:ea typeface="ＭＳ Ｐゴシック" charset="0"/>
                <a:cs typeface="+mn-cs"/>
              </a:rPr>
              <a:t>Maintainable code</a:t>
            </a:r>
            <a:endParaRPr lang="en-US" dirty="0" smtClean="0">
              <a:ea typeface="ＭＳ Ｐゴシック" charset="0"/>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D88E393-4E83-4B20-860D-E10A85AF7F1E}" type="slidenum">
              <a:rPr lang="en-US"/>
              <a:pPr/>
              <a:t>7</a:t>
            </a:fld>
            <a:endParaRPr lang="en-US"/>
          </a:p>
        </p:txBody>
      </p:sp>
      <p:sp>
        <p:nvSpPr>
          <p:cNvPr id="1433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3363" name="Rectangle 3"/>
          <p:cNvSpPr>
            <a:spLocks noGrp="1" noChangeArrowheads="1"/>
          </p:cNvSpPr>
          <p:nvPr>
            <p:ph type="body" idx="1"/>
          </p:nvPr>
        </p:nvSpPr>
        <p:spPr/>
        <p:txBody>
          <a:bodyPr/>
          <a:lstStyle/>
          <a:p>
            <a:pPr>
              <a:defRPr/>
            </a:pPr>
            <a:r>
              <a:rPr lang="en-IN" dirty="0" smtClean="0">
                <a:ea typeface="ＭＳ Ｐゴシック" charset="0"/>
                <a:cs typeface="+mn-cs"/>
              </a:rPr>
              <a:t>An entity having some properties</a:t>
            </a:r>
            <a:r>
              <a:rPr lang="en-IN" baseline="0" dirty="0" smtClean="0">
                <a:ea typeface="ＭＳ Ｐゴシック" charset="0"/>
                <a:cs typeface="+mn-cs"/>
              </a:rPr>
              <a:t> and </a:t>
            </a:r>
            <a:r>
              <a:rPr lang="en-IN" baseline="0" dirty="0" err="1" smtClean="0">
                <a:ea typeface="ＭＳ Ｐゴシック" charset="0"/>
                <a:cs typeface="+mn-cs"/>
              </a:rPr>
              <a:t>behavor</a:t>
            </a:r>
            <a:endParaRPr lang="en-US" dirty="0" smtClean="0">
              <a:ea typeface="ＭＳ Ｐゴシック" charset="0"/>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97D619F-1DDD-44A2-981F-28A76F4A617C}" type="slidenum">
              <a:rPr lang="en-US"/>
              <a:pPr/>
              <a:t>8</a:t>
            </a:fld>
            <a:endParaRPr lang="en-US"/>
          </a:p>
        </p:txBody>
      </p:sp>
      <p:sp>
        <p:nvSpPr>
          <p:cNvPr id="1443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4387" name="Rectangle 3"/>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1141647-83C1-4E7E-B67D-157E37D77092}" type="slidenum">
              <a:rPr lang="en-US"/>
              <a:pPr/>
              <a:t>9</a:t>
            </a:fld>
            <a:endParaRPr lang="en-US"/>
          </a:p>
        </p:txBody>
      </p:sp>
      <p:sp>
        <p:nvSpPr>
          <p:cNvPr id="145410"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45411" name="Rectangle 1027"/>
          <p:cNvSpPr>
            <a:spLocks noGrp="1" noChangeArrowheads="1"/>
          </p:cNvSpPr>
          <p:nvPr>
            <p:ph type="body" idx="1"/>
          </p:nvPr>
        </p:nvSpPr>
        <p:spPr/>
        <p:txBody>
          <a:bodyPr/>
          <a:lstStyle/>
          <a:p>
            <a:pPr>
              <a:defRPr/>
            </a:pPr>
            <a:endParaRPr lang="en-US" smtClean="0">
              <a:ea typeface="ＭＳ Ｐゴシック"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 Lethbridge/Laganière 2005</a:t>
            </a:r>
            <a:endParaRPr lang="en-US"/>
          </a:p>
        </p:txBody>
      </p:sp>
      <p:sp>
        <p:nvSpPr>
          <p:cNvPr id="17" name="Footer Placeholder 16"/>
          <p:cNvSpPr>
            <a:spLocks noGrp="1"/>
          </p:cNvSpPr>
          <p:nvPr>
            <p:ph type="ftr" sz="quarter" idx="11"/>
          </p:nvPr>
        </p:nvSpPr>
        <p:spPr/>
        <p:txBody>
          <a:bodyPr/>
          <a:lstStyle/>
          <a:p>
            <a:pPr>
              <a:defRPr/>
            </a:pPr>
            <a:r>
              <a:rPr lang="en-US" smtClean="0"/>
              <a:t>Chapter 2: Review of Object Orientation</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5E6FD15-9A36-4129-8C02-319304A5408C}"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 Lethbridge/Laganière 2005</a:t>
            </a:r>
            <a:endParaRPr lang="en-US"/>
          </a:p>
        </p:txBody>
      </p:sp>
      <p:sp>
        <p:nvSpPr>
          <p:cNvPr id="5" name="Footer Placeholder 4"/>
          <p:cNvSpPr>
            <a:spLocks noGrp="1"/>
          </p:cNvSpPr>
          <p:nvPr>
            <p:ph type="ftr" sz="quarter" idx="11"/>
          </p:nvPr>
        </p:nvSpPr>
        <p:spPr/>
        <p:txBody>
          <a:bodyPr/>
          <a:lstStyle/>
          <a:p>
            <a:pPr>
              <a:defRPr/>
            </a:pPr>
            <a:r>
              <a:rPr lang="en-US" smtClean="0"/>
              <a:t>Chapter 2: Review of Object Orientation</a:t>
            </a:r>
            <a:endParaRPr lang="en-US"/>
          </a:p>
        </p:txBody>
      </p:sp>
      <p:sp>
        <p:nvSpPr>
          <p:cNvPr id="6" name="Slide Number Placeholder 5"/>
          <p:cNvSpPr>
            <a:spLocks noGrp="1"/>
          </p:cNvSpPr>
          <p:nvPr>
            <p:ph type="sldNum" sz="quarter" idx="12"/>
          </p:nvPr>
        </p:nvSpPr>
        <p:spPr/>
        <p:txBody>
          <a:bodyPr/>
          <a:lstStyle/>
          <a:p>
            <a:fld id="{01448B1A-5091-438C-8F23-B27DABD7E20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A5FFE4B-E5D6-4EC9-8976-5E6A83452C15}"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 Lethbridge/Laganière 2005</a:t>
            </a:r>
            <a:endParaRPr lang="en-US"/>
          </a:p>
        </p:txBody>
      </p:sp>
      <p:sp>
        <p:nvSpPr>
          <p:cNvPr id="5" name="Footer Placeholder 4"/>
          <p:cNvSpPr>
            <a:spLocks noGrp="1"/>
          </p:cNvSpPr>
          <p:nvPr>
            <p:ph type="ftr" sz="quarter" idx="11"/>
          </p:nvPr>
        </p:nvSpPr>
        <p:spPr/>
        <p:txBody>
          <a:bodyPr/>
          <a:lstStyle/>
          <a:p>
            <a:pPr>
              <a:defRPr/>
            </a:pPr>
            <a:r>
              <a:rPr lang="en-US" smtClean="0"/>
              <a:t>Chapter 2: Review of Object Orientation</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 Lethbridge/Laganière 2005</a:t>
            </a:r>
            <a:endParaRPr lang="en-US"/>
          </a:p>
        </p:txBody>
      </p:sp>
      <p:sp>
        <p:nvSpPr>
          <p:cNvPr id="5" name="Footer Placeholder 4"/>
          <p:cNvSpPr>
            <a:spLocks noGrp="1"/>
          </p:cNvSpPr>
          <p:nvPr>
            <p:ph type="ftr" sz="quarter" idx="11"/>
          </p:nvPr>
        </p:nvSpPr>
        <p:spPr/>
        <p:txBody>
          <a:bodyPr/>
          <a:lstStyle/>
          <a:p>
            <a:pPr>
              <a:defRPr/>
            </a:pPr>
            <a:r>
              <a:rPr lang="en-US" smtClean="0"/>
              <a:t>Chapter 2: Review of Object Orientation</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24CDFF1-BA4B-46F5-8803-A940EB509308}"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r>
              <a:rPr lang="en-US" smtClean="0"/>
              <a:t>Chapter 2: Review of Object Orientation</a:t>
            </a:r>
            <a:endParaRPr lang="en-US"/>
          </a:p>
        </p:txBody>
      </p:sp>
      <p:sp>
        <p:nvSpPr>
          <p:cNvPr id="4" name="Date Placeholder 3"/>
          <p:cNvSpPr>
            <a:spLocks noGrp="1"/>
          </p:cNvSpPr>
          <p:nvPr>
            <p:ph type="dt" sz="half" idx="10"/>
          </p:nvPr>
        </p:nvSpPr>
        <p:spPr/>
        <p:txBody>
          <a:bodyPr/>
          <a:lstStyle/>
          <a:p>
            <a:r>
              <a:rPr lang="en-US" smtClean="0"/>
              <a:t>© Lethbridge/Laganière 2005</a:t>
            </a: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D2FBC88-AA54-4779-9887-3B3C05AE0CCF}"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r>
              <a:rPr lang="en-US" smtClean="0"/>
              <a:t>© Lethbridge/Laganière 2005</a:t>
            </a:r>
            <a:endParaRPr lang="en-US"/>
          </a:p>
        </p:txBody>
      </p:sp>
      <p:sp>
        <p:nvSpPr>
          <p:cNvPr id="6" name="Footer Placeholder 5"/>
          <p:cNvSpPr>
            <a:spLocks noGrp="1"/>
          </p:cNvSpPr>
          <p:nvPr>
            <p:ph type="ftr" sz="quarter" idx="11"/>
          </p:nvPr>
        </p:nvSpPr>
        <p:spPr/>
        <p:txBody>
          <a:bodyPr/>
          <a:lstStyle/>
          <a:p>
            <a:pPr>
              <a:defRPr/>
            </a:pPr>
            <a:r>
              <a:rPr lang="en-US" smtClean="0"/>
              <a:t>Chapter 2: Review of Object Orientation</a:t>
            </a:r>
            <a:endParaRPr lang="en-US"/>
          </a:p>
        </p:txBody>
      </p:sp>
      <p:sp>
        <p:nvSpPr>
          <p:cNvPr id="7" name="Slide Number Placeholder 6"/>
          <p:cNvSpPr>
            <a:spLocks noGrp="1"/>
          </p:cNvSpPr>
          <p:nvPr>
            <p:ph type="sldNum" sz="quarter" idx="12"/>
          </p:nvPr>
        </p:nvSpPr>
        <p:spPr/>
        <p:txBody>
          <a:bodyPr/>
          <a:lstStyle/>
          <a:p>
            <a:fld id="{558123AA-DAAE-442A-968D-120D37585A0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 Lethbridge/Laganière 2005</a:t>
            </a: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r>
              <a:rPr lang="en-US" smtClean="0"/>
              <a:t>Chapter 2: Review of Object Orientation</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278264C-7175-466A-9561-34ED3958D2EF}"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 Lethbridge/Laganière 2005</a:t>
            </a:r>
            <a:endParaRPr lang="en-US"/>
          </a:p>
        </p:txBody>
      </p:sp>
      <p:sp>
        <p:nvSpPr>
          <p:cNvPr id="4" name="Footer Placeholder 3"/>
          <p:cNvSpPr>
            <a:spLocks noGrp="1"/>
          </p:cNvSpPr>
          <p:nvPr>
            <p:ph type="ftr" sz="quarter" idx="11"/>
          </p:nvPr>
        </p:nvSpPr>
        <p:spPr/>
        <p:txBody>
          <a:bodyPr/>
          <a:lstStyle/>
          <a:p>
            <a:pPr>
              <a:defRPr/>
            </a:pPr>
            <a:r>
              <a:rPr lang="en-US" smtClean="0"/>
              <a:t>Chapter 2: Review of Object Orientation</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3118BD3-91E5-4D8F-AF57-FE0D3DD5FE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r>
              <a:rPr lang="en-US" smtClean="0"/>
              <a:t>© Lethbridge/Laganière 2005</a:t>
            </a:r>
            <a:endParaRPr lang="en-US"/>
          </a:p>
        </p:txBody>
      </p:sp>
      <p:sp>
        <p:nvSpPr>
          <p:cNvPr id="3" name="Footer Placeholder 2"/>
          <p:cNvSpPr>
            <a:spLocks noGrp="1"/>
          </p:cNvSpPr>
          <p:nvPr>
            <p:ph type="ftr" sz="quarter" idx="11"/>
          </p:nvPr>
        </p:nvSpPr>
        <p:spPr/>
        <p:txBody>
          <a:bodyPr/>
          <a:lstStyle/>
          <a:p>
            <a:pPr>
              <a:defRPr/>
            </a:pPr>
            <a:r>
              <a:rPr lang="en-US" smtClean="0"/>
              <a:t>Chapter 2: Review of Object Orientation</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8DB5A7-A23B-4A34-8B26-D30628AABF3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5D861BE4-A0F6-4B41-B5C8-B0BEA5304FD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r>
              <a:rPr lang="en-US" smtClean="0"/>
              <a:t>© Lethbridge/Laganière 2005</a:t>
            </a: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r>
              <a:rPr lang="en-US" smtClean="0"/>
              <a:t>Chapter 2: Review of Object Orientation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25C9733-70F2-4A8F-AE1A-5B57832BBE98}"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r>
              <a:rPr lang="en-US" smtClean="0"/>
              <a:t>© Lethbridge/Laganière 2005</a:t>
            </a: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r>
              <a:rPr lang="en-US" smtClean="0"/>
              <a:t>Chapter 2: Review of Object Orientation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5.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r>
              <a:rPr lang="en-US" smtClean="0"/>
              <a:t>© Lethbridge/Laganière 2005</a:t>
            </a: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r>
              <a:rPr lang="en-US" smtClean="0"/>
              <a:t>Chapter 2: Review of Object Orientation</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9C013B8-1CF8-41F7-8D89-C598E0720719}"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grpSp>
        <p:nvGrpSpPr>
          <p:cNvPr id="20" name="Group 12"/>
          <p:cNvGrpSpPr>
            <a:grpSpLocks/>
          </p:cNvGrpSpPr>
          <p:nvPr userDrawn="1"/>
        </p:nvGrpSpPr>
        <p:grpSpPr bwMode="auto">
          <a:xfrm>
            <a:off x="215900" y="1276350"/>
            <a:ext cx="8275638" cy="5429250"/>
            <a:chOff x="136" y="768"/>
            <a:chExt cx="5213" cy="3420"/>
          </a:xfrm>
        </p:grpSpPr>
        <p:pic>
          <p:nvPicPr>
            <p:cNvPr id="21" name="Picture 13"/>
            <p:cNvPicPr>
              <a:picLocks noChangeAspect="1" noChangeArrowheads="1"/>
            </p:cNvPicPr>
            <p:nvPr userDrawn="1"/>
          </p:nvPicPr>
          <p:blipFill>
            <a:blip r:embed="rId13"/>
            <a:srcRect/>
            <a:stretch>
              <a:fillRect/>
            </a:stretch>
          </p:blipFill>
          <p:spPr bwMode="auto">
            <a:xfrm>
              <a:off x="588" y="3848"/>
              <a:ext cx="4644" cy="340"/>
            </a:xfrm>
            <a:prstGeom prst="rect">
              <a:avLst/>
            </a:prstGeom>
            <a:noFill/>
            <a:ln w="9525">
              <a:noFill/>
              <a:miter lim="800000"/>
              <a:headEnd/>
              <a:tailEnd/>
            </a:ln>
          </p:spPr>
        </p:pic>
        <p:pic>
          <p:nvPicPr>
            <p:cNvPr id="24" name="Picture 14"/>
            <p:cNvPicPr>
              <a:picLocks noChangeAspect="1" noChangeArrowheads="1"/>
            </p:cNvPicPr>
            <p:nvPr userDrawn="1"/>
          </p:nvPicPr>
          <p:blipFill>
            <a:blip r:embed="rId14"/>
            <a:srcRect/>
            <a:stretch>
              <a:fillRect/>
            </a:stretch>
          </p:blipFill>
          <p:spPr bwMode="auto">
            <a:xfrm>
              <a:off x="136" y="768"/>
              <a:ext cx="516" cy="3110"/>
            </a:xfrm>
            <a:prstGeom prst="rect">
              <a:avLst/>
            </a:prstGeom>
            <a:noFill/>
            <a:ln w="9525">
              <a:noFill/>
              <a:miter lim="800000"/>
              <a:headEnd/>
              <a:tailEnd/>
            </a:ln>
          </p:spPr>
        </p:pic>
        <p:pic>
          <p:nvPicPr>
            <p:cNvPr id="25" name="Picture 15"/>
            <p:cNvPicPr>
              <a:picLocks noChangeAspect="1" noChangeArrowheads="1"/>
            </p:cNvPicPr>
            <p:nvPr userDrawn="1"/>
          </p:nvPicPr>
          <p:blipFill>
            <a:blip r:embed="rId15"/>
            <a:srcRect/>
            <a:stretch>
              <a:fillRect/>
            </a:stretch>
          </p:blipFill>
          <p:spPr bwMode="auto">
            <a:xfrm rot="2678447">
              <a:off x="330" y="3631"/>
              <a:ext cx="483" cy="464"/>
            </a:xfrm>
            <a:prstGeom prst="rect">
              <a:avLst/>
            </a:prstGeom>
            <a:noFill/>
            <a:ln w="9525">
              <a:noFill/>
              <a:miter lim="800000"/>
              <a:headEnd/>
              <a:tailEnd/>
            </a:ln>
          </p:spPr>
        </p:pic>
        <p:pic>
          <p:nvPicPr>
            <p:cNvPr id="26" name="Picture 16"/>
            <p:cNvPicPr>
              <a:picLocks noChangeAspect="1" noChangeArrowheads="1"/>
            </p:cNvPicPr>
            <p:nvPr userDrawn="1"/>
          </p:nvPicPr>
          <p:blipFill>
            <a:blip r:embed="rId16">
              <a:extLst>
                <a:ext uri="{28A0092B-C50C-407E-A947-70E740481C1C}">
                  <a14:useLocalDpi xmlns:a14="http://schemas.microsoft.com/office/drawing/2010/main" xmlns="" val="0"/>
                </a:ext>
              </a:extLst>
            </a:blip>
            <a:srcRect/>
            <a:stretch>
              <a:fillRect/>
            </a:stretch>
          </p:blipFill>
          <p:spPr bwMode="auto">
            <a:xfrm>
              <a:off x="5136" y="3840"/>
              <a:ext cx="213" cy="1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5"/>
          <p:cNvSpPr>
            <a:spLocks noGrp="1" noChangeArrowheads="1"/>
          </p:cNvSpPr>
          <p:nvPr>
            <p:ph type="subTitle" idx="1"/>
          </p:nvPr>
        </p:nvSpPr>
        <p:spPr>
          <a:xfrm>
            <a:off x="1600200" y="3276600"/>
            <a:ext cx="6400800" cy="1752600"/>
          </a:xfrm>
        </p:spPr>
        <p:txBody>
          <a:bodyPr/>
          <a:lstStyle/>
          <a:p>
            <a:pPr>
              <a:defRPr/>
            </a:pPr>
            <a:endParaRPr lang="en-US" dirty="0" smtClean="0">
              <a:ea typeface="+mn-ea"/>
              <a:cs typeface="+mn-cs"/>
            </a:endParaRPr>
          </a:p>
        </p:txBody>
      </p:sp>
      <p:sp>
        <p:nvSpPr>
          <p:cNvPr id="3074" name="Rectangle 2"/>
          <p:cNvSpPr>
            <a:spLocks noGrp="1" noChangeArrowheads="1"/>
          </p:cNvSpPr>
          <p:nvPr>
            <p:ph type="ctrTitle"/>
          </p:nvPr>
        </p:nvSpPr>
        <p:spPr>
          <a:xfrm>
            <a:off x="428596" y="1142984"/>
            <a:ext cx="8129590" cy="1143000"/>
          </a:xfrm>
        </p:spPr>
        <p:txBody>
          <a:bodyPr>
            <a:normAutofit fontScale="90000"/>
          </a:bodyPr>
          <a:lstStyle/>
          <a:p>
            <a:pPr>
              <a:defRPr/>
            </a:pPr>
            <a:r>
              <a:rPr lang="en-GB" sz="6000" dirty="0" smtClean="0">
                <a:cs typeface="Times" charset="0"/>
              </a:rPr>
              <a:t>Design – </a:t>
            </a:r>
            <a:br>
              <a:rPr lang="en-GB" sz="6000" dirty="0" smtClean="0">
                <a:cs typeface="Times" charset="0"/>
              </a:rPr>
            </a:br>
            <a:r>
              <a:rPr lang="en-GB" sz="6000" dirty="0" smtClean="0">
                <a:cs typeface="Times" charset="0"/>
              </a:rPr>
              <a:t>Object Oriented Approach </a:t>
            </a:r>
            <a:endParaRPr lang="en-US" sz="6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a:defRPr/>
            </a:pPr>
            <a:r>
              <a:rPr lang="en-US" smtClean="0">
                <a:ea typeface="+mj-ea"/>
                <a:cs typeface="+mj-cs"/>
              </a:rPr>
              <a:t>Is Something a Class or an Instance?</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68541C9D-443B-4219-AEB8-0AC57B3F291D}" type="slidenum">
              <a:rPr lang="en-US"/>
              <a:pPr/>
              <a:t>10</a:t>
            </a:fld>
            <a:endParaRPr lang="en-US"/>
          </a:p>
        </p:txBody>
      </p:sp>
      <p:sp>
        <p:nvSpPr>
          <p:cNvPr id="65539" name="Rectangle 3"/>
          <p:cNvSpPr>
            <a:spLocks noGrp="1" noChangeArrowheads="1"/>
          </p:cNvSpPr>
          <p:nvPr>
            <p:ph sz="quarter" idx="1"/>
          </p:nvPr>
        </p:nvSpPr>
        <p:spPr>
          <a:xfrm>
            <a:off x="1000100" y="1752624"/>
            <a:ext cx="7543800" cy="4605334"/>
          </a:xfrm>
        </p:spPr>
        <p:txBody>
          <a:bodyPr>
            <a:normAutofit/>
          </a:bodyPr>
          <a:lstStyle/>
          <a:p>
            <a:pPr lvl="1">
              <a:lnSpc>
                <a:spcPct val="90000"/>
              </a:lnSpc>
            </a:pPr>
            <a:r>
              <a:rPr lang="en-GB" sz="2000" dirty="0" smtClean="0"/>
              <a:t>Something should be a </a:t>
            </a:r>
            <a:r>
              <a:rPr lang="en-GB" sz="2000" i="1" dirty="0" smtClean="0"/>
              <a:t>class</a:t>
            </a:r>
            <a:r>
              <a:rPr lang="en-GB" sz="2000" dirty="0" smtClean="0"/>
              <a:t> if it could have instances</a:t>
            </a:r>
          </a:p>
          <a:p>
            <a:pPr lvl="1">
              <a:lnSpc>
                <a:spcPct val="90000"/>
              </a:lnSpc>
            </a:pPr>
            <a:r>
              <a:rPr lang="en-GB" sz="2000" dirty="0" smtClean="0"/>
              <a:t>Something should be an </a:t>
            </a:r>
            <a:r>
              <a:rPr lang="en-GB" sz="2000" i="1" dirty="0" smtClean="0"/>
              <a:t>instance</a:t>
            </a:r>
            <a:r>
              <a:rPr lang="en-GB" sz="2000" dirty="0" smtClean="0"/>
              <a:t> if it is clearly a </a:t>
            </a:r>
            <a:r>
              <a:rPr lang="en-GB" sz="2000" i="1" dirty="0" smtClean="0"/>
              <a:t>single</a:t>
            </a:r>
            <a:r>
              <a:rPr lang="en-GB" sz="2000" dirty="0" smtClean="0"/>
              <a:t> member of the set defined by a class</a:t>
            </a:r>
            <a:r>
              <a:rPr lang="en-US" sz="2000" dirty="0" smtClean="0"/>
              <a:t>  </a:t>
            </a:r>
          </a:p>
          <a:p>
            <a:pPr marL="0" indent="0" algn="just">
              <a:lnSpc>
                <a:spcPct val="96000"/>
              </a:lnSpc>
            </a:pPr>
            <a:r>
              <a:rPr lang="en-GB" sz="2000" i="1" dirty="0" smtClean="0"/>
              <a:t>Student</a:t>
            </a:r>
            <a:endParaRPr lang="en-GB" sz="2000" dirty="0" smtClean="0"/>
          </a:p>
          <a:p>
            <a:pPr lvl="1" algn="just">
              <a:lnSpc>
                <a:spcPct val="96000"/>
              </a:lnSpc>
            </a:pPr>
            <a:r>
              <a:rPr lang="en-GB" sz="2000" dirty="0" smtClean="0"/>
              <a:t>Class; instances are individual students.</a:t>
            </a:r>
          </a:p>
          <a:p>
            <a:pPr marL="0" indent="0" algn="just">
              <a:lnSpc>
                <a:spcPct val="96000"/>
              </a:lnSpc>
            </a:pPr>
            <a:r>
              <a:rPr lang="en-GB" sz="2000" dirty="0" smtClean="0"/>
              <a:t>Course</a:t>
            </a:r>
          </a:p>
          <a:p>
            <a:pPr lvl="1" algn="just">
              <a:lnSpc>
                <a:spcPct val="96000"/>
              </a:lnSpc>
            </a:pPr>
            <a:r>
              <a:rPr lang="en-GB" sz="2000" dirty="0" smtClean="0"/>
              <a:t>Class; </a:t>
            </a:r>
            <a:r>
              <a:rPr lang="en-GB" sz="2000" dirty="0" smtClean="0"/>
              <a:t>instance is CS3004 </a:t>
            </a:r>
            <a:r>
              <a:rPr lang="en-GB" sz="2000" dirty="0" smtClean="0"/>
              <a:t>SE</a:t>
            </a:r>
          </a:p>
          <a:p>
            <a:pPr marL="0" indent="0" algn="just">
              <a:lnSpc>
                <a:spcPct val="96000"/>
              </a:lnSpc>
            </a:pPr>
            <a:r>
              <a:rPr lang="en-GB" sz="2000" i="1" dirty="0" smtClean="0"/>
              <a:t>Teacher with Employee ID – CSED100</a:t>
            </a:r>
            <a:endParaRPr lang="en-GB" sz="2000" dirty="0" smtClean="0"/>
          </a:p>
          <a:p>
            <a:pPr lvl="1" algn="just">
              <a:lnSpc>
                <a:spcPct val="96000"/>
              </a:lnSpc>
            </a:pPr>
            <a:r>
              <a:rPr lang="en-GB" sz="2000" dirty="0" smtClean="0"/>
              <a:t>Instance of </a:t>
            </a:r>
            <a:r>
              <a:rPr lang="en-GB" sz="2000" b="1" noProof="1" smtClean="0">
                <a:latin typeface="Courier" pitchFamily="1" charset="0"/>
              </a:rPr>
              <a:t>Class Teacher</a:t>
            </a:r>
            <a:endParaRPr lang="en-GB"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dirty="0" smtClean="0">
                <a:ea typeface="+mj-ea"/>
                <a:cs typeface="+mj-cs"/>
              </a:rPr>
              <a:t>Instance Variables</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B8A7EE10-816B-4BB5-988D-08EDD56422E7}" type="slidenum">
              <a:rPr lang="en-US"/>
              <a:pPr/>
              <a:t>11</a:t>
            </a:fld>
            <a:endParaRPr lang="en-US"/>
          </a:p>
        </p:txBody>
      </p:sp>
      <p:sp>
        <p:nvSpPr>
          <p:cNvPr id="47107" name="Rectangle 3"/>
          <p:cNvSpPr>
            <a:spLocks noGrp="1" noChangeArrowheads="1"/>
          </p:cNvSpPr>
          <p:nvPr>
            <p:ph sz="quarter" idx="1"/>
          </p:nvPr>
        </p:nvSpPr>
        <p:spPr/>
        <p:txBody>
          <a:bodyPr/>
          <a:lstStyle/>
          <a:p>
            <a:pPr marL="0" indent="0">
              <a:lnSpc>
                <a:spcPct val="90000"/>
              </a:lnSpc>
              <a:defRPr/>
            </a:pPr>
            <a:r>
              <a:rPr lang="en-US" dirty="0" smtClean="0">
                <a:ea typeface="+mn-ea"/>
                <a:cs typeface="+mn-cs"/>
              </a:rPr>
              <a:t>Variables defined inside a class corresponding to data present in each instance</a:t>
            </a:r>
          </a:p>
          <a:p>
            <a:pPr lvl="1">
              <a:lnSpc>
                <a:spcPct val="90000"/>
              </a:lnSpc>
              <a:defRPr/>
            </a:pPr>
            <a:r>
              <a:rPr lang="en-US" dirty="0" smtClean="0">
                <a:ea typeface="+mn-ea"/>
              </a:rPr>
              <a:t>Also called </a:t>
            </a:r>
            <a:r>
              <a:rPr lang="en-US" i="1" dirty="0" smtClean="0">
                <a:ea typeface="+mn-ea"/>
              </a:rPr>
              <a:t>fields</a:t>
            </a:r>
            <a:r>
              <a:rPr lang="en-US" dirty="0" smtClean="0">
                <a:ea typeface="+mn-ea"/>
              </a:rPr>
              <a:t> or </a:t>
            </a:r>
            <a:r>
              <a:rPr lang="en-US" i="1" dirty="0" smtClean="0">
                <a:ea typeface="+mn-ea"/>
              </a:rPr>
              <a:t>member variables</a:t>
            </a:r>
            <a:endParaRPr lang="en-US" dirty="0" smtClean="0">
              <a:ea typeface="+mn-ea"/>
            </a:endParaRPr>
          </a:p>
          <a:p>
            <a:pPr marL="0" indent="0">
              <a:lnSpc>
                <a:spcPct val="90000"/>
              </a:lnSpc>
              <a:defRPr/>
            </a:pPr>
            <a:endParaRPr lang="en-US" dirty="0" smtClean="0">
              <a:ea typeface="+mn-ea"/>
              <a:cs typeface="+mn-cs"/>
            </a:endParaRPr>
          </a:p>
          <a:p>
            <a:pPr lvl="1">
              <a:lnSpc>
                <a:spcPct val="90000"/>
              </a:lnSpc>
              <a:defRPr/>
            </a:pPr>
            <a:r>
              <a:rPr lang="en-US" dirty="0" smtClean="0">
                <a:ea typeface="+mn-ea"/>
              </a:rPr>
              <a:t>Attributes</a:t>
            </a:r>
          </a:p>
          <a:p>
            <a:pPr lvl="2">
              <a:lnSpc>
                <a:spcPct val="90000"/>
              </a:lnSpc>
              <a:defRPr/>
            </a:pPr>
            <a:r>
              <a:rPr lang="en-US" dirty="0" smtClean="0">
                <a:ea typeface="+mn-ea"/>
              </a:rPr>
              <a:t>Simple data</a:t>
            </a:r>
          </a:p>
          <a:p>
            <a:pPr lvl="2">
              <a:lnSpc>
                <a:spcPct val="90000"/>
              </a:lnSpc>
              <a:defRPr/>
            </a:pPr>
            <a:r>
              <a:rPr lang="en-US" dirty="0" smtClean="0">
                <a:ea typeface="+mn-ea"/>
              </a:rPr>
              <a:t>E.g. </a:t>
            </a:r>
            <a:r>
              <a:rPr lang="en-US" dirty="0" smtClean="0">
                <a:latin typeface="Courier" charset="0"/>
                <a:ea typeface="+mn-ea"/>
              </a:rPr>
              <a:t>name</a:t>
            </a:r>
            <a:r>
              <a:rPr lang="en-US" dirty="0" smtClean="0">
                <a:ea typeface="+mn-ea"/>
              </a:rPr>
              <a:t>, </a:t>
            </a:r>
            <a:r>
              <a:rPr lang="en-US" dirty="0" err="1" smtClean="0">
                <a:latin typeface="Courier" charset="0"/>
                <a:ea typeface="+mn-ea"/>
              </a:rPr>
              <a:t>dateOfBirth</a:t>
            </a:r>
            <a:endParaRPr lang="en-US" dirty="0" smtClean="0">
              <a:ea typeface="+mn-ea"/>
            </a:endParaRPr>
          </a:p>
          <a:p>
            <a:pPr lvl="1">
              <a:lnSpc>
                <a:spcPct val="90000"/>
              </a:lnSpc>
              <a:defRPr/>
            </a:pPr>
            <a:endParaRPr lang="en-US" sz="1200" dirty="0" smtClean="0">
              <a:ea typeface="+mn-ea"/>
            </a:endParaRPr>
          </a:p>
          <a:p>
            <a:pPr lvl="1">
              <a:lnSpc>
                <a:spcPct val="90000"/>
              </a:lnSpc>
              <a:defRPr/>
            </a:pPr>
            <a:r>
              <a:rPr lang="en-US" dirty="0" smtClean="0">
                <a:ea typeface="+mn-ea"/>
              </a:rPr>
              <a:t>Associations</a:t>
            </a:r>
          </a:p>
          <a:p>
            <a:pPr lvl="2">
              <a:lnSpc>
                <a:spcPct val="90000"/>
              </a:lnSpc>
              <a:defRPr/>
            </a:pPr>
            <a:r>
              <a:rPr lang="en-US" dirty="0" smtClean="0">
                <a:ea typeface="+mn-ea"/>
              </a:rPr>
              <a:t>Relationships to other important classes</a:t>
            </a:r>
          </a:p>
          <a:p>
            <a:pPr lvl="2">
              <a:lnSpc>
                <a:spcPct val="90000"/>
              </a:lnSpc>
              <a:defRPr/>
            </a:pPr>
            <a:r>
              <a:rPr lang="en-US" dirty="0" smtClean="0">
                <a:ea typeface="+mn-ea"/>
              </a:rPr>
              <a:t>E.g. </a:t>
            </a:r>
            <a:r>
              <a:rPr lang="en-US" dirty="0" smtClean="0">
                <a:latin typeface="Courier" charset="0"/>
                <a:ea typeface="+mn-ea"/>
              </a:rPr>
              <a:t>supervisor</a:t>
            </a:r>
            <a:r>
              <a:rPr lang="en-US" dirty="0" smtClean="0">
                <a:ea typeface="+mn-ea"/>
              </a:rPr>
              <a:t>, </a:t>
            </a:r>
            <a:r>
              <a:rPr lang="en-US" dirty="0" err="1" smtClean="0">
                <a:latin typeface="Courier" charset="0"/>
                <a:ea typeface="+mn-ea"/>
              </a:rPr>
              <a:t>coursesTaken</a:t>
            </a:r>
            <a:endParaRPr lang="en-US" dirty="0" smtClean="0">
              <a:latin typeface="Courier" charset="0"/>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smtClean="0">
                <a:ea typeface="+mj-ea"/>
                <a:cs typeface="+mj-cs"/>
              </a:rPr>
              <a:t>Variables vs. Objects</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0982FCFE-693A-46D3-AC86-C5071608104B}" type="slidenum">
              <a:rPr lang="en-US"/>
              <a:pPr/>
              <a:t>12</a:t>
            </a:fld>
            <a:endParaRPr lang="en-US"/>
          </a:p>
        </p:txBody>
      </p:sp>
      <p:sp>
        <p:nvSpPr>
          <p:cNvPr id="70659" name="Rectangle 3"/>
          <p:cNvSpPr>
            <a:spLocks noGrp="1" noChangeArrowheads="1"/>
          </p:cNvSpPr>
          <p:nvPr>
            <p:ph sz="quarter" idx="1"/>
          </p:nvPr>
        </p:nvSpPr>
        <p:spPr/>
        <p:txBody>
          <a:bodyPr>
            <a:normAutofit fontScale="85000" lnSpcReduction="20000"/>
          </a:bodyPr>
          <a:lstStyle/>
          <a:p>
            <a:pPr marL="0" indent="0">
              <a:defRPr/>
            </a:pPr>
            <a:r>
              <a:rPr lang="en-US" dirty="0" smtClean="0">
                <a:ea typeface="+mn-ea"/>
                <a:cs typeface="+mn-cs"/>
              </a:rPr>
              <a:t>A variable</a:t>
            </a:r>
          </a:p>
          <a:p>
            <a:pPr lvl="1">
              <a:defRPr/>
            </a:pPr>
            <a:r>
              <a:rPr lang="en-GB" i="1" dirty="0" smtClean="0">
                <a:ea typeface="+mn-ea"/>
                <a:cs typeface="Times" charset="0"/>
              </a:rPr>
              <a:t>Refers</a:t>
            </a:r>
            <a:r>
              <a:rPr lang="en-GB" dirty="0" smtClean="0">
                <a:ea typeface="+mn-ea"/>
                <a:cs typeface="Times" charset="0"/>
              </a:rPr>
              <a:t> to an object </a:t>
            </a:r>
            <a:endParaRPr lang="en-US" dirty="0" smtClean="0">
              <a:ea typeface="+mn-ea"/>
            </a:endParaRPr>
          </a:p>
          <a:p>
            <a:pPr lvl="1">
              <a:defRPr/>
            </a:pPr>
            <a:r>
              <a:rPr lang="en-GB" dirty="0" smtClean="0">
                <a:ea typeface="+mn-ea"/>
                <a:cs typeface="Times" charset="0"/>
              </a:rPr>
              <a:t>May refer to different objects at different points in time</a:t>
            </a:r>
          </a:p>
          <a:p>
            <a:pPr lvl="1">
              <a:defRPr/>
            </a:pPr>
            <a:r>
              <a:rPr lang="en-GB" dirty="0" err="1" smtClean="0">
                <a:cs typeface="Times" charset="0"/>
              </a:rPr>
              <a:t>Eg</a:t>
            </a:r>
            <a:r>
              <a:rPr lang="en-GB" dirty="0" smtClean="0">
                <a:cs typeface="Times" charset="0"/>
              </a:rPr>
              <a:t>: </a:t>
            </a:r>
          </a:p>
          <a:p>
            <a:pPr lvl="4">
              <a:buNone/>
              <a:defRPr/>
            </a:pPr>
            <a:r>
              <a:rPr lang="en-GB" dirty="0" smtClean="0">
                <a:cs typeface="Times" charset="0"/>
              </a:rPr>
              <a:t>Student s1 = new Student();</a:t>
            </a:r>
          </a:p>
          <a:p>
            <a:pPr lvl="4">
              <a:buNone/>
              <a:defRPr/>
            </a:pPr>
            <a:r>
              <a:rPr lang="en-GB" dirty="0" smtClean="0">
                <a:cs typeface="Times" charset="0"/>
              </a:rPr>
              <a:t>s</a:t>
            </a:r>
            <a:r>
              <a:rPr lang="en-GB" dirty="0" smtClean="0">
                <a:ea typeface="+mn-ea"/>
                <a:cs typeface="Times" charset="0"/>
              </a:rPr>
              <a:t>1.name = “ABC”;</a:t>
            </a:r>
          </a:p>
          <a:p>
            <a:pPr lvl="4">
              <a:buNone/>
              <a:defRPr/>
            </a:pPr>
            <a:r>
              <a:rPr lang="en-GB" dirty="0" smtClean="0">
                <a:cs typeface="Times" charset="0"/>
              </a:rPr>
              <a:t>s1.computeGrade</a:t>
            </a:r>
            <a:r>
              <a:rPr lang="en-GB" dirty="0" smtClean="0">
                <a:cs typeface="Times" charset="0"/>
              </a:rPr>
              <a:t>();</a:t>
            </a:r>
          </a:p>
          <a:p>
            <a:pPr lvl="1">
              <a:defRPr/>
            </a:pPr>
            <a:endParaRPr lang="en-GB" dirty="0" smtClean="0">
              <a:ea typeface="+mn-ea"/>
              <a:cs typeface="Times" charset="0"/>
            </a:endParaRPr>
          </a:p>
          <a:p>
            <a:pPr marL="0" indent="0">
              <a:defRPr/>
            </a:pPr>
            <a:r>
              <a:rPr lang="en-US" dirty="0" smtClean="0">
                <a:ea typeface="+mn-ea"/>
                <a:cs typeface="Times" charset="0"/>
              </a:rPr>
              <a:t>A</a:t>
            </a:r>
            <a:r>
              <a:rPr lang="en-GB" dirty="0" smtClean="0">
                <a:ea typeface="+mn-ea"/>
                <a:cs typeface="Times" charset="0"/>
              </a:rPr>
              <a:t>n object can be referred to by several different variables at the same </a:t>
            </a:r>
            <a:r>
              <a:rPr lang="en-GB" dirty="0" smtClean="0">
                <a:ea typeface="+mn-ea"/>
                <a:cs typeface="Times" charset="0"/>
              </a:rPr>
              <a:t>time</a:t>
            </a:r>
          </a:p>
          <a:p>
            <a:pPr lvl="4">
              <a:buNone/>
              <a:defRPr/>
            </a:pPr>
            <a:r>
              <a:rPr lang="en-GB" dirty="0" smtClean="0">
                <a:cs typeface="Times" charset="0"/>
              </a:rPr>
              <a:t>Student s2 = new Student();</a:t>
            </a:r>
          </a:p>
          <a:p>
            <a:pPr lvl="4">
              <a:buNone/>
              <a:defRPr/>
            </a:pPr>
            <a:r>
              <a:rPr lang="en-GB" dirty="0" smtClean="0">
                <a:cs typeface="Times" charset="0"/>
              </a:rPr>
              <a:t>s2 = s1;</a:t>
            </a:r>
          </a:p>
          <a:p>
            <a:pPr lvl="1">
              <a:defRPr/>
            </a:pPr>
            <a:endParaRPr lang="en-US" dirty="0" smtClean="0">
              <a:ea typeface="+mn-ea"/>
            </a:endParaRPr>
          </a:p>
          <a:p>
            <a:pPr marL="0" indent="0">
              <a:defRPr/>
            </a:pPr>
            <a:r>
              <a:rPr lang="en-US" i="1" dirty="0" smtClean="0">
                <a:ea typeface="+mn-ea"/>
                <a:cs typeface="+mn-cs"/>
              </a:rPr>
              <a:t>Type</a:t>
            </a:r>
            <a:r>
              <a:rPr lang="en-US" dirty="0" smtClean="0">
                <a:ea typeface="+mn-ea"/>
                <a:cs typeface="+mn-cs"/>
              </a:rPr>
              <a:t> of a variable</a:t>
            </a:r>
          </a:p>
          <a:p>
            <a:pPr lvl="1">
              <a:defRPr/>
            </a:pPr>
            <a:r>
              <a:rPr lang="en-GB" dirty="0" smtClean="0">
                <a:ea typeface="+mn-ea"/>
                <a:cs typeface="Times" charset="0"/>
              </a:rPr>
              <a:t>Determines what classes of objects it may contain</a:t>
            </a:r>
            <a:r>
              <a:rPr lang="en-US" dirty="0" smtClean="0">
                <a:ea typeface="+mn-ea"/>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dirty="0" smtClean="0">
                <a:ea typeface="+mj-ea"/>
                <a:cs typeface="+mj-cs"/>
              </a:rPr>
              <a:t>Methods and Polymorphism</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CF203CA-0FF8-4ABE-923E-C6E354968C63}" type="slidenum">
              <a:rPr lang="en-US"/>
              <a:pPr/>
              <a:t>13</a:t>
            </a:fld>
            <a:endParaRPr lang="en-US"/>
          </a:p>
        </p:txBody>
      </p:sp>
      <p:sp>
        <p:nvSpPr>
          <p:cNvPr id="131075" name="Rectangle 3"/>
          <p:cNvSpPr>
            <a:spLocks noGrp="1" noChangeArrowheads="1"/>
          </p:cNvSpPr>
          <p:nvPr>
            <p:ph sz="quarter" idx="1"/>
          </p:nvPr>
        </p:nvSpPr>
        <p:spPr/>
        <p:txBody>
          <a:bodyPr/>
          <a:lstStyle/>
          <a:p>
            <a:pPr marL="0" indent="0">
              <a:defRPr/>
            </a:pPr>
            <a:r>
              <a:rPr lang="en-US" dirty="0" smtClean="0">
                <a:ea typeface="+mn-ea"/>
                <a:cs typeface="+mn-cs"/>
              </a:rPr>
              <a:t>Method</a:t>
            </a:r>
          </a:p>
          <a:p>
            <a:pPr lvl="1" algn="just">
              <a:defRPr/>
            </a:pPr>
            <a:r>
              <a:rPr lang="en-GB" dirty="0" smtClean="0">
                <a:ea typeface="+mn-ea"/>
                <a:cs typeface="Times" charset="0"/>
              </a:rPr>
              <a:t>A procedural abstraction used to implement the behaviour of a class</a:t>
            </a:r>
          </a:p>
          <a:p>
            <a:pPr lvl="1" algn="just">
              <a:defRPr/>
            </a:pPr>
            <a:endParaRPr lang="en-GB" dirty="0" smtClean="0">
              <a:ea typeface="+mn-ea"/>
              <a:cs typeface="Times" charset="0"/>
            </a:endParaRPr>
          </a:p>
          <a:p>
            <a:pPr lvl="1">
              <a:defRPr/>
            </a:pPr>
            <a:r>
              <a:rPr lang="en-GB" dirty="0" smtClean="0">
                <a:ea typeface="+mn-ea"/>
                <a:cs typeface="Times" charset="0"/>
              </a:rPr>
              <a:t>Several different classes can have methods with the same name</a:t>
            </a:r>
          </a:p>
          <a:p>
            <a:pPr lvl="2">
              <a:defRPr/>
            </a:pPr>
            <a:r>
              <a:rPr lang="en-GB" dirty="0" smtClean="0">
                <a:ea typeface="+mn-ea"/>
                <a:cs typeface="Times" charset="0"/>
              </a:rPr>
              <a:t>They implement the same abstract operation in ways suitable to each class</a:t>
            </a:r>
            <a:r>
              <a:rPr lang="en-US" dirty="0" smtClean="0">
                <a:ea typeface="+mn-ea"/>
              </a:rPr>
              <a:t> </a:t>
            </a:r>
          </a:p>
          <a:p>
            <a:pPr lvl="2">
              <a:defRPr/>
            </a:pPr>
            <a:r>
              <a:rPr lang="en-US" dirty="0" smtClean="0">
                <a:ea typeface="+mn-ea"/>
              </a:rPr>
              <a:t>E.g. calculating area in a rectangle is done differently from in a circle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US" smtClean="0">
                <a:ea typeface="+mj-ea"/>
                <a:cs typeface="+mj-cs"/>
              </a:rPr>
              <a:t>Polymorphism</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134BD671-F7D4-454C-A03E-5C02D01F5B22}" type="slidenum">
              <a:rPr lang="en-US"/>
              <a:pPr/>
              <a:t>14</a:t>
            </a:fld>
            <a:endParaRPr lang="en-US"/>
          </a:p>
        </p:txBody>
      </p:sp>
      <p:sp>
        <p:nvSpPr>
          <p:cNvPr id="86019" name="Rectangle 3"/>
          <p:cNvSpPr>
            <a:spLocks noGrp="1" noChangeArrowheads="1"/>
          </p:cNvSpPr>
          <p:nvPr>
            <p:ph sz="quarter" idx="1"/>
          </p:nvPr>
        </p:nvSpPr>
        <p:spPr/>
        <p:txBody>
          <a:bodyPr/>
          <a:lstStyle/>
          <a:p>
            <a:pPr marL="0" indent="0">
              <a:defRPr/>
            </a:pPr>
            <a:r>
              <a:rPr lang="en-US" smtClean="0">
                <a:ea typeface="+mn-ea"/>
                <a:cs typeface="Times" charset="0"/>
              </a:rPr>
              <a:t>A</a:t>
            </a:r>
            <a:r>
              <a:rPr lang="en-GB" smtClean="0">
                <a:ea typeface="+mn-ea"/>
                <a:cs typeface="Times" charset="0"/>
              </a:rPr>
              <a:t> property of object oriented software by which an </a:t>
            </a:r>
            <a:r>
              <a:rPr lang="en-GB" i="1" smtClean="0">
                <a:ea typeface="+mn-ea"/>
                <a:cs typeface="Times" charset="0"/>
              </a:rPr>
              <a:t>abstract operation may be performed in different ways</a:t>
            </a:r>
            <a:r>
              <a:rPr lang="en-GB" smtClean="0">
                <a:ea typeface="+mn-ea"/>
                <a:cs typeface="Times" charset="0"/>
              </a:rPr>
              <a:t> in different classes.</a:t>
            </a:r>
            <a:endParaRPr lang="en-US" smtClean="0">
              <a:ea typeface="+mn-ea"/>
              <a:cs typeface="+mn-cs"/>
            </a:endParaRPr>
          </a:p>
          <a:p>
            <a:pPr lvl="1">
              <a:defRPr/>
            </a:pPr>
            <a:r>
              <a:rPr lang="en-US" smtClean="0">
                <a:ea typeface="+mn-ea"/>
              </a:rPr>
              <a:t>Requires that there be </a:t>
            </a:r>
            <a:r>
              <a:rPr lang="en-US" i="1" smtClean="0">
                <a:ea typeface="+mn-ea"/>
              </a:rPr>
              <a:t>multiple methods of the same name</a:t>
            </a:r>
          </a:p>
          <a:p>
            <a:pPr lvl="1">
              <a:defRPr/>
            </a:pPr>
            <a:r>
              <a:rPr lang="en-US" smtClean="0">
                <a:ea typeface="+mn-ea"/>
              </a:rPr>
              <a:t>The choice of which one to execute depends on the object that is in a variable</a:t>
            </a:r>
          </a:p>
          <a:p>
            <a:pPr lvl="1">
              <a:defRPr/>
            </a:pPr>
            <a:r>
              <a:rPr lang="en-US" smtClean="0">
                <a:ea typeface="+mn-ea"/>
              </a:rPr>
              <a:t>Reduces the need for programmers to code many </a:t>
            </a:r>
            <a:r>
              <a:rPr lang="en-US" smtClean="0">
                <a:latin typeface="Courier" charset="0"/>
                <a:ea typeface="+mn-ea"/>
              </a:rPr>
              <a:t>if-else</a:t>
            </a:r>
            <a:r>
              <a:rPr lang="en-US" smtClean="0">
                <a:ea typeface="+mn-ea"/>
              </a:rPr>
              <a:t> or </a:t>
            </a:r>
            <a:r>
              <a:rPr lang="en-US" smtClean="0">
                <a:latin typeface="Courier" charset="0"/>
                <a:ea typeface="+mn-ea"/>
              </a:rPr>
              <a:t>switch</a:t>
            </a:r>
            <a:r>
              <a:rPr lang="en-US" smtClean="0">
                <a:ea typeface="+mn-ea"/>
              </a:rPr>
              <a:t> statements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pPr>
              <a:defRPr/>
            </a:pPr>
            <a:r>
              <a:rPr lang="en-US" dirty="0" smtClean="0">
                <a:ea typeface="+mj-ea"/>
                <a:cs typeface="+mj-cs"/>
              </a:rPr>
              <a:t>Organizing Classes into Inheritance Hierarchies</a:t>
            </a:r>
          </a:p>
        </p:txBody>
      </p:sp>
      <p:sp>
        <p:nvSpPr>
          <p:cNvPr id="7"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EA159B6-9525-4687-A8E2-A565D50C9DDE}" type="slidenum">
              <a:rPr lang="en-US"/>
              <a:pPr/>
              <a:t>15</a:t>
            </a:fld>
            <a:endParaRPr lang="en-US"/>
          </a:p>
        </p:txBody>
      </p:sp>
      <p:sp>
        <p:nvSpPr>
          <p:cNvPr id="49155" name="Rectangle 3"/>
          <p:cNvSpPr>
            <a:spLocks noGrp="1" noChangeArrowheads="1"/>
          </p:cNvSpPr>
          <p:nvPr>
            <p:ph sz="quarter" idx="1"/>
          </p:nvPr>
        </p:nvSpPr>
        <p:spPr>
          <a:xfrm>
            <a:off x="1066800" y="1371600"/>
            <a:ext cx="7620000" cy="4419600"/>
          </a:xfrm>
        </p:spPr>
        <p:txBody>
          <a:bodyPr/>
          <a:lstStyle/>
          <a:p>
            <a:pPr marL="0" indent="0">
              <a:lnSpc>
                <a:spcPct val="90000"/>
              </a:lnSpc>
              <a:defRPr/>
            </a:pPr>
            <a:r>
              <a:rPr lang="en-US" dirty="0" err="1" smtClean="0">
                <a:ea typeface="+mn-ea"/>
                <a:cs typeface="+mn-cs"/>
              </a:rPr>
              <a:t>Superclasses</a:t>
            </a:r>
            <a:endParaRPr lang="en-US" dirty="0" smtClean="0">
              <a:ea typeface="+mn-ea"/>
              <a:cs typeface="+mn-cs"/>
            </a:endParaRPr>
          </a:p>
          <a:p>
            <a:pPr lvl="1">
              <a:lnSpc>
                <a:spcPct val="90000"/>
              </a:lnSpc>
              <a:defRPr/>
            </a:pPr>
            <a:r>
              <a:rPr lang="en-US" dirty="0" smtClean="0">
                <a:ea typeface="+mn-ea"/>
              </a:rPr>
              <a:t>Contain features common to a set of subclasses</a:t>
            </a:r>
          </a:p>
          <a:p>
            <a:pPr lvl="1">
              <a:lnSpc>
                <a:spcPct val="90000"/>
              </a:lnSpc>
              <a:defRPr/>
            </a:pPr>
            <a:endParaRPr lang="en-US" dirty="0" smtClean="0">
              <a:ea typeface="+mn-ea"/>
            </a:endParaRPr>
          </a:p>
          <a:p>
            <a:pPr marL="0" indent="0">
              <a:lnSpc>
                <a:spcPct val="90000"/>
              </a:lnSpc>
              <a:defRPr/>
            </a:pPr>
            <a:r>
              <a:rPr lang="en-US" dirty="0" smtClean="0">
                <a:ea typeface="+mn-ea"/>
                <a:cs typeface="+mn-cs"/>
              </a:rPr>
              <a:t>Inheritance hierarchies</a:t>
            </a:r>
          </a:p>
          <a:p>
            <a:pPr lvl="1">
              <a:lnSpc>
                <a:spcPct val="90000"/>
              </a:lnSpc>
              <a:defRPr/>
            </a:pPr>
            <a:r>
              <a:rPr lang="en-US" dirty="0" smtClean="0">
                <a:ea typeface="+mn-ea"/>
              </a:rPr>
              <a:t>Show the relationships among </a:t>
            </a:r>
            <a:r>
              <a:rPr lang="en-US" dirty="0" err="1" smtClean="0">
                <a:ea typeface="+mn-ea"/>
              </a:rPr>
              <a:t>superclasses</a:t>
            </a:r>
            <a:r>
              <a:rPr lang="en-US" dirty="0" smtClean="0">
                <a:ea typeface="+mn-ea"/>
              </a:rPr>
              <a:t> and subclasses</a:t>
            </a:r>
          </a:p>
          <a:p>
            <a:pPr lvl="1">
              <a:lnSpc>
                <a:spcPct val="90000"/>
              </a:lnSpc>
              <a:defRPr/>
            </a:pPr>
            <a:r>
              <a:rPr lang="en-US" dirty="0" smtClean="0">
                <a:ea typeface="+mn-ea"/>
              </a:rPr>
              <a:t>A triangle shows a </a:t>
            </a:r>
            <a:r>
              <a:rPr lang="en-US" i="1" dirty="0" smtClean="0">
                <a:ea typeface="+mn-ea"/>
              </a:rPr>
              <a:t>generalization</a:t>
            </a:r>
          </a:p>
          <a:p>
            <a:pPr lvl="1">
              <a:lnSpc>
                <a:spcPct val="90000"/>
              </a:lnSpc>
              <a:defRPr/>
            </a:pPr>
            <a:endParaRPr lang="en-US" i="1" dirty="0" smtClean="0">
              <a:ea typeface="+mn-ea"/>
            </a:endParaRPr>
          </a:p>
          <a:p>
            <a:pPr marL="0" indent="0">
              <a:lnSpc>
                <a:spcPct val="90000"/>
              </a:lnSpc>
              <a:defRPr/>
            </a:pPr>
            <a:r>
              <a:rPr lang="en-US" dirty="0" smtClean="0">
                <a:ea typeface="+mn-ea"/>
                <a:cs typeface="+mn-cs"/>
              </a:rPr>
              <a:t>Inheritance</a:t>
            </a:r>
          </a:p>
          <a:p>
            <a:pPr lvl="1">
              <a:lnSpc>
                <a:spcPct val="90000"/>
              </a:lnSpc>
              <a:defRPr/>
            </a:pPr>
            <a:r>
              <a:rPr lang="en-US" dirty="0" smtClean="0">
                <a:ea typeface="+mn-ea"/>
              </a:rPr>
              <a:t>Subclasses implicitly have the features defined in its </a:t>
            </a:r>
            <a:r>
              <a:rPr lang="en-US" dirty="0" err="1" smtClean="0">
                <a:ea typeface="+mn-ea"/>
              </a:rPr>
              <a:t>superclasses</a:t>
            </a:r>
            <a:endParaRPr lang="en-US" sz="2000" dirty="0" smtClean="0">
              <a:ea typeface="+mn-ea"/>
            </a:endParaRPr>
          </a:p>
        </p:txBody>
      </p:sp>
      <p:pic>
        <p:nvPicPr>
          <p:cNvPr id="45062" name="Picture 5" descr="Picture 1"/>
          <p:cNvPicPr>
            <a:picLocks noChangeAspect="1" noChangeArrowheads="1"/>
          </p:cNvPicPr>
          <p:nvPr/>
        </p:nvPicPr>
        <p:blipFill>
          <a:blip r:embed="rId3"/>
          <a:srcRect/>
          <a:stretch>
            <a:fillRect/>
          </a:stretch>
        </p:blipFill>
        <p:spPr bwMode="auto">
          <a:xfrm>
            <a:off x="5867400" y="3733800"/>
            <a:ext cx="609600" cy="45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lnSpc>
                <a:spcPct val="90000"/>
              </a:lnSpc>
              <a:defRPr/>
            </a:pPr>
            <a:r>
              <a:rPr lang="en-US" smtClean="0">
                <a:ea typeface="+mj-ea"/>
                <a:cs typeface="+mj-cs"/>
              </a:rPr>
              <a:t>An Example Inheritance Hierarchy</a:t>
            </a:r>
            <a:endParaRPr lang="en-US" sz="2800" i="1" smtClean="0">
              <a:ea typeface="+mj-ea"/>
              <a:cs typeface="+mj-cs"/>
            </a:endParaRPr>
          </a:p>
        </p:txBody>
      </p:sp>
      <p:sp>
        <p:nvSpPr>
          <p:cNvPr id="7"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7BD9927-8475-4075-8D22-3D3F415FBFF6}" type="slidenum">
              <a:rPr lang="en-US"/>
              <a:pPr/>
              <a:t>16</a:t>
            </a:fld>
            <a:endParaRPr lang="en-US"/>
          </a:p>
        </p:txBody>
      </p:sp>
      <p:sp>
        <p:nvSpPr>
          <p:cNvPr id="132103" name="Rectangle 7"/>
          <p:cNvSpPr>
            <a:spLocks noGrp="1" noChangeArrowheads="1"/>
          </p:cNvSpPr>
          <p:nvPr>
            <p:ph sz="quarter" idx="1"/>
          </p:nvPr>
        </p:nvSpPr>
        <p:spPr>
          <a:xfrm>
            <a:off x="990600" y="4724400"/>
            <a:ext cx="7315200" cy="1371600"/>
          </a:xfrm>
        </p:spPr>
        <p:txBody>
          <a:bodyPr/>
          <a:lstStyle/>
          <a:p>
            <a:pPr marL="0" indent="0">
              <a:lnSpc>
                <a:spcPct val="90000"/>
              </a:lnSpc>
              <a:defRPr/>
            </a:pPr>
            <a:r>
              <a:rPr lang="en-US" dirty="0" smtClean="0">
                <a:ea typeface="+mn-ea"/>
                <a:cs typeface="+mn-cs"/>
              </a:rPr>
              <a:t>Inheritance</a:t>
            </a:r>
          </a:p>
          <a:p>
            <a:pPr lvl="1">
              <a:lnSpc>
                <a:spcPct val="90000"/>
              </a:lnSpc>
              <a:defRPr/>
            </a:pPr>
            <a:r>
              <a:rPr lang="en-US" dirty="0" smtClean="0"/>
              <a:t>Subclasses implicitly have the features defined in its </a:t>
            </a:r>
            <a:r>
              <a:rPr lang="en-US" dirty="0" err="1" smtClean="0"/>
              <a:t>superclasses</a:t>
            </a:r>
            <a:endParaRPr lang="en-US" sz="2000" dirty="0" smtClean="0"/>
          </a:p>
        </p:txBody>
      </p:sp>
      <p:pic>
        <p:nvPicPr>
          <p:cNvPr id="47110" name="Picture 9" descr="Picture 2"/>
          <p:cNvPicPr>
            <a:picLocks noChangeAspect="1" noChangeArrowheads="1"/>
          </p:cNvPicPr>
          <p:nvPr/>
        </p:nvPicPr>
        <p:blipFill>
          <a:blip r:embed="rId3"/>
          <a:srcRect/>
          <a:stretch>
            <a:fillRect/>
          </a:stretch>
        </p:blipFill>
        <p:spPr bwMode="auto">
          <a:xfrm>
            <a:off x="914400" y="1447800"/>
            <a:ext cx="7899400" cy="26082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smtClean="0">
                <a:ea typeface="+mj-ea"/>
                <a:cs typeface="+mj-cs"/>
              </a:rPr>
              <a:t>The Is A Rule</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4AF31F36-89DA-4E95-9EBA-6222E065D8A3}" type="slidenum">
              <a:rPr lang="en-US"/>
              <a:pPr/>
              <a:t>17</a:t>
            </a:fld>
            <a:endParaRPr lang="en-US"/>
          </a:p>
        </p:txBody>
      </p:sp>
      <p:sp>
        <p:nvSpPr>
          <p:cNvPr id="74755" name="Rectangle 3"/>
          <p:cNvSpPr>
            <a:spLocks noGrp="1" noChangeArrowheads="1"/>
          </p:cNvSpPr>
          <p:nvPr>
            <p:ph sz="quarter" idx="1"/>
          </p:nvPr>
        </p:nvSpPr>
        <p:spPr/>
        <p:txBody>
          <a:bodyPr/>
          <a:lstStyle/>
          <a:p>
            <a:pPr marL="0" indent="0"/>
            <a:r>
              <a:rPr lang="en-US" dirty="0" smtClean="0"/>
              <a:t>Always check generalizations to ensure they obey the </a:t>
            </a:r>
            <a:r>
              <a:rPr lang="en-US" dirty="0" err="1" smtClean="0"/>
              <a:t>isa</a:t>
            </a:r>
            <a:r>
              <a:rPr lang="en-US" dirty="0" smtClean="0"/>
              <a:t> rule</a:t>
            </a:r>
          </a:p>
          <a:p>
            <a:pPr lvl="1"/>
            <a:r>
              <a:rPr lang="ja-JP" altLang="en-US" smtClean="0">
                <a:latin typeface="Arial" pitchFamily="34" charset="0"/>
              </a:rPr>
              <a:t>“</a:t>
            </a:r>
            <a:r>
              <a:rPr lang="en-US" altLang="ja-JP" dirty="0" smtClean="0"/>
              <a:t>A checking account </a:t>
            </a:r>
            <a:r>
              <a:rPr lang="en-US" altLang="ja-JP" b="1" i="1" dirty="0" smtClean="0"/>
              <a:t>is an</a:t>
            </a:r>
            <a:r>
              <a:rPr lang="en-US" altLang="ja-JP" dirty="0" smtClean="0"/>
              <a:t> account</a:t>
            </a:r>
            <a:r>
              <a:rPr lang="ja-JP" altLang="en-US" smtClean="0">
                <a:latin typeface="Arial" pitchFamily="34" charset="0"/>
              </a:rPr>
              <a:t>”</a:t>
            </a:r>
            <a:endParaRPr lang="en-US" altLang="ja-JP" dirty="0" smtClean="0"/>
          </a:p>
          <a:p>
            <a:pPr lvl="1"/>
            <a:r>
              <a:rPr lang="ja-JP" altLang="en-US" smtClean="0">
                <a:latin typeface="Arial" pitchFamily="34" charset="0"/>
              </a:rPr>
              <a:t>“</a:t>
            </a:r>
            <a:r>
              <a:rPr lang="en-US" altLang="ja-JP" dirty="0" smtClean="0"/>
              <a:t>A student is a person</a:t>
            </a:r>
            <a:r>
              <a:rPr lang="ja-JP" altLang="en-US" smtClean="0">
                <a:latin typeface="Arial" pitchFamily="34" charset="0"/>
              </a:rPr>
              <a:t>”</a:t>
            </a:r>
            <a:endParaRPr lang="en-US" altLang="ja-JP" dirty="0" smtClean="0"/>
          </a:p>
          <a:p>
            <a:pPr lvl="1"/>
            <a:endParaRPr lang="en-US" dirty="0" smtClean="0"/>
          </a:p>
          <a:p>
            <a:pPr marL="0" indent="0"/>
            <a:r>
              <a:rPr lang="en-US" altLang="ja-JP" dirty="0" smtClean="0"/>
              <a:t>Is ‘State’ a subclass of </a:t>
            </a:r>
            <a:r>
              <a:rPr lang="ja-JP" altLang="en-US" smtClean="0">
                <a:latin typeface="Arial" pitchFamily="34" charset="0"/>
              </a:rPr>
              <a:t>‘</a:t>
            </a:r>
            <a:r>
              <a:rPr lang="en-US" altLang="ja-JP" dirty="0" smtClean="0"/>
              <a:t>Country</a:t>
            </a:r>
            <a:r>
              <a:rPr lang="ja-JP" altLang="en-US" smtClean="0">
                <a:latin typeface="Arial" pitchFamily="34" charset="0"/>
              </a:rPr>
              <a:t>’</a:t>
            </a:r>
            <a:r>
              <a:rPr lang="en-US" altLang="ja-JP" dirty="0" smtClean="0"/>
              <a:t>?</a:t>
            </a:r>
          </a:p>
          <a:p>
            <a:pPr lvl="1"/>
            <a:r>
              <a:rPr lang="en-US" dirty="0" smtClean="0"/>
              <a:t>No, it violates the is a rule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85720" y="0"/>
            <a:ext cx="8262966" cy="914400"/>
          </a:xfrm>
        </p:spPr>
        <p:txBody>
          <a:bodyPr>
            <a:normAutofit/>
          </a:bodyPr>
          <a:lstStyle/>
          <a:p>
            <a:pPr>
              <a:defRPr/>
            </a:pPr>
            <a:r>
              <a:rPr lang="en-US" dirty="0" smtClean="0">
                <a:ea typeface="+mj-ea"/>
                <a:cs typeface="+mj-cs"/>
              </a:rPr>
              <a:t>Inheritance, Polymorphism and Variables</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EAC971CA-E690-43C9-8FBC-F882E022BC80}" type="slidenum">
              <a:rPr lang="en-US"/>
              <a:pPr/>
              <a:t>18</a:t>
            </a:fld>
            <a:endParaRPr lang="en-US"/>
          </a:p>
        </p:txBody>
      </p:sp>
      <p:pic>
        <p:nvPicPr>
          <p:cNvPr id="50186" name="Picture 10" descr="Picture 1"/>
          <p:cNvPicPr>
            <a:picLocks noGrp="1" noChangeAspect="1" noChangeArrowheads="1"/>
          </p:cNvPicPr>
          <p:nvPr>
            <p:ph sz="quarter" idx="1"/>
          </p:nvPr>
        </p:nvPicPr>
        <p:blipFill>
          <a:blip r:embed="rId3">
            <a:extLst>
              <a:ext uri="{28A0092B-C50C-407E-A947-70E740481C1C}">
                <a14:useLocalDpi xmlns:a14="http://schemas.microsoft.com/office/drawing/2010/main" xmlns="" val="0"/>
              </a:ext>
            </a:extLst>
          </a:blip>
          <a:srcRect/>
          <a:stretch>
            <a:fillRect/>
          </a:stretch>
        </p:blipFill>
        <p:spPr>
          <a:xfrm>
            <a:off x="1600200" y="827088"/>
            <a:ext cx="6629400" cy="5878512"/>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defRPr/>
            </a:pPr>
            <a:r>
              <a:rPr lang="en-US" smtClean="0">
                <a:ea typeface="+mj-ea"/>
                <a:cs typeface="+mj-cs"/>
              </a:rPr>
              <a:t>Some Operations in the Shape Example</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C05A773C-91A2-485C-AC83-A2792FC94917}" type="slidenum">
              <a:rPr lang="en-US"/>
              <a:pPr/>
              <a:t>19</a:t>
            </a:fld>
            <a:endParaRPr lang="en-US"/>
          </a:p>
        </p:txBody>
      </p:sp>
      <p:graphicFrame>
        <p:nvGraphicFramePr>
          <p:cNvPr id="57349" name="Object 3"/>
          <p:cNvGraphicFramePr>
            <a:graphicFrameLocks noChangeAspect="1"/>
          </p:cNvGraphicFramePr>
          <p:nvPr>
            <p:ph sz="quarter" idx="1"/>
          </p:nvPr>
        </p:nvGraphicFramePr>
        <p:xfrm>
          <a:off x="1976438" y="1785938"/>
          <a:ext cx="5405437" cy="4000500"/>
        </p:xfrm>
        <a:graphic>
          <a:graphicData uri="http://schemas.openxmlformats.org/presentationml/2006/ole">
            <p:oleObj spid="_x0000_s57349" name="Document" r:id="rId4" imgW="3053520" imgH="2258280" progId="Word.Document.8">
              <p:embed/>
            </p:oleObj>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 have seen ...</a:t>
            </a:r>
            <a:endParaRPr lang="en-US" dirty="0"/>
          </a:p>
        </p:txBody>
      </p:sp>
      <p:sp>
        <p:nvSpPr>
          <p:cNvPr id="5" name="Slide Number Placeholder 4"/>
          <p:cNvSpPr>
            <a:spLocks noGrp="1"/>
          </p:cNvSpPr>
          <p:nvPr>
            <p:ph type="sldNum" sz="quarter" idx="12"/>
          </p:nvPr>
        </p:nvSpPr>
        <p:spPr/>
        <p:txBody>
          <a:bodyPr/>
          <a:lstStyle/>
          <a:p>
            <a:fld id="{824CDFF1-BA4B-46F5-8803-A940EB509308}" type="slidenum">
              <a:rPr lang="en-US" smtClean="0"/>
              <a:pPr/>
              <a:t>2</a:t>
            </a:fld>
            <a:endParaRPr lang="en-US"/>
          </a:p>
        </p:txBody>
      </p:sp>
      <p:sp>
        <p:nvSpPr>
          <p:cNvPr id="6" name="Content Placeholder 5"/>
          <p:cNvSpPr>
            <a:spLocks noGrp="1"/>
          </p:cNvSpPr>
          <p:nvPr>
            <p:ph sz="quarter" idx="1"/>
          </p:nvPr>
        </p:nvSpPr>
        <p:spPr/>
        <p:txBody>
          <a:bodyPr/>
          <a:lstStyle/>
          <a:p>
            <a:r>
              <a:rPr lang="en-IN" dirty="0" smtClean="0"/>
              <a:t>Requirement Specification – SRS</a:t>
            </a:r>
          </a:p>
          <a:p>
            <a:r>
              <a:rPr lang="en-IN" dirty="0" smtClean="0"/>
              <a:t>Design Principles</a:t>
            </a:r>
          </a:p>
          <a:p>
            <a:pPr lvl="1"/>
            <a:r>
              <a:rPr lang="en-IN" dirty="0" smtClean="0"/>
              <a:t>Cohesion</a:t>
            </a:r>
          </a:p>
          <a:p>
            <a:pPr lvl="1"/>
            <a:r>
              <a:rPr lang="en-IN" dirty="0" smtClean="0"/>
              <a:t>Coupling</a:t>
            </a:r>
          </a:p>
          <a:p>
            <a:pPr lvl="1"/>
            <a:r>
              <a:rPr lang="en-IN" dirty="0" smtClean="0"/>
              <a:t>Modularity</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smtClean="0">
                <a:ea typeface="+mj-ea"/>
                <a:cs typeface="+mj-cs"/>
              </a:rPr>
              <a:t>Abstract Classes and Methods</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76FFD56-B46B-4705-A2DF-3116ADF24C9C}" type="slidenum">
              <a:rPr lang="en-US"/>
              <a:pPr/>
              <a:t>20</a:t>
            </a:fld>
            <a:endParaRPr lang="en-US"/>
          </a:p>
        </p:txBody>
      </p:sp>
      <p:sp>
        <p:nvSpPr>
          <p:cNvPr id="81923" name="Rectangle 3"/>
          <p:cNvSpPr>
            <a:spLocks noGrp="1" noChangeArrowheads="1"/>
          </p:cNvSpPr>
          <p:nvPr>
            <p:ph sz="quarter" idx="1"/>
          </p:nvPr>
        </p:nvSpPr>
        <p:spPr>
          <a:xfrm>
            <a:off x="1066800" y="1371600"/>
            <a:ext cx="7772400" cy="5105400"/>
          </a:xfrm>
        </p:spPr>
        <p:txBody>
          <a:bodyPr/>
          <a:lstStyle/>
          <a:p>
            <a:pPr marL="0" indent="0">
              <a:lnSpc>
                <a:spcPct val="90000"/>
              </a:lnSpc>
              <a:defRPr/>
            </a:pPr>
            <a:r>
              <a:rPr lang="en-US" smtClean="0">
                <a:ea typeface="+mn-ea"/>
                <a:cs typeface="+mn-cs"/>
              </a:rPr>
              <a:t>An operation should be declared to exist at the highest class in the hierarchy where it makes sense</a:t>
            </a:r>
          </a:p>
          <a:p>
            <a:pPr lvl="1">
              <a:lnSpc>
                <a:spcPct val="90000"/>
              </a:lnSpc>
              <a:defRPr/>
            </a:pPr>
            <a:r>
              <a:rPr lang="en-US" smtClean="0">
                <a:ea typeface="+mn-ea"/>
              </a:rPr>
              <a:t>The </a:t>
            </a:r>
            <a:r>
              <a:rPr lang="en-US" i="1" smtClean="0">
                <a:ea typeface="+mn-ea"/>
              </a:rPr>
              <a:t>operation</a:t>
            </a:r>
            <a:r>
              <a:rPr lang="en-US" smtClean="0">
                <a:ea typeface="+mn-ea"/>
              </a:rPr>
              <a:t> may be </a:t>
            </a:r>
            <a:r>
              <a:rPr lang="en-US" i="1" smtClean="0">
                <a:ea typeface="+mn-ea"/>
              </a:rPr>
              <a:t>abstract</a:t>
            </a:r>
            <a:r>
              <a:rPr lang="en-US" smtClean="0">
                <a:ea typeface="+mn-ea"/>
              </a:rPr>
              <a:t> (lacking implementation) at that level</a:t>
            </a:r>
          </a:p>
          <a:p>
            <a:pPr lvl="1">
              <a:lnSpc>
                <a:spcPct val="90000"/>
              </a:lnSpc>
              <a:defRPr/>
            </a:pPr>
            <a:r>
              <a:rPr lang="en-US" smtClean="0">
                <a:ea typeface="+mn-ea"/>
              </a:rPr>
              <a:t>If so, the </a:t>
            </a:r>
            <a:r>
              <a:rPr lang="en-US" i="1" smtClean="0">
                <a:ea typeface="+mn-ea"/>
              </a:rPr>
              <a:t>class</a:t>
            </a:r>
            <a:r>
              <a:rPr lang="en-US" smtClean="0">
                <a:ea typeface="+mn-ea"/>
              </a:rPr>
              <a:t> also </a:t>
            </a:r>
            <a:r>
              <a:rPr lang="en-US" u="sng" smtClean="0">
                <a:ea typeface="+mn-ea"/>
              </a:rPr>
              <a:t>must</a:t>
            </a:r>
            <a:r>
              <a:rPr lang="en-US" smtClean="0">
                <a:ea typeface="+mn-ea"/>
              </a:rPr>
              <a:t> be </a:t>
            </a:r>
            <a:r>
              <a:rPr lang="en-US" i="1" smtClean="0">
                <a:ea typeface="+mn-ea"/>
              </a:rPr>
              <a:t>abstract</a:t>
            </a:r>
            <a:endParaRPr lang="en-US" smtClean="0">
              <a:ea typeface="+mn-ea"/>
            </a:endParaRPr>
          </a:p>
          <a:p>
            <a:pPr lvl="2">
              <a:lnSpc>
                <a:spcPct val="90000"/>
              </a:lnSpc>
              <a:defRPr/>
            </a:pPr>
            <a:r>
              <a:rPr lang="en-US" smtClean="0">
                <a:ea typeface="+mn-ea"/>
              </a:rPr>
              <a:t>No instances can be created</a:t>
            </a:r>
          </a:p>
          <a:p>
            <a:pPr lvl="2">
              <a:lnSpc>
                <a:spcPct val="90000"/>
              </a:lnSpc>
              <a:defRPr/>
            </a:pPr>
            <a:r>
              <a:rPr lang="en-US" smtClean="0">
                <a:ea typeface="+mn-ea"/>
              </a:rPr>
              <a:t>The opposite of an abstract class is a </a:t>
            </a:r>
            <a:r>
              <a:rPr lang="en-US" i="1" smtClean="0">
                <a:ea typeface="+mn-ea"/>
              </a:rPr>
              <a:t>concrete</a:t>
            </a:r>
            <a:r>
              <a:rPr lang="en-US" smtClean="0">
                <a:ea typeface="+mn-ea"/>
              </a:rPr>
              <a:t> class</a:t>
            </a:r>
          </a:p>
          <a:p>
            <a:pPr lvl="1">
              <a:lnSpc>
                <a:spcPct val="90000"/>
              </a:lnSpc>
              <a:defRPr/>
            </a:pPr>
            <a:r>
              <a:rPr lang="en-US" smtClean="0">
                <a:ea typeface="+mn-ea"/>
              </a:rPr>
              <a:t>If a superclass has an abstract operation then its subclasses at some level must have a concrete method for the operation</a:t>
            </a:r>
          </a:p>
          <a:p>
            <a:pPr lvl="2">
              <a:lnSpc>
                <a:spcPct val="90000"/>
              </a:lnSpc>
              <a:defRPr/>
            </a:pPr>
            <a:r>
              <a:rPr lang="en-US" smtClean="0">
                <a:ea typeface="+mn-ea"/>
              </a:rPr>
              <a:t>Leaf classes must have or inherit concrete methods for all operations</a:t>
            </a:r>
          </a:p>
          <a:p>
            <a:pPr lvl="2">
              <a:lnSpc>
                <a:spcPct val="90000"/>
              </a:lnSpc>
              <a:defRPr/>
            </a:pPr>
            <a:r>
              <a:rPr lang="en-US" smtClean="0">
                <a:ea typeface="+mn-ea"/>
              </a:rPr>
              <a:t>Leaf classes must be concrete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smtClean="0">
                <a:ea typeface="+mj-ea"/>
                <a:cs typeface="+mj-cs"/>
              </a:rPr>
              <a:t>Overriding</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E9C83FB0-606F-48D8-BBBA-CBF3EE3C73FF}" type="slidenum">
              <a:rPr lang="en-US"/>
              <a:pPr/>
              <a:t>21</a:t>
            </a:fld>
            <a:endParaRPr lang="en-US"/>
          </a:p>
        </p:txBody>
      </p:sp>
      <p:sp>
        <p:nvSpPr>
          <p:cNvPr id="79875" name="Rectangle 3"/>
          <p:cNvSpPr>
            <a:spLocks noGrp="1" noChangeArrowheads="1"/>
          </p:cNvSpPr>
          <p:nvPr>
            <p:ph sz="quarter" idx="1"/>
          </p:nvPr>
        </p:nvSpPr>
        <p:spPr/>
        <p:txBody>
          <a:bodyPr/>
          <a:lstStyle/>
          <a:p>
            <a:pPr marL="0" indent="0">
              <a:defRPr/>
            </a:pPr>
            <a:r>
              <a:rPr lang="en-US" dirty="0" smtClean="0">
                <a:ea typeface="+mn-ea"/>
                <a:cs typeface="+mn-cs"/>
              </a:rPr>
              <a:t>A method would be inherited, but a subclass contains a new version instead</a:t>
            </a:r>
          </a:p>
          <a:p>
            <a:pPr lvl="1">
              <a:defRPr/>
            </a:pPr>
            <a:r>
              <a:rPr lang="en-US" dirty="0" smtClean="0">
                <a:ea typeface="+mn-ea"/>
              </a:rPr>
              <a:t>For restriction</a:t>
            </a:r>
          </a:p>
          <a:p>
            <a:pPr lvl="1">
              <a:defRPr/>
            </a:pPr>
            <a:r>
              <a:rPr lang="en-US" dirty="0" smtClean="0">
                <a:ea typeface="+mn-ea"/>
              </a:rPr>
              <a:t>For extension</a:t>
            </a:r>
          </a:p>
          <a:p>
            <a:pPr lvl="1">
              <a:defRPr/>
            </a:pPr>
            <a:r>
              <a:rPr lang="en-US" dirty="0" smtClean="0">
                <a:ea typeface="+mn-ea"/>
              </a:rPr>
              <a:t>For optimization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357158" y="285728"/>
            <a:ext cx="8534400" cy="758952"/>
          </a:xfrm>
        </p:spPr>
        <p:txBody>
          <a:bodyPr>
            <a:normAutofit fontScale="90000"/>
          </a:bodyPr>
          <a:lstStyle/>
          <a:p>
            <a:pPr>
              <a:defRPr/>
            </a:pPr>
            <a:r>
              <a:rPr lang="en-US" dirty="0" smtClean="0">
                <a:ea typeface="+mj-ea"/>
                <a:cs typeface="+mj-cs"/>
              </a:rPr>
              <a:t>How a decision is made on which method to run?</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3F5834B8-977C-428B-A0F3-2AE480C2BF2E}" type="slidenum">
              <a:rPr lang="en-US"/>
              <a:pPr/>
              <a:t>22</a:t>
            </a:fld>
            <a:endParaRPr lang="en-US"/>
          </a:p>
        </p:txBody>
      </p:sp>
      <p:sp>
        <p:nvSpPr>
          <p:cNvPr id="87043" name="Rectangle 3"/>
          <p:cNvSpPr>
            <a:spLocks noGrp="1" noChangeArrowheads="1"/>
          </p:cNvSpPr>
          <p:nvPr>
            <p:ph sz="quarter" idx="1"/>
          </p:nvPr>
        </p:nvSpPr>
        <p:spPr>
          <a:xfrm>
            <a:off x="0" y="1571612"/>
            <a:ext cx="8686800" cy="4981588"/>
          </a:xfrm>
        </p:spPr>
        <p:txBody>
          <a:bodyPr>
            <a:normAutofit/>
          </a:bodyPr>
          <a:lstStyle/>
          <a:p>
            <a:pPr marL="2501900" lvl="7" indent="-673100" algn="just">
              <a:lnSpc>
                <a:spcPct val="96000"/>
              </a:lnSpc>
              <a:buNone/>
              <a:defRPr/>
            </a:pPr>
            <a:r>
              <a:rPr lang="en-GB" dirty="0" smtClean="0">
                <a:ea typeface="+mn-ea"/>
                <a:cs typeface="Times" charset="0"/>
              </a:rPr>
              <a:t>	</a:t>
            </a:r>
            <a:r>
              <a:rPr lang="en-GB" sz="2000" dirty="0" smtClean="0">
                <a:ea typeface="+mn-ea"/>
                <a:cs typeface="Times" charset="0"/>
              </a:rPr>
              <a:t>Rectangle </a:t>
            </a:r>
            <a:r>
              <a:rPr lang="en-GB" sz="2000" dirty="0" err="1" smtClean="0">
                <a:ea typeface="+mn-ea"/>
                <a:cs typeface="Times" charset="0"/>
              </a:rPr>
              <a:t>obj</a:t>
            </a:r>
            <a:r>
              <a:rPr lang="en-GB" sz="2000" dirty="0" smtClean="0">
                <a:ea typeface="+mn-ea"/>
                <a:cs typeface="Times" charset="0"/>
              </a:rPr>
              <a:t> = new Rect</a:t>
            </a:r>
            <a:r>
              <a:rPr lang="en-GB" sz="2000" dirty="0" smtClean="0">
                <a:cs typeface="Times" charset="0"/>
              </a:rPr>
              <a:t>angle();</a:t>
            </a:r>
          </a:p>
          <a:p>
            <a:pPr marL="2501900" lvl="7" indent="-673100" algn="just">
              <a:lnSpc>
                <a:spcPct val="96000"/>
              </a:lnSpc>
              <a:buNone/>
              <a:defRPr/>
            </a:pPr>
            <a:r>
              <a:rPr lang="en-GB" sz="2000" dirty="0" smtClean="0">
                <a:ea typeface="+mn-ea"/>
                <a:cs typeface="Times" charset="0"/>
              </a:rPr>
              <a:t>	</a:t>
            </a:r>
            <a:r>
              <a:rPr lang="en-GB" sz="2000" dirty="0" err="1" smtClean="0">
                <a:ea typeface="+mn-ea"/>
                <a:cs typeface="Times" charset="0"/>
              </a:rPr>
              <a:t>obj.getBoundingRect</a:t>
            </a:r>
            <a:r>
              <a:rPr lang="en-GB" sz="2000" dirty="0" smtClean="0">
                <a:ea typeface="+mn-ea"/>
                <a:cs typeface="Times" charset="0"/>
              </a:rPr>
              <a:t>();</a:t>
            </a:r>
          </a:p>
          <a:p>
            <a:pPr marL="2501900" lvl="7" indent="-673100" algn="just">
              <a:lnSpc>
                <a:spcPct val="96000"/>
              </a:lnSpc>
              <a:buNone/>
              <a:defRPr/>
            </a:pPr>
            <a:r>
              <a:rPr lang="en-GB" sz="2000" dirty="0" smtClean="0">
                <a:cs typeface="Times" charset="0"/>
              </a:rPr>
              <a:t>	Shape2D </a:t>
            </a:r>
            <a:r>
              <a:rPr lang="en-GB" sz="2000" dirty="0" err="1" smtClean="0">
                <a:cs typeface="Times" charset="0"/>
              </a:rPr>
              <a:t>obj</a:t>
            </a:r>
            <a:r>
              <a:rPr lang="en-GB" sz="2000" dirty="0" smtClean="0">
                <a:cs typeface="Times" charset="0"/>
              </a:rPr>
              <a:t>= new Rectangle();</a:t>
            </a:r>
            <a:endParaRPr lang="en-GB" sz="2000" dirty="0" smtClean="0">
              <a:ea typeface="+mn-ea"/>
              <a:cs typeface="Times" charset="0"/>
            </a:endParaRPr>
          </a:p>
          <a:p>
            <a:pPr marL="2501900" lvl="7" indent="-673100" algn="just">
              <a:lnSpc>
                <a:spcPct val="96000"/>
              </a:lnSpc>
              <a:buNone/>
              <a:defRPr/>
            </a:pPr>
            <a:r>
              <a:rPr lang="en-GB" sz="2000" dirty="0" smtClean="0">
                <a:cs typeface="Times" charset="0"/>
              </a:rPr>
              <a:t>	 </a:t>
            </a:r>
            <a:r>
              <a:rPr lang="en-GB" sz="2000" dirty="0" err="1" smtClean="0">
                <a:cs typeface="Times" charset="0"/>
              </a:rPr>
              <a:t>obj.getBoundingRect</a:t>
            </a:r>
            <a:r>
              <a:rPr lang="en-GB" sz="2000" dirty="0" smtClean="0">
                <a:cs typeface="Times" charset="0"/>
              </a:rPr>
              <a:t>();</a:t>
            </a:r>
            <a:endParaRPr lang="en-GB" sz="2000" dirty="0" smtClean="0">
              <a:ea typeface="+mn-ea"/>
              <a:cs typeface="Times" charset="0"/>
            </a:endParaRPr>
          </a:p>
          <a:p>
            <a:pPr marL="673100" indent="-314325" algn="just">
              <a:lnSpc>
                <a:spcPct val="96000"/>
              </a:lnSpc>
              <a:buFont typeface="+mj-lt"/>
              <a:buAutoNum type="arabicPeriod"/>
              <a:defRPr/>
            </a:pPr>
            <a:r>
              <a:rPr lang="en-GB" dirty="0" smtClean="0">
                <a:ea typeface="+mn-ea"/>
                <a:cs typeface="Times" charset="0"/>
              </a:rPr>
              <a:t>If there is a concrete method for the operation in the current class, run that method.</a:t>
            </a:r>
          </a:p>
          <a:p>
            <a:pPr marL="673100" indent="-314325" algn="just">
              <a:lnSpc>
                <a:spcPct val="96000"/>
              </a:lnSpc>
              <a:buFont typeface="+mj-lt"/>
              <a:buAutoNum type="arabicPeriod"/>
              <a:defRPr/>
            </a:pPr>
            <a:r>
              <a:rPr lang="en-GB" dirty="0" smtClean="0">
                <a:ea typeface="+mn-ea"/>
                <a:cs typeface="Times" charset="0"/>
              </a:rPr>
              <a:t>Otherwise, check in the immediate </a:t>
            </a:r>
            <a:r>
              <a:rPr lang="en-GB" dirty="0" err="1" smtClean="0">
                <a:ea typeface="+mn-ea"/>
                <a:cs typeface="Times" charset="0"/>
              </a:rPr>
              <a:t>superclass</a:t>
            </a:r>
            <a:r>
              <a:rPr lang="en-GB" dirty="0" smtClean="0">
                <a:ea typeface="+mn-ea"/>
                <a:cs typeface="Times" charset="0"/>
              </a:rPr>
              <a:t> to see if there is a method there; if so, run it.</a:t>
            </a:r>
          </a:p>
          <a:p>
            <a:pPr marL="673100" indent="-314325" algn="just">
              <a:lnSpc>
                <a:spcPct val="96000"/>
              </a:lnSpc>
              <a:buFont typeface="+mj-lt"/>
              <a:buAutoNum type="arabicPeriod"/>
              <a:defRPr/>
            </a:pPr>
            <a:r>
              <a:rPr lang="en-GB" dirty="0" smtClean="0">
                <a:ea typeface="+mn-ea"/>
                <a:cs typeface="Times" charset="0"/>
              </a:rPr>
              <a:t>Repeat step 2, looking in successively higher </a:t>
            </a:r>
            <a:r>
              <a:rPr lang="en-GB" dirty="0" err="1" smtClean="0">
                <a:ea typeface="+mn-ea"/>
                <a:cs typeface="Times" charset="0"/>
              </a:rPr>
              <a:t>superclasses</a:t>
            </a:r>
            <a:r>
              <a:rPr lang="en-GB" dirty="0" smtClean="0">
                <a:ea typeface="+mn-ea"/>
                <a:cs typeface="Times" charset="0"/>
              </a:rPr>
              <a:t> until a concrete method is found and run.</a:t>
            </a:r>
          </a:p>
          <a:p>
            <a:pPr marL="673100" indent="-314325" algn="just">
              <a:lnSpc>
                <a:spcPct val="96000"/>
              </a:lnSpc>
              <a:buFont typeface="+mj-lt"/>
              <a:buAutoNum type="arabicPeriod"/>
              <a:defRPr/>
            </a:pPr>
            <a:r>
              <a:rPr lang="en-GB" dirty="0" smtClean="0">
                <a:ea typeface="+mn-ea"/>
                <a:cs typeface="Times" charset="0"/>
              </a:rPr>
              <a:t>If no method is found, then there is an error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algn="just">
              <a:lnSpc>
                <a:spcPct val="96000"/>
              </a:lnSpc>
              <a:defRPr/>
            </a:pPr>
            <a:r>
              <a:rPr lang="en-GB" smtClean="0">
                <a:ea typeface="+mj-ea"/>
                <a:cs typeface="Times" charset="0"/>
              </a:rPr>
              <a:t>Dynamic binding</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CA50BF7-D7F2-471F-9491-40A3AE8C1163}" type="slidenum">
              <a:rPr lang="en-US"/>
              <a:pPr/>
              <a:t>23</a:t>
            </a:fld>
            <a:endParaRPr lang="en-US"/>
          </a:p>
        </p:txBody>
      </p:sp>
      <p:sp>
        <p:nvSpPr>
          <p:cNvPr id="89091" name="Rectangle 3"/>
          <p:cNvSpPr>
            <a:spLocks noGrp="1" noChangeArrowheads="1"/>
          </p:cNvSpPr>
          <p:nvPr>
            <p:ph sz="quarter" idx="1"/>
          </p:nvPr>
        </p:nvSpPr>
        <p:spPr/>
        <p:txBody>
          <a:bodyPr/>
          <a:lstStyle/>
          <a:p>
            <a:pPr marL="0" indent="0" algn="just">
              <a:lnSpc>
                <a:spcPct val="96000"/>
              </a:lnSpc>
              <a:defRPr/>
            </a:pPr>
            <a:r>
              <a:rPr lang="en-GB" dirty="0" smtClean="0">
                <a:ea typeface="+mn-ea"/>
                <a:cs typeface="Times" charset="0"/>
              </a:rPr>
              <a:t>Occurs when decision about which method to run can only be made at </a:t>
            </a:r>
            <a:r>
              <a:rPr lang="en-GB" i="1" dirty="0" smtClean="0">
                <a:ea typeface="+mn-ea"/>
                <a:cs typeface="Times" charset="0"/>
              </a:rPr>
              <a:t>run time</a:t>
            </a:r>
            <a:endParaRPr lang="en-GB" dirty="0" smtClean="0">
              <a:ea typeface="+mn-ea"/>
              <a:cs typeface="Times" charset="0"/>
            </a:endParaRPr>
          </a:p>
          <a:p>
            <a:pPr lvl="1" algn="just">
              <a:lnSpc>
                <a:spcPct val="96000"/>
              </a:lnSpc>
              <a:defRPr/>
            </a:pPr>
            <a:r>
              <a:rPr lang="en-GB" dirty="0" smtClean="0">
                <a:ea typeface="+mn-ea"/>
                <a:cs typeface="Times" charset="0"/>
              </a:rPr>
              <a:t>Needed when:</a:t>
            </a:r>
          </a:p>
          <a:p>
            <a:pPr lvl="2">
              <a:lnSpc>
                <a:spcPct val="96000"/>
              </a:lnSpc>
              <a:defRPr/>
            </a:pPr>
            <a:r>
              <a:rPr lang="en-GB" dirty="0" smtClean="0">
                <a:ea typeface="+mn-ea"/>
                <a:cs typeface="Times" charset="0"/>
              </a:rPr>
              <a:t>A variable is declared to have a </a:t>
            </a:r>
            <a:r>
              <a:rPr lang="en-GB" dirty="0" err="1" smtClean="0">
                <a:ea typeface="+mn-ea"/>
                <a:cs typeface="Times" charset="0"/>
              </a:rPr>
              <a:t>superclass</a:t>
            </a:r>
            <a:r>
              <a:rPr lang="en-GB" dirty="0" smtClean="0">
                <a:ea typeface="+mn-ea"/>
                <a:cs typeface="Times" charset="0"/>
              </a:rPr>
              <a:t> as its type, and</a:t>
            </a:r>
          </a:p>
          <a:p>
            <a:pPr lvl="2" algn="just">
              <a:lnSpc>
                <a:spcPct val="96000"/>
              </a:lnSpc>
              <a:defRPr/>
            </a:pPr>
            <a:r>
              <a:rPr lang="en-GB" dirty="0" smtClean="0">
                <a:ea typeface="+mn-ea"/>
                <a:cs typeface="Times" charset="0"/>
              </a:rPr>
              <a:t>There is more than one possible polymorphic method that could be run among the type of the variable and its subclasses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GB" dirty="0" smtClean="0">
                <a:ea typeface="+mj-ea"/>
                <a:cs typeface="Times" charset="0"/>
              </a:rPr>
              <a:t>Concepts that Define Object Orientation</a:t>
            </a:r>
            <a:r>
              <a:rPr lang="en-US" dirty="0" smtClean="0">
                <a:ea typeface="+mj-ea"/>
                <a:cs typeface="+mj-cs"/>
              </a:rPr>
              <a:t> </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A1BADE9-2A89-4413-9B47-7F8D00622542}" type="slidenum">
              <a:rPr lang="en-US"/>
              <a:pPr/>
              <a:t>24</a:t>
            </a:fld>
            <a:endParaRPr lang="en-US"/>
          </a:p>
        </p:txBody>
      </p:sp>
      <p:sp>
        <p:nvSpPr>
          <p:cNvPr id="51203" name="Rectangle 3"/>
          <p:cNvSpPr>
            <a:spLocks noGrp="1" noChangeArrowheads="1"/>
          </p:cNvSpPr>
          <p:nvPr>
            <p:ph sz="quarter" idx="1"/>
          </p:nvPr>
        </p:nvSpPr>
        <p:spPr>
          <a:xfrm>
            <a:off x="500034" y="1428736"/>
            <a:ext cx="7848600" cy="5105400"/>
          </a:xfrm>
        </p:spPr>
        <p:txBody>
          <a:bodyPr/>
          <a:lstStyle/>
          <a:p>
            <a:pPr marL="0" indent="0">
              <a:defRPr/>
            </a:pPr>
            <a:r>
              <a:rPr lang="en-US" sz="2000" dirty="0" smtClean="0">
                <a:ea typeface="+mn-ea"/>
                <a:cs typeface="+mn-cs"/>
              </a:rPr>
              <a:t>The following are necessary for a system or language to be OO</a:t>
            </a:r>
          </a:p>
          <a:p>
            <a:pPr lvl="1">
              <a:defRPr/>
            </a:pPr>
            <a:r>
              <a:rPr lang="en-US" sz="2000" dirty="0" smtClean="0">
                <a:ea typeface="+mn-ea"/>
              </a:rPr>
              <a:t>Identity</a:t>
            </a:r>
          </a:p>
          <a:p>
            <a:pPr lvl="2">
              <a:defRPr/>
            </a:pPr>
            <a:r>
              <a:rPr lang="en-US" sz="2000" dirty="0" smtClean="0">
                <a:ea typeface="+mn-ea"/>
              </a:rPr>
              <a:t>Each object is </a:t>
            </a:r>
            <a:r>
              <a:rPr lang="en-US" sz="2000" i="1" dirty="0" smtClean="0">
                <a:ea typeface="+mn-ea"/>
              </a:rPr>
              <a:t>distinct</a:t>
            </a:r>
            <a:r>
              <a:rPr lang="en-US" sz="2000" dirty="0" smtClean="0">
                <a:ea typeface="+mn-ea"/>
              </a:rPr>
              <a:t> from each other object, and </a:t>
            </a:r>
            <a:r>
              <a:rPr lang="en-US" sz="2000" i="1" dirty="0" smtClean="0">
                <a:ea typeface="+mn-ea"/>
              </a:rPr>
              <a:t>can be referred to</a:t>
            </a:r>
          </a:p>
          <a:p>
            <a:pPr lvl="2">
              <a:defRPr/>
            </a:pPr>
            <a:r>
              <a:rPr lang="en-US" sz="2000" dirty="0" smtClean="0">
                <a:ea typeface="+mn-ea"/>
              </a:rPr>
              <a:t>Two objects are distinct </a:t>
            </a:r>
            <a:r>
              <a:rPr lang="en-US" sz="2000" i="1" dirty="0" smtClean="0">
                <a:ea typeface="+mn-ea"/>
              </a:rPr>
              <a:t>even if they have the same data</a:t>
            </a:r>
            <a:endParaRPr lang="en-US" sz="2000" dirty="0" smtClean="0">
              <a:ea typeface="+mn-ea"/>
            </a:endParaRPr>
          </a:p>
          <a:p>
            <a:pPr lvl="1">
              <a:defRPr/>
            </a:pPr>
            <a:r>
              <a:rPr lang="en-US" sz="2000" dirty="0" smtClean="0">
                <a:ea typeface="+mn-ea"/>
              </a:rPr>
              <a:t>Classes</a:t>
            </a:r>
          </a:p>
          <a:p>
            <a:pPr lvl="2">
              <a:defRPr/>
            </a:pPr>
            <a:r>
              <a:rPr lang="en-US" sz="2000" dirty="0" smtClean="0">
                <a:ea typeface="+mn-ea"/>
              </a:rPr>
              <a:t>The code is organized using classes, each of which describes a set of objects</a:t>
            </a:r>
          </a:p>
          <a:p>
            <a:pPr lvl="1">
              <a:defRPr/>
            </a:pPr>
            <a:r>
              <a:rPr lang="en-US" sz="2000" dirty="0" smtClean="0">
                <a:ea typeface="+mn-ea"/>
              </a:rPr>
              <a:t>Inheritance</a:t>
            </a:r>
          </a:p>
          <a:p>
            <a:pPr lvl="2">
              <a:defRPr/>
            </a:pPr>
            <a:r>
              <a:rPr lang="en-US" sz="2000" dirty="0" smtClean="0">
                <a:ea typeface="+mn-ea"/>
              </a:rPr>
              <a:t>The mechanism </a:t>
            </a:r>
            <a:r>
              <a:rPr lang="en-GB" sz="2000" dirty="0" smtClean="0">
                <a:ea typeface="+mn-ea"/>
                <a:cs typeface="Times" charset="0"/>
              </a:rPr>
              <a:t>where features in a hierarchy inherit from </a:t>
            </a:r>
            <a:r>
              <a:rPr lang="en-GB" sz="2000" dirty="0" err="1" smtClean="0">
                <a:ea typeface="+mn-ea"/>
                <a:cs typeface="Times" charset="0"/>
              </a:rPr>
              <a:t>superclasses</a:t>
            </a:r>
            <a:r>
              <a:rPr lang="en-GB" sz="2000" dirty="0" smtClean="0">
                <a:ea typeface="+mn-ea"/>
                <a:cs typeface="Times" charset="0"/>
              </a:rPr>
              <a:t> to subclasses</a:t>
            </a:r>
            <a:endParaRPr lang="en-US" sz="2000" dirty="0" smtClean="0">
              <a:ea typeface="+mn-ea"/>
            </a:endParaRPr>
          </a:p>
          <a:p>
            <a:pPr lvl="1">
              <a:defRPr/>
            </a:pPr>
            <a:r>
              <a:rPr lang="en-US" sz="2000" dirty="0" smtClean="0">
                <a:ea typeface="+mn-ea"/>
              </a:rPr>
              <a:t>Polymorphism</a:t>
            </a:r>
          </a:p>
          <a:p>
            <a:pPr lvl="2">
              <a:defRPr/>
            </a:pPr>
            <a:r>
              <a:rPr lang="en-GB" sz="2000" dirty="0" smtClean="0">
                <a:ea typeface="+mn-ea"/>
                <a:cs typeface="Times" charset="0"/>
              </a:rPr>
              <a:t>The mechanism by which several methods can have the same name and implement the same abstract operation.</a:t>
            </a:r>
            <a:endParaRPr lang="en-US" sz="2000" dirty="0" smtClean="0">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Date Placeholder 2"/>
          <p:cNvSpPr>
            <a:spLocks noGrp="1"/>
          </p:cNvSpPr>
          <p:nvPr>
            <p:ph type="dt" sz="half" idx="10"/>
          </p:nvPr>
        </p:nvSpPr>
        <p:spPr/>
        <p:txBody>
          <a:bodyPr/>
          <a:lstStyle/>
          <a:p>
            <a:r>
              <a:rPr lang="en-US" smtClean="0"/>
              <a:t>© Lethbridge/Laganière 2005</a:t>
            </a:r>
            <a:endParaRPr lang="en-US"/>
          </a:p>
        </p:txBody>
      </p:sp>
      <p:sp>
        <p:nvSpPr>
          <p:cNvPr id="4" name="Footer Placeholder 3"/>
          <p:cNvSpPr>
            <a:spLocks noGrp="1"/>
          </p:cNvSpPr>
          <p:nvPr>
            <p:ph type="ftr" sz="quarter" idx="11"/>
          </p:nvPr>
        </p:nvSpPr>
        <p:spPr/>
        <p:txBody>
          <a:bodyPr/>
          <a:lstStyle/>
          <a:p>
            <a:pPr>
              <a:defRPr/>
            </a:pPr>
            <a:r>
              <a:rPr lang="en-US" smtClean="0"/>
              <a:t>Chapter 2: Review of Object Orientation</a:t>
            </a:r>
            <a:endParaRPr lang="en-US"/>
          </a:p>
        </p:txBody>
      </p:sp>
      <p:sp>
        <p:nvSpPr>
          <p:cNvPr id="5" name="Slide Number Placeholder 4"/>
          <p:cNvSpPr>
            <a:spLocks noGrp="1"/>
          </p:cNvSpPr>
          <p:nvPr>
            <p:ph type="sldNum" sz="quarter" idx="12"/>
          </p:nvPr>
        </p:nvSpPr>
        <p:spPr/>
        <p:txBody>
          <a:bodyPr/>
          <a:lstStyle/>
          <a:p>
            <a:fld id="{824CDFF1-BA4B-46F5-8803-A940EB509308}" type="slidenum">
              <a:rPr lang="en-US" smtClean="0"/>
              <a:pPr/>
              <a:t>25</a:t>
            </a:fld>
            <a:endParaRPr lang="en-US"/>
          </a:p>
        </p:txBody>
      </p:sp>
      <p:sp>
        <p:nvSpPr>
          <p:cNvPr id="6" name="Content Placeholder 5"/>
          <p:cNvSpPr>
            <a:spLocks noGrp="1"/>
          </p:cNvSpPr>
          <p:nvPr>
            <p:ph sz="quarter" idx="1"/>
          </p:nvPr>
        </p:nvSpPr>
        <p:spPr/>
        <p:txBody>
          <a:bodyPr/>
          <a:lstStyle/>
          <a:p>
            <a:r>
              <a:rPr lang="en-IN" dirty="0" smtClean="0"/>
              <a:t>Java basics – video uploaded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Design Approach</a:t>
            </a:r>
            <a:endParaRPr lang="en-US" dirty="0"/>
          </a:p>
        </p:txBody>
      </p:sp>
      <p:sp>
        <p:nvSpPr>
          <p:cNvPr id="5" name="Slide Number Placeholder 4"/>
          <p:cNvSpPr>
            <a:spLocks noGrp="1"/>
          </p:cNvSpPr>
          <p:nvPr>
            <p:ph type="sldNum" sz="quarter" idx="12"/>
          </p:nvPr>
        </p:nvSpPr>
        <p:spPr/>
        <p:txBody>
          <a:bodyPr/>
          <a:lstStyle/>
          <a:p>
            <a:fld id="{824CDFF1-BA4B-46F5-8803-A940EB509308}" type="slidenum">
              <a:rPr lang="en-US" smtClean="0"/>
              <a:pPr/>
              <a:t>3</a:t>
            </a:fld>
            <a:endParaRPr lang="en-US"/>
          </a:p>
        </p:txBody>
      </p:sp>
      <p:sp>
        <p:nvSpPr>
          <p:cNvPr id="6" name="Content Placeholder 5"/>
          <p:cNvSpPr>
            <a:spLocks noGrp="1"/>
          </p:cNvSpPr>
          <p:nvPr>
            <p:ph sz="quarter" idx="1"/>
          </p:nvPr>
        </p:nvSpPr>
        <p:spPr/>
        <p:txBody>
          <a:bodyPr/>
          <a:lstStyle/>
          <a:p>
            <a:r>
              <a:rPr lang="en-IN" dirty="0" smtClean="0"/>
              <a:t>Modelling functionalities – Starting point of design</a:t>
            </a:r>
          </a:p>
          <a:p>
            <a:r>
              <a:rPr lang="en-IN" dirty="0" smtClean="0"/>
              <a:t>Design can be approached in different ways</a:t>
            </a:r>
          </a:p>
          <a:p>
            <a:pPr lvl="1"/>
            <a:r>
              <a:rPr lang="en-IN" dirty="0" smtClean="0"/>
              <a:t>Conventional functional oriented or procedural approach</a:t>
            </a:r>
          </a:p>
          <a:p>
            <a:pPr lvl="2"/>
            <a:r>
              <a:rPr lang="en-IN" dirty="0" smtClean="0"/>
              <a:t>Top-down approach</a:t>
            </a:r>
          </a:p>
          <a:p>
            <a:pPr lvl="2"/>
            <a:r>
              <a:rPr lang="en-IN" dirty="0" smtClean="0"/>
              <a:t>Structured Analysis</a:t>
            </a:r>
          </a:p>
          <a:p>
            <a:pPr lvl="2"/>
            <a:r>
              <a:rPr lang="en-IN" dirty="0" smtClean="0"/>
              <a:t>Data flow diagrams, structure chart</a:t>
            </a:r>
          </a:p>
          <a:p>
            <a:pPr lvl="1"/>
            <a:r>
              <a:rPr lang="en-IN" dirty="0" smtClean="0"/>
              <a:t>Object oriented approach</a:t>
            </a:r>
          </a:p>
          <a:p>
            <a:pPr lvl="2"/>
            <a:r>
              <a:rPr lang="en-IN" dirty="0" smtClean="0"/>
              <a:t>Bottom up approach</a:t>
            </a:r>
          </a:p>
          <a:p>
            <a:pPr lvl="2"/>
            <a:r>
              <a:rPr lang="en-IN" dirty="0" smtClean="0"/>
              <a:t>UML for modelling</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defRPr/>
            </a:pPr>
            <a:endParaRPr lang="en-US" dirty="0" smtClean="0">
              <a:ea typeface="+mj-ea"/>
              <a:cs typeface="+mj-cs"/>
            </a:endParaRP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F3514E4-D4BB-4759-9577-B0920B02E276}" type="slidenum">
              <a:rPr lang="en-US"/>
              <a:pPr/>
              <a:t>4</a:t>
            </a:fld>
            <a:endParaRPr lang="en-US"/>
          </a:p>
        </p:txBody>
      </p:sp>
      <p:sp>
        <p:nvSpPr>
          <p:cNvPr id="4099" name="Rectangle 3"/>
          <p:cNvSpPr>
            <a:spLocks noGrp="1" noChangeArrowheads="1"/>
          </p:cNvSpPr>
          <p:nvPr>
            <p:ph sz="quarter" idx="1"/>
          </p:nvPr>
        </p:nvSpPr>
        <p:spPr>
          <a:xfrm>
            <a:off x="714348" y="1500174"/>
            <a:ext cx="8143932" cy="4800600"/>
          </a:xfrm>
        </p:spPr>
        <p:txBody>
          <a:bodyPr/>
          <a:lstStyle/>
          <a:p>
            <a:pPr marL="0" indent="0">
              <a:lnSpc>
                <a:spcPct val="90000"/>
              </a:lnSpc>
            </a:pPr>
            <a:r>
              <a:rPr lang="en-US" dirty="0" smtClean="0"/>
              <a:t>Procedural paradigm:</a:t>
            </a:r>
          </a:p>
          <a:p>
            <a:pPr lvl="1">
              <a:lnSpc>
                <a:spcPct val="90000"/>
              </a:lnSpc>
            </a:pPr>
            <a:r>
              <a:rPr lang="en-US" dirty="0" smtClean="0"/>
              <a:t>Software</a:t>
            </a:r>
            <a:r>
              <a:rPr lang="en-GB" dirty="0" smtClean="0"/>
              <a:t> is organized around the notion of </a:t>
            </a:r>
            <a:r>
              <a:rPr lang="en-GB" i="1" dirty="0" smtClean="0"/>
              <a:t>procedures</a:t>
            </a:r>
            <a:r>
              <a:rPr lang="en-US" dirty="0" smtClean="0"/>
              <a:t> </a:t>
            </a:r>
          </a:p>
          <a:p>
            <a:pPr lvl="1">
              <a:lnSpc>
                <a:spcPct val="90000"/>
              </a:lnSpc>
            </a:pPr>
            <a:r>
              <a:rPr lang="en-US" i="1" dirty="0" smtClean="0"/>
              <a:t>Procedural abstraction</a:t>
            </a:r>
            <a:endParaRPr lang="en-US" dirty="0" smtClean="0"/>
          </a:p>
          <a:p>
            <a:pPr lvl="2">
              <a:lnSpc>
                <a:spcPct val="90000"/>
              </a:lnSpc>
            </a:pPr>
            <a:r>
              <a:rPr lang="en-US" dirty="0" smtClean="0"/>
              <a:t>Works as long as the data is simple</a:t>
            </a:r>
          </a:p>
          <a:p>
            <a:pPr lvl="1">
              <a:lnSpc>
                <a:spcPct val="90000"/>
              </a:lnSpc>
            </a:pPr>
            <a:r>
              <a:rPr lang="en-GB" i="1" dirty="0" smtClean="0"/>
              <a:t>Adding data abstractions</a:t>
            </a:r>
            <a:r>
              <a:rPr lang="en-GB" dirty="0" smtClean="0"/>
              <a:t> </a:t>
            </a:r>
          </a:p>
          <a:p>
            <a:pPr lvl="2">
              <a:lnSpc>
                <a:spcPct val="90000"/>
              </a:lnSpc>
            </a:pPr>
            <a:r>
              <a:rPr lang="en-GB" dirty="0" smtClean="0"/>
              <a:t>Groups together the pieces of data that describe some entity</a:t>
            </a:r>
            <a:r>
              <a:rPr lang="en-US" dirty="0" smtClean="0"/>
              <a:t> </a:t>
            </a:r>
          </a:p>
          <a:p>
            <a:pPr lvl="2">
              <a:lnSpc>
                <a:spcPct val="90000"/>
              </a:lnSpc>
            </a:pPr>
            <a:r>
              <a:rPr lang="en-GB" dirty="0" smtClean="0"/>
              <a:t>Helps reduce the system</a:t>
            </a:r>
            <a:r>
              <a:rPr lang="en-GB" altLang="en-US" dirty="0" smtClean="0"/>
              <a:t>’</a:t>
            </a:r>
            <a:r>
              <a:rPr lang="en-GB" dirty="0" smtClean="0"/>
              <a:t>s complexity. </a:t>
            </a:r>
          </a:p>
          <a:p>
            <a:pPr lvl="3">
              <a:lnSpc>
                <a:spcPct val="90000"/>
              </a:lnSpc>
            </a:pPr>
            <a:r>
              <a:rPr lang="en-US" dirty="0" smtClean="0"/>
              <a:t>Such as </a:t>
            </a:r>
            <a:r>
              <a:rPr lang="en-GB" i="1" dirty="0" smtClean="0"/>
              <a:t>Records</a:t>
            </a:r>
            <a:r>
              <a:rPr lang="en-GB" dirty="0" smtClean="0"/>
              <a:t> and </a:t>
            </a:r>
            <a:r>
              <a:rPr lang="en-GB" i="1" dirty="0" smtClean="0"/>
              <a:t>structures</a:t>
            </a:r>
          </a:p>
          <a:p>
            <a:pPr lvl="3">
              <a:lnSpc>
                <a:spcPct val="90000"/>
              </a:lnSpc>
            </a:pPr>
            <a:endParaRPr lang="en-GB" i="1" dirty="0" smtClean="0"/>
          </a:p>
          <a:p>
            <a:pPr marL="0" indent="0">
              <a:lnSpc>
                <a:spcPct val="90000"/>
              </a:lnSpc>
            </a:pPr>
            <a:r>
              <a:rPr lang="en-US" dirty="0" smtClean="0"/>
              <a:t>Object oriented paradigm: </a:t>
            </a:r>
          </a:p>
          <a:p>
            <a:pPr lvl="1">
              <a:lnSpc>
                <a:spcPct val="90000"/>
              </a:lnSpc>
            </a:pPr>
            <a:r>
              <a:rPr lang="en-GB" dirty="0" smtClean="0">
                <a:cs typeface="Times New Roman" pitchFamily="18" charset="0"/>
              </a:rPr>
              <a:t>Organizing procedural abstractions in the context of data abstractions</a:t>
            </a:r>
            <a:endParaRPr lang="en-US" dirty="0" smtClean="0"/>
          </a:p>
          <a:p>
            <a:pPr lvl="2">
              <a:lnSpc>
                <a:spcPct val="90000"/>
              </a:lnSpc>
              <a:buFontTx/>
              <a:buNone/>
            </a:pPr>
            <a:endParaRPr lang="en-GB" i="1"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pPr>
              <a:defRPr/>
            </a:pPr>
            <a:r>
              <a:rPr lang="en-US" smtClean="0">
                <a:ea typeface="+mj-ea"/>
                <a:cs typeface="+mj-cs"/>
              </a:rPr>
              <a:t>Object Oriented paradigm</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F91C3ACB-5FCB-4881-8DBD-38C657E6B153}" type="slidenum">
              <a:rPr lang="en-US"/>
              <a:pPr/>
              <a:t>5</a:t>
            </a:fld>
            <a:endParaRPr lang="en-US"/>
          </a:p>
        </p:txBody>
      </p:sp>
      <p:sp>
        <p:nvSpPr>
          <p:cNvPr id="1027" name="Rectangle 3"/>
          <p:cNvSpPr>
            <a:spLocks noGrp="1" noChangeArrowheads="1"/>
          </p:cNvSpPr>
          <p:nvPr>
            <p:ph sz="quarter" idx="1"/>
          </p:nvPr>
        </p:nvSpPr>
        <p:spPr/>
        <p:txBody>
          <a:bodyPr/>
          <a:lstStyle/>
          <a:p>
            <a:pPr marL="0" indent="0">
              <a:defRPr/>
            </a:pPr>
            <a:r>
              <a:rPr lang="en-US" smtClean="0">
                <a:ea typeface="+mn-ea"/>
                <a:cs typeface="Times" charset="0"/>
              </a:rPr>
              <a:t>A</a:t>
            </a:r>
            <a:r>
              <a:rPr lang="en-GB" smtClean="0">
                <a:ea typeface="+mn-ea"/>
                <a:cs typeface="Times" charset="0"/>
              </a:rPr>
              <a:t>n approach to the solution of problems in which all computations are performed in the context of objects. </a:t>
            </a:r>
          </a:p>
          <a:p>
            <a:pPr marL="0" indent="0">
              <a:defRPr/>
            </a:pPr>
            <a:endParaRPr lang="en-US" b="0" smtClean="0">
              <a:latin typeface="Arial" charset="0"/>
              <a:ea typeface="+mn-ea"/>
              <a:cs typeface="Times New Roman" charset="0"/>
            </a:endParaRPr>
          </a:p>
          <a:p>
            <a:pPr lvl="1">
              <a:defRPr/>
            </a:pPr>
            <a:r>
              <a:rPr lang="en-GB" smtClean="0">
                <a:ea typeface="+mn-ea"/>
                <a:cs typeface="Times" charset="0"/>
              </a:rPr>
              <a:t>The objects are instances of classes, which:</a:t>
            </a:r>
          </a:p>
          <a:p>
            <a:pPr lvl="2">
              <a:defRPr/>
            </a:pPr>
            <a:r>
              <a:rPr lang="en-GB" smtClean="0">
                <a:ea typeface="+mn-ea"/>
                <a:cs typeface="Times" charset="0"/>
              </a:rPr>
              <a:t>are data abstractions</a:t>
            </a:r>
          </a:p>
          <a:p>
            <a:pPr lvl="2">
              <a:defRPr/>
            </a:pPr>
            <a:r>
              <a:rPr lang="en-GB" smtClean="0">
                <a:ea typeface="+mn-ea"/>
                <a:cs typeface="Times" charset="0"/>
              </a:rPr>
              <a:t>contain procedural abstractions that operate on the objects</a:t>
            </a:r>
          </a:p>
          <a:p>
            <a:pPr lvl="2">
              <a:defRPr/>
            </a:pPr>
            <a:endParaRPr lang="en-GB" smtClean="0">
              <a:ea typeface="+mn-ea"/>
              <a:cs typeface="Times" charset="0"/>
            </a:endParaRPr>
          </a:p>
          <a:p>
            <a:pPr lvl="1">
              <a:defRPr/>
            </a:pPr>
            <a:r>
              <a:rPr lang="en-GB" smtClean="0">
                <a:ea typeface="+mn-ea"/>
                <a:cs typeface="Times" charset="0"/>
              </a:rPr>
              <a:t>A running program can be seen as a collection of objects collaborating to perform a given task</a:t>
            </a:r>
            <a:r>
              <a:rPr lang="en-US" smtClean="0">
                <a:ea typeface="+mn-ea"/>
              </a:rPr>
              <a:t> </a:t>
            </a:r>
          </a:p>
          <a:p>
            <a:pPr lvl="1">
              <a:buFontTx/>
              <a:buNone/>
              <a:defRPr/>
            </a:pPr>
            <a:endParaRPr lang="en-US" i="1" smtClean="0">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smtClean="0">
                <a:ea typeface="+mj-ea"/>
                <a:cs typeface="+mj-cs"/>
              </a:rPr>
              <a:t>A View of the Two paradigms</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281F43B9-CDE3-493C-AE0D-95277B7EE95B}" type="slidenum">
              <a:rPr lang="en-US"/>
              <a:pPr/>
              <a:t>6</a:t>
            </a:fld>
            <a:endParaRPr lang="en-US"/>
          </a:p>
        </p:txBody>
      </p:sp>
      <p:pic>
        <p:nvPicPr>
          <p:cNvPr id="59396" name="Picture 4"/>
          <p:cNvPicPr>
            <a:picLocks noGrp="1" noChangeAspect="1" noChangeArrowheads="1"/>
          </p:cNvPicPr>
          <p:nvPr>
            <p:ph sz="quarter" idx="1"/>
          </p:nvPr>
        </p:nvPicPr>
        <p:blipFill>
          <a:blip r:embed="rId3">
            <a:extLst>
              <a:ext uri="{28A0092B-C50C-407E-A947-70E740481C1C}">
                <a14:useLocalDpi xmlns:a14="http://schemas.microsoft.com/office/drawing/2010/main" xmlns="" val="0"/>
              </a:ext>
            </a:extLst>
          </a:blip>
          <a:srcRect/>
          <a:stretch>
            <a:fillRect/>
          </a:stretch>
        </p:blipFill>
        <p:spPr>
          <a:xfrm>
            <a:off x="1066800" y="1600200"/>
            <a:ext cx="7848600" cy="4202113"/>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dirty="0" smtClean="0">
                <a:ea typeface="+mj-ea"/>
                <a:cs typeface="+mj-cs"/>
              </a:rPr>
              <a:t>Classes and Objects</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AC1B3C90-0F47-43DF-A6AB-9A3D48A34D02}" type="slidenum">
              <a:rPr lang="en-US"/>
              <a:pPr/>
              <a:t>7</a:t>
            </a:fld>
            <a:endParaRPr lang="en-US"/>
          </a:p>
        </p:txBody>
      </p:sp>
      <p:sp>
        <p:nvSpPr>
          <p:cNvPr id="46083" name="Rectangle 3"/>
          <p:cNvSpPr>
            <a:spLocks noGrp="1" noChangeArrowheads="1"/>
          </p:cNvSpPr>
          <p:nvPr>
            <p:ph sz="quarter" idx="1"/>
          </p:nvPr>
        </p:nvSpPr>
        <p:spPr/>
        <p:txBody>
          <a:bodyPr/>
          <a:lstStyle/>
          <a:p>
            <a:pPr marL="0" indent="0">
              <a:defRPr/>
            </a:pPr>
            <a:r>
              <a:rPr lang="en-US" smtClean="0">
                <a:ea typeface="+mn-ea"/>
                <a:cs typeface="+mn-cs"/>
              </a:rPr>
              <a:t>Object</a:t>
            </a:r>
          </a:p>
          <a:p>
            <a:pPr lvl="1">
              <a:defRPr/>
            </a:pPr>
            <a:r>
              <a:rPr lang="en-US" smtClean="0">
                <a:ea typeface="+mn-ea"/>
              </a:rPr>
              <a:t>A chunk of structured data </a:t>
            </a:r>
            <a:r>
              <a:rPr lang="en-GB" smtClean="0">
                <a:ea typeface="+mn-ea"/>
                <a:cs typeface="Times" charset="0"/>
              </a:rPr>
              <a:t>in a running software system</a:t>
            </a:r>
            <a:r>
              <a:rPr lang="en-US" smtClean="0">
                <a:ea typeface="+mn-ea"/>
              </a:rPr>
              <a:t> </a:t>
            </a:r>
          </a:p>
          <a:p>
            <a:pPr lvl="1">
              <a:defRPr/>
            </a:pPr>
            <a:endParaRPr lang="en-US" smtClean="0">
              <a:ea typeface="+mn-ea"/>
            </a:endParaRPr>
          </a:p>
          <a:p>
            <a:pPr lvl="1">
              <a:defRPr/>
            </a:pPr>
            <a:r>
              <a:rPr lang="en-US" smtClean="0">
                <a:ea typeface="+mn-ea"/>
              </a:rPr>
              <a:t>Has </a:t>
            </a:r>
            <a:r>
              <a:rPr lang="en-US" i="1" smtClean="0">
                <a:ea typeface="+mn-ea"/>
              </a:rPr>
              <a:t>properties</a:t>
            </a:r>
            <a:endParaRPr lang="en-US" smtClean="0">
              <a:ea typeface="+mn-ea"/>
            </a:endParaRPr>
          </a:p>
          <a:p>
            <a:pPr lvl="2">
              <a:defRPr/>
            </a:pPr>
            <a:r>
              <a:rPr lang="en-US" smtClean="0">
                <a:ea typeface="+mn-ea"/>
              </a:rPr>
              <a:t>Represent its state</a:t>
            </a:r>
          </a:p>
          <a:p>
            <a:pPr lvl="1">
              <a:defRPr/>
            </a:pPr>
            <a:endParaRPr lang="en-US" smtClean="0">
              <a:ea typeface="+mn-ea"/>
            </a:endParaRPr>
          </a:p>
          <a:p>
            <a:pPr lvl="1">
              <a:defRPr/>
            </a:pPr>
            <a:r>
              <a:rPr lang="en-US" smtClean="0">
                <a:ea typeface="+mn-ea"/>
              </a:rPr>
              <a:t>Has </a:t>
            </a:r>
            <a:r>
              <a:rPr lang="en-US" i="1" smtClean="0">
                <a:ea typeface="+mn-ea"/>
              </a:rPr>
              <a:t>behaviour</a:t>
            </a:r>
            <a:endParaRPr lang="en-US" smtClean="0">
              <a:ea typeface="+mn-ea"/>
            </a:endParaRPr>
          </a:p>
          <a:p>
            <a:pPr lvl="2">
              <a:defRPr/>
            </a:pPr>
            <a:r>
              <a:rPr lang="en-US" smtClean="0">
                <a:ea typeface="+mn-ea"/>
              </a:rPr>
              <a:t>How it acts and reacts</a:t>
            </a:r>
          </a:p>
          <a:p>
            <a:pPr lvl="2">
              <a:defRPr/>
            </a:pPr>
            <a:r>
              <a:rPr lang="en-US" smtClean="0">
                <a:ea typeface="+mn-ea"/>
              </a:rPr>
              <a:t>May simulate the behaviour of an object in the real world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a:defRPr/>
            </a:pPr>
            <a:r>
              <a:rPr lang="en-US" smtClean="0">
                <a:ea typeface="+mj-ea"/>
                <a:cs typeface="+mj-cs"/>
              </a:rPr>
              <a:t>Objects</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DA016DE3-F5BC-4997-A0EF-4361374F46B9}" type="slidenum">
              <a:rPr lang="en-US"/>
              <a:pPr/>
              <a:t>8</a:t>
            </a:fld>
            <a:endParaRPr lang="en-US"/>
          </a:p>
        </p:txBody>
      </p:sp>
      <p:pic>
        <p:nvPicPr>
          <p:cNvPr id="62505" name="Picture 41"/>
          <p:cNvPicPr>
            <a:picLocks noGrp="1" noChangeAspect="1" noChangeArrowheads="1"/>
          </p:cNvPicPr>
          <p:nvPr>
            <p:ph sz="quarter" idx="1"/>
          </p:nvPr>
        </p:nvPicPr>
        <p:blipFill>
          <a:blip r:embed="rId3">
            <a:extLst>
              <a:ext uri="{28A0092B-C50C-407E-A947-70E740481C1C}">
                <a14:useLocalDpi xmlns:a14="http://schemas.microsoft.com/office/drawing/2010/main" xmlns="" val="0"/>
              </a:ext>
            </a:extLst>
          </a:blip>
          <a:srcRect/>
          <a:stretch>
            <a:fillRect/>
          </a:stretch>
        </p:blipFill>
        <p:spPr>
          <a:xfrm>
            <a:off x="990600" y="1600200"/>
            <a:ext cx="7924800" cy="4073525"/>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a:defRPr/>
            </a:pPr>
            <a:r>
              <a:rPr lang="en-US" smtClean="0">
                <a:ea typeface="+mj-ea"/>
                <a:cs typeface="+mj-cs"/>
              </a:rPr>
              <a:t>Classes</a:t>
            </a:r>
          </a:p>
        </p:txBody>
      </p:sp>
      <p:sp>
        <p:nvSpPr>
          <p:cNvPr id="6" name="Slide Number Placeholder 5"/>
          <p:cNvSpPr>
            <a:spLocks noGrp="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fld id="{5F03C9A7-9064-472F-A54F-C2D2FCC8C75D}" type="slidenum">
              <a:rPr lang="en-US"/>
              <a:pPr/>
              <a:t>9</a:t>
            </a:fld>
            <a:endParaRPr lang="en-US"/>
          </a:p>
        </p:txBody>
      </p:sp>
      <p:sp>
        <p:nvSpPr>
          <p:cNvPr id="63491" name="Rectangle 3"/>
          <p:cNvSpPr>
            <a:spLocks noGrp="1" noChangeArrowheads="1"/>
          </p:cNvSpPr>
          <p:nvPr>
            <p:ph sz="quarter" idx="1"/>
          </p:nvPr>
        </p:nvSpPr>
        <p:spPr/>
        <p:txBody>
          <a:bodyPr/>
          <a:lstStyle/>
          <a:p>
            <a:pPr marL="0" indent="0"/>
            <a:r>
              <a:rPr lang="en-GB" dirty="0" smtClean="0"/>
              <a:t>A class:</a:t>
            </a:r>
          </a:p>
          <a:p>
            <a:pPr lvl="1"/>
            <a:r>
              <a:rPr lang="en-GB" dirty="0" smtClean="0"/>
              <a:t>A unit of abstraction in an object oriented (OO) program</a:t>
            </a:r>
            <a:r>
              <a:rPr lang="en-US" dirty="0" smtClean="0"/>
              <a:t> </a:t>
            </a:r>
          </a:p>
          <a:p>
            <a:pPr lvl="1"/>
            <a:endParaRPr lang="en-US" dirty="0" smtClean="0"/>
          </a:p>
          <a:p>
            <a:pPr lvl="1"/>
            <a:r>
              <a:rPr lang="en-US" dirty="0" smtClean="0"/>
              <a:t>Template or blueprint of objects</a:t>
            </a:r>
          </a:p>
          <a:p>
            <a:pPr lvl="1"/>
            <a:endParaRPr lang="en-US" dirty="0" smtClean="0"/>
          </a:p>
          <a:p>
            <a:pPr lvl="1"/>
            <a:r>
              <a:rPr lang="en-US" dirty="0" smtClean="0"/>
              <a:t>A kind of software module</a:t>
            </a:r>
          </a:p>
          <a:p>
            <a:pPr lvl="2"/>
            <a:r>
              <a:rPr lang="en-US" dirty="0" smtClean="0"/>
              <a:t>Describes its object</a:t>
            </a:r>
            <a:r>
              <a:rPr lang="en-US" altLang="ja-JP" dirty="0" smtClean="0"/>
              <a:t> structure (properties)</a:t>
            </a:r>
          </a:p>
          <a:p>
            <a:pPr lvl="2"/>
            <a:r>
              <a:rPr lang="en-US" dirty="0" smtClean="0"/>
              <a:t>Contains </a:t>
            </a:r>
            <a:r>
              <a:rPr lang="en-US" i="1" dirty="0" smtClean="0"/>
              <a:t>methods</a:t>
            </a:r>
            <a:r>
              <a:rPr lang="en-US" dirty="0" smtClean="0"/>
              <a:t> to implement their </a:t>
            </a:r>
            <a:r>
              <a:rPr lang="en-US" dirty="0" err="1" smtClean="0"/>
              <a:t>behaviour</a:t>
            </a:r>
            <a:endParaRPr lang="en-US"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3382</TotalTime>
  <Words>1450</Words>
  <Application>Microsoft Macintosh PowerPoint</Application>
  <PresentationFormat>On-screen Show (4:3)</PresentationFormat>
  <Paragraphs>226</Paragraphs>
  <Slides>25</Slides>
  <Notes>25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Civic</vt:lpstr>
      <vt:lpstr>Document</vt:lpstr>
      <vt:lpstr>Design –  Object Oriented Approach </vt:lpstr>
      <vt:lpstr>We have seen ...</vt:lpstr>
      <vt:lpstr>Design Approach</vt:lpstr>
      <vt:lpstr>Slide 4</vt:lpstr>
      <vt:lpstr>Object Oriented paradigm</vt:lpstr>
      <vt:lpstr>A View of the Two paradigms</vt:lpstr>
      <vt:lpstr>Classes and Objects</vt:lpstr>
      <vt:lpstr>Objects</vt:lpstr>
      <vt:lpstr>Classes</vt:lpstr>
      <vt:lpstr>Is Something a Class or an Instance?</vt:lpstr>
      <vt:lpstr>Instance Variables</vt:lpstr>
      <vt:lpstr>Variables vs. Objects</vt:lpstr>
      <vt:lpstr>Methods and Polymorphism</vt:lpstr>
      <vt:lpstr>Polymorphism</vt:lpstr>
      <vt:lpstr>Organizing Classes into Inheritance Hierarchies</vt:lpstr>
      <vt:lpstr>An Example Inheritance Hierarchy</vt:lpstr>
      <vt:lpstr>The Is A Rule</vt:lpstr>
      <vt:lpstr>Inheritance, Polymorphism and Variables</vt:lpstr>
      <vt:lpstr>Some Operations in the Shape Example</vt:lpstr>
      <vt:lpstr>Abstract Classes and Methods</vt:lpstr>
      <vt:lpstr>Overriding</vt:lpstr>
      <vt:lpstr>How a decision is made on which method to run?</vt:lpstr>
      <vt:lpstr>Dynamic binding</vt:lpstr>
      <vt:lpstr>Concepts that Define Object Orientation </vt:lpstr>
      <vt:lpstr>Slide 25</vt:lpstr>
    </vt:vector>
  </TitlesOfParts>
  <Company>University of Ottawa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 2100 Software Design II</dc:title>
  <dc:creator>Timothy C. Lethbridge</dc:creator>
  <cp:lastModifiedBy>966548998564</cp:lastModifiedBy>
  <cp:revision>97</cp:revision>
  <dcterms:created xsi:type="dcterms:W3CDTF">2000-08-30T16:59:35Z</dcterms:created>
  <dcterms:modified xsi:type="dcterms:W3CDTF">2021-02-12T05:52:00Z</dcterms:modified>
</cp:coreProperties>
</file>