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9" r:id="rId3"/>
    <p:sldId id="308" r:id="rId4"/>
    <p:sldId id="309" r:id="rId5"/>
    <p:sldId id="402" r:id="rId6"/>
    <p:sldId id="310" r:id="rId7"/>
    <p:sldId id="403" r:id="rId8"/>
    <p:sldId id="311" r:id="rId9"/>
    <p:sldId id="312" r:id="rId10"/>
    <p:sldId id="313" r:id="rId11"/>
    <p:sldId id="316" r:id="rId12"/>
    <p:sldId id="400" r:id="rId13"/>
    <p:sldId id="401" r:id="rId14"/>
    <p:sldId id="396" r:id="rId15"/>
    <p:sldId id="317" r:id="rId16"/>
    <p:sldId id="318" r:id="rId17"/>
    <p:sldId id="319" r:id="rId18"/>
    <p:sldId id="320" r:id="rId19"/>
    <p:sldId id="321" r:id="rId20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7845" autoAdjust="0"/>
  </p:normalViewPr>
  <p:slideViewPr>
    <p:cSldViewPr>
      <p:cViewPr>
        <p:scale>
          <a:sx n="70" d="100"/>
          <a:sy n="70" d="100"/>
        </p:scale>
        <p:origin x="-173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18563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FF65165-1195-4865-BF65-22F97740EC9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4EA396-696E-4DF0-999A-40AA0126EB9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D5C441A-1DF3-4F86-8F9D-AE596476244C}" type="slidenum">
              <a:rPr lang="en-US"/>
              <a:pPr/>
              <a:t>1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B25BB226-1002-4AF3-8A11-D0D9AA3D830D}" type="slidenum">
              <a:rPr lang="en-US"/>
              <a:pPr/>
              <a:t>12</a:t>
            </a:fld>
            <a:endParaRPr lang="en-US"/>
          </a:p>
        </p:txBody>
      </p:sp>
      <p:sp>
        <p:nvSpPr>
          <p:cNvPr id="3297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97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59410BF1-4C0E-448E-83A0-C55BDA645C09}" type="slidenum">
              <a:rPr lang="en-US"/>
              <a:pPr/>
              <a:t>13</a:t>
            </a:fld>
            <a:endParaRPr 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many’. The implication of a one-to-one association is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whenever you create an instance of one of the classes, you must simultaneously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create an instance of the other; and when you delete one you must delete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other. If</a:t>
            </a:r>
            <a:endParaRPr lang="en-US" dirty="0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BCB1C008-C152-4545-AF1A-488C485D0952}" type="slidenum">
              <a:rPr lang="en-US"/>
              <a:pPr/>
              <a:t>14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AEC067C6-6CF9-4F63-B1E0-3AFE8C6B16F3}" type="slidenum">
              <a:rPr lang="en-US"/>
              <a:pPr/>
              <a:t>15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DD81CBD-F0B8-4179-A85F-900E07D2FDF9}" type="slidenum">
              <a:rPr lang="en-US"/>
              <a:pPr/>
              <a:t>16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In some circumstances, an attribute that concerns two associated classes cannot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be placed in either of the classes. For example, imagine the association shown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Figure 5.6, in which a student can register in any number of course sections,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 course section can have any number of students. In which class should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student’s grade be put?</a:t>
            </a:r>
          </a:p>
          <a:p>
            <a:endParaRPr lang="en-IN" sz="1200" kern="1200" baseline="0" dirty="0" smtClean="0">
              <a:solidFill>
                <a:schemeClr val="tx1"/>
              </a:solidFill>
              <a:latin typeface="Times" charset="0"/>
              <a:ea typeface="MS PGothic" pitchFamily="34" charset="-128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Any time you see a many-to-many association, you should consider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whether an association class is needed.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The fact that an association class has two many-to-one associations means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that to create an instance, you must already have instances of the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associated classes.</a:t>
            </a:r>
            <a:endParaRPr lang="en-US" dirty="0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68823F15-6B67-4FBA-AA4D-0CF55B72DE9B}" type="slidenum">
              <a:rPr lang="en-US"/>
              <a:pPr/>
              <a:t>17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Reflexive associations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It is possible for an association to connect a class to itself. Two examples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are found in Figure 5.8. A course can require other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prerequisite courses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taken first. If two courses cover nearly the same material, taking one of them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may preclude a student from taking the other, and vice versa – such courses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are said to be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mutually exclusive. The first association is asymmetric, since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roles of the classes at each end are clearly different. The second, on the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hand, is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symmetric. To make the meaning clear, you should label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asymmetric reflexive association using role names instead of an association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name.</a:t>
            </a:r>
            <a:endParaRPr lang="en-US" dirty="0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E1FED1A-4338-484E-A6BE-D8660F99A313}" type="slidenum">
              <a:rPr lang="en-US"/>
              <a:pPr/>
              <a:t>18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Links as instances of associations</a:t>
            </a:r>
          </a:p>
          <a:p>
            <a:pPr>
              <a:defRPr/>
            </a:pPr>
            <a:endParaRPr lang="en-IN" sz="1200" kern="1200" baseline="0" dirty="0" smtClean="0">
              <a:solidFill>
                <a:schemeClr val="tx1"/>
              </a:solidFill>
              <a:latin typeface="Times" charset="0"/>
              <a:ea typeface="MS PGothic" pitchFamily="34" charset="-128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Associations and links are by default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bi-directional. </a:t>
            </a:r>
          </a:p>
          <a:p>
            <a:endParaRPr lang="en-IN" sz="1200" i="1" kern="1200" baseline="0" dirty="0" smtClean="0">
              <a:solidFill>
                <a:schemeClr val="tx1"/>
              </a:solidFill>
              <a:latin typeface="Times" charset="0"/>
              <a:ea typeface="MS PGothic" pitchFamily="34" charset="-128"/>
              <a:cs typeface="ＭＳ Ｐゴシック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In a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uni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-directional association, two classes are related, but only one class knows that the relationship exists. 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An example of a 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uni</a:t>
            </a:r>
            <a:r>
              <a:rPr lang="en-US" sz="1200" b="1" i="0" kern="120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-directional association: The 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OverdrawnAccountsReport</a:t>
            </a:r>
            <a:r>
              <a:rPr lang="en-US" sz="1200" b="1" i="0" kern="120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 class knows about the 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BankAccount</a:t>
            </a:r>
            <a:r>
              <a:rPr lang="en-US" sz="1200" b="1" i="0" kern="120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 class, but the 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BankAccount</a:t>
            </a:r>
            <a:r>
              <a:rPr lang="en-US" sz="1200" b="1" i="0" kern="120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 class does not know about the association</a:t>
            </a:r>
            <a:endParaRPr lang="en-US" sz="1200" b="0" i="0" kern="1200" dirty="0" smtClean="0">
              <a:solidFill>
                <a:schemeClr val="tx1"/>
              </a:solidFill>
              <a:latin typeface="Times" charset="0"/>
              <a:ea typeface="MS PGothic" pitchFamily="34" charset="-128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charset="0"/>
              <a:ea typeface="MS PGothic" pitchFamily="34" charset="-128"/>
              <a:cs typeface="ＭＳ Ｐゴシック" charset="0"/>
            </a:endParaRPr>
          </a:p>
          <a:p>
            <a:endParaRPr lang="en-IN" sz="1200" kern="1200" baseline="0" dirty="0" smtClean="0">
              <a:solidFill>
                <a:schemeClr val="tx1"/>
              </a:solidFill>
              <a:latin typeface="Times" charset="0"/>
              <a:ea typeface="MS PGothic" pitchFamily="34" charset="-128"/>
              <a:cs typeface="+mn-cs"/>
            </a:endParaRPr>
          </a:p>
          <a:p>
            <a:endParaRPr lang="en-US" dirty="0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F0DCD06-DF71-41E4-9EF6-1E6490503C33}" type="slidenum">
              <a:rPr lang="en-US"/>
              <a:pPr/>
              <a:t>19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CC6E5D8-7199-46BC-A453-F9CE7B09CDAB}" type="slidenum">
              <a:rPr lang="en-US"/>
              <a:pPr/>
              <a:t>2</a:t>
            </a:fld>
            <a:endParaRPr lang="en-US"/>
          </a:p>
        </p:txBody>
      </p:sp>
      <p:sp>
        <p:nvSpPr>
          <p:cNvPr id="3205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0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GB" sz="2000" kern="120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rPr>
              <a:t>Two important methodologists </a:t>
            </a:r>
            <a:r>
              <a:rPr lang="en-GB" sz="2000" kern="1200" dirty="0" err="1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rPr>
              <a:t>Rumbaugh</a:t>
            </a:r>
            <a:r>
              <a:rPr lang="en-GB" sz="2000" kern="120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rPr>
              <a:t> and </a:t>
            </a:r>
            <a:r>
              <a:rPr lang="en-GB" sz="2000" kern="1200" dirty="0" err="1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rPr>
              <a:t>Booch</a:t>
            </a:r>
            <a:r>
              <a:rPr lang="en-GB" sz="2000" kern="120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rPr>
              <a:t> decided to merge their approaches in 1994.</a:t>
            </a:r>
          </a:p>
          <a:p>
            <a:pPr lvl="2">
              <a:defRPr/>
            </a:pPr>
            <a:r>
              <a:rPr lang="en-GB" sz="2000" kern="120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rPr>
              <a:t>They worked together at the Rational Software Corporation</a:t>
            </a:r>
            <a:r>
              <a:rPr lang="en-US" sz="2000" kern="120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rPr>
              <a:t> </a:t>
            </a:r>
            <a:endParaRPr lang="en-GB" sz="2000" kern="1200" dirty="0" smtClean="0">
              <a:solidFill>
                <a:schemeClr val="tx1"/>
              </a:solidFill>
              <a:latin typeface="Times" charset="0"/>
              <a:ea typeface="MS PGothic" pitchFamily="34" charset="-128"/>
              <a:cs typeface="+mn-cs"/>
            </a:endParaRPr>
          </a:p>
          <a:p>
            <a:pPr lvl="1">
              <a:defRPr/>
            </a:pPr>
            <a:r>
              <a:rPr lang="en-GB" sz="2000" kern="120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rPr>
              <a:t>In 1995, another methodologist, Jacobson,  joined the team</a:t>
            </a:r>
          </a:p>
          <a:p>
            <a:pPr lvl="2">
              <a:defRPr/>
            </a:pPr>
            <a:r>
              <a:rPr lang="en-US" sz="2000" kern="120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rPr>
              <a:t>His work focused on use cases </a:t>
            </a:r>
          </a:p>
          <a:p>
            <a:pPr>
              <a:defRPr/>
            </a:pPr>
            <a:endParaRPr lang="en-US" dirty="0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61C4FB3-7C9F-41C9-A371-AF400A55071A}" type="slidenum">
              <a:rPr lang="en-US"/>
              <a:pPr/>
              <a:t>3</a:t>
            </a:fld>
            <a:endParaRPr lang="en-US"/>
          </a:p>
        </p:txBody>
      </p:sp>
      <p:sp>
        <p:nvSpPr>
          <p:cNvPr id="3215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15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1AAB683-CA50-46F2-B1A2-C093EEF4F1FE}" type="slidenum">
              <a:rPr lang="en-US"/>
              <a:pPr/>
              <a:t>4</a:t>
            </a:fld>
            <a:endParaRPr lang="en-US"/>
          </a:p>
        </p:txBody>
      </p:sp>
      <p:sp>
        <p:nvSpPr>
          <p:cNvPr id="3225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25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Why use a standard modeling language?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Some developers have been successful at developing small software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without the use of diagrams or other features of modeling languages.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as their systems become larger and larger, such developers have an increasingly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difficult time seeing the ‘big picture’ and are liable to create poor designs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take much longer in their work.</a:t>
            </a:r>
          </a:p>
          <a:p>
            <a:endParaRPr lang="en-IN" sz="1200" kern="1200" baseline="0" dirty="0" smtClean="0">
              <a:solidFill>
                <a:schemeClr val="tx1"/>
              </a:solidFill>
              <a:latin typeface="Times" charset="0"/>
              <a:ea typeface="MS PGothic" pitchFamily="34" charset="-128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Since it is a standard notation, everybody who looks at the model will be 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interpret it the same way.</a:t>
            </a:r>
          </a:p>
          <a:p>
            <a:endParaRPr lang="en-IN" sz="1200" kern="1200" baseline="0" dirty="0" smtClean="0">
              <a:solidFill>
                <a:schemeClr val="tx1"/>
              </a:solidFill>
              <a:latin typeface="Times" charset="0"/>
              <a:ea typeface="MS PGothic" pitchFamily="34" charset="-128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Several diagrams can present the same information in slightly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different ways, either with different notations or with different levels of detail</a:t>
            </a:r>
          </a:p>
          <a:p>
            <a:endParaRPr lang="en-IN" sz="1200" kern="1200" baseline="0" dirty="0" smtClean="0">
              <a:solidFill>
                <a:schemeClr val="tx1"/>
              </a:solidFill>
              <a:latin typeface="Times" charset="0"/>
              <a:ea typeface="MS PGothic" pitchFamily="34" charset="-128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 model can lead software engineers to have insights about the system;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can analyze the model (manually or using tools) to discover problems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properties of it.</a:t>
            </a:r>
            <a:endParaRPr lang="en-US" dirty="0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22BC1F5-3B01-4609-814D-CCCF9C81A453}" type="slidenum">
              <a:rPr lang="en-US"/>
              <a:pPr/>
              <a:t>6</a:t>
            </a:fld>
            <a:endParaRPr lang="en-US"/>
          </a:p>
        </p:txBody>
      </p:sp>
      <p:sp>
        <p:nvSpPr>
          <p:cNvPr id="3246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4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BE76EA3-CB46-4737-80FE-0F1065C4A5E5}" type="slidenum">
              <a:rPr lang="en-US"/>
              <a:pPr/>
              <a:t>8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B802E9AF-1349-473B-8672-7B0C110096B8}" type="slidenum">
              <a:rPr lang="en-US"/>
              <a:pPr/>
              <a:t>9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association is used to show how instances of two classes will reference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other. The association is drawn as a line between the classes.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Symbols indicating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multiplicity are shown at each end of the association.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multiplicity indicates how many instances of the class at this end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association can be linked to an instance of the class at the other end of the association.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Figure 5.2 gives some examples of associations, showing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multiplicity.</a:t>
            </a:r>
          </a:p>
          <a:p>
            <a:r>
              <a:rPr lang="en-US" b="1" dirty="0" smtClean="0"/>
              <a:t>0 </a:t>
            </a:r>
            <a:r>
              <a:rPr lang="en-US" dirty="0" smtClean="0"/>
              <a:t>No instances (rare)</a:t>
            </a:r>
          </a:p>
          <a:p>
            <a:r>
              <a:rPr lang="en-US" b="1" dirty="0" smtClean="0"/>
              <a:t>0..1 </a:t>
            </a:r>
            <a:r>
              <a:rPr lang="en-US" dirty="0" smtClean="0"/>
              <a:t>No instances, or one instance</a:t>
            </a:r>
          </a:p>
          <a:p>
            <a:r>
              <a:rPr lang="en-US" b="1" dirty="0" smtClean="0"/>
              <a:t>1 </a:t>
            </a:r>
            <a:r>
              <a:rPr lang="en-US" dirty="0" smtClean="0"/>
              <a:t>Exactly one instance</a:t>
            </a:r>
          </a:p>
          <a:p>
            <a:r>
              <a:rPr lang="en-US" b="1" dirty="0" smtClean="0"/>
              <a:t>1..1 </a:t>
            </a:r>
            <a:r>
              <a:rPr lang="en-US" dirty="0" smtClean="0"/>
              <a:t>Exactly one instance</a:t>
            </a:r>
          </a:p>
          <a:p>
            <a:r>
              <a:rPr lang="en-US" b="1" dirty="0" smtClean="0"/>
              <a:t>0..* </a:t>
            </a:r>
            <a:r>
              <a:rPr lang="en-US" dirty="0" smtClean="0"/>
              <a:t>Zero or more instances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Zero or more instances</a:t>
            </a:r>
          </a:p>
          <a:p>
            <a:pPr>
              <a:buFont typeface="Arial" charset="0"/>
              <a:buChar char="•"/>
            </a:pPr>
            <a:r>
              <a:rPr lang="en-US" b="1" dirty="0" smtClean="0"/>
              <a:t>1..* </a:t>
            </a:r>
            <a:r>
              <a:rPr lang="en-US" dirty="0" smtClean="0"/>
              <a:t>One or more instances</a:t>
            </a:r>
          </a:p>
          <a:p>
            <a:pPr>
              <a:buFont typeface="Arial" charset="0"/>
              <a:buNone/>
            </a:pPr>
            <a:endParaRPr lang="en-IN" dirty="0" smtClean="0">
              <a:ea typeface="ＭＳ Ｐゴシック" charset="0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 very common multiplicity is ∗, which is normally read as ‘many’, and means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any integer greater than or equal to zero. If there can be either zero or one object linked to an object at the other end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the association, then the multiplicity is said to be ‘optional’, and the notation 0..1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is used. k; therefore 0..∗ and ∗ mean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thing, while 1..∗ means ‘at least one’.</a:t>
            </a:r>
            <a:endParaRPr lang="en-IN" dirty="0" smtClean="0">
              <a:ea typeface="ＭＳ Ｐゴシック" charset="0"/>
              <a:cs typeface="+mn-cs"/>
            </a:endParaRPr>
          </a:p>
          <a:p>
            <a:pPr>
              <a:buFont typeface="Arial" charset="0"/>
              <a:buNone/>
            </a:pPr>
            <a:endParaRPr lang="en-IN" dirty="0" smtClean="0">
              <a:ea typeface="ＭＳ Ｐゴシック" charset="0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Specific multiplicities involving intervals or exact numbers greater than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are not common, and should only be specified after careful thought</a:t>
            </a:r>
          </a:p>
          <a:p>
            <a:endParaRPr lang="en-IN" sz="1200" kern="1200" baseline="0" dirty="0" smtClean="0">
              <a:solidFill>
                <a:schemeClr val="tx1"/>
              </a:solidFill>
              <a:latin typeface="Times" charset="0"/>
              <a:ea typeface="MS PGothic" pitchFamily="34" charset="-128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 more reasonable multiplicity for parents might be 0..2.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If you do not specify the multiplicity of an association end, then it is said to be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undefined. We strongly recommend never leaving a multiplicity undefined,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since much of the meaning of a class diagram comes from the multiplicities.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some earlier versions of UML, leaving the multiplicity blank meant it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interpreted as ‘one’ rather than undefined; you may see some older diagrams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using this convention.</a:t>
            </a:r>
          </a:p>
          <a:p>
            <a:endParaRPr lang="en-US" dirty="0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D87C026-9F36-4949-B429-070B864DED95}" type="slidenum">
              <a:rPr lang="en-US"/>
              <a:pPr/>
              <a:t>10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Each association can be labeled, to make explicit the nature of the association.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There are two types of labels, association names and role names.</a:t>
            </a:r>
          </a:p>
          <a:p>
            <a:endParaRPr lang="en-IN" sz="1200" kern="1200" baseline="0" dirty="0" smtClean="0">
              <a:solidFill>
                <a:schemeClr val="tx1"/>
              </a:solidFill>
              <a:latin typeface="Times" charset="0"/>
              <a:ea typeface="MS PGothic" pitchFamily="34" charset="-128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association name should be a verb or verb phrase, and is placed next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middle of the association. One class becomes the subject and the other class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becomes the object of the verb. For example, the association between Employee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and Company is called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worksFor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. You can read the association in one direction as,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‘an employee works for a company’. The direction to read the association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normally obvious, but can be clarified by showing a little arrow (a filled triangle)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next to the association name (as in the fourth association in Figure 5.3).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Another way of labeling an association is to use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role name. Role names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be attached to either or both ends of an association. A role name acts,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context of the association, as an alternative name for the class to which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attached. For example, in the association between Person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BoardOfDirectors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,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boardMember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 is a role name that describes the people who happen to be members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of the board.</a:t>
            </a:r>
          </a:p>
          <a:p>
            <a:endParaRPr lang="en-IN" sz="1200" kern="1200" baseline="0" dirty="0" smtClean="0">
              <a:solidFill>
                <a:schemeClr val="tx1"/>
              </a:solidFill>
              <a:latin typeface="Times" charset="0"/>
              <a:ea typeface="MS PGothic" pitchFamily="34" charset="-128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If you omit both the association name and role names, then consider that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association’s name is simply has, by default. This</a:t>
            </a:r>
          </a:p>
          <a:p>
            <a:endParaRPr lang="en-US" dirty="0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B43D9BD-3E02-4DF2-B107-076A8A31C3C1}" type="slidenum">
              <a:rPr lang="en-US"/>
              <a:pPr/>
              <a:t>11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importantly, you should always ask yourself whether a less restrictive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multiplicity could also makes sense in some circumstances. By less restrictive,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we mean using ‘many’ or ‘optional’ instead of ‘one’ or some other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other hand, using ‘many’, as opposed to ‘one’, when it is not justified,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increase a system’s complexity and reduce its efficiency.</a:t>
            </a:r>
          </a:p>
          <a:p>
            <a:endParaRPr lang="en-US" dirty="0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AF2B47C-2730-485E-9218-A0D5413EA1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BBFA-9F3E-4D8F-AE6A-230355CB0A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CFA193E-187A-4E99-AB54-992133113A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Lethbridge/Laganière 2005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3FCF3C-6434-4E16-9089-58CE4E2038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4900" y="1371600"/>
            <a:ext cx="3695700" cy="23241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14900" y="3848100"/>
            <a:ext cx="3695700" cy="23241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Lethbridge/Laganière 2005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8AB834-BE0B-46EA-B85C-F7322EBACB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E1805B4-8BE7-4476-AF72-C687FEF95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00905F9-7A87-4188-9E8A-049CD953AD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F3EC-93F0-4444-A55A-2CE6AB1F40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083069E-9A01-493A-B530-5681955FAB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6867C98-AC80-48E1-8577-CF315E6E0E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C28EAA-E7CB-43FA-949F-B04C705FA0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417A04-B5A1-446B-A931-40E06F48CA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3FE62DF-F10C-40F3-9CF4-2AA32AD9DA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E64B5B3-266A-4A0A-A8BD-0BC107D2B6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grpSp>
        <p:nvGrpSpPr>
          <p:cNvPr id="20" name="Group 8"/>
          <p:cNvGrpSpPr>
            <a:grpSpLocks/>
          </p:cNvGrpSpPr>
          <p:nvPr userDrawn="1"/>
        </p:nvGrpSpPr>
        <p:grpSpPr bwMode="auto">
          <a:xfrm>
            <a:off x="215900" y="1276350"/>
            <a:ext cx="8275638" cy="5429250"/>
            <a:chOff x="136" y="768"/>
            <a:chExt cx="5213" cy="3420"/>
          </a:xfrm>
        </p:grpSpPr>
        <p:pic>
          <p:nvPicPr>
            <p:cNvPr id="21" name="Picture 9"/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88" y="3848"/>
              <a:ext cx="4644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10"/>
            <p:cNvPicPr>
              <a:picLocks noChangeAspect="1" noChangeArrowheads="1"/>
            </p:cNvPicPr>
            <p:nvPr userDrawn="1"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36" y="768"/>
              <a:ext cx="516" cy="3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11"/>
            <p:cNvPicPr>
              <a:picLocks noChangeAspect="1" noChangeArrowheads="1"/>
            </p:cNvPicPr>
            <p:nvPr userDrawn="1"/>
          </p:nvPicPr>
          <p:blipFill>
            <a:blip r:embed="rId17"/>
            <a:srcRect/>
            <a:stretch>
              <a:fillRect/>
            </a:stretch>
          </p:blipFill>
          <p:spPr bwMode="auto">
            <a:xfrm rot="2678447">
              <a:off x="330" y="3631"/>
              <a:ext cx="483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12"/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6" y="3840"/>
              <a:ext cx="21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85786" y="100010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200" dirty="0" smtClean="0">
                <a:solidFill>
                  <a:schemeClr val="tx2"/>
                </a:solidFill>
                <a:latin typeface="Arial" charset="0"/>
                <a:ea typeface="ＭＳ Ｐゴシック" charset="0"/>
              </a:rPr>
              <a:t>UML Diagrams</a:t>
            </a:r>
            <a:endParaRPr lang="en-US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76600"/>
            <a:ext cx="6400800" cy="1752600"/>
          </a:xfrm>
        </p:spPr>
        <p:txBody>
          <a:bodyPr/>
          <a:lstStyle/>
          <a:p>
            <a:pPr>
              <a:defRPr/>
            </a:pPr>
            <a:endParaRPr lang="en-US" dirty="0" smtClean="0">
              <a:latin typeface="Arial Narrow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Labelling associations</a:t>
            </a:r>
            <a:r>
              <a:rPr lang="en-US" smtClean="0">
                <a:ea typeface="+mj-ea"/>
                <a:cs typeface="+mj-cs"/>
              </a:rPr>
              <a:t> 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391400" cy="4800600"/>
          </a:xfrm>
        </p:spPr>
        <p:txBody>
          <a:bodyPr/>
          <a:lstStyle/>
          <a:p>
            <a:pPr lvl="1">
              <a:defRPr/>
            </a:pPr>
            <a:r>
              <a:rPr lang="en-GB" sz="2000" smtClean="0">
                <a:ea typeface="+mn-ea"/>
              </a:rPr>
              <a:t>Each association can be labelled, to make explicit the nature of the association</a:t>
            </a:r>
            <a:r>
              <a:rPr lang="en-US" sz="2000" smtClean="0">
                <a:ea typeface="+mn-ea"/>
              </a:rPr>
              <a:t> </a:t>
            </a:r>
          </a:p>
        </p:txBody>
      </p:sp>
      <p:pic>
        <p:nvPicPr>
          <p:cNvPr id="125964" name="Picture 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209800" y="2209800"/>
            <a:ext cx="5538788" cy="3709988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E5C3E98-D1D4-4FDF-8FA8-6915B5194A44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Analyzing and validating associations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CC9D626-3BE4-4B81-9267-B22F5A7FB70C}" type="slidenum">
              <a:rPr lang="en-US"/>
              <a:pPr/>
              <a:t>11</a:t>
            </a:fld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GB" b="1" dirty="0" smtClean="0"/>
              <a:t>Many-to-one</a:t>
            </a:r>
          </a:p>
          <a:p>
            <a:pPr lvl="2"/>
            <a:r>
              <a:rPr lang="en-GB" dirty="0" smtClean="0"/>
              <a:t>A company has many employees, </a:t>
            </a:r>
          </a:p>
          <a:p>
            <a:pPr lvl="2"/>
            <a:r>
              <a:rPr lang="en-GB" dirty="0" smtClean="0"/>
              <a:t>An employee can only work for one company.</a:t>
            </a:r>
          </a:p>
          <a:p>
            <a:pPr lvl="2"/>
            <a:r>
              <a:rPr lang="en-GB" dirty="0" smtClean="0"/>
              <a:t>A company can have zero employees</a:t>
            </a:r>
          </a:p>
          <a:p>
            <a:pPr lvl="3"/>
            <a:r>
              <a:rPr lang="en-GB" dirty="0" smtClean="0"/>
              <a:t>E.g. a </a:t>
            </a:r>
            <a:r>
              <a:rPr lang="en-GB" altLang="en-US" dirty="0" smtClean="0"/>
              <a:t>‘</a:t>
            </a:r>
            <a:r>
              <a:rPr lang="en-GB" dirty="0" smtClean="0"/>
              <a:t>shell</a:t>
            </a:r>
            <a:r>
              <a:rPr lang="en-GB" altLang="en-US" dirty="0" smtClean="0"/>
              <a:t>’</a:t>
            </a:r>
            <a:r>
              <a:rPr lang="en-GB" dirty="0" smtClean="0"/>
              <a:t> company</a:t>
            </a:r>
          </a:p>
          <a:p>
            <a:pPr lvl="2"/>
            <a:r>
              <a:rPr lang="en-GB" dirty="0" smtClean="0"/>
              <a:t>It is not possible to be an employee unless you work for a company</a:t>
            </a:r>
            <a:endParaRPr lang="en-US" dirty="0" smtClean="0"/>
          </a:p>
        </p:txBody>
      </p:sp>
      <p:sp>
        <p:nvSpPr>
          <p:cNvPr id="35846" name="AutoShape 6"/>
          <p:cNvSpPr>
            <a:spLocks noChangeAspect="1" noChangeArrowheads="1" noTextEdit="1"/>
          </p:cNvSpPr>
          <p:nvPr/>
        </p:nvSpPr>
        <p:spPr bwMode="auto">
          <a:xfrm>
            <a:off x="2362200" y="5105400"/>
            <a:ext cx="6248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>
            <a:off x="3462338" y="5416550"/>
            <a:ext cx="40481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3517900" y="5257800"/>
            <a:ext cx="635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*</a:t>
            </a:r>
            <a:endParaRPr lang="en-US"/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5165725" y="5105400"/>
            <a:ext cx="660400" cy="274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0" name="Rectangle 11"/>
          <p:cNvSpPr>
            <a:spLocks noChangeArrowheads="1"/>
          </p:cNvSpPr>
          <p:nvPr/>
        </p:nvSpPr>
        <p:spPr bwMode="auto">
          <a:xfrm>
            <a:off x="5184775" y="5160963"/>
            <a:ext cx="6270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worksFor</a:t>
            </a:r>
            <a:endParaRPr lang="en-US"/>
          </a:p>
        </p:txBody>
      </p:sp>
      <p:sp>
        <p:nvSpPr>
          <p:cNvPr id="35851" name="Rectangle 12"/>
          <p:cNvSpPr>
            <a:spLocks noChangeArrowheads="1"/>
          </p:cNvSpPr>
          <p:nvPr/>
        </p:nvSpPr>
        <p:spPr bwMode="auto">
          <a:xfrm>
            <a:off x="7419975" y="5178425"/>
            <a:ext cx="17463" cy="2381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Rectangle 13"/>
          <p:cNvSpPr>
            <a:spLocks noChangeArrowheads="1"/>
          </p:cNvSpPr>
          <p:nvPr/>
        </p:nvSpPr>
        <p:spPr bwMode="auto">
          <a:xfrm>
            <a:off x="2371725" y="5151438"/>
            <a:ext cx="1081088" cy="530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Rectangle 14"/>
          <p:cNvSpPr>
            <a:spLocks noChangeArrowheads="1"/>
          </p:cNvSpPr>
          <p:nvPr/>
        </p:nvSpPr>
        <p:spPr bwMode="auto">
          <a:xfrm>
            <a:off x="2471738" y="5233988"/>
            <a:ext cx="8397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Employee</a:t>
            </a:r>
            <a:endParaRPr lang="en-US"/>
          </a:p>
        </p:txBody>
      </p:sp>
      <p:sp>
        <p:nvSpPr>
          <p:cNvPr id="35854" name="Rectangle 15"/>
          <p:cNvSpPr>
            <a:spLocks noChangeArrowheads="1"/>
          </p:cNvSpPr>
          <p:nvPr/>
        </p:nvSpPr>
        <p:spPr bwMode="auto">
          <a:xfrm>
            <a:off x="7519988" y="5151438"/>
            <a:ext cx="1081087" cy="530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5" name="Rectangle 16"/>
          <p:cNvSpPr>
            <a:spLocks noChangeArrowheads="1"/>
          </p:cNvSpPr>
          <p:nvPr/>
        </p:nvSpPr>
        <p:spPr bwMode="auto">
          <a:xfrm>
            <a:off x="7658100" y="5233988"/>
            <a:ext cx="8096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Company</a:t>
            </a:r>
            <a:endParaRPr lang="en-US"/>
          </a:p>
        </p:txBody>
      </p:sp>
      <p:sp>
        <p:nvSpPr>
          <p:cNvPr id="35856" name="Rectangle 17"/>
          <p:cNvSpPr>
            <a:spLocks noChangeArrowheads="1"/>
          </p:cNvSpPr>
          <p:nvPr/>
        </p:nvSpPr>
        <p:spPr bwMode="auto">
          <a:xfrm>
            <a:off x="7327900" y="5181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Analyzing and validating associations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0D911FF-877B-4BDB-A57F-DBD2C266EBCD}" type="slidenum">
              <a:rPr lang="en-US"/>
              <a:pPr/>
              <a:t>12</a:t>
            </a:fld>
            <a:endParaRPr 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GB" b="1" dirty="0" smtClean="0">
                <a:ea typeface="+mn-ea"/>
              </a:rPr>
              <a:t>Many-to-many</a:t>
            </a:r>
            <a:endParaRPr lang="en-GB" dirty="0" smtClean="0">
              <a:ea typeface="+mn-ea"/>
            </a:endParaRPr>
          </a:p>
          <a:p>
            <a:pPr lvl="2">
              <a:defRPr/>
            </a:pPr>
            <a:r>
              <a:rPr lang="en-GB" dirty="0" smtClean="0">
                <a:ea typeface="+mn-ea"/>
              </a:rPr>
              <a:t>An assistant can work for many managers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A manager can have many assistants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Assistants can work in pools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Managers can have a group of assistants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Some managers might have zero assistants. 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Is it possible for an assistant to have, perhaps temporarily, zero managers?</a:t>
            </a:r>
            <a:endParaRPr lang="en-US" dirty="0" smtClean="0">
              <a:ea typeface="+mn-ea"/>
            </a:endParaRPr>
          </a:p>
        </p:txBody>
      </p:sp>
      <p:grpSp>
        <p:nvGrpSpPr>
          <p:cNvPr id="37894" name="Group 6"/>
          <p:cNvGrpSpPr>
            <a:grpSpLocks noChangeAspect="1"/>
          </p:cNvGrpSpPr>
          <p:nvPr/>
        </p:nvGrpSpPr>
        <p:grpSpPr bwMode="auto">
          <a:xfrm>
            <a:off x="1524000" y="4953000"/>
            <a:ext cx="7315200" cy="642938"/>
            <a:chOff x="960" y="3120"/>
            <a:chExt cx="4608" cy="405"/>
          </a:xfrm>
        </p:grpSpPr>
        <p:sp>
          <p:nvSpPr>
            <p:cNvPr id="37896" name="AutoShape 5"/>
            <p:cNvSpPr>
              <a:spLocks noChangeAspect="1" noChangeArrowheads="1" noTextEdit="1"/>
            </p:cNvSpPr>
            <p:nvPr/>
          </p:nvSpPr>
          <p:spPr bwMode="auto">
            <a:xfrm>
              <a:off x="960" y="3120"/>
              <a:ext cx="460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897" name="Line 7"/>
            <p:cNvSpPr>
              <a:spLocks noChangeShapeType="1"/>
            </p:cNvSpPr>
            <p:nvPr/>
          </p:nvSpPr>
          <p:spPr bwMode="auto">
            <a:xfrm>
              <a:off x="1771" y="3323"/>
              <a:ext cx="298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898" name="Rectangle 8"/>
            <p:cNvSpPr>
              <a:spLocks noChangeArrowheads="1"/>
            </p:cNvSpPr>
            <p:nvPr/>
          </p:nvSpPr>
          <p:spPr bwMode="auto">
            <a:xfrm>
              <a:off x="1838" y="3147"/>
              <a:ext cx="4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/>
            </a:p>
          </p:txBody>
        </p:sp>
        <p:sp>
          <p:nvSpPr>
            <p:cNvPr id="37899" name="Rectangle 9"/>
            <p:cNvSpPr>
              <a:spLocks noChangeArrowheads="1"/>
            </p:cNvSpPr>
            <p:nvPr/>
          </p:nvSpPr>
          <p:spPr bwMode="auto">
            <a:xfrm>
              <a:off x="4203" y="3336"/>
              <a:ext cx="51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supervisor</a:t>
              </a:r>
              <a:endParaRPr lang="en-US"/>
            </a:p>
          </p:txBody>
        </p:sp>
        <p:sp>
          <p:nvSpPr>
            <p:cNvPr id="37900" name="Rectangle 10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Rectangle 11"/>
            <p:cNvSpPr>
              <a:spLocks noChangeArrowheads="1"/>
            </p:cNvSpPr>
            <p:nvPr/>
          </p:nvSpPr>
          <p:spPr bwMode="auto">
            <a:xfrm>
              <a:off x="4636" y="3147"/>
              <a:ext cx="4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/>
            </a:p>
          </p:txBody>
        </p:sp>
        <p:sp>
          <p:nvSpPr>
            <p:cNvPr id="37902" name="Rectangle 12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Rectangle 13"/>
            <p:cNvSpPr>
              <a:spLocks noChangeArrowheads="1"/>
            </p:cNvSpPr>
            <p:nvPr/>
          </p:nvSpPr>
          <p:spPr bwMode="auto">
            <a:xfrm>
              <a:off x="4636" y="3147"/>
              <a:ext cx="4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/>
            </a:p>
          </p:txBody>
        </p:sp>
        <p:sp>
          <p:nvSpPr>
            <p:cNvPr id="37904" name="Rectangle 14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Rectangle 15"/>
            <p:cNvSpPr>
              <a:spLocks noChangeArrowheads="1"/>
            </p:cNvSpPr>
            <p:nvPr/>
          </p:nvSpPr>
          <p:spPr bwMode="auto">
            <a:xfrm>
              <a:off x="4636" y="3147"/>
              <a:ext cx="4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/>
            </a:p>
          </p:txBody>
        </p:sp>
        <p:sp>
          <p:nvSpPr>
            <p:cNvPr id="37906" name="Rectangle 16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Rectangle 17"/>
            <p:cNvSpPr>
              <a:spLocks noChangeArrowheads="1"/>
            </p:cNvSpPr>
            <p:nvPr/>
          </p:nvSpPr>
          <p:spPr bwMode="auto">
            <a:xfrm>
              <a:off x="4636" y="3147"/>
              <a:ext cx="4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/>
            </a:p>
          </p:txBody>
        </p:sp>
        <p:sp>
          <p:nvSpPr>
            <p:cNvPr id="37908" name="Rectangle 18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Rectangle 19"/>
            <p:cNvSpPr>
              <a:spLocks noChangeArrowheads="1"/>
            </p:cNvSpPr>
            <p:nvPr/>
          </p:nvSpPr>
          <p:spPr bwMode="auto">
            <a:xfrm>
              <a:off x="4636" y="3147"/>
              <a:ext cx="4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/>
            </a:p>
          </p:txBody>
        </p:sp>
        <p:sp>
          <p:nvSpPr>
            <p:cNvPr id="37910" name="Rectangle 20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Rectangle 21"/>
            <p:cNvSpPr>
              <a:spLocks noChangeArrowheads="1"/>
            </p:cNvSpPr>
            <p:nvPr/>
          </p:nvSpPr>
          <p:spPr bwMode="auto">
            <a:xfrm>
              <a:off x="4473" y="3147"/>
              <a:ext cx="1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1..*</a:t>
              </a:r>
              <a:endParaRPr lang="en-US"/>
            </a:p>
          </p:txBody>
        </p:sp>
        <p:sp>
          <p:nvSpPr>
            <p:cNvPr id="37912" name="Rectangle 22"/>
            <p:cNvSpPr>
              <a:spLocks noChangeArrowheads="1"/>
            </p:cNvSpPr>
            <p:nvPr/>
          </p:nvSpPr>
          <p:spPr bwMode="auto">
            <a:xfrm>
              <a:off x="967" y="3127"/>
              <a:ext cx="797" cy="39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Rectangle 23"/>
            <p:cNvSpPr>
              <a:spLocks noChangeArrowheads="1"/>
            </p:cNvSpPr>
            <p:nvPr/>
          </p:nvSpPr>
          <p:spPr bwMode="auto">
            <a:xfrm>
              <a:off x="1055" y="3188"/>
              <a:ext cx="5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latin typeface="Arial" pitchFamily="34" charset="0"/>
                </a:rPr>
                <a:t>Assistant</a:t>
              </a:r>
            </a:p>
          </p:txBody>
        </p:sp>
        <p:sp>
          <p:nvSpPr>
            <p:cNvPr id="37914" name="Rectangle 24"/>
            <p:cNvSpPr>
              <a:spLocks noChangeArrowheads="1"/>
            </p:cNvSpPr>
            <p:nvPr/>
          </p:nvSpPr>
          <p:spPr bwMode="auto">
            <a:xfrm>
              <a:off x="4764" y="3127"/>
              <a:ext cx="797" cy="39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Rectangle 25"/>
            <p:cNvSpPr>
              <a:spLocks noChangeArrowheads="1"/>
            </p:cNvSpPr>
            <p:nvPr/>
          </p:nvSpPr>
          <p:spPr bwMode="auto">
            <a:xfrm>
              <a:off x="4892" y="3188"/>
              <a:ext cx="55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Manager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Analyzing and validating associations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3A10E56-AC39-43A9-8BA9-295E22F3B6C0}" type="slidenum">
              <a:rPr lang="en-US"/>
              <a:pPr/>
              <a:t>13</a:t>
            </a:fld>
            <a:endParaRPr lang="en-US"/>
          </a:p>
        </p:txBody>
      </p:sp>
      <p:sp>
        <p:nvSpPr>
          <p:cNvPr id="279555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GB" b="1" dirty="0" smtClean="0">
                <a:ea typeface="+mn-ea"/>
              </a:rPr>
              <a:t>One-to-one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For each company, there is exactly one board of directors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A board is the board of only one company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A company must always have a board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A board must always be of some company</a:t>
            </a:r>
            <a:r>
              <a:rPr lang="en-US" dirty="0" smtClean="0">
                <a:ea typeface="+mn-ea"/>
              </a:rPr>
              <a:t> </a:t>
            </a:r>
          </a:p>
        </p:txBody>
      </p:sp>
      <p:grpSp>
        <p:nvGrpSpPr>
          <p:cNvPr id="39942" name="Group 1031"/>
          <p:cNvGrpSpPr>
            <a:grpSpLocks/>
          </p:cNvGrpSpPr>
          <p:nvPr/>
        </p:nvGrpSpPr>
        <p:grpSpPr bwMode="auto">
          <a:xfrm>
            <a:off x="1600200" y="4432300"/>
            <a:ext cx="6781800" cy="596900"/>
            <a:chOff x="1056" y="2640"/>
            <a:chExt cx="4272" cy="376"/>
          </a:xfrm>
        </p:grpSpPr>
        <p:pic>
          <p:nvPicPr>
            <p:cNvPr id="279556" name="Picture 10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2640"/>
              <a:ext cx="427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9945" name="Rectangle 1029"/>
            <p:cNvSpPr>
              <a:spLocks noChangeArrowheads="1"/>
            </p:cNvSpPr>
            <p:nvPr/>
          </p:nvSpPr>
          <p:spPr bwMode="auto">
            <a:xfrm>
              <a:off x="4118" y="2688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39946" name="Rectangle 1030"/>
            <p:cNvSpPr>
              <a:spLocks noChangeArrowheads="1"/>
            </p:cNvSpPr>
            <p:nvPr/>
          </p:nvSpPr>
          <p:spPr bwMode="auto">
            <a:xfrm>
              <a:off x="1862" y="2659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Analyzing and validating associations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26931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315200" cy="4800600"/>
          </a:xfrm>
        </p:spPr>
        <p:txBody>
          <a:bodyPr/>
          <a:lstStyle/>
          <a:p>
            <a:pPr marL="0" indent="0" defTabSz="952500">
              <a:tabLst>
                <a:tab pos="1625600" algn="l"/>
                <a:tab pos="5143500" algn="l"/>
              </a:tabLst>
              <a:defRPr/>
            </a:pPr>
            <a:r>
              <a:rPr lang="en-US" sz="2000" dirty="0" smtClean="0">
                <a:ea typeface="+mn-ea"/>
                <a:cs typeface="+mn-cs"/>
              </a:rPr>
              <a:t>Avoid unnecessary one-to-one associations</a:t>
            </a:r>
          </a:p>
          <a:p>
            <a:pPr marL="0" indent="0" defTabSz="952500">
              <a:tabLst>
                <a:tab pos="1625600" algn="l"/>
                <a:tab pos="5143500" algn="l"/>
              </a:tabLst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marL="0" indent="0" defTabSz="952500">
              <a:buNone/>
              <a:tabLst>
                <a:tab pos="1625600" algn="l"/>
                <a:tab pos="5143500" algn="l"/>
              </a:tabLst>
              <a:defRPr/>
            </a:pPr>
            <a:r>
              <a:rPr lang="en-US" sz="2000" dirty="0" smtClean="0">
                <a:ea typeface="+mn-ea"/>
                <a:cs typeface="+mn-cs"/>
              </a:rPr>
              <a:t>	Avoid this                                do this</a:t>
            </a:r>
          </a:p>
        </p:txBody>
      </p:sp>
      <p:pic>
        <p:nvPicPr>
          <p:cNvPr id="269323" name="Picture 103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524000" y="2743200"/>
            <a:ext cx="5548313" cy="190182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C233D59-6995-4C97-8874-54E03512AA79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 more complex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391400" cy="4800600"/>
          </a:xfrm>
        </p:spPr>
        <p:txBody>
          <a:bodyPr/>
          <a:lstStyle/>
          <a:p>
            <a:pPr lvl="1">
              <a:defRPr/>
            </a:pPr>
            <a:r>
              <a:rPr lang="en-GB" sz="2000" smtClean="0">
                <a:ea typeface="+mn-ea"/>
              </a:rPr>
              <a:t>A booking is always for exactly one passenger</a:t>
            </a:r>
            <a:r>
              <a:rPr lang="en-US" sz="2000" smtClean="0">
                <a:ea typeface="+mn-ea"/>
              </a:rPr>
              <a:t> </a:t>
            </a:r>
          </a:p>
          <a:p>
            <a:pPr lvl="2">
              <a:defRPr/>
            </a:pPr>
            <a:r>
              <a:rPr lang="en-GB" sz="2000" smtClean="0">
                <a:ea typeface="+mn-ea"/>
              </a:rPr>
              <a:t>no booking with zero passengers</a:t>
            </a:r>
          </a:p>
          <a:p>
            <a:pPr lvl="2">
              <a:defRPr/>
            </a:pPr>
            <a:r>
              <a:rPr lang="en-GB" sz="2000" smtClean="0">
                <a:ea typeface="+mn-ea"/>
              </a:rPr>
              <a:t>a booking could </a:t>
            </a:r>
            <a:r>
              <a:rPr lang="en-GB" sz="2000" i="1" smtClean="0">
                <a:ea typeface="+mn-ea"/>
              </a:rPr>
              <a:t>never</a:t>
            </a:r>
            <a:r>
              <a:rPr lang="en-GB" sz="2000" smtClean="0">
                <a:ea typeface="+mn-ea"/>
              </a:rPr>
              <a:t> involve more than one passenger.</a:t>
            </a:r>
            <a:r>
              <a:rPr lang="en-US" sz="2000" smtClean="0">
                <a:ea typeface="+mn-ea"/>
              </a:rPr>
              <a:t>  </a:t>
            </a:r>
          </a:p>
          <a:p>
            <a:pPr lvl="1">
              <a:defRPr/>
            </a:pPr>
            <a:r>
              <a:rPr lang="en-GB" sz="2000" smtClean="0">
                <a:ea typeface="+mn-ea"/>
              </a:rPr>
              <a:t>A Passenger can have any number of Bookings</a:t>
            </a:r>
          </a:p>
          <a:p>
            <a:pPr lvl="2">
              <a:defRPr/>
            </a:pPr>
            <a:r>
              <a:rPr lang="en-GB" sz="2000" smtClean="0">
                <a:ea typeface="+mn-ea"/>
              </a:rPr>
              <a:t>a passenger could have no bookings at all</a:t>
            </a:r>
          </a:p>
          <a:p>
            <a:pPr lvl="2">
              <a:defRPr/>
            </a:pPr>
            <a:r>
              <a:rPr lang="en-GB" sz="2000" smtClean="0">
                <a:ea typeface="+mn-ea"/>
              </a:rPr>
              <a:t>a passenger could have more than one booking</a:t>
            </a:r>
          </a:p>
          <a:p>
            <a:pPr lvl="1">
              <a:defRPr/>
            </a:pPr>
            <a:endParaRPr lang="en-US" sz="2000" smtClean="0">
              <a:ea typeface="+mn-ea"/>
            </a:endParaRPr>
          </a:p>
          <a:p>
            <a:pPr lvl="1">
              <a:defRPr/>
            </a:pPr>
            <a:endParaRPr lang="en-US" sz="2000" smtClean="0">
              <a:ea typeface="+mn-ea"/>
            </a:endParaRPr>
          </a:p>
          <a:p>
            <a:pPr lvl="1">
              <a:defRPr/>
            </a:pPr>
            <a:endParaRPr lang="en-US" sz="2000" smtClean="0">
              <a:ea typeface="+mn-ea"/>
            </a:endParaRPr>
          </a:p>
          <a:p>
            <a:pPr lvl="1">
              <a:defRPr/>
            </a:pPr>
            <a:endParaRPr lang="en-US" sz="2000" smtClean="0">
              <a:ea typeface="+mn-ea"/>
            </a:endParaRPr>
          </a:p>
          <a:p>
            <a:pPr lvl="1">
              <a:defRPr/>
            </a:pPr>
            <a:endParaRPr lang="en-US" sz="2000" smtClean="0">
              <a:ea typeface="+mn-ea"/>
            </a:endParaRPr>
          </a:p>
          <a:p>
            <a:pPr lvl="1">
              <a:defRPr/>
            </a:pPr>
            <a:r>
              <a:rPr lang="en-US" sz="2000" smtClean="0">
                <a:ea typeface="+mn-ea"/>
              </a:rPr>
              <a:t>The </a:t>
            </a:r>
            <a:r>
              <a:rPr lang="en-US" sz="2000" i="1" smtClean="0">
                <a:ea typeface="+mn-ea"/>
              </a:rPr>
              <a:t>frame</a:t>
            </a:r>
            <a:r>
              <a:rPr lang="en-US" sz="2000" smtClean="0">
                <a:ea typeface="+mn-ea"/>
              </a:rPr>
              <a:t> around this diagram is an optional feature that any UML 2.0 may possess.    </a:t>
            </a:r>
          </a:p>
        </p:txBody>
      </p:sp>
      <p:pic>
        <p:nvPicPr>
          <p:cNvPr id="134153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600200" y="4114800"/>
            <a:ext cx="6462713" cy="1116013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F522E165-DC54-4A73-9EF8-71C3B8F13778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Association classes</a:t>
            </a:r>
            <a:r>
              <a:rPr lang="en-US" smtClean="0">
                <a:ea typeface="+mj-ea"/>
                <a:cs typeface="+mj-cs"/>
              </a:rPr>
              <a:t>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467600" cy="4800600"/>
          </a:xfrm>
        </p:spPr>
        <p:txBody>
          <a:bodyPr/>
          <a:lstStyle/>
          <a:p>
            <a:pPr lvl="1">
              <a:defRPr/>
            </a:pPr>
            <a:r>
              <a:rPr lang="en-GB" sz="2000" dirty="0" smtClean="0">
                <a:ea typeface="+mn-ea"/>
              </a:rPr>
              <a:t>Sometimes, an attribute that concerns two associated classes cannot be placed in either of the classes</a:t>
            </a:r>
            <a:r>
              <a:rPr lang="en-US" sz="2000" dirty="0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US" sz="2000" dirty="0" smtClean="0">
                <a:ea typeface="+mn-ea"/>
              </a:rPr>
              <a:t>The following are equivalent</a:t>
            </a:r>
          </a:p>
        </p:txBody>
      </p:sp>
      <p:pic>
        <p:nvPicPr>
          <p:cNvPr id="136246" name="Picture 5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781300" y="2667000"/>
            <a:ext cx="3695700" cy="1471613"/>
          </a:xfrm>
        </p:spPr>
      </p:pic>
      <p:pic>
        <p:nvPicPr>
          <p:cNvPr id="136249" name="Picture 5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209800" y="4776788"/>
            <a:ext cx="4972050" cy="785812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13D9F71-E640-4440-8DD2-B1E4F3DDEF14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Reflexive associations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467600" cy="4800600"/>
          </a:xfrm>
        </p:spPr>
        <p:txBody>
          <a:bodyPr/>
          <a:lstStyle/>
          <a:p>
            <a:pPr lvl="1">
              <a:defRPr/>
            </a:pPr>
            <a:r>
              <a:rPr lang="en-GB" sz="2000" dirty="0" smtClean="0">
                <a:ea typeface="+mn-ea"/>
              </a:rPr>
              <a:t>It is possible for an association to connect a class to itself</a:t>
            </a:r>
            <a:r>
              <a:rPr lang="en-US" sz="2000" dirty="0" smtClean="0">
                <a:ea typeface="+mn-ea"/>
              </a:rPr>
              <a:t>  </a:t>
            </a:r>
          </a:p>
        </p:txBody>
      </p:sp>
      <p:pic>
        <p:nvPicPr>
          <p:cNvPr id="138280" name="Picture 4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676400" y="2676525"/>
            <a:ext cx="5181600" cy="146367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008EFD3-B2A5-4D72-AAC4-1E1EF0957348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Directionality in associations</a:t>
            </a:r>
            <a:r>
              <a:rPr lang="en-US" smtClean="0">
                <a:ea typeface="+mj-ea"/>
                <a:cs typeface="+mj-cs"/>
              </a:rPr>
              <a:t> 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391400" cy="4800600"/>
          </a:xfrm>
        </p:spPr>
        <p:txBody>
          <a:bodyPr/>
          <a:lstStyle/>
          <a:p>
            <a:pPr marL="292100" indent="-292100">
              <a:buFontTx/>
              <a:buChar char="•"/>
              <a:defRPr/>
            </a:pPr>
            <a:r>
              <a:rPr lang="en-GB" sz="2000" dirty="0" smtClean="0">
                <a:ea typeface="+mn-ea"/>
                <a:cs typeface="+mn-cs"/>
              </a:rPr>
              <a:t>Associations are by default </a:t>
            </a:r>
            <a:r>
              <a:rPr lang="en-GB" sz="2000" i="1" dirty="0" smtClean="0">
                <a:ea typeface="+mn-ea"/>
                <a:cs typeface="+mn-cs"/>
              </a:rPr>
              <a:t>bi-directional</a:t>
            </a:r>
            <a:r>
              <a:rPr lang="en-US" sz="2000" dirty="0" smtClean="0">
                <a:ea typeface="+mn-ea"/>
                <a:cs typeface="+mn-cs"/>
              </a:rPr>
              <a:t> </a:t>
            </a:r>
          </a:p>
          <a:p>
            <a:pPr marL="292100" indent="-292100">
              <a:buFontTx/>
              <a:buChar char="•"/>
              <a:defRPr/>
            </a:pPr>
            <a:r>
              <a:rPr lang="en-GB" sz="2000" dirty="0" smtClean="0">
                <a:ea typeface="+mn-ea"/>
                <a:cs typeface="+mn-cs"/>
              </a:rPr>
              <a:t>It is possible to limit the direction of an association by adding an arrow at one end</a:t>
            </a:r>
            <a:r>
              <a:rPr lang="en-US" sz="2000" dirty="0" smtClean="0">
                <a:ea typeface="+mn-ea"/>
                <a:cs typeface="+mn-cs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94ADE80-C8C8-4F29-BD54-513656860B8B}" type="slidenum">
              <a:rPr lang="en-US"/>
              <a:pPr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429000"/>
            <a:ext cx="69818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 Generalization</a:t>
            </a:r>
            <a:r>
              <a:rPr lang="en-US" dirty="0" smtClean="0">
                <a:ea typeface="+mj-ea"/>
                <a:cs typeface="+mj-cs"/>
              </a:rPr>
              <a:t>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467600" cy="4800600"/>
          </a:xfrm>
        </p:spPr>
        <p:txBody>
          <a:bodyPr/>
          <a:lstStyle/>
          <a:p>
            <a:pPr marL="0" indent="0">
              <a:defRPr/>
            </a:pPr>
            <a:r>
              <a:rPr lang="en-GB" sz="2000" smtClean="0">
                <a:ea typeface="+mn-ea"/>
                <a:cs typeface="+mn-cs"/>
              </a:rPr>
              <a:t>Specializing a superclass into two or more subclasses</a:t>
            </a:r>
          </a:p>
          <a:p>
            <a:pPr lvl="1">
              <a:defRPr/>
            </a:pPr>
            <a:r>
              <a:rPr lang="en-GB" sz="2000" smtClean="0">
                <a:ea typeface="+mn-ea"/>
              </a:rPr>
              <a:t>A </a:t>
            </a:r>
            <a:r>
              <a:rPr lang="en-GB" sz="2000" i="1" smtClean="0">
                <a:ea typeface="+mn-ea"/>
              </a:rPr>
              <a:t>generalization set</a:t>
            </a:r>
            <a:r>
              <a:rPr lang="en-GB" sz="2000" smtClean="0">
                <a:ea typeface="+mn-ea"/>
              </a:rPr>
              <a:t> is a labeled group of generalizations with a common superclass</a:t>
            </a:r>
          </a:p>
          <a:p>
            <a:pPr lvl="1">
              <a:defRPr/>
            </a:pPr>
            <a:r>
              <a:rPr lang="en-GB" sz="2000" smtClean="0">
                <a:ea typeface="+mn-ea"/>
              </a:rPr>
              <a:t>The label (sometimes called the</a:t>
            </a:r>
            <a:r>
              <a:rPr lang="en-GB" sz="2000" i="1" smtClean="0">
                <a:ea typeface="+mn-ea"/>
              </a:rPr>
              <a:t> discriminator</a:t>
            </a:r>
            <a:r>
              <a:rPr lang="en-GB" sz="2000" smtClean="0">
                <a:ea typeface="+mn-ea"/>
              </a:rPr>
              <a:t>) describes the criteria used in the specialization</a:t>
            </a:r>
            <a:endParaRPr lang="en-US" sz="2000" smtClean="0">
              <a:ea typeface="+mn-ea"/>
            </a:endParaRPr>
          </a:p>
        </p:txBody>
      </p:sp>
      <p:pic>
        <p:nvPicPr>
          <p:cNvPr id="142345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14400" y="3351213"/>
            <a:ext cx="7848600" cy="172085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065F8282-872E-4467-8901-53507540627B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 What is UML</a:t>
            </a:r>
            <a:r>
              <a:rPr lang="en-US" dirty="0" smtClean="0">
                <a:ea typeface="+mj-ea"/>
                <a:cs typeface="+mj-cs"/>
              </a:rPr>
              <a:t>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B8FCA81-24DD-43E9-BB4B-FD4CA4678297}" type="slidenum">
              <a:rPr lang="en-US"/>
              <a:pPr/>
              <a:t>2</a:t>
            </a:fld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GB" sz="2000" dirty="0" smtClean="0">
                <a:latin typeface="+mj-lt"/>
                <a:ea typeface="+mn-ea"/>
              </a:rPr>
              <a:t>At the end of the 1980s and the beginning of 1990s, the first object-oriented development processes appeared</a:t>
            </a:r>
            <a:r>
              <a:rPr lang="en-US" sz="2000" dirty="0" smtClean="0">
                <a:latin typeface="+mj-lt"/>
                <a:ea typeface="+mn-ea"/>
              </a:rPr>
              <a:t> </a:t>
            </a:r>
          </a:p>
          <a:p>
            <a:pPr lvl="1">
              <a:defRPr/>
            </a:pPr>
            <a:r>
              <a:rPr lang="en-US" sz="2000" dirty="0" smtClean="0">
                <a:latin typeface="+mj-lt"/>
                <a:ea typeface="+mn-ea"/>
              </a:rPr>
              <a:t>T</a:t>
            </a:r>
            <a:r>
              <a:rPr lang="en-GB" sz="2000" dirty="0" smtClean="0">
                <a:latin typeface="+mj-lt"/>
                <a:ea typeface="+mn-ea"/>
              </a:rPr>
              <a:t>he proliferation of methods and notations tended to cause considerable confusion</a:t>
            </a:r>
            <a:r>
              <a:rPr lang="en-US" sz="2000" dirty="0" smtClean="0">
                <a:latin typeface="+mj-lt"/>
                <a:ea typeface="+mn-ea"/>
              </a:rPr>
              <a:t> </a:t>
            </a:r>
          </a:p>
          <a:p>
            <a:pPr lvl="1">
              <a:defRPr/>
            </a:pPr>
            <a:r>
              <a:rPr lang="en-GB" sz="2000" dirty="0" smtClean="0"/>
              <a:t>The </a:t>
            </a:r>
            <a:r>
              <a:rPr lang="en-GB" sz="2000" b="1" dirty="0" smtClean="0"/>
              <a:t>Unified Modelling Language is a standard graphical language </a:t>
            </a:r>
            <a:r>
              <a:rPr lang="en-GB" sz="2000" dirty="0" smtClean="0"/>
              <a:t>for modelling object oriented software</a:t>
            </a:r>
            <a:endParaRPr lang="en-US" sz="2000" dirty="0" smtClean="0">
              <a:latin typeface="+mj-lt"/>
              <a:ea typeface="+mn-ea"/>
            </a:endParaRPr>
          </a:p>
          <a:p>
            <a:pPr lvl="1">
              <a:defRPr/>
            </a:pPr>
            <a:r>
              <a:rPr lang="en-US" sz="2000" dirty="0" smtClean="0">
                <a:latin typeface="+mj-lt"/>
              </a:rPr>
              <a:t>UML was developed as a collaborative effort by James </a:t>
            </a:r>
            <a:r>
              <a:rPr lang="en-US" sz="2000" dirty="0" err="1" smtClean="0">
                <a:latin typeface="+mj-lt"/>
              </a:rPr>
              <a:t>Rumbaugh</a:t>
            </a:r>
            <a:r>
              <a:rPr lang="en-US" sz="2000" dirty="0" smtClean="0">
                <a:latin typeface="+mj-lt"/>
              </a:rPr>
              <a:t>, Grady </a:t>
            </a:r>
            <a:r>
              <a:rPr lang="en-US" sz="2000" dirty="0" err="1" smtClean="0">
                <a:latin typeface="+mj-lt"/>
              </a:rPr>
              <a:t>Booch</a:t>
            </a:r>
            <a:r>
              <a:rPr lang="en-US" sz="2000" dirty="0" smtClean="0">
                <a:latin typeface="+mj-lt"/>
              </a:rPr>
              <a:t> and </a:t>
            </a:r>
            <a:r>
              <a:rPr lang="en-US" sz="2000" dirty="0" err="1" smtClean="0">
                <a:latin typeface="+mj-lt"/>
              </a:rPr>
              <a:t>Ivar</a:t>
            </a:r>
            <a:r>
              <a:rPr lang="en-US" sz="2000" dirty="0" smtClean="0">
                <a:latin typeface="+mj-lt"/>
              </a:rPr>
              <a:t> Jacobson, each of whom had developed their own notation</a:t>
            </a:r>
            <a:endParaRPr lang="en-US" sz="2000" dirty="0" smtClean="0">
              <a:latin typeface="+mj-lt"/>
              <a:ea typeface="+mn-ea"/>
            </a:endParaRPr>
          </a:p>
          <a:p>
            <a:pPr lvl="1">
              <a:defRPr/>
            </a:pPr>
            <a:r>
              <a:rPr lang="en-GB" sz="2000" dirty="0" smtClean="0">
                <a:latin typeface="+mj-lt"/>
                <a:ea typeface="+mn-ea"/>
              </a:rPr>
              <a:t>In 1997 the Object Management Group (OMG) started the process of UML standardization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UML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FDBD1E0-1C5C-4020-A988-7480C05D279C}" type="slidenum">
              <a:rPr lang="en-US"/>
              <a:pPr/>
              <a:t>3</a:t>
            </a:fld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GB" smtClean="0">
                <a:ea typeface="+mn-ea"/>
              </a:rPr>
              <a:t>Class diagrams</a:t>
            </a:r>
            <a:r>
              <a:rPr lang="en-US" smtClean="0">
                <a:ea typeface="+mn-ea"/>
              </a:rPr>
              <a:t> </a:t>
            </a:r>
          </a:p>
          <a:p>
            <a:pPr lvl="2">
              <a:defRPr/>
            </a:pPr>
            <a:r>
              <a:rPr lang="en-GB" smtClean="0">
                <a:ea typeface="+mn-ea"/>
              </a:rPr>
              <a:t>describe classes and their relationships</a:t>
            </a:r>
            <a:r>
              <a:rPr lang="en-US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smtClean="0">
                <a:ea typeface="+mn-ea"/>
              </a:rPr>
              <a:t>Interaction diagrams</a:t>
            </a:r>
            <a:r>
              <a:rPr lang="en-US" smtClean="0">
                <a:ea typeface="+mn-ea"/>
              </a:rPr>
              <a:t> </a:t>
            </a:r>
          </a:p>
          <a:p>
            <a:pPr lvl="2">
              <a:defRPr/>
            </a:pPr>
            <a:r>
              <a:rPr lang="en-GB" smtClean="0">
                <a:ea typeface="+mn-ea"/>
              </a:rPr>
              <a:t>show the behaviour of systems in terms of how objects interact with each other</a:t>
            </a:r>
            <a:r>
              <a:rPr lang="en-US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smtClean="0">
                <a:ea typeface="+mn-ea"/>
              </a:rPr>
              <a:t>State diagrams and activity diagrams</a:t>
            </a:r>
            <a:r>
              <a:rPr lang="en-US" smtClean="0">
                <a:ea typeface="+mn-ea"/>
              </a:rPr>
              <a:t> </a:t>
            </a:r>
          </a:p>
          <a:p>
            <a:pPr lvl="2">
              <a:defRPr/>
            </a:pPr>
            <a:r>
              <a:rPr lang="en-GB" smtClean="0">
                <a:ea typeface="+mn-ea"/>
              </a:rPr>
              <a:t>show how systems behave internally</a:t>
            </a:r>
            <a:r>
              <a:rPr lang="en-US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smtClean="0">
                <a:ea typeface="+mn-ea"/>
              </a:rPr>
              <a:t>Component and deployment diagrams</a:t>
            </a:r>
          </a:p>
          <a:p>
            <a:pPr lvl="2">
              <a:defRPr/>
            </a:pPr>
            <a:r>
              <a:rPr lang="en-GB" smtClean="0">
                <a:ea typeface="+mn-ea"/>
              </a:rPr>
              <a:t>show how the various components of systems are arranged logically and physically</a:t>
            </a:r>
            <a:r>
              <a:rPr lang="en-US" smtClean="0"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UML features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8C7CAA2-A4F9-404B-ADCE-9094FCCBC9CE}" type="slidenum">
              <a:rPr lang="en-US"/>
              <a:pPr/>
              <a:t>4</a:t>
            </a:fld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GB" dirty="0" smtClean="0">
                <a:ea typeface="+mn-ea"/>
              </a:rPr>
              <a:t>It has detailed </a:t>
            </a:r>
            <a:r>
              <a:rPr lang="en-GB" i="1" dirty="0" smtClean="0">
                <a:ea typeface="+mn-ea"/>
              </a:rPr>
              <a:t>semantics</a:t>
            </a:r>
            <a:r>
              <a:rPr lang="en-US" dirty="0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dirty="0" smtClean="0">
                <a:ea typeface="+mn-ea"/>
              </a:rPr>
              <a:t>It has </a:t>
            </a:r>
            <a:r>
              <a:rPr lang="en-GB" i="1" dirty="0" smtClean="0">
                <a:ea typeface="+mn-ea"/>
              </a:rPr>
              <a:t>extension</a:t>
            </a:r>
            <a:r>
              <a:rPr lang="en-GB" dirty="0" smtClean="0">
                <a:ea typeface="+mn-ea"/>
              </a:rPr>
              <a:t> mechanisms</a:t>
            </a:r>
            <a:r>
              <a:rPr lang="en-US" dirty="0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dirty="0" smtClean="0">
                <a:ea typeface="+mn-ea"/>
              </a:rPr>
              <a:t>It has an associated textual language</a:t>
            </a:r>
            <a:endParaRPr lang="en-US" dirty="0" smtClean="0">
              <a:ea typeface="+mn-ea"/>
            </a:endParaRPr>
          </a:p>
          <a:p>
            <a:pPr lvl="2">
              <a:defRPr/>
            </a:pPr>
            <a:r>
              <a:rPr lang="en-GB" i="1" dirty="0" smtClean="0">
                <a:ea typeface="+mn-ea"/>
              </a:rPr>
              <a:t>Object Constraint Language</a:t>
            </a:r>
            <a:r>
              <a:rPr lang="en-GB" dirty="0" smtClean="0">
                <a:ea typeface="+mn-ea"/>
              </a:rPr>
              <a:t> (OCL)</a:t>
            </a:r>
          </a:p>
          <a:p>
            <a:pPr lvl="2">
              <a:buFontTx/>
              <a:buNone/>
              <a:defRPr/>
            </a:pPr>
            <a:r>
              <a:rPr lang="en-GB" dirty="0" smtClean="0">
                <a:ea typeface="+mn-ea"/>
              </a:rPr>
              <a:t> </a:t>
            </a:r>
          </a:p>
          <a:p>
            <a:pPr marL="0" indent="0">
              <a:defRPr/>
            </a:pPr>
            <a:r>
              <a:rPr lang="en-GB" dirty="0" smtClean="0">
                <a:ea typeface="+mn-ea"/>
                <a:cs typeface="+mn-cs"/>
              </a:rPr>
              <a:t>The objective of UML is to assist in software development</a:t>
            </a:r>
            <a:r>
              <a:rPr lang="en-US" dirty="0" smtClean="0">
                <a:ea typeface="+mn-ea"/>
                <a:cs typeface="+mn-cs"/>
              </a:rPr>
              <a:t>   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It is not a </a:t>
            </a:r>
            <a:r>
              <a:rPr lang="en-GB" i="1" dirty="0" smtClean="0">
                <a:ea typeface="+mn-ea"/>
              </a:rPr>
              <a:t>methodology</a:t>
            </a:r>
            <a:r>
              <a:rPr lang="en-US" dirty="0" smtClean="0"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UML Class Diagram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05B4-8BE7-4476-AF72-C687FEF95C9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 smtClean="0"/>
              <a:t>A type </a:t>
            </a:r>
            <a:r>
              <a:rPr lang="en-US" b="1" dirty="0" smtClean="0"/>
              <a:t>of static structure diagram</a:t>
            </a:r>
          </a:p>
          <a:p>
            <a:pPr>
              <a:buNone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In the design of a system</a:t>
            </a:r>
            <a:r>
              <a:rPr lang="en-US" b="1" dirty="0" smtClean="0"/>
              <a:t>, a number of classes are identified and grouped together that helps to determine the static relations </a:t>
            </a:r>
            <a:r>
              <a:rPr lang="en-US" b="0" dirty="0" smtClean="0"/>
              <a:t>between them.</a:t>
            </a:r>
            <a:endParaRPr lang="en-US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Essentials of UML Class Diagrams</a:t>
            </a:r>
            <a:r>
              <a:rPr lang="en-US" dirty="0" smtClean="0">
                <a:ea typeface="+mj-ea"/>
                <a:cs typeface="+mj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2C675DE-BFA3-4527-835B-193A8CFCE17E}" type="slidenum">
              <a:rPr lang="en-US"/>
              <a:pPr/>
              <a:t>6</a:t>
            </a:fld>
            <a:endParaRPr 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defRPr/>
            </a:pPr>
            <a:r>
              <a:rPr lang="en-GB" i="1" smtClean="0">
                <a:ea typeface="+mn-ea"/>
                <a:cs typeface="+mn-cs"/>
              </a:rPr>
              <a:t>The main symbols shown on class diagrams are:</a:t>
            </a:r>
            <a:r>
              <a:rPr lang="en-US" i="1" smtClean="0">
                <a:ea typeface="+mn-ea"/>
                <a:cs typeface="+mn-cs"/>
              </a:rPr>
              <a:t> </a:t>
            </a:r>
            <a:endParaRPr lang="en-GB" i="1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GB" i="1" smtClean="0">
                <a:ea typeface="+mn-ea"/>
              </a:rPr>
              <a:t>Classes</a:t>
            </a:r>
            <a:endParaRPr lang="en-GB" smtClean="0">
              <a:ea typeface="+mn-ea"/>
            </a:endParaRPr>
          </a:p>
          <a:p>
            <a:pPr lvl="3">
              <a:defRPr/>
            </a:pPr>
            <a:r>
              <a:rPr lang="en-GB" smtClean="0">
                <a:ea typeface="+mn-ea"/>
              </a:rPr>
              <a:t>represent the types of data themselves</a:t>
            </a:r>
            <a:r>
              <a:rPr lang="en-US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i="1" smtClean="0">
                <a:ea typeface="+mn-ea"/>
              </a:rPr>
              <a:t>Associations</a:t>
            </a:r>
            <a:endParaRPr lang="en-GB" smtClean="0">
              <a:ea typeface="+mn-ea"/>
            </a:endParaRPr>
          </a:p>
          <a:p>
            <a:pPr lvl="3">
              <a:defRPr/>
            </a:pPr>
            <a:r>
              <a:rPr lang="en-GB" smtClean="0">
                <a:ea typeface="+mn-ea"/>
              </a:rPr>
              <a:t>represent linkages between instances of classes</a:t>
            </a:r>
            <a:r>
              <a:rPr lang="en-US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i="1" smtClean="0">
                <a:ea typeface="+mn-ea"/>
              </a:rPr>
              <a:t>Attributes</a:t>
            </a:r>
          </a:p>
          <a:p>
            <a:pPr lvl="3">
              <a:defRPr/>
            </a:pPr>
            <a:r>
              <a:rPr lang="en-GB" smtClean="0">
                <a:ea typeface="+mn-ea"/>
              </a:rPr>
              <a:t>are simple data found in classes and their instances</a:t>
            </a:r>
            <a:r>
              <a:rPr lang="en-US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i="1" smtClean="0">
                <a:ea typeface="+mn-ea"/>
              </a:rPr>
              <a:t>Operations</a:t>
            </a:r>
            <a:endParaRPr lang="en-GB" smtClean="0">
              <a:ea typeface="+mn-ea"/>
            </a:endParaRPr>
          </a:p>
          <a:p>
            <a:pPr lvl="3">
              <a:defRPr/>
            </a:pPr>
            <a:r>
              <a:rPr lang="en-GB" smtClean="0">
                <a:ea typeface="+mn-ea"/>
              </a:rPr>
              <a:t>represent the functions performed by the classes and their instances</a:t>
            </a:r>
            <a:r>
              <a:rPr lang="en-US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i="1" smtClean="0">
                <a:ea typeface="+mn-ea"/>
              </a:rPr>
              <a:t>Generalizations</a:t>
            </a:r>
          </a:p>
          <a:p>
            <a:pPr lvl="3">
              <a:defRPr/>
            </a:pPr>
            <a:r>
              <a:rPr lang="en-GB" smtClean="0">
                <a:ea typeface="+mn-ea"/>
              </a:rPr>
              <a:t>group classes into inheritance hierarchies</a:t>
            </a:r>
            <a:r>
              <a:rPr lang="en-US" smtClean="0"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05B4-8BE7-4476-AF72-C687FEF95C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071546"/>
            <a:ext cx="7072362" cy="552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Classes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467600" cy="4800600"/>
          </a:xfrm>
        </p:spPr>
        <p:txBody>
          <a:bodyPr/>
          <a:lstStyle/>
          <a:p>
            <a:pPr marL="0" indent="0"/>
            <a:r>
              <a:rPr lang="en-GB" sz="2000" dirty="0" smtClean="0"/>
              <a:t>A class is simply represented as a box with the name of the class inside</a:t>
            </a:r>
            <a:r>
              <a:rPr lang="en-US" sz="2000" dirty="0" smtClean="0"/>
              <a:t> </a:t>
            </a:r>
          </a:p>
          <a:p>
            <a:pPr lvl="1"/>
            <a:r>
              <a:rPr lang="en-GB" sz="2000" dirty="0" smtClean="0"/>
              <a:t>The diagram may also show the attributes and operations</a:t>
            </a:r>
            <a:endParaRPr lang="en-US" sz="2000" dirty="0" smtClean="0"/>
          </a:p>
          <a:p>
            <a:pPr lvl="1"/>
            <a:r>
              <a:rPr lang="en-US" sz="2000" dirty="0" smtClean="0"/>
              <a:t>The complete signature of an operation is: </a:t>
            </a:r>
          </a:p>
          <a:p>
            <a:pPr lvl="2">
              <a:buFontTx/>
              <a:buNone/>
            </a:pPr>
            <a:r>
              <a:rPr lang="en-US" sz="1800" dirty="0" err="1" smtClean="0"/>
              <a:t>operationName</a:t>
            </a:r>
            <a:r>
              <a:rPr lang="en-US" sz="1800" dirty="0" smtClean="0"/>
              <a:t>(</a:t>
            </a:r>
            <a:r>
              <a:rPr lang="en-US" sz="1800" dirty="0" err="1" smtClean="0"/>
              <a:t>parameterName</a:t>
            </a:r>
            <a:r>
              <a:rPr lang="en-US" sz="1800" dirty="0" smtClean="0"/>
              <a:t>: </a:t>
            </a:r>
            <a:r>
              <a:rPr lang="en-US" sz="1800" dirty="0" err="1" smtClean="0"/>
              <a:t>parameterType</a:t>
            </a:r>
            <a:r>
              <a:rPr lang="en-US" sz="1800" dirty="0" smtClean="0"/>
              <a:t> …): </a:t>
            </a:r>
            <a:r>
              <a:rPr lang="en-US" sz="1800" dirty="0" err="1" smtClean="0"/>
              <a:t>returnType</a:t>
            </a:r>
            <a:r>
              <a:rPr lang="en-US" sz="2000" dirty="0" smtClean="0"/>
              <a:t> </a:t>
            </a:r>
          </a:p>
        </p:txBody>
      </p:sp>
      <p:pic>
        <p:nvPicPr>
          <p:cNvPr id="121865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143000" y="3733800"/>
            <a:ext cx="7772400" cy="18161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14BAC32-5CFB-4237-9CB9-4C8B9026DE82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 Associations and Multiplicity</a:t>
            </a:r>
            <a:r>
              <a:rPr lang="en-US" dirty="0" smtClean="0">
                <a:ea typeface="+mj-ea"/>
                <a:cs typeface="+mj-cs"/>
              </a:rPr>
              <a:t>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391400" cy="4800600"/>
          </a:xfrm>
        </p:spPr>
        <p:txBody>
          <a:bodyPr/>
          <a:lstStyle/>
          <a:p>
            <a:pPr marL="0" indent="0">
              <a:defRPr/>
            </a:pPr>
            <a:r>
              <a:rPr lang="en-GB" sz="2000" smtClean="0">
                <a:ea typeface="+mn-ea"/>
                <a:cs typeface="+mn-cs"/>
              </a:rPr>
              <a:t>An</a:t>
            </a:r>
            <a:r>
              <a:rPr lang="en-GB" sz="2000" i="1" smtClean="0">
                <a:ea typeface="+mn-ea"/>
                <a:cs typeface="+mn-cs"/>
              </a:rPr>
              <a:t> association</a:t>
            </a:r>
            <a:r>
              <a:rPr lang="en-GB" sz="2000" smtClean="0">
                <a:ea typeface="+mn-ea"/>
                <a:cs typeface="+mn-cs"/>
              </a:rPr>
              <a:t> is used to show how two classes are related to each other</a:t>
            </a:r>
          </a:p>
          <a:p>
            <a:pPr lvl="1">
              <a:defRPr/>
            </a:pPr>
            <a:r>
              <a:rPr lang="en-GB" sz="2000" smtClean="0">
                <a:ea typeface="+mn-ea"/>
              </a:rPr>
              <a:t>Symbols indicating </a:t>
            </a:r>
            <a:r>
              <a:rPr lang="en-GB" sz="2000" i="1" smtClean="0">
                <a:ea typeface="+mn-ea"/>
              </a:rPr>
              <a:t>multiplicity</a:t>
            </a:r>
            <a:r>
              <a:rPr lang="en-GB" sz="2000" smtClean="0">
                <a:ea typeface="+mn-ea"/>
              </a:rPr>
              <a:t> are shown at each end of the association</a:t>
            </a:r>
            <a:r>
              <a:rPr lang="en-US" sz="2000" smtClean="0">
                <a:ea typeface="+mn-ea"/>
              </a:rPr>
              <a:t>  </a:t>
            </a:r>
          </a:p>
        </p:txBody>
      </p:sp>
      <p:pic>
        <p:nvPicPr>
          <p:cNvPr id="123913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438400" y="2811463"/>
            <a:ext cx="4648200" cy="305593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55E1145-1908-42F7-9F7F-6FAB11744F26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10442</TotalTime>
  <Words>1858</Words>
  <Application>Microsoft Macintosh PowerPoint</Application>
  <PresentationFormat>On-screen Show (4:3)</PresentationFormat>
  <Paragraphs>263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Slide 1</vt:lpstr>
      <vt:lpstr> What is UML? </vt:lpstr>
      <vt:lpstr>UML diagrams</vt:lpstr>
      <vt:lpstr>UML features</vt:lpstr>
      <vt:lpstr>UML Class Diagram</vt:lpstr>
      <vt:lpstr>Essentials of UML Class Diagrams </vt:lpstr>
      <vt:lpstr>An Example</vt:lpstr>
      <vt:lpstr>Classes</vt:lpstr>
      <vt:lpstr> Associations and Multiplicity </vt:lpstr>
      <vt:lpstr>Labelling associations </vt:lpstr>
      <vt:lpstr>Analyzing and validating associations</vt:lpstr>
      <vt:lpstr>Analyzing and validating associations</vt:lpstr>
      <vt:lpstr>Analyzing and validating associations</vt:lpstr>
      <vt:lpstr>Analyzing and validating associations</vt:lpstr>
      <vt:lpstr>A more complex example</vt:lpstr>
      <vt:lpstr>Association classes </vt:lpstr>
      <vt:lpstr>Reflexive associations</vt:lpstr>
      <vt:lpstr>Directionality in associations </vt:lpstr>
      <vt:lpstr> Generalization </vt:lpstr>
    </vt:vector>
  </TitlesOfParts>
  <Company>University of Ottawa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 2100 Software Design II</dc:title>
  <dc:creator>Timothy C. Lethbridge</dc:creator>
  <cp:lastModifiedBy>966548998564</cp:lastModifiedBy>
  <cp:revision>221</cp:revision>
  <dcterms:created xsi:type="dcterms:W3CDTF">2000-08-30T16:59:35Z</dcterms:created>
  <dcterms:modified xsi:type="dcterms:W3CDTF">2021-02-24T02:51:53Z</dcterms:modified>
</cp:coreProperties>
</file>