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06" r:id="rId1"/>
  </p:sldMasterIdLst>
  <p:notesMasterIdLst>
    <p:notesMasterId r:id="rId32"/>
  </p:notesMasterIdLst>
  <p:handoutMasterIdLst>
    <p:handoutMasterId r:id="rId33"/>
  </p:handoutMasterIdLst>
  <p:sldIdLst>
    <p:sldId id="256" r:id="rId2"/>
    <p:sldId id="321" r:id="rId3"/>
    <p:sldId id="322" r:id="rId4"/>
    <p:sldId id="402" r:id="rId5"/>
    <p:sldId id="407" r:id="rId6"/>
    <p:sldId id="327" r:id="rId7"/>
    <p:sldId id="328" r:id="rId8"/>
    <p:sldId id="329" r:id="rId9"/>
    <p:sldId id="330" r:id="rId10"/>
    <p:sldId id="331" r:id="rId11"/>
    <p:sldId id="410" r:id="rId12"/>
    <p:sldId id="411" r:id="rId13"/>
    <p:sldId id="332" r:id="rId14"/>
    <p:sldId id="409" r:id="rId15"/>
    <p:sldId id="333" r:id="rId16"/>
    <p:sldId id="412" r:id="rId17"/>
    <p:sldId id="413" r:id="rId18"/>
    <p:sldId id="340" r:id="rId19"/>
    <p:sldId id="342" r:id="rId20"/>
    <p:sldId id="343" r:id="rId21"/>
    <p:sldId id="344" r:id="rId22"/>
    <p:sldId id="394" r:id="rId23"/>
    <p:sldId id="345" r:id="rId24"/>
    <p:sldId id="395" r:id="rId25"/>
    <p:sldId id="347" r:id="rId26"/>
    <p:sldId id="349" r:id="rId27"/>
    <p:sldId id="350" r:id="rId28"/>
    <p:sldId id="351" r:id="rId29"/>
    <p:sldId id="405" r:id="rId30"/>
    <p:sldId id="406" r:id="rId31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510" autoAdjust="0"/>
    <p:restoredTop sz="82567" autoAdjust="0"/>
  </p:normalViewPr>
  <p:slideViewPr>
    <p:cSldViewPr>
      <p:cViewPr>
        <p:scale>
          <a:sx n="80" d="100"/>
          <a:sy n="80" d="100"/>
        </p:scale>
        <p:origin x="-140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18563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FF65165-1195-4865-BF65-22F97740EC9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1275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8563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94EA396-696E-4DF0-999A-40AA0126EB9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4D5C441A-1DF3-4F86-8F9D-AE596476244C}" type="slidenum">
              <a:rPr lang="en-US"/>
              <a:pPr/>
              <a:t>1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3163" y="696913"/>
            <a:ext cx="4638675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EA396-696E-4DF0-999A-40AA0126EB9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1418B009-D17D-4507-83C5-48D060ABFBF4}" type="slidenum">
              <a:rPr lang="en-US"/>
              <a:pPr/>
              <a:t>13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>
                <a:ea typeface="ＭＳ Ｐゴシック" charset="0"/>
                <a:cs typeface="+mn-cs"/>
              </a:rPr>
              <a:t>It is very similar to abstract class concept, but contains only abstract methods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An interface in Java is very much like an abstract class, except that it can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neither instance variables nor concrete methods – it is basically a named list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abstract operations. We instead create several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implementing classes (rather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subclasses) of an interface that must implement the abstract operations. A class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can implement multiple interfaces, but can have only one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superclass</a:t>
            </a:r>
            <a:endParaRPr lang="en-US" sz="1200" kern="1200" baseline="0" dirty="0" smtClean="0">
              <a:solidFill>
                <a:schemeClr val="tx1"/>
              </a:solidFill>
              <a:latin typeface="Times" charset="0"/>
              <a:ea typeface="MS PGothic" pitchFamily="34" charset="-128"/>
              <a:cs typeface="ＭＳ Ｐゴシック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 key feature that gives interfaces their power is that you can declare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variable with an interface as its type. This means that an instance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any class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that implements the interface can be put in the variable. With the variable, you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can then call any of the operations defined in the interface – dynamic binding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operates in the same way as with generalization</a:t>
            </a:r>
          </a:p>
          <a:p>
            <a:endParaRPr lang="en-IN" sz="1200" kern="1200" baseline="0" dirty="0" smtClean="0">
              <a:solidFill>
                <a:schemeClr val="tx1"/>
              </a:solidFill>
              <a:latin typeface="Times" charset="0"/>
              <a:ea typeface="MS PGothic" pitchFamily="34" charset="-128"/>
              <a:cs typeface="+mn-cs"/>
            </a:endParaRPr>
          </a:p>
          <a:p>
            <a:r>
              <a:rPr lang="en-IN" dirty="0" smtClean="0">
                <a:ea typeface="ＭＳ Ｐゴシック" charset="0"/>
                <a:cs typeface="+mn-cs"/>
              </a:rPr>
              <a:t>Multiple inheritance</a:t>
            </a:r>
          </a:p>
          <a:p>
            <a:endParaRPr lang="en-IN" dirty="0" smtClean="0">
              <a:ea typeface="ＭＳ Ｐゴシック" charset="0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In some programming languages, interfaces are simply created using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superclasses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 containing only abstract methods. But interfaces should not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confused with generalizations since the basic relation is not the same. We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already mentioned that generalization is characterized by an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isa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between a subclass and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superclass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. In the case of interfaces, the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between the implementing class and the interface can be described as ‘can-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beseen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as’.</a:t>
            </a:r>
          </a:p>
          <a:p>
            <a:endParaRPr lang="en-IN" sz="1200" kern="1200" baseline="0" dirty="0" smtClean="0">
              <a:solidFill>
                <a:schemeClr val="tx1"/>
              </a:solidFill>
              <a:latin typeface="Times" charset="0"/>
              <a:ea typeface="MS PGothic" pitchFamily="34" charset="-128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 key advantage of using interfaces is that they reduce what is called the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coupling between classes.</a:t>
            </a:r>
            <a:endParaRPr lang="en-US" dirty="0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C9100EC1-7A59-459C-BE8A-FE8FFAD2D50C}" type="slidenum">
              <a:rPr lang="en-US"/>
              <a:pPr/>
              <a:t>15</a:t>
            </a:fld>
            <a:endParaRPr lang="en-US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756CB1F-2A1E-4069-B38B-7EECC84AA78F}" type="slidenum">
              <a:rPr lang="en-US"/>
              <a:pPr/>
              <a:t>18</a:t>
            </a:fld>
            <a:endParaRPr lang="en-US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E6203AE-0873-4718-ACB3-E4B8B2424812}" type="slidenum">
              <a:rPr lang="en-US"/>
              <a:pPr/>
              <a:t>19</a:t>
            </a:fld>
            <a:endParaRPr lang="en-US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AA2504A3-3506-44F4-9E19-4AB89F99F939}" type="slidenum">
              <a:rPr lang="en-US"/>
              <a:pPr/>
              <a:t>20</a:t>
            </a:fld>
            <a:endParaRPr lang="en-US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B1C4673-67EA-4DF6-ACC8-A3071F318440}" type="slidenum">
              <a:rPr lang="en-US"/>
              <a:pPr/>
              <a:t>21</a:t>
            </a:fld>
            <a:endParaRPr 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E12EF06-B809-47DE-9076-1C0207D6ABE6}" type="slidenum">
              <a:rPr lang="en-US"/>
              <a:pPr/>
              <a:t>22</a:t>
            </a:fld>
            <a:endParaRPr 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6372E3AB-D8B0-4E49-9997-99C622302C29}" type="slidenum">
              <a:rPr lang="en-US"/>
              <a:pPr/>
              <a:t>23</a:t>
            </a:fld>
            <a:endParaRPr 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3E8B81BF-10E5-4D88-92F8-E7335F013862}" type="slidenum">
              <a:rPr lang="en-US"/>
              <a:pPr/>
              <a:t>24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7F0DCD06-DF71-41E4-9EF6-1E6490503C33}" type="slidenum">
              <a:rPr lang="en-US"/>
              <a:pPr/>
              <a:t>2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BA7CDA3E-4ABB-413B-904C-DE0F4686AC39}" type="slidenum">
              <a:rPr lang="en-US"/>
              <a:pPr/>
              <a:t>25</a:t>
            </a:fld>
            <a:endParaRPr lang="en-US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515C8445-6316-4B35-BA56-BE8A8A735639}" type="slidenum">
              <a:rPr lang="en-US"/>
              <a:pPr/>
              <a:t>26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98B50016-67A0-4B70-AE4D-B451A5D5BB4E}" type="slidenum">
              <a:rPr lang="en-US"/>
              <a:pPr/>
              <a:t>27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52A19C81-6D2B-4B49-9A55-7B839578A945}" type="slidenum">
              <a:rPr lang="en-US"/>
              <a:pPr/>
              <a:t>28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C503877-A632-4644-8A4C-CDDA4E36256E}" type="slidenum">
              <a:rPr lang="en-US"/>
              <a:pPr/>
              <a:t>29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A3E7E265-CA5C-457B-B7FC-997DE5BE2C13}" type="slidenum">
              <a:rPr lang="en-US"/>
              <a:pPr/>
              <a:t>30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4275D481-6B38-4811-9475-972037B95802}" type="slidenum">
              <a:rPr lang="en-US"/>
              <a:pPr/>
              <a:t>3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93EDCC6B-DF9C-4792-91A0-5BC957531EC8}" type="slidenum">
              <a:rPr lang="en-US"/>
              <a:pPr/>
              <a:t>4</a:t>
            </a:fld>
            <a:endParaRPr lang="en-US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AC6C070E-85CC-4588-9636-1BA93BBECEF2}" type="slidenum">
              <a:rPr lang="en-US"/>
              <a:pPr/>
              <a:t>6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aggregations are specified using a diamond symbol,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which is placed next to the aggregate. This symbol is a shorthand notation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saves you from having to write an association name such 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isPartOf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 or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inverse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hasParts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. Many aggregations are one-to-many, but this is not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requirement.</a:t>
            </a:r>
            <a:endParaRPr lang="en-US" dirty="0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31861732-7833-405A-AFBB-5AEFDF144BE1}" type="slidenum">
              <a:rPr lang="en-US"/>
              <a:pPr/>
              <a:t>7</a:t>
            </a:fld>
            <a:endParaRPr 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On the other hand, the members of a club are not in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aggregation relationship with the club. It might sometimes be possible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English to say that a person is part of a club, but the owner of the club does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own the members.</a:t>
            </a:r>
            <a:endParaRPr lang="en-US" dirty="0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ABA08758-442A-49DB-9C28-0F537976FB6A}" type="slidenum">
              <a:rPr lang="en-US"/>
              <a:pPr/>
              <a:t>8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composition is a strong kind of aggregation in which if the aggregate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destroyed, then the parts are destroyed as well. A composition is shown using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solid (filled-in) diamond, as opposed to an open one. The parts of a composition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can never have a life of their own; they exist only to serve the aggregate.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example, as shown in the bottom example of Figure 5.19, the rooms of a building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cannot exist without the building. In ordinary aggregations, on the other hand,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the parts can exist on their own. For example, the engine can be taken out of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vehicle and placed in another, or a region can secede from one country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become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indeendent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.</a:t>
            </a:r>
          </a:p>
          <a:p>
            <a:endParaRPr lang="en-IN" sz="1200" kern="1200" baseline="0" dirty="0" smtClean="0">
              <a:solidFill>
                <a:schemeClr val="tx1"/>
              </a:solidFill>
              <a:latin typeface="Times" charset="0"/>
              <a:ea typeface="MS PGothic" pitchFamily="34" charset="-128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Marking a part–whole association as an aggregation using the diamond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symbol is optional. Leaving it as an ordinary association is not an error, whereas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marking a non-aggregation with a diamond is an error and can cause confusion.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Therefore, as a general rule of thumb: when in doubt, leave it out.</a:t>
            </a:r>
            <a:endParaRPr lang="en-US" dirty="0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7907C344-6D91-40CB-B352-0C683F361E36}" type="slidenum">
              <a:rPr lang="en-US"/>
              <a:pPr/>
              <a:t>9</a:t>
            </a:fld>
            <a:endParaRPr lang="en-US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An operation to register the sale of a vehicle would only need to record the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owner of the aggregate. There would be no need to also record the new owner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of all the parts, since if any subsequent query were made about the ownership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of a part, the part could simply return the owner of the aggregate.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■ An operation to delete an aggregate could automatically delete the parts.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■ An operation to change the thickness of the outline of a shape might work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simply changing the thickness of all of the line segments that compose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shape</a:t>
            </a:r>
            <a:endParaRPr lang="en-US" dirty="0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A7B6A316-64F0-4C43-A489-DCF07805B37B}" type="slidenum">
              <a:rPr lang="en-US"/>
              <a:pPr/>
              <a:t>10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 mechanism called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propagation that is often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present in aggregations. Under this mechanism, an operation in an aggregate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implemented by having the aggregate perform that operation on its parts –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other words, the operation is propagated to the parts. At the same time,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process often results in the features of the parts being propagated back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aggregate. For example, the weight of an aggregate could be obtained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summing the weights of its parts.</a:t>
            </a:r>
          </a:p>
          <a:p>
            <a:endParaRPr lang="en-IN" sz="1200" kern="1200" baseline="0" dirty="0" smtClean="0">
              <a:solidFill>
                <a:schemeClr val="tx1"/>
              </a:solidFill>
              <a:latin typeface="Times" charset="0"/>
              <a:ea typeface="MS PGothic" pitchFamily="34" charset="-128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In a sense, we can say that propagation is to aggregation as inheritance is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generalization. However, the major difference is that inheritance is an implicit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mechanism, whereas propagation has to be programmed when required.</a:t>
            </a:r>
          </a:p>
          <a:p>
            <a:endParaRPr lang="en-IN" sz="1200" kern="1200" baseline="0" dirty="0" smtClean="0">
              <a:solidFill>
                <a:schemeClr val="tx1"/>
              </a:solidFill>
              <a:latin typeface="Times" charset="0"/>
              <a:ea typeface="MS PGothic" pitchFamily="34" charset="-128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The justification is as follows: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■ A polygon is composed of line segments.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■ An object that manipulates a polygon also manipulates the line segments.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■ When the polygon is translated or scaled, the line segments are also translated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or scaled.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■ The perimeter of the polygon is computed as the sum of the lengths of all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line segments.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■ Removing a line segment from a polygon would mean that the polygon is no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longer a polygon, therefore the polygon must have complete control to prevent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such a change.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itchFamily="34" charset="-128"/>
                <a:cs typeface="ＭＳ Ｐゴシック" charset="0"/>
              </a:rPr>
              <a:t>■ The line segments are deleted when the polygon is deleted.</a:t>
            </a:r>
            <a:endParaRPr lang="en-US" dirty="0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5: Modelling with classes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AF2B47C-2730-485E-9218-A0D5413EA1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5: Modelling with 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BBFA-9F3E-4D8F-AE6A-230355CB0A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CFA193E-187A-4E99-AB54-992133113A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5: Modelling with classes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695700" cy="4800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Lethbridge/Laganière 2005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3FCF3C-6434-4E16-9089-58CE4E2038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14900" y="1371600"/>
            <a:ext cx="3695700" cy="23241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14900" y="3848100"/>
            <a:ext cx="3695700" cy="23241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Lethbridge/Laganière 2005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8AB834-BE0B-46EA-B85C-F7322EBACB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5: Modelling with 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E1805B4-8BE7-4476-AF72-C687FEF95C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5: Modelling with classes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00905F9-7A87-4188-9E8A-049CD953AD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5: Modelling with classes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F3EC-93F0-4444-A55A-2CE6AB1F40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Chapter 5: Modelling with classes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083069E-9A01-493A-B530-5681955FAB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5: Modelling with classes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6867C98-AC80-48E1-8577-CF315E6E0E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5: Modelling with classes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C28EAA-E7CB-43FA-949F-B04C705FA0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417A04-B5A1-446B-A931-40E06F48CA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Chapter 5: Modelling with classes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3FE62DF-F10C-40F3-9CF4-2AA32AD9DA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Chapter 5: Modelling with classes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Chapter 5: Modelling with classes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E64B5B3-266A-4A0A-A8BD-0BC107D2B6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grpSp>
        <p:nvGrpSpPr>
          <p:cNvPr id="20" name="Group 8"/>
          <p:cNvGrpSpPr>
            <a:grpSpLocks/>
          </p:cNvGrpSpPr>
          <p:nvPr userDrawn="1"/>
        </p:nvGrpSpPr>
        <p:grpSpPr bwMode="auto">
          <a:xfrm>
            <a:off x="215900" y="1276350"/>
            <a:ext cx="8275638" cy="5429250"/>
            <a:chOff x="136" y="768"/>
            <a:chExt cx="5213" cy="3420"/>
          </a:xfrm>
        </p:grpSpPr>
        <p:pic>
          <p:nvPicPr>
            <p:cNvPr id="21" name="Picture 9"/>
            <p:cNvPicPr>
              <a:picLocks noChangeAspect="1" noChangeArrowheads="1"/>
            </p:cNvPicPr>
            <p:nvPr userDrawn="1"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588" y="3848"/>
              <a:ext cx="4644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10"/>
            <p:cNvPicPr>
              <a:picLocks noChangeAspect="1" noChangeArrowheads="1"/>
            </p:cNvPicPr>
            <p:nvPr userDrawn="1"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36" y="768"/>
              <a:ext cx="516" cy="3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11"/>
            <p:cNvPicPr>
              <a:picLocks noChangeAspect="1" noChangeArrowheads="1"/>
            </p:cNvPicPr>
            <p:nvPr userDrawn="1"/>
          </p:nvPicPr>
          <p:blipFill>
            <a:blip r:embed="rId17"/>
            <a:srcRect/>
            <a:stretch>
              <a:fillRect/>
            </a:stretch>
          </p:blipFill>
          <p:spPr bwMode="auto">
            <a:xfrm rot="2678447">
              <a:off x="330" y="3631"/>
              <a:ext cx="483" cy="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12"/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6" y="3840"/>
              <a:ext cx="21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ry.umple.org/?text=class%20Recording%0a%7b%0a%20%20*%20--%201%20RecordingCategory%20category;%0a%7d%0a%0aclass%20RecordingCategory%0a%7b%0a%20%200..1%20--%20*%20RecordingCategory%20subcategory;%0a%7d%0a//$?%5bEnd_of_model%5d$?%0a%0aclass%20Recording%0a%7b%0a%20%20position%20157%2030%20109%2045;%0a%20%20position.association%20Recording__RecordingCategory%2062,46%2075,0;%0a%7d%0a%0aclass%20RecordingCategory%0a%7b%0a%20%20position%20149%20135%20133%2045;%0a%7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928662" y="92867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3200" dirty="0" smtClean="0">
                <a:solidFill>
                  <a:schemeClr val="tx2"/>
                </a:solidFill>
                <a:latin typeface="Arial" charset="0"/>
                <a:ea typeface="ＭＳ Ｐゴシック" charset="0"/>
              </a:rPr>
              <a:t>UML – Class Diagram</a:t>
            </a:r>
            <a:endParaRPr lang="en-US" dirty="0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276600"/>
            <a:ext cx="6400800" cy="1752600"/>
          </a:xfrm>
        </p:spPr>
        <p:txBody>
          <a:bodyPr/>
          <a:lstStyle/>
          <a:p>
            <a:pPr>
              <a:defRPr/>
            </a:pPr>
            <a:endParaRPr lang="en-US" dirty="0" smtClean="0">
              <a:latin typeface="Arial Narrow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Propagation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239000" cy="4800600"/>
          </a:xfrm>
        </p:spPr>
        <p:txBody>
          <a:bodyPr/>
          <a:lstStyle/>
          <a:p>
            <a:pPr lvl="1">
              <a:defRPr/>
            </a:pPr>
            <a:r>
              <a:rPr lang="en-GB" sz="2000" smtClean="0">
                <a:ea typeface="+mn-ea"/>
              </a:rPr>
              <a:t>A mechanism where an operation in an aggregate is implemented by having the aggregate perform that operation on its parts</a:t>
            </a:r>
          </a:p>
          <a:p>
            <a:pPr lvl="1">
              <a:defRPr/>
            </a:pPr>
            <a:r>
              <a:rPr lang="en-GB" sz="2000" smtClean="0">
                <a:ea typeface="+mn-ea"/>
              </a:rPr>
              <a:t>At the same time, properties of the parts are often propagated back to the aggregate</a:t>
            </a:r>
            <a:r>
              <a:rPr lang="en-US" sz="2000" smtClean="0">
                <a:ea typeface="+mn-ea"/>
              </a:rPr>
              <a:t> </a:t>
            </a:r>
            <a:r>
              <a:rPr lang="en-GB" sz="2000" smtClean="0">
                <a:ea typeface="+mn-ea"/>
              </a:rPr>
              <a:t> </a:t>
            </a:r>
          </a:p>
          <a:p>
            <a:pPr lvl="1">
              <a:defRPr/>
            </a:pPr>
            <a:r>
              <a:rPr lang="en-GB" sz="2000" smtClean="0">
                <a:ea typeface="+mn-ea"/>
              </a:rPr>
              <a:t>Propagation is to aggregation as inheritance is to generalization. </a:t>
            </a:r>
          </a:p>
          <a:p>
            <a:pPr lvl="2">
              <a:defRPr/>
            </a:pPr>
            <a:r>
              <a:rPr lang="en-GB" sz="2000" smtClean="0">
                <a:ea typeface="+mn-ea"/>
              </a:rPr>
              <a:t>The major difference is:</a:t>
            </a:r>
          </a:p>
          <a:p>
            <a:pPr lvl="3">
              <a:defRPr/>
            </a:pPr>
            <a:r>
              <a:rPr lang="en-GB" sz="1800" smtClean="0">
                <a:ea typeface="+mn-ea"/>
              </a:rPr>
              <a:t>inheritance is an implicit mechanism</a:t>
            </a:r>
          </a:p>
          <a:p>
            <a:pPr lvl="3">
              <a:defRPr/>
            </a:pPr>
            <a:r>
              <a:rPr lang="en-GB" sz="1800" smtClean="0">
                <a:ea typeface="+mn-ea"/>
              </a:rPr>
              <a:t>propagation has to be programmed when required</a:t>
            </a:r>
            <a:r>
              <a:rPr lang="en-US" sz="1800" smtClean="0">
                <a:ea typeface="+mn-ea"/>
              </a:rPr>
              <a:t> </a:t>
            </a:r>
          </a:p>
        </p:txBody>
      </p:sp>
      <p:pic>
        <p:nvPicPr>
          <p:cNvPr id="159753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4400550"/>
            <a:ext cx="5562600" cy="78105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0388CF14-7C9E-4138-A32F-5EC3DE6AD0CD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CF3C-6434-4E16-9089-58CE4E2038C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2857496"/>
            <a:ext cx="27146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214414" y="1714488"/>
            <a:ext cx="76754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 When the concrete implementation of methods </a:t>
            </a:r>
          </a:p>
          <a:p>
            <a:r>
              <a:rPr lang="en-IN" dirty="0" smtClean="0"/>
              <a:t>    are left for the subclasses.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Can contain both abstract and non-abstract methods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4643446"/>
            <a:ext cx="63531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 class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5: Modelling with classes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CF3C-6434-4E16-9089-58CE4E2038C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2325" y="1743075"/>
            <a:ext cx="241935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Interfaces</a:t>
            </a:r>
            <a:r>
              <a:rPr lang="en-US" smtClean="0">
                <a:ea typeface="+mj-ea"/>
                <a:cs typeface="+mj-cs"/>
              </a:rPr>
              <a:t> 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391400" cy="4800600"/>
          </a:xfrm>
        </p:spPr>
        <p:txBody>
          <a:bodyPr/>
          <a:lstStyle/>
          <a:p>
            <a:pPr lvl="1">
              <a:defRPr/>
            </a:pPr>
            <a:r>
              <a:rPr lang="en-GB" sz="2000" dirty="0" smtClean="0">
                <a:ea typeface="+mn-ea"/>
              </a:rPr>
              <a:t>An </a:t>
            </a:r>
            <a:r>
              <a:rPr lang="en-GB" sz="2000" i="1" dirty="0" smtClean="0">
                <a:ea typeface="+mn-ea"/>
              </a:rPr>
              <a:t>interface</a:t>
            </a:r>
            <a:r>
              <a:rPr lang="en-GB" sz="2000" dirty="0" smtClean="0">
                <a:ea typeface="+mn-ea"/>
              </a:rPr>
              <a:t> is similar to a class, except it lacks instance variables and implemented methods</a:t>
            </a:r>
            <a:r>
              <a:rPr lang="en-US" sz="2000" dirty="0" smtClean="0">
                <a:ea typeface="+mn-ea"/>
              </a:rPr>
              <a:t> </a:t>
            </a:r>
          </a:p>
          <a:p>
            <a:pPr lvl="1">
              <a:defRPr/>
            </a:pPr>
            <a:r>
              <a:rPr lang="en-GB" sz="2000" dirty="0" smtClean="0"/>
              <a:t>An interface describes a </a:t>
            </a:r>
            <a:r>
              <a:rPr lang="en-GB" sz="2000" i="1" dirty="0" smtClean="0"/>
              <a:t>portion of the visible behaviour</a:t>
            </a:r>
            <a:r>
              <a:rPr lang="en-GB" sz="2000" dirty="0" smtClean="0"/>
              <a:t> of a set of objects.</a:t>
            </a:r>
          </a:p>
          <a:p>
            <a:pPr lvl="1">
              <a:buNone/>
              <a:defRPr/>
            </a:pPr>
            <a:endParaRPr lang="en-US" sz="2000" dirty="0" smtClean="0">
              <a:ea typeface="+mn-ea"/>
            </a:endParaRPr>
          </a:p>
        </p:txBody>
      </p:sp>
      <p:pic>
        <p:nvPicPr>
          <p:cNvPr id="161914" name="Picture 12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3100388"/>
            <a:ext cx="7924800" cy="2157412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079240FD-3331-4451-8B05-3A549E37D0A6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Dependency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371600"/>
            <a:ext cx="7291414" cy="4800600"/>
          </a:xfrm>
        </p:spPr>
        <p:txBody>
          <a:bodyPr/>
          <a:lstStyle/>
          <a:p>
            <a:r>
              <a:rPr lang="en-IN" dirty="0" smtClean="0"/>
              <a:t>A class needs to know about the other class in order use it’s objects</a:t>
            </a:r>
          </a:p>
          <a:p>
            <a:r>
              <a:rPr lang="en-IN" dirty="0" smtClean="0"/>
              <a:t>When the </a:t>
            </a:r>
            <a:r>
              <a:rPr lang="en-IN" dirty="0" err="1" smtClean="0"/>
              <a:t>UserInterface</a:t>
            </a:r>
            <a:r>
              <a:rPr lang="en-IN" dirty="0" smtClean="0"/>
              <a:t> wants to display, it accesses </a:t>
            </a:r>
            <a:r>
              <a:rPr lang="en-IN" dirty="0" err="1" smtClean="0"/>
              <a:t>BlogEntry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Dependency implies only that the classes can work together, so is the weakest relationship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CF3C-6434-4E16-9089-58CE4E2038C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500438"/>
            <a:ext cx="48863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Notes and descriptive text</a:t>
            </a:r>
            <a:r>
              <a:rPr lang="en-US" smtClean="0">
                <a:ea typeface="+mj-ea"/>
                <a:cs typeface="+mj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6CB2B8-A053-4F68-BF01-DCC15F84C0FF}" type="slidenum">
              <a:rPr lang="en-US"/>
              <a:pPr/>
              <a:t>15</a:t>
            </a:fld>
            <a:endParaRPr lang="en-US"/>
          </a:p>
        </p:txBody>
      </p:sp>
      <p:sp>
        <p:nvSpPr>
          <p:cNvPr id="163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defRPr/>
            </a:pPr>
            <a:r>
              <a:rPr lang="en-GB" b="1" dirty="0" smtClean="0">
                <a:ea typeface="+mn-ea"/>
              </a:rPr>
              <a:t>Descriptive text and other diagrams</a:t>
            </a:r>
            <a:endParaRPr lang="en-GB" dirty="0" smtClean="0">
              <a:ea typeface="+mn-ea"/>
            </a:endParaRPr>
          </a:p>
          <a:p>
            <a:pPr lvl="2">
              <a:defRPr/>
            </a:pPr>
            <a:r>
              <a:rPr lang="en-GB" dirty="0" smtClean="0">
                <a:ea typeface="+mn-ea"/>
              </a:rPr>
              <a:t>Embed your diagrams in a larger document 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Text can explain aspects of the system using any notation you like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Highlight and expand on important features, and give rationale</a:t>
            </a:r>
          </a:p>
          <a:p>
            <a:pPr lvl="1">
              <a:defRPr/>
            </a:pPr>
            <a:r>
              <a:rPr lang="en-GB" b="1" dirty="0" smtClean="0">
                <a:ea typeface="+mn-ea"/>
              </a:rPr>
              <a:t>Notes</a:t>
            </a:r>
            <a:r>
              <a:rPr lang="en-GB" dirty="0" smtClean="0">
                <a:ea typeface="+mn-ea"/>
              </a:rPr>
              <a:t>: 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A note is a small block of text embedded </a:t>
            </a:r>
            <a:r>
              <a:rPr lang="en-GB" i="1" dirty="0" smtClean="0">
                <a:ea typeface="+mn-ea"/>
              </a:rPr>
              <a:t>in</a:t>
            </a:r>
            <a:r>
              <a:rPr lang="en-GB" dirty="0" smtClean="0">
                <a:ea typeface="+mn-ea"/>
              </a:rPr>
              <a:t> a UML diagram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It acts like a comment in a programming language</a:t>
            </a:r>
            <a:r>
              <a:rPr lang="en-US" dirty="0" smtClean="0">
                <a:ea typeface="+mn-ea"/>
              </a:rPr>
              <a:t> </a:t>
            </a:r>
          </a:p>
          <a:p>
            <a:pPr lvl="1">
              <a:defRPr/>
            </a:pPr>
            <a:r>
              <a:rPr lang="en-IN" dirty="0" smtClean="0"/>
              <a:t>Constraints:</a:t>
            </a:r>
          </a:p>
          <a:p>
            <a:pPr lvl="2">
              <a:defRPr/>
            </a:pPr>
            <a:r>
              <a:rPr lang="en-US" dirty="0" smtClean="0"/>
              <a:t>A constraint is like a note, except that it is written in a formal language that can be interpreted by a computer</a:t>
            </a:r>
          </a:p>
          <a:p>
            <a:pPr lvl="2">
              <a:defRPr/>
            </a:pPr>
            <a:r>
              <a:rPr lang="en-IN" dirty="0" smtClean="0"/>
              <a:t>Recommended language is Object Constraint Language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5: Modelling with classes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05B4-8BE7-4476-AF72-C687FEF95C9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1481138"/>
            <a:ext cx="78676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05B4-8BE7-4476-AF72-C687FEF95C9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071546"/>
            <a:ext cx="7072362" cy="5521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GB" smtClean="0">
                <a:ea typeface="+mj-ea"/>
                <a:cs typeface="+mj-cs"/>
              </a:rPr>
              <a:t>Suggested sequence of activities</a:t>
            </a:r>
            <a:r>
              <a:rPr lang="en-US" smtClean="0">
                <a:ea typeface="+mj-ea"/>
                <a:cs typeface="Times New Roman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17B68F0B-307A-49E1-BA7A-F76ECC1BE5F4}" type="slidenum">
              <a:rPr lang="en-US"/>
              <a:pPr/>
              <a:t>18</a:t>
            </a:fld>
            <a:endParaRPr lang="en-U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28662" y="1500174"/>
            <a:ext cx="7543800" cy="4800600"/>
          </a:xfrm>
        </p:spPr>
        <p:txBody>
          <a:bodyPr/>
          <a:lstStyle/>
          <a:p>
            <a:pPr lvl="1" algn="just">
              <a:lnSpc>
                <a:spcPct val="90000"/>
              </a:lnSpc>
            </a:pPr>
            <a:r>
              <a:rPr lang="en-GB" dirty="0" smtClean="0"/>
              <a:t>Identify a first set of candidate </a:t>
            </a:r>
            <a:r>
              <a:rPr lang="en-GB" b="1" dirty="0" smtClean="0"/>
              <a:t>classes</a:t>
            </a:r>
            <a:r>
              <a:rPr lang="en-US" dirty="0" smtClean="0">
                <a:cs typeface="Times New Roman" pitchFamily="18" charset="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GB" dirty="0" smtClean="0"/>
              <a:t>Add </a:t>
            </a:r>
            <a:r>
              <a:rPr lang="en-GB" b="1" dirty="0" smtClean="0"/>
              <a:t>associations</a:t>
            </a:r>
            <a:r>
              <a:rPr lang="en-GB" dirty="0" smtClean="0"/>
              <a:t> and </a:t>
            </a:r>
            <a:r>
              <a:rPr lang="en-GB" b="1" dirty="0" smtClean="0"/>
              <a:t>attributes</a:t>
            </a:r>
            <a:r>
              <a:rPr lang="en-GB" dirty="0" smtClean="0"/>
              <a:t> </a:t>
            </a:r>
          </a:p>
          <a:p>
            <a:pPr lvl="1" algn="just">
              <a:lnSpc>
                <a:spcPct val="90000"/>
              </a:lnSpc>
            </a:pPr>
            <a:r>
              <a:rPr lang="en-GB" dirty="0" smtClean="0"/>
              <a:t>Find </a:t>
            </a:r>
            <a:r>
              <a:rPr lang="en-GB" b="1" dirty="0" smtClean="0"/>
              <a:t>generalizations</a:t>
            </a:r>
            <a:r>
              <a:rPr lang="en-US" dirty="0" smtClean="0"/>
              <a:t> </a:t>
            </a:r>
          </a:p>
          <a:p>
            <a:pPr lvl="1" algn="just">
              <a:lnSpc>
                <a:spcPct val="90000"/>
              </a:lnSpc>
            </a:pPr>
            <a:r>
              <a:rPr lang="en-GB" dirty="0" smtClean="0"/>
              <a:t>List the main </a:t>
            </a:r>
            <a:r>
              <a:rPr lang="en-GB" b="1" dirty="0" smtClean="0"/>
              <a:t>responsibilities</a:t>
            </a:r>
            <a:r>
              <a:rPr lang="en-GB" dirty="0" smtClean="0"/>
              <a:t> of each class</a:t>
            </a:r>
            <a:r>
              <a:rPr lang="en-US" dirty="0" smtClean="0"/>
              <a:t> </a:t>
            </a:r>
          </a:p>
          <a:p>
            <a:pPr lvl="1" algn="just">
              <a:lnSpc>
                <a:spcPct val="90000"/>
              </a:lnSpc>
            </a:pPr>
            <a:r>
              <a:rPr lang="en-GB" dirty="0" smtClean="0"/>
              <a:t>Decide on specific </a:t>
            </a:r>
            <a:r>
              <a:rPr lang="en-GB" b="1" dirty="0" smtClean="0"/>
              <a:t>operations</a:t>
            </a:r>
            <a:r>
              <a:rPr lang="en-GB" dirty="0" smtClean="0"/>
              <a:t> </a:t>
            </a:r>
          </a:p>
          <a:p>
            <a:pPr lvl="1" algn="just">
              <a:lnSpc>
                <a:spcPct val="90000"/>
              </a:lnSpc>
            </a:pPr>
            <a:r>
              <a:rPr lang="en-GB" b="1" dirty="0" smtClean="0"/>
              <a:t>Iterate</a:t>
            </a:r>
            <a:r>
              <a:rPr lang="en-GB" dirty="0" smtClean="0"/>
              <a:t> over the entire process</a:t>
            </a:r>
            <a:r>
              <a:rPr lang="en-US" dirty="0" smtClean="0"/>
              <a:t> until the model is satisfactory</a:t>
            </a:r>
          </a:p>
          <a:p>
            <a:pPr lvl="2">
              <a:lnSpc>
                <a:spcPct val="90000"/>
              </a:lnSpc>
            </a:pPr>
            <a:r>
              <a:rPr lang="en-GB" dirty="0" smtClean="0"/>
              <a:t>Add or delete classes, associations, attributes, generalizations, responsibilities or operations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Identify interfaces</a:t>
            </a:r>
            <a:endParaRPr lang="en-GB" dirty="0" smtClean="0">
              <a:cs typeface="Times New Roman" pitchFamily="18" charset="0"/>
            </a:endParaRPr>
          </a:p>
          <a:p>
            <a:pPr marL="0" indent="0" algn="just">
              <a:lnSpc>
                <a:spcPct val="90000"/>
              </a:lnSpc>
            </a:pPr>
            <a:r>
              <a:rPr lang="en-GB" b="0" i="1" dirty="0" smtClean="0">
                <a:cs typeface="Times New Roman" pitchFamily="18" charset="0"/>
              </a:rPr>
              <a:t>     Don</a:t>
            </a:r>
            <a:r>
              <a:rPr lang="en-GB" altLang="en-US" b="0" i="1" dirty="0" smtClean="0">
                <a:cs typeface="Times New Roman" pitchFamily="18" charset="0"/>
              </a:rPr>
              <a:t>’</a:t>
            </a:r>
            <a:r>
              <a:rPr lang="en-GB" b="0" i="1" dirty="0" smtClean="0">
                <a:cs typeface="Times New Roman" pitchFamily="18" charset="0"/>
              </a:rPr>
              <a:t>t be too disorganized. Don</a:t>
            </a:r>
            <a:r>
              <a:rPr lang="en-GB" altLang="en-US" b="0" i="1" dirty="0" smtClean="0">
                <a:cs typeface="Times New Roman" pitchFamily="18" charset="0"/>
              </a:rPr>
              <a:t>’</a:t>
            </a:r>
            <a:r>
              <a:rPr lang="en-GB" b="0" i="1" dirty="0" smtClean="0">
                <a:cs typeface="Times New Roman" pitchFamily="18" charset="0"/>
              </a:rPr>
              <a:t>t be too rigid either.</a:t>
            </a:r>
            <a:endParaRPr lang="en-GB" sz="2000" b="0" i="1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>
              <a:defRPr/>
            </a:pPr>
            <a:r>
              <a:rPr lang="en-GB" smtClean="0">
                <a:ea typeface="+mj-ea"/>
                <a:cs typeface="+mj-cs"/>
              </a:rPr>
              <a:t>A simple technique for discovering domain classes</a:t>
            </a:r>
            <a:r>
              <a:rPr lang="en-GB" b="1" smtClean="0">
                <a:ea typeface="+mj-ea"/>
                <a:cs typeface="+mj-cs"/>
              </a:rPr>
              <a:t> </a:t>
            </a:r>
            <a:endParaRPr lang="en-US" b="1" smtClean="0">
              <a:ea typeface="+mj-ea"/>
              <a:cs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7202F5E4-8CEB-44AC-B87B-5987D68C718F}" type="slidenum">
              <a:rPr lang="en-US"/>
              <a:pPr/>
              <a:t>19</a:t>
            </a:fld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algn="just">
              <a:defRPr/>
            </a:pPr>
            <a:r>
              <a:rPr lang="en-GB" smtClean="0">
                <a:ea typeface="+mn-ea"/>
              </a:rPr>
              <a:t>Look at a source material such as a description of requirements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GB" smtClean="0">
                <a:ea typeface="+mn-ea"/>
              </a:rPr>
              <a:t>Extract the </a:t>
            </a:r>
            <a:r>
              <a:rPr lang="en-GB" i="1" smtClean="0">
                <a:ea typeface="+mn-ea"/>
              </a:rPr>
              <a:t>nouns</a:t>
            </a:r>
            <a:r>
              <a:rPr lang="en-GB" smtClean="0">
                <a:ea typeface="+mn-ea"/>
              </a:rPr>
              <a:t> and </a:t>
            </a:r>
            <a:r>
              <a:rPr lang="en-GB" i="1" smtClean="0">
                <a:ea typeface="+mn-ea"/>
              </a:rPr>
              <a:t>noun phrases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US" smtClean="0">
                <a:ea typeface="+mn-ea"/>
                <a:cs typeface="Times New Roman" charset="0"/>
              </a:rPr>
              <a:t>Eliminate nouns that:</a:t>
            </a:r>
          </a:p>
          <a:p>
            <a:pPr lvl="2" algn="just">
              <a:defRPr/>
            </a:pPr>
            <a:r>
              <a:rPr lang="en-GB" smtClean="0">
                <a:ea typeface="+mn-ea"/>
                <a:cs typeface="Times New Roman" charset="0"/>
              </a:rPr>
              <a:t>are redundant</a:t>
            </a:r>
          </a:p>
          <a:p>
            <a:pPr lvl="2" algn="just">
              <a:defRPr/>
            </a:pPr>
            <a:r>
              <a:rPr lang="en-GB" smtClean="0">
                <a:ea typeface="+mn-ea"/>
                <a:cs typeface="Times New Roman" charset="0"/>
              </a:rPr>
              <a:t>represent instances</a:t>
            </a:r>
          </a:p>
          <a:p>
            <a:pPr lvl="2" algn="just">
              <a:defRPr/>
            </a:pPr>
            <a:r>
              <a:rPr lang="en-GB" smtClean="0">
                <a:ea typeface="+mn-ea"/>
                <a:cs typeface="Times New Roman" charset="0"/>
              </a:rPr>
              <a:t>are vague or highly general</a:t>
            </a:r>
          </a:p>
          <a:p>
            <a:pPr lvl="2" algn="just">
              <a:defRPr/>
            </a:pPr>
            <a:r>
              <a:rPr lang="en-GB" smtClean="0">
                <a:ea typeface="+mn-ea"/>
                <a:cs typeface="Times New Roman" charset="0"/>
              </a:rPr>
              <a:t>not needed in the application</a:t>
            </a:r>
          </a:p>
          <a:p>
            <a:pPr lvl="1" algn="just">
              <a:defRPr/>
            </a:pPr>
            <a:r>
              <a:rPr lang="en-GB" smtClean="0">
                <a:ea typeface="+mn-ea"/>
                <a:cs typeface="Times New Roman" charset="0"/>
              </a:rPr>
              <a:t>Pay attention to </a:t>
            </a:r>
            <a:r>
              <a:rPr lang="en-GB" smtClean="0">
                <a:ea typeface="+mn-ea"/>
              </a:rPr>
              <a:t>classes in a domain model that represent </a:t>
            </a:r>
            <a:r>
              <a:rPr lang="en-GB" i="1" smtClean="0">
                <a:ea typeface="+mn-ea"/>
              </a:rPr>
              <a:t>types of users</a:t>
            </a:r>
            <a:r>
              <a:rPr lang="en-GB" smtClean="0">
                <a:ea typeface="+mn-ea"/>
              </a:rPr>
              <a:t> or other actors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ea typeface="+mj-ea"/>
                <a:cs typeface="+mj-cs"/>
              </a:rPr>
              <a:t>Generalization</a:t>
            </a:r>
            <a:r>
              <a:rPr lang="en-US" dirty="0" smtClean="0">
                <a:ea typeface="+mj-ea"/>
                <a:cs typeface="+mj-cs"/>
              </a:rPr>
              <a:t> 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467600" cy="4800600"/>
          </a:xfrm>
        </p:spPr>
        <p:txBody>
          <a:bodyPr/>
          <a:lstStyle/>
          <a:p>
            <a:pPr marL="0" indent="0">
              <a:defRPr/>
            </a:pPr>
            <a:r>
              <a:rPr lang="en-GB" sz="2000" smtClean="0">
                <a:ea typeface="+mn-ea"/>
                <a:cs typeface="+mn-cs"/>
              </a:rPr>
              <a:t>Specializing a superclass into two or more subclasses</a:t>
            </a:r>
          </a:p>
          <a:p>
            <a:pPr lvl="1">
              <a:defRPr/>
            </a:pPr>
            <a:r>
              <a:rPr lang="en-GB" sz="2000" smtClean="0">
                <a:ea typeface="+mn-ea"/>
              </a:rPr>
              <a:t>A </a:t>
            </a:r>
            <a:r>
              <a:rPr lang="en-GB" sz="2000" i="1" smtClean="0">
                <a:ea typeface="+mn-ea"/>
              </a:rPr>
              <a:t>generalization set</a:t>
            </a:r>
            <a:r>
              <a:rPr lang="en-GB" sz="2000" smtClean="0">
                <a:ea typeface="+mn-ea"/>
              </a:rPr>
              <a:t> is a labeled group of generalizations with a common superclass</a:t>
            </a:r>
          </a:p>
          <a:p>
            <a:pPr lvl="1">
              <a:defRPr/>
            </a:pPr>
            <a:r>
              <a:rPr lang="en-GB" sz="2000" smtClean="0">
                <a:ea typeface="+mn-ea"/>
              </a:rPr>
              <a:t>The label (sometimes called the</a:t>
            </a:r>
            <a:r>
              <a:rPr lang="en-GB" sz="2000" i="1" smtClean="0">
                <a:ea typeface="+mn-ea"/>
              </a:rPr>
              <a:t> discriminator</a:t>
            </a:r>
            <a:r>
              <a:rPr lang="en-GB" sz="2000" smtClean="0">
                <a:ea typeface="+mn-ea"/>
              </a:rPr>
              <a:t>) describes the criteria used in the specialization</a:t>
            </a:r>
            <a:endParaRPr lang="en-US" sz="2000" smtClean="0">
              <a:ea typeface="+mn-ea"/>
            </a:endParaRPr>
          </a:p>
        </p:txBody>
      </p:sp>
      <p:pic>
        <p:nvPicPr>
          <p:cNvPr id="142345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3351213"/>
            <a:ext cx="7848600" cy="172085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065F8282-872E-4467-8901-53507540627B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US" smtClean="0">
                <a:ea typeface="+mj-ea"/>
                <a:cs typeface="+mj-cs"/>
              </a:rPr>
              <a:t>Identifying associations and attributes</a:t>
            </a:r>
            <a:r>
              <a:rPr lang="en-US" smtClean="0">
                <a:ea typeface="+mj-ea"/>
                <a:cs typeface="Times New Roman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D048F245-FA1B-4BC9-BEAE-1A12DB160E9A}" type="slidenum">
              <a:rPr lang="en-US"/>
              <a:pPr/>
              <a:t>20</a:t>
            </a:fld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algn="just">
              <a:defRPr/>
            </a:pPr>
            <a:r>
              <a:rPr lang="en-GB" smtClean="0">
                <a:ea typeface="+mn-ea"/>
              </a:rPr>
              <a:t>Start with classes you think are most </a:t>
            </a:r>
            <a:r>
              <a:rPr lang="en-GB" b="1" smtClean="0">
                <a:ea typeface="+mn-ea"/>
              </a:rPr>
              <a:t>central</a:t>
            </a:r>
            <a:r>
              <a:rPr lang="en-GB" smtClean="0">
                <a:ea typeface="+mn-ea"/>
              </a:rPr>
              <a:t> and important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GB" smtClean="0">
                <a:ea typeface="+mn-ea"/>
                <a:cs typeface="Times New Roman" charset="0"/>
              </a:rPr>
              <a:t>Decide on the clear and obvious data it must contain and its relationships to other classes. </a:t>
            </a:r>
          </a:p>
          <a:p>
            <a:pPr lvl="1" algn="just">
              <a:defRPr/>
            </a:pPr>
            <a:r>
              <a:rPr lang="en-GB" smtClean="0">
                <a:ea typeface="+mn-ea"/>
                <a:cs typeface="Times New Roman" charset="0"/>
              </a:rPr>
              <a:t>Work outwards towards the classes that are less important.</a:t>
            </a:r>
          </a:p>
          <a:p>
            <a:pPr lvl="1" algn="just">
              <a:defRPr/>
            </a:pPr>
            <a:r>
              <a:rPr lang="en-GB" smtClean="0">
                <a:ea typeface="+mn-ea"/>
              </a:rPr>
              <a:t>Avoid adding many associations and attributes to a class</a:t>
            </a:r>
          </a:p>
          <a:p>
            <a:pPr lvl="2" algn="just">
              <a:defRPr/>
            </a:pPr>
            <a:r>
              <a:rPr lang="en-GB" smtClean="0">
                <a:ea typeface="+mn-ea"/>
              </a:rPr>
              <a:t>A system is simpler if it manipulates less information</a:t>
            </a:r>
            <a:r>
              <a:rPr lang="en-US" smtClean="0">
                <a:ea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>
              <a:defRPr/>
            </a:pPr>
            <a:r>
              <a:rPr lang="en-GB" smtClean="0">
                <a:ea typeface="+mj-ea"/>
                <a:cs typeface="+mj-cs"/>
              </a:rPr>
              <a:t>Tips about identifying and specifying valid associations</a:t>
            </a:r>
            <a:r>
              <a:rPr lang="en-US" smtClean="0">
                <a:ea typeface="+mj-ea"/>
                <a:cs typeface="+mj-cs"/>
              </a:rPr>
              <a:t> </a:t>
            </a:r>
            <a:r>
              <a:rPr lang="en-GB" smtClean="0">
                <a:ea typeface="+mj-ea"/>
                <a:cs typeface="+mj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9F0E7563-F553-4D90-804D-B1466D18698D}" type="slidenum">
              <a:rPr lang="en-US"/>
              <a:pPr/>
              <a:t>21</a:t>
            </a:fld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algn="just">
              <a:defRPr/>
            </a:pPr>
            <a:r>
              <a:rPr lang="en-GB" smtClean="0">
                <a:ea typeface="+mn-ea"/>
              </a:rPr>
              <a:t>An association should exist if a class </a:t>
            </a:r>
          </a:p>
          <a:p>
            <a:pPr lvl="3" algn="just">
              <a:defRPr/>
            </a:pPr>
            <a:r>
              <a:rPr lang="en-GB" i="1" smtClean="0">
                <a:ea typeface="+mn-ea"/>
              </a:rPr>
              <a:t>possesses</a:t>
            </a:r>
            <a:endParaRPr lang="en-GB" smtClean="0">
              <a:ea typeface="+mn-ea"/>
            </a:endParaRPr>
          </a:p>
          <a:p>
            <a:pPr lvl="3" algn="just">
              <a:defRPr/>
            </a:pPr>
            <a:r>
              <a:rPr lang="en-GB" i="1" smtClean="0">
                <a:ea typeface="+mn-ea"/>
              </a:rPr>
              <a:t>controls</a:t>
            </a:r>
            <a:endParaRPr lang="en-GB" smtClean="0">
              <a:ea typeface="+mn-ea"/>
            </a:endParaRPr>
          </a:p>
          <a:p>
            <a:pPr lvl="3" algn="just">
              <a:defRPr/>
            </a:pPr>
            <a:r>
              <a:rPr lang="en-GB" i="1" smtClean="0">
                <a:ea typeface="+mn-ea"/>
              </a:rPr>
              <a:t>is connected to</a:t>
            </a:r>
            <a:endParaRPr lang="en-GB" smtClean="0">
              <a:ea typeface="+mn-ea"/>
            </a:endParaRPr>
          </a:p>
          <a:p>
            <a:pPr lvl="3" algn="just">
              <a:defRPr/>
            </a:pPr>
            <a:r>
              <a:rPr lang="en-GB" i="1" smtClean="0">
                <a:ea typeface="+mn-ea"/>
              </a:rPr>
              <a:t>is related to</a:t>
            </a:r>
            <a:endParaRPr lang="en-GB" smtClean="0">
              <a:ea typeface="+mn-ea"/>
            </a:endParaRPr>
          </a:p>
          <a:p>
            <a:pPr lvl="3" algn="just">
              <a:defRPr/>
            </a:pPr>
            <a:r>
              <a:rPr lang="en-GB" i="1" smtClean="0">
                <a:ea typeface="+mn-ea"/>
              </a:rPr>
              <a:t>is a part of</a:t>
            </a:r>
            <a:endParaRPr lang="en-GB" smtClean="0">
              <a:ea typeface="+mn-ea"/>
            </a:endParaRPr>
          </a:p>
          <a:p>
            <a:pPr lvl="3" algn="just">
              <a:defRPr/>
            </a:pPr>
            <a:r>
              <a:rPr lang="en-GB" i="1" smtClean="0">
                <a:ea typeface="+mn-ea"/>
              </a:rPr>
              <a:t>has as parts</a:t>
            </a:r>
            <a:endParaRPr lang="en-GB" smtClean="0">
              <a:ea typeface="+mn-ea"/>
            </a:endParaRPr>
          </a:p>
          <a:p>
            <a:pPr lvl="3" algn="just">
              <a:defRPr/>
            </a:pPr>
            <a:r>
              <a:rPr lang="en-GB" smtClean="0">
                <a:ea typeface="+mn-ea"/>
              </a:rPr>
              <a:t> </a:t>
            </a:r>
            <a:r>
              <a:rPr lang="en-GB" i="1" smtClean="0">
                <a:ea typeface="+mn-ea"/>
              </a:rPr>
              <a:t>is a member of</a:t>
            </a:r>
            <a:r>
              <a:rPr lang="en-GB" smtClean="0">
                <a:ea typeface="+mn-ea"/>
              </a:rPr>
              <a:t>, or</a:t>
            </a:r>
          </a:p>
          <a:p>
            <a:pPr lvl="3" algn="just">
              <a:defRPr/>
            </a:pPr>
            <a:r>
              <a:rPr lang="en-GB" smtClean="0">
                <a:ea typeface="+mn-ea"/>
              </a:rPr>
              <a:t> </a:t>
            </a:r>
            <a:r>
              <a:rPr lang="en-GB" i="1" smtClean="0">
                <a:ea typeface="+mn-ea"/>
              </a:rPr>
              <a:t>has as members</a:t>
            </a:r>
            <a:endParaRPr lang="en-GB" smtClean="0">
              <a:ea typeface="+mn-ea"/>
            </a:endParaRPr>
          </a:p>
          <a:p>
            <a:pPr lvl="1" algn="just">
              <a:buFontTx/>
              <a:buNone/>
              <a:defRPr/>
            </a:pPr>
            <a:r>
              <a:rPr lang="en-GB" smtClean="0">
                <a:ea typeface="+mn-ea"/>
              </a:rPr>
              <a:t>  		some other class in your model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GB" smtClean="0">
                <a:ea typeface="+mn-ea"/>
                <a:cs typeface="Times New Roman" charset="0"/>
              </a:rPr>
              <a:t>Specify the multiplicity at both ends</a:t>
            </a:r>
          </a:p>
          <a:p>
            <a:pPr lvl="1" algn="just">
              <a:defRPr/>
            </a:pPr>
            <a:r>
              <a:rPr lang="en-GB" smtClean="0">
                <a:ea typeface="+mn-ea"/>
                <a:cs typeface="Times New Roman" charset="0"/>
              </a:rPr>
              <a:t>Label it clearly.</a:t>
            </a:r>
          </a:p>
          <a:p>
            <a:pPr lvl="1" algn="just">
              <a:buFontTx/>
              <a:buNone/>
              <a:defRPr/>
            </a:pPr>
            <a:endParaRPr lang="en-GB" smtClean="0">
              <a:ea typeface="+mn-ea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Actions versus associations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467600" cy="4800600"/>
          </a:xfrm>
        </p:spPr>
        <p:txBody>
          <a:bodyPr/>
          <a:lstStyle/>
          <a:p>
            <a:pPr lvl="1" algn="just">
              <a:defRPr/>
            </a:pPr>
            <a:r>
              <a:rPr lang="en-GB" sz="2000" dirty="0" smtClean="0">
                <a:ea typeface="+mn-ea"/>
              </a:rPr>
              <a:t>A common mistake is to represent </a:t>
            </a:r>
            <a:r>
              <a:rPr lang="en-GB" sz="2000" i="1" dirty="0" smtClean="0">
                <a:ea typeface="+mn-ea"/>
              </a:rPr>
              <a:t>actions</a:t>
            </a:r>
            <a:r>
              <a:rPr lang="en-GB" sz="2000" dirty="0" smtClean="0">
                <a:ea typeface="+mn-ea"/>
              </a:rPr>
              <a:t> as if they were associations</a:t>
            </a:r>
            <a:r>
              <a:rPr lang="en-US" sz="2000" dirty="0" smtClean="0">
                <a:ea typeface="+mn-ea"/>
                <a:cs typeface="Times New Roman" charset="0"/>
              </a:rPr>
              <a:t> </a:t>
            </a:r>
          </a:p>
          <a:p>
            <a:pPr marL="0" indent="0">
              <a:defRPr/>
            </a:pPr>
            <a:endParaRPr lang="en-US" sz="2000" dirty="0" smtClean="0">
              <a:ea typeface="+mn-ea"/>
              <a:cs typeface="+mn-cs"/>
            </a:endParaRPr>
          </a:p>
        </p:txBody>
      </p:sp>
      <p:pic>
        <p:nvPicPr>
          <p:cNvPr id="265279" name="Picture 6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2438400"/>
            <a:ext cx="2057400" cy="1724025"/>
          </a:xfrm>
        </p:spPr>
      </p:pic>
      <p:pic>
        <p:nvPicPr>
          <p:cNvPr id="265282" name="Picture 6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2590800"/>
            <a:ext cx="3695700" cy="1381125"/>
          </a:xfrm>
        </p:spPr>
      </p:pic>
      <p:sp>
        <p:nvSpPr>
          <p:cNvPr id="21" name="Slide Number Placeholder 7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F3F56AF-0434-4CE5-BAEF-556FFAB8F3AD}" type="slidenum">
              <a:rPr lang="en-US"/>
              <a:pPr/>
              <a:t>22</a:t>
            </a:fld>
            <a:endParaRPr lang="en-US"/>
          </a:p>
        </p:txBody>
      </p:sp>
      <p:sp>
        <p:nvSpPr>
          <p:cNvPr id="109586" name="Rectangle 56"/>
          <p:cNvSpPr>
            <a:spLocks noChangeArrowheads="1"/>
          </p:cNvSpPr>
          <p:nvPr/>
        </p:nvSpPr>
        <p:spPr bwMode="auto">
          <a:xfrm>
            <a:off x="8502650" y="455612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</a:rPr>
              <a:t> </a:t>
            </a: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US" smtClean="0">
                <a:ea typeface="+mj-ea"/>
                <a:cs typeface="+mj-cs"/>
              </a:rPr>
              <a:t>Identifying attributes</a:t>
            </a:r>
            <a:r>
              <a:rPr lang="en-US" smtClean="0">
                <a:ea typeface="+mj-ea"/>
                <a:cs typeface="Times New Roman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99E28785-77E0-4649-B205-EB9500935484}" type="slidenum">
              <a:rPr lang="en-US"/>
              <a:pPr/>
              <a:t>23</a:t>
            </a:fld>
            <a:endParaRPr lang="en-US"/>
          </a:p>
        </p:txBody>
      </p:sp>
      <p:sp>
        <p:nvSpPr>
          <p:cNvPr id="179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algn="just">
              <a:defRPr/>
            </a:pPr>
            <a:r>
              <a:rPr lang="en-US" smtClean="0">
                <a:ea typeface="+mn-ea"/>
              </a:rPr>
              <a:t>Look for information that must be maintained about each class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US" smtClean="0">
                <a:ea typeface="+mn-ea"/>
                <a:cs typeface="Times New Roman" charset="0"/>
              </a:rPr>
              <a:t>S</a:t>
            </a:r>
            <a:r>
              <a:rPr lang="en-US" smtClean="0">
                <a:ea typeface="+mn-ea"/>
              </a:rPr>
              <a:t>everal nouns rejected as classes, may now become attributes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US" smtClean="0">
                <a:ea typeface="+mn-ea"/>
              </a:rPr>
              <a:t>An attribute should generally contain a simple value </a:t>
            </a:r>
          </a:p>
          <a:p>
            <a:pPr lvl="2" algn="just">
              <a:defRPr/>
            </a:pPr>
            <a:r>
              <a:rPr lang="en-GB" smtClean="0">
                <a:ea typeface="+mn-ea"/>
                <a:cs typeface="Times New Roman" charset="0"/>
              </a:rPr>
              <a:t>E.g. string,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>
              <a:defRPr/>
            </a:pPr>
            <a:r>
              <a:rPr lang="en-US" smtClean="0">
                <a:ea typeface="+mj-ea"/>
                <a:cs typeface="+mj-cs"/>
              </a:rPr>
              <a:t>Tips about identifying and specifying valid attributes</a:t>
            </a:r>
            <a:r>
              <a:rPr lang="en-US" smtClean="0">
                <a:ea typeface="+mj-ea"/>
                <a:cs typeface="Times New Roman" charset="0"/>
              </a:rPr>
              <a:t> 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467600" cy="4800600"/>
          </a:xfrm>
        </p:spPr>
        <p:txBody>
          <a:bodyPr/>
          <a:lstStyle/>
          <a:p>
            <a:pPr lvl="1" algn="just"/>
            <a:r>
              <a:rPr lang="en-US" sz="2000" smtClean="0"/>
              <a:t>It is not good to have many duplicate attributes  </a:t>
            </a:r>
          </a:p>
          <a:p>
            <a:pPr lvl="1" algn="just"/>
            <a:r>
              <a:rPr lang="en-US" sz="2000" smtClean="0"/>
              <a:t>If a subset of a class</a:t>
            </a:r>
            <a:r>
              <a:rPr lang="ja-JP" altLang="en-US" sz="2000" smtClean="0">
                <a:latin typeface="Arial" pitchFamily="34" charset="0"/>
              </a:rPr>
              <a:t>’</a:t>
            </a:r>
            <a:r>
              <a:rPr lang="en-US" altLang="ja-JP" sz="2000" smtClean="0"/>
              <a:t>s attributes form a coherent group, then create a distinct class containing these attributes </a:t>
            </a:r>
            <a:endParaRPr lang="en-US" sz="2000" smtClean="0"/>
          </a:p>
        </p:txBody>
      </p:sp>
      <p:pic>
        <p:nvPicPr>
          <p:cNvPr id="266310" name="Picture 7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2514600"/>
            <a:ext cx="7772400" cy="33147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CAAA17B-A3DF-4C80-A174-4FFC75F2F7AB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US" smtClean="0">
                <a:ea typeface="+mj-ea"/>
                <a:cs typeface="+mj-cs"/>
              </a:rPr>
              <a:t>Identifying generalizations and interfaces</a:t>
            </a:r>
            <a:r>
              <a:rPr lang="en-US" smtClean="0">
                <a:ea typeface="+mj-ea"/>
                <a:cs typeface="Times New Roman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E876B73-362E-4F6E-A215-4B3DEFC28423}" type="slidenum">
              <a:rPr lang="en-US"/>
              <a:pPr/>
              <a:t>25</a:t>
            </a:fld>
            <a:endParaRPr lang="en-US"/>
          </a:p>
        </p:txBody>
      </p:sp>
      <p:sp>
        <p:nvSpPr>
          <p:cNvPr id="181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algn="just">
              <a:lnSpc>
                <a:spcPct val="90000"/>
              </a:lnSpc>
              <a:defRPr/>
            </a:pPr>
            <a:r>
              <a:rPr lang="en-GB" smtClean="0">
                <a:ea typeface="+mn-ea"/>
              </a:rPr>
              <a:t>There are two ways to identify generalizations: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GB" smtClean="0">
                <a:ea typeface="+mn-ea"/>
              </a:rPr>
              <a:t>bottom-up</a:t>
            </a:r>
          </a:p>
          <a:p>
            <a:pPr lvl="3" algn="just">
              <a:lnSpc>
                <a:spcPct val="90000"/>
              </a:lnSpc>
              <a:defRPr/>
            </a:pPr>
            <a:r>
              <a:rPr lang="en-GB" smtClean="0">
                <a:ea typeface="+mn-ea"/>
              </a:rPr>
              <a:t>Group together similar classes creating a new superclass</a:t>
            </a:r>
            <a:r>
              <a:rPr lang="en-US" smtClean="0">
                <a:ea typeface="+mn-ea"/>
              </a:rPr>
              <a:t> </a:t>
            </a:r>
            <a:endParaRPr lang="en-GB" smtClean="0">
              <a:ea typeface="+mn-ea"/>
            </a:endParaRPr>
          </a:p>
          <a:p>
            <a:pPr lvl="2" algn="just">
              <a:lnSpc>
                <a:spcPct val="90000"/>
              </a:lnSpc>
              <a:defRPr/>
            </a:pPr>
            <a:r>
              <a:rPr lang="en-GB" smtClean="0">
                <a:ea typeface="+mn-ea"/>
              </a:rPr>
              <a:t>top-down</a:t>
            </a:r>
          </a:p>
          <a:p>
            <a:pPr lvl="3" algn="just">
              <a:lnSpc>
                <a:spcPct val="90000"/>
              </a:lnSpc>
              <a:defRPr/>
            </a:pPr>
            <a:r>
              <a:rPr lang="en-US" smtClean="0">
                <a:ea typeface="+mn-ea"/>
                <a:cs typeface="Times New Roman" charset="0"/>
              </a:rPr>
              <a:t>Look for more general classes first, specialize them if needed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Create an </a:t>
            </a:r>
            <a:r>
              <a:rPr lang="en-US" i="1" smtClean="0">
                <a:ea typeface="+mn-ea"/>
              </a:rPr>
              <a:t>interface</a:t>
            </a:r>
            <a:r>
              <a:rPr lang="en-US" smtClean="0">
                <a:ea typeface="+mn-ea"/>
              </a:rPr>
              <a:t>, instead of a  superclass if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The classes are very dissimilar except for having a few operations in common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One or more of the  classes already have their own superclasses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Different implementations of the same class might be available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US" smtClean="0">
                <a:ea typeface="+mj-ea"/>
                <a:cs typeface="+mj-cs"/>
              </a:rPr>
              <a:t>Allocating responsibilities to classes</a:t>
            </a:r>
            <a:r>
              <a:rPr lang="en-US" smtClean="0">
                <a:ea typeface="+mj-ea"/>
                <a:cs typeface="Times New Roman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2E13346-C529-4CD7-9E92-577D66D74D06}" type="slidenum">
              <a:rPr lang="en-US"/>
              <a:pPr/>
              <a:t>26</a:t>
            </a:fld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defRPr/>
            </a:pPr>
            <a:r>
              <a:rPr lang="en-US" sz="2000" smtClean="0">
                <a:ea typeface="+mn-ea"/>
                <a:cs typeface="+mn-cs"/>
              </a:rPr>
              <a:t>A </a:t>
            </a:r>
            <a:r>
              <a:rPr lang="en-US" sz="2000" i="1" smtClean="0">
                <a:ea typeface="+mn-ea"/>
                <a:cs typeface="+mn-cs"/>
              </a:rPr>
              <a:t>responsibility</a:t>
            </a:r>
            <a:r>
              <a:rPr lang="en-US" sz="2000" smtClean="0">
                <a:ea typeface="+mn-ea"/>
                <a:cs typeface="+mn-cs"/>
              </a:rPr>
              <a:t> is something that the system is required to do.</a:t>
            </a:r>
            <a:r>
              <a:rPr lang="en-US" sz="2000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sz="2000" smtClean="0">
                <a:ea typeface="+mn-ea"/>
              </a:rPr>
              <a:t>Each functional requirement must be attributed to one of the classes</a:t>
            </a:r>
            <a:endParaRPr lang="en-US" sz="2000" smtClean="0">
              <a:ea typeface="+mn-ea"/>
              <a:cs typeface="Times New Roman" charset="0"/>
            </a:endParaRPr>
          </a:p>
          <a:p>
            <a:pPr lvl="2" algn="just">
              <a:lnSpc>
                <a:spcPct val="90000"/>
              </a:lnSpc>
              <a:defRPr/>
            </a:pPr>
            <a:r>
              <a:rPr lang="en-US" sz="2000" smtClean="0">
                <a:ea typeface="+mn-ea"/>
              </a:rPr>
              <a:t>All the responsibilities of a given class should be </a:t>
            </a:r>
            <a:r>
              <a:rPr lang="en-US" sz="2000" i="1" smtClean="0">
                <a:ea typeface="+mn-ea"/>
              </a:rPr>
              <a:t>clearly related</a:t>
            </a:r>
            <a:r>
              <a:rPr lang="en-US" sz="2000" smtClean="0">
                <a:ea typeface="+mn-ea"/>
              </a:rPr>
              <a:t>.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US" sz="2000" smtClean="0">
                <a:ea typeface="+mn-ea"/>
              </a:rPr>
              <a:t>If a class has too many responsibilities, consider </a:t>
            </a:r>
            <a:r>
              <a:rPr lang="en-US" sz="2000" i="1" smtClean="0">
                <a:ea typeface="+mn-ea"/>
              </a:rPr>
              <a:t>splitting</a:t>
            </a:r>
            <a:r>
              <a:rPr lang="en-US" sz="2000" smtClean="0">
                <a:ea typeface="+mn-ea"/>
              </a:rPr>
              <a:t> it into distinct classes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US" sz="2000" smtClean="0">
                <a:ea typeface="+mn-ea"/>
              </a:rPr>
              <a:t>If a class has no responsibilities attached to it, then it is probably </a:t>
            </a:r>
            <a:r>
              <a:rPr lang="en-US" sz="2000" i="1" smtClean="0">
                <a:ea typeface="+mn-ea"/>
              </a:rPr>
              <a:t>useless</a:t>
            </a:r>
            <a:r>
              <a:rPr lang="en-US" sz="2000" smtClean="0">
                <a:ea typeface="+mn-ea"/>
              </a:rPr>
              <a:t>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US" sz="2000" smtClean="0">
                <a:ea typeface="+mn-ea"/>
              </a:rPr>
              <a:t>When a responsibility cannot be attributed to any of the existing classes, then a </a:t>
            </a:r>
            <a:r>
              <a:rPr lang="en-US" sz="2000" i="1" smtClean="0">
                <a:ea typeface="+mn-ea"/>
              </a:rPr>
              <a:t>new class</a:t>
            </a:r>
            <a:r>
              <a:rPr lang="en-US" sz="2000" smtClean="0">
                <a:ea typeface="+mn-ea"/>
              </a:rPr>
              <a:t> should be created</a:t>
            </a:r>
            <a:r>
              <a:rPr lang="en-US" sz="2000" smtClean="0">
                <a:ea typeface="+mn-ea"/>
                <a:cs typeface="Times New Roman" charset="0"/>
              </a:rPr>
              <a:t> </a:t>
            </a:r>
          </a:p>
          <a:p>
            <a:pPr lvl="2" algn="just">
              <a:lnSpc>
                <a:spcPct val="90000"/>
              </a:lnSpc>
              <a:defRPr/>
            </a:pPr>
            <a:endParaRPr lang="en-US" sz="2000" smtClean="0">
              <a:ea typeface="+mn-ea"/>
              <a:cs typeface="Times New Roman" charset="0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en-US" sz="2000" smtClean="0">
                <a:ea typeface="+mn-ea"/>
              </a:rPr>
              <a:t>To determine responsibilities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US" sz="2000" smtClean="0">
                <a:ea typeface="+mn-ea"/>
              </a:rPr>
              <a:t>Perform use case analysis</a:t>
            </a:r>
            <a:r>
              <a:rPr lang="en-US" sz="2000" smtClean="0">
                <a:ea typeface="+mn-ea"/>
                <a:cs typeface="Times New Roman" charset="0"/>
              </a:rPr>
              <a:t>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US" sz="2000" smtClean="0">
                <a:ea typeface="+mn-ea"/>
              </a:rPr>
              <a:t>Look for verbs and nouns describing </a:t>
            </a:r>
            <a:r>
              <a:rPr lang="en-US" sz="2000" i="1" smtClean="0">
                <a:ea typeface="+mn-ea"/>
              </a:rPr>
              <a:t>actions</a:t>
            </a:r>
            <a:r>
              <a:rPr lang="en-US" sz="2000" smtClean="0">
                <a:ea typeface="+mn-ea"/>
              </a:rPr>
              <a:t> in the system description</a:t>
            </a:r>
            <a:r>
              <a:rPr lang="en-US" sz="2000" smtClean="0">
                <a:ea typeface="+mn-ea"/>
                <a:cs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US" smtClean="0">
                <a:ea typeface="+mj-ea"/>
                <a:cs typeface="Times New Roman" charset="0"/>
              </a:rPr>
              <a:t>Categories of responsibilities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0CD212E0-44AC-479B-87E5-5E708005FD1B}" type="slidenum">
              <a:rPr lang="en-US"/>
              <a:pPr/>
              <a:t>27</a:t>
            </a:fld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algn="just">
              <a:defRPr/>
            </a:pPr>
            <a:r>
              <a:rPr lang="en-US" smtClean="0">
                <a:ea typeface="+mn-ea"/>
              </a:rPr>
              <a:t>Setting and getting the values of attributes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US" smtClean="0">
                <a:ea typeface="+mn-ea"/>
              </a:rPr>
              <a:t>Creating and initializing new instances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GB" smtClean="0">
                <a:ea typeface="+mn-ea"/>
              </a:rPr>
              <a:t>Loading to and saving from persistent storage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US" smtClean="0">
                <a:ea typeface="+mn-ea"/>
              </a:rPr>
              <a:t>Destroying instances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US" smtClean="0">
                <a:ea typeface="+mn-ea"/>
              </a:rPr>
              <a:t>Adding and deleting links of associations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>
              <a:defRPr/>
            </a:pPr>
            <a:r>
              <a:rPr lang="en-GB" smtClean="0">
                <a:ea typeface="+mn-ea"/>
              </a:rPr>
              <a:t>Copying, converting, transforming, transmitting or outputting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GB" smtClean="0">
                <a:ea typeface="+mn-ea"/>
              </a:rPr>
              <a:t>Computing numerical results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US" smtClean="0">
                <a:ea typeface="+mn-ea"/>
              </a:rPr>
              <a:t>Navigating and searching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GB" smtClean="0">
                <a:ea typeface="+mn-ea"/>
              </a:rPr>
              <a:t>Other specialized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US" smtClean="0">
                <a:ea typeface="+mj-ea"/>
                <a:cs typeface="+mj-cs"/>
              </a:rPr>
              <a:t>Identifying operations</a:t>
            </a:r>
            <a:r>
              <a:rPr lang="en-US" smtClean="0">
                <a:ea typeface="+mj-ea"/>
                <a:cs typeface="Times New Roman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B561E6D5-11CD-4AD1-AC29-09AF07266D21}" type="slidenum">
              <a:rPr lang="en-US"/>
              <a:pPr/>
              <a:t>28</a:t>
            </a:fld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defRPr/>
            </a:pPr>
            <a:r>
              <a:rPr lang="en-US" smtClean="0">
                <a:ea typeface="+mn-ea"/>
                <a:cs typeface="+mn-cs"/>
              </a:rPr>
              <a:t>Operations are needed to realize the responsibilities of each class </a:t>
            </a:r>
          </a:p>
          <a:p>
            <a:pPr lvl="1" algn="just">
              <a:defRPr/>
            </a:pPr>
            <a:r>
              <a:rPr lang="en-US" smtClean="0">
                <a:ea typeface="+mn-ea"/>
              </a:rPr>
              <a:t>There may be several operations per responsibility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US" smtClean="0">
                <a:ea typeface="+mn-ea"/>
              </a:rPr>
              <a:t>The main operations that implement a responsibility are normally declared </a:t>
            </a:r>
            <a:r>
              <a:rPr lang="en-GB" b="1" smtClean="0">
                <a:latin typeface="Times New Roman" charset="0"/>
                <a:ea typeface="+mn-ea"/>
              </a:rPr>
              <a:t>public</a:t>
            </a:r>
          </a:p>
          <a:p>
            <a:pPr lvl="1" algn="just">
              <a:defRPr/>
            </a:pPr>
            <a:r>
              <a:rPr lang="en-US" smtClean="0">
                <a:ea typeface="+mn-ea"/>
              </a:rPr>
              <a:t>Other methods that collaborate to perform the responsibility must be as private as possible</a:t>
            </a:r>
            <a:r>
              <a:rPr lang="en-US" smtClean="0">
                <a:latin typeface="Courier" charset="0"/>
                <a:ea typeface="+mn-ea"/>
              </a:rPr>
              <a:t> </a:t>
            </a:r>
            <a:r>
              <a:rPr lang="en-US" smtClean="0">
                <a:ea typeface="+mn-ea"/>
                <a:cs typeface="Times New Roman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ea typeface="+mj-ea"/>
                <a:cs typeface="+mj-cs"/>
              </a:rPr>
              <a:t> Object Diagrams</a:t>
            </a:r>
            <a:r>
              <a:rPr lang="en-US" dirty="0" smtClean="0">
                <a:ea typeface="+mj-ea"/>
                <a:cs typeface="+mj-cs"/>
              </a:rPr>
              <a:t> 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295400"/>
            <a:ext cx="7696200" cy="838200"/>
          </a:xfrm>
        </p:spPr>
        <p:txBody>
          <a:bodyPr>
            <a:normAutofit fontScale="92500"/>
          </a:bodyPr>
          <a:lstStyle/>
          <a:p>
            <a:pPr lvl="1">
              <a:defRPr/>
            </a:pPr>
            <a:r>
              <a:rPr lang="en-GB" sz="2000" smtClean="0">
                <a:ea typeface="+mn-ea"/>
              </a:rPr>
              <a:t>A </a:t>
            </a:r>
            <a:r>
              <a:rPr lang="en-GB" sz="2000" i="1" smtClean="0">
                <a:ea typeface="+mn-ea"/>
              </a:rPr>
              <a:t>link</a:t>
            </a:r>
            <a:r>
              <a:rPr lang="en-GB" sz="2000" smtClean="0">
                <a:ea typeface="+mn-ea"/>
              </a:rPr>
              <a:t> is an instance of an association</a:t>
            </a:r>
          </a:p>
          <a:p>
            <a:pPr lvl="2">
              <a:defRPr/>
            </a:pPr>
            <a:r>
              <a:rPr lang="en-GB" sz="2000" smtClean="0">
                <a:ea typeface="+mn-ea"/>
              </a:rPr>
              <a:t>In the same way that we say an object is an instance of a class</a:t>
            </a:r>
            <a:r>
              <a:rPr lang="en-US" sz="2000" smtClean="0">
                <a:ea typeface="+mn-ea"/>
              </a:rPr>
              <a:t> </a:t>
            </a:r>
          </a:p>
        </p:txBody>
      </p:sp>
      <p:pic>
        <p:nvPicPr>
          <p:cNvPr id="148514" name="Picture 3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2192338"/>
            <a:ext cx="5715000" cy="3903662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090181D1-3215-4627-9DBE-E99E174D9D79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Avoiding unnecessary generalizations</a:t>
            </a:r>
            <a:r>
              <a:rPr lang="en-US" smtClean="0">
                <a:ea typeface="+mj-ea"/>
                <a:cs typeface="+mj-cs"/>
              </a:rPr>
              <a:t>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14A1AD8D-3CC0-4AC1-8D22-721AA671018B}" type="slidenum">
              <a:rPr lang="en-US"/>
              <a:pPr/>
              <a:t>3</a:t>
            </a:fld>
            <a:endParaRPr lang="en-US"/>
          </a:p>
        </p:txBody>
      </p:sp>
      <p:pic>
        <p:nvPicPr>
          <p:cNvPr id="144476" name="Picture 9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295400"/>
            <a:ext cx="7696200" cy="3048000"/>
          </a:xfrm>
        </p:spPr>
      </p:pic>
      <p:sp>
        <p:nvSpPr>
          <p:cNvPr id="144396" name="Text Box 12"/>
          <p:cNvSpPr txBox="1">
            <a:spLocks noChangeArrowheads="1"/>
          </p:cNvSpPr>
          <p:nvPr/>
        </p:nvSpPr>
        <p:spPr bwMode="auto">
          <a:xfrm>
            <a:off x="2786050" y="4572000"/>
            <a:ext cx="607223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Times" charset="0"/>
                <a:ea typeface="ＭＳ Ｐゴシック" charset="0"/>
              </a:rPr>
              <a:t>Inappropriate hierarchy </a:t>
            </a:r>
            <a:r>
              <a:rPr lang="en-US" dirty="0" smtClean="0">
                <a:latin typeface="Times" charset="0"/>
                <a:ea typeface="ＭＳ Ｐゴシック" charset="0"/>
              </a:rPr>
              <a:t>of classes</a:t>
            </a:r>
            <a:r>
              <a:rPr lang="en-US" dirty="0">
                <a:latin typeface="Times" charset="0"/>
                <a:ea typeface="ＭＳ Ｐゴシック" charset="0"/>
              </a:rPr>
              <a:t>, which should </a:t>
            </a:r>
            <a:r>
              <a:rPr lang="en-US" dirty="0" smtClean="0">
                <a:latin typeface="Times" charset="0"/>
                <a:ea typeface="ＭＳ Ｐゴシック" charset="0"/>
              </a:rPr>
              <a:t>be instances</a:t>
            </a:r>
            <a:endParaRPr lang="en-US" dirty="0">
              <a:latin typeface="Time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Associations versus generalizations in object diagrams</a:t>
            </a:r>
            <a:r>
              <a:rPr lang="en-US" smtClean="0">
                <a:ea typeface="+mj-ea"/>
                <a:cs typeface="+mj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C6C8AC8-313D-4E45-8940-59A7DDC21797}" type="slidenum">
              <a:rPr lang="en-US"/>
              <a:pPr/>
              <a:t>30</a:t>
            </a:fld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GB" smtClean="0"/>
              <a:t>Associations describe the relationships that will exist between </a:t>
            </a:r>
            <a:r>
              <a:rPr lang="en-GB" i="1" smtClean="0"/>
              <a:t>instances</a:t>
            </a:r>
            <a:r>
              <a:rPr lang="en-GB" smtClean="0"/>
              <a:t> at run time. </a:t>
            </a:r>
          </a:p>
          <a:p>
            <a:pPr lvl="2"/>
            <a:r>
              <a:rPr lang="en-GB" smtClean="0"/>
              <a:t>When you show an instance diagram generated from a class diagram, there will be an instance of </a:t>
            </a:r>
            <a:r>
              <a:rPr lang="en-GB" i="1" smtClean="0"/>
              <a:t>both</a:t>
            </a:r>
            <a:r>
              <a:rPr lang="en-GB" smtClean="0"/>
              <a:t> classes joined by an association</a:t>
            </a:r>
          </a:p>
          <a:p>
            <a:pPr lvl="1"/>
            <a:endParaRPr lang="en-GB" smtClean="0"/>
          </a:p>
          <a:p>
            <a:pPr lvl="1"/>
            <a:r>
              <a:rPr lang="en-GB" smtClean="0"/>
              <a:t>Generalizations describe relationships between </a:t>
            </a:r>
            <a:r>
              <a:rPr lang="en-GB" i="1" smtClean="0"/>
              <a:t>classes</a:t>
            </a:r>
            <a:r>
              <a:rPr lang="en-GB" smtClean="0"/>
              <a:t> in class diagrams. </a:t>
            </a:r>
          </a:p>
          <a:p>
            <a:pPr lvl="2"/>
            <a:r>
              <a:rPr lang="en-GB" smtClean="0"/>
              <a:t>They do not appear in instance diagrams at all. </a:t>
            </a:r>
          </a:p>
          <a:p>
            <a:pPr lvl="2"/>
            <a:r>
              <a:rPr lang="en-GB" smtClean="0"/>
              <a:t>An instance of any class should also be considered to be an instance of each of that class</a:t>
            </a:r>
            <a:r>
              <a:rPr lang="en-GB" altLang="en-US" smtClean="0"/>
              <a:t>’</a:t>
            </a:r>
            <a:r>
              <a:rPr lang="en-GB" smtClean="0"/>
              <a:t>s superclasses</a:t>
            </a:r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Avoiding unnecessary generalizations (</a:t>
            </a:r>
            <a:r>
              <a:rPr lang="en-US" smtClean="0">
                <a:ea typeface="+mj-ea"/>
                <a:cs typeface="+mj-cs"/>
              </a:rPr>
              <a:t>cont</a:t>
            </a:r>
            <a:r>
              <a:rPr lang="en-GB" smtClean="0">
                <a:ea typeface="+mj-ea"/>
                <a:cs typeface="+mj-cs"/>
              </a:rPr>
              <a:t>)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DF1841F6-8A80-4413-89FD-D70541EF1634}" type="slidenum">
              <a:rPr lang="en-US"/>
              <a:pPr/>
              <a:t>4</a:t>
            </a:fld>
            <a:endParaRPr lang="en-US"/>
          </a:p>
        </p:txBody>
      </p:sp>
      <p:pic>
        <p:nvPicPr>
          <p:cNvPr id="312328" name="Picture 103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066800"/>
            <a:ext cx="7543800" cy="4406900"/>
          </a:xfrm>
        </p:spPr>
      </p:pic>
      <p:sp>
        <p:nvSpPr>
          <p:cNvPr id="312324" name="Text Box 1028"/>
          <p:cNvSpPr txBox="1">
            <a:spLocks noChangeArrowheads="1"/>
          </p:cNvSpPr>
          <p:nvPr/>
        </p:nvSpPr>
        <p:spPr bwMode="auto">
          <a:xfrm>
            <a:off x="1295400" y="5426075"/>
            <a:ext cx="71485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Times" charset="0"/>
                <a:ea typeface="ＭＳ Ｐゴシック" charset="0"/>
              </a:rPr>
              <a:t>Improved class diagram, with its corresponding instance diagram</a:t>
            </a:r>
          </a:p>
        </p:txBody>
      </p:sp>
      <p:sp>
        <p:nvSpPr>
          <p:cNvPr id="56327" name="TextBox 7"/>
          <p:cNvSpPr txBox="1">
            <a:spLocks noChangeArrowheads="1"/>
          </p:cNvSpPr>
          <p:nvPr/>
        </p:nvSpPr>
        <p:spPr bwMode="auto">
          <a:xfrm>
            <a:off x="7451725" y="1268413"/>
            <a:ext cx="160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hlinkClick r:id="rId4"/>
              </a:rPr>
              <a:t>Open in Umple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Relationships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05B4-8BE7-4476-AF72-C687FEF95C9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395538"/>
            <a:ext cx="84963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ea typeface="+mj-ea"/>
                <a:cs typeface="+mj-cs"/>
              </a:rPr>
              <a:t>More Advanced Features: Aggregation</a:t>
            </a:r>
            <a:r>
              <a:rPr lang="en-US" dirty="0" smtClean="0">
                <a:ea typeface="+mj-ea"/>
                <a:cs typeface="+mj-cs"/>
              </a:rPr>
              <a:t> 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391400" cy="4800600"/>
          </a:xfrm>
        </p:spPr>
        <p:txBody>
          <a:bodyPr/>
          <a:lstStyle/>
          <a:p>
            <a:pPr lvl="1"/>
            <a:r>
              <a:rPr lang="en-GB" sz="2000" dirty="0" smtClean="0"/>
              <a:t>Aggregations are special associations that represent </a:t>
            </a:r>
            <a:r>
              <a:rPr lang="en-GB" altLang="en-US" sz="2000" dirty="0" smtClean="0"/>
              <a:t>‘</a:t>
            </a:r>
            <a:r>
              <a:rPr lang="en-GB" sz="2000" dirty="0" smtClean="0"/>
              <a:t>part-whole</a:t>
            </a:r>
            <a:r>
              <a:rPr lang="en-GB" altLang="en-US" sz="2000" dirty="0" smtClean="0"/>
              <a:t>’</a:t>
            </a:r>
            <a:r>
              <a:rPr lang="en-GB" sz="2000" dirty="0" smtClean="0"/>
              <a:t> relationships. </a:t>
            </a:r>
          </a:p>
          <a:p>
            <a:pPr lvl="2"/>
            <a:r>
              <a:rPr lang="en-GB" sz="2000" dirty="0" smtClean="0"/>
              <a:t>The </a:t>
            </a:r>
            <a:r>
              <a:rPr lang="en-GB" altLang="en-US" sz="2000" dirty="0" smtClean="0"/>
              <a:t>‘</a:t>
            </a:r>
            <a:r>
              <a:rPr lang="en-GB" sz="2000" dirty="0" smtClean="0"/>
              <a:t>whole</a:t>
            </a:r>
            <a:r>
              <a:rPr lang="en-GB" altLang="en-US" sz="2000" dirty="0" smtClean="0"/>
              <a:t>’</a:t>
            </a:r>
            <a:r>
              <a:rPr lang="en-GB" sz="2000" dirty="0" smtClean="0"/>
              <a:t> side is often called the </a:t>
            </a:r>
            <a:r>
              <a:rPr lang="en-GB" sz="2000" i="1" dirty="0" smtClean="0"/>
              <a:t>assembly</a:t>
            </a:r>
            <a:r>
              <a:rPr lang="en-GB" sz="2000" dirty="0" smtClean="0"/>
              <a:t> or the </a:t>
            </a:r>
            <a:r>
              <a:rPr lang="en-GB" sz="2000" i="1" dirty="0" smtClean="0"/>
              <a:t>aggregate</a:t>
            </a:r>
            <a:r>
              <a:rPr lang="en-US" sz="2000" dirty="0" smtClean="0"/>
              <a:t> </a:t>
            </a:r>
          </a:p>
          <a:p>
            <a:pPr lvl="2"/>
            <a:r>
              <a:rPr lang="en-GB" sz="2000" dirty="0" smtClean="0"/>
              <a:t>This symbol is a shorthand notation association named </a:t>
            </a:r>
            <a:r>
              <a:rPr lang="en-GB" sz="2000" dirty="0" err="1" smtClean="0">
                <a:latin typeface="Courier" pitchFamily="2" charset="0"/>
              </a:rPr>
              <a:t>isPartOf</a:t>
            </a:r>
            <a:r>
              <a:rPr lang="en-GB" sz="2000" dirty="0" smtClean="0"/>
              <a:t> </a:t>
            </a:r>
            <a:endParaRPr lang="en-US" sz="2000" dirty="0" smtClean="0"/>
          </a:p>
        </p:txBody>
      </p:sp>
      <p:pic>
        <p:nvPicPr>
          <p:cNvPr id="152643" name="Picture 6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3581400"/>
            <a:ext cx="4419600" cy="127635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BC59968-52F5-4CB8-9A78-E6216D3E7972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When to use an aggregation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579788C0-7F86-4EEE-BE5E-090C49F02855}" type="slidenum">
              <a:rPr lang="en-US"/>
              <a:pPr/>
              <a:t>7</a:t>
            </a:fld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1600200"/>
            <a:ext cx="8001000" cy="3276600"/>
          </a:xfrm>
        </p:spPr>
        <p:txBody>
          <a:bodyPr/>
          <a:lstStyle/>
          <a:p>
            <a:pPr marL="0" indent="0"/>
            <a:r>
              <a:rPr lang="en-GB" smtClean="0"/>
              <a:t>As a general rule, you can mark an association as an aggregation if the following are true:</a:t>
            </a:r>
            <a:r>
              <a:rPr lang="en-US" smtClean="0"/>
              <a:t> </a:t>
            </a:r>
            <a:endParaRPr lang="en-GB" smtClean="0"/>
          </a:p>
          <a:p>
            <a:pPr lvl="1"/>
            <a:r>
              <a:rPr lang="en-GB" smtClean="0"/>
              <a:t>You can state that</a:t>
            </a:r>
          </a:p>
          <a:p>
            <a:pPr lvl="2"/>
            <a:r>
              <a:rPr lang="en-GB" smtClean="0"/>
              <a:t>the parts </a:t>
            </a:r>
            <a:r>
              <a:rPr lang="en-GB" altLang="en-US" smtClean="0"/>
              <a:t>‘</a:t>
            </a:r>
            <a:r>
              <a:rPr lang="en-GB" smtClean="0"/>
              <a:t>are part of</a:t>
            </a:r>
            <a:r>
              <a:rPr lang="en-GB" altLang="en-US" smtClean="0"/>
              <a:t>’</a:t>
            </a:r>
            <a:r>
              <a:rPr lang="en-GB" smtClean="0"/>
              <a:t> the aggregate</a:t>
            </a:r>
          </a:p>
          <a:p>
            <a:pPr lvl="2"/>
            <a:r>
              <a:rPr lang="en-GB" smtClean="0"/>
              <a:t>or the aggregate </a:t>
            </a:r>
            <a:r>
              <a:rPr lang="en-GB" altLang="en-US" smtClean="0"/>
              <a:t>‘</a:t>
            </a:r>
            <a:r>
              <a:rPr lang="en-GB" smtClean="0"/>
              <a:t>is composed of</a:t>
            </a:r>
            <a:r>
              <a:rPr lang="en-GB" altLang="en-US" smtClean="0"/>
              <a:t>’</a:t>
            </a:r>
            <a:r>
              <a:rPr lang="en-GB" smtClean="0"/>
              <a:t> the parts</a:t>
            </a:r>
            <a:r>
              <a:rPr lang="en-US" smtClean="0"/>
              <a:t> </a:t>
            </a:r>
          </a:p>
          <a:p>
            <a:pPr lvl="1"/>
            <a:r>
              <a:rPr lang="en-GB" smtClean="0"/>
              <a:t>When something owns or controls the aggregate, then they also own or control the parts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Composition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467600" cy="4800600"/>
          </a:xfrm>
        </p:spPr>
        <p:txBody>
          <a:bodyPr/>
          <a:lstStyle/>
          <a:p>
            <a:pPr lvl="1">
              <a:defRPr/>
            </a:pPr>
            <a:r>
              <a:rPr lang="en-GB" sz="2000" smtClean="0">
                <a:ea typeface="+mn-ea"/>
              </a:rPr>
              <a:t>A </a:t>
            </a:r>
            <a:r>
              <a:rPr lang="en-GB" sz="2000" i="1" smtClean="0">
                <a:ea typeface="+mn-ea"/>
              </a:rPr>
              <a:t>composition</a:t>
            </a:r>
            <a:r>
              <a:rPr lang="en-GB" sz="2000" smtClean="0">
                <a:ea typeface="+mn-ea"/>
              </a:rPr>
              <a:t> is a strong kind of aggregation </a:t>
            </a:r>
          </a:p>
          <a:p>
            <a:pPr lvl="2">
              <a:defRPr/>
            </a:pPr>
            <a:r>
              <a:rPr lang="en-GB" sz="2000" smtClean="0">
                <a:ea typeface="+mn-ea"/>
              </a:rPr>
              <a:t>if the aggregate is destroyed, then the parts are destroyed as well</a:t>
            </a:r>
            <a:r>
              <a:rPr lang="en-US" sz="2000" smtClean="0">
                <a:ea typeface="+mn-ea"/>
              </a:rPr>
              <a:t> </a:t>
            </a:r>
          </a:p>
          <a:p>
            <a:pPr lvl="2">
              <a:defRPr/>
            </a:pPr>
            <a:endParaRPr lang="en-US" sz="2000" smtClean="0">
              <a:ea typeface="+mn-ea"/>
            </a:endParaRPr>
          </a:p>
          <a:p>
            <a:pPr lvl="2">
              <a:defRPr/>
            </a:pPr>
            <a:endParaRPr lang="en-US" sz="2000" smtClean="0">
              <a:ea typeface="+mn-ea"/>
            </a:endParaRPr>
          </a:p>
          <a:p>
            <a:pPr lvl="1">
              <a:defRPr/>
            </a:pPr>
            <a:endParaRPr lang="en-US" sz="2000" smtClean="0">
              <a:ea typeface="+mn-ea"/>
            </a:endParaRPr>
          </a:p>
          <a:p>
            <a:pPr lvl="1">
              <a:defRPr/>
            </a:pPr>
            <a:r>
              <a:rPr lang="en-US" sz="2000" smtClean="0">
                <a:ea typeface="+mn-ea"/>
              </a:rPr>
              <a:t>Two alternatives for addresses</a:t>
            </a:r>
          </a:p>
        </p:txBody>
      </p:sp>
      <p:pic>
        <p:nvPicPr>
          <p:cNvPr id="156743" name="Picture 7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2743200"/>
            <a:ext cx="3695700" cy="447675"/>
          </a:xfrm>
        </p:spPr>
      </p:pic>
      <p:pic>
        <p:nvPicPr>
          <p:cNvPr id="156746" name="Picture 7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4087813"/>
            <a:ext cx="6934200" cy="1703387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BB2D7708-2FF0-4E32-863B-50080FA161C7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Aggregation hierarchy</a:t>
            </a:r>
            <a:r>
              <a:rPr lang="en-US" smtClean="0">
                <a:ea typeface="+mj-ea"/>
                <a:cs typeface="+mj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79858E37-0CBC-4C93-A14F-6B4ED5153519}" type="slidenum">
              <a:rPr lang="en-US"/>
              <a:pPr/>
              <a:t>9</a:t>
            </a:fld>
            <a:endParaRPr lang="en-US"/>
          </a:p>
        </p:txBody>
      </p:sp>
      <p:pic>
        <p:nvPicPr>
          <p:cNvPr id="158776" name="Picture 5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600200"/>
            <a:ext cx="7543800" cy="38544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10414</TotalTime>
  <Words>2103</Words>
  <Application>Microsoft Macintosh PowerPoint</Application>
  <PresentationFormat>On-screen Show (4:3)</PresentationFormat>
  <Paragraphs>294</Paragraphs>
  <Slides>30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Civic</vt:lpstr>
      <vt:lpstr>Slide 1</vt:lpstr>
      <vt:lpstr>Generalization </vt:lpstr>
      <vt:lpstr>Avoiding unnecessary generalizations </vt:lpstr>
      <vt:lpstr>Avoiding unnecessary generalizations (cont)</vt:lpstr>
      <vt:lpstr>Relationships</vt:lpstr>
      <vt:lpstr>More Advanced Features: Aggregation </vt:lpstr>
      <vt:lpstr>When to use an aggregation </vt:lpstr>
      <vt:lpstr>Composition</vt:lpstr>
      <vt:lpstr>Aggregation hierarchy </vt:lpstr>
      <vt:lpstr>Propagation</vt:lpstr>
      <vt:lpstr>Abstract class</vt:lpstr>
      <vt:lpstr>Abstract class</vt:lpstr>
      <vt:lpstr>Interfaces </vt:lpstr>
      <vt:lpstr>Dependency</vt:lpstr>
      <vt:lpstr>Notes and descriptive text </vt:lpstr>
      <vt:lpstr>Slide 16</vt:lpstr>
      <vt:lpstr>An Example</vt:lpstr>
      <vt:lpstr>Suggested sequence of activities </vt:lpstr>
      <vt:lpstr>A simple technique for discovering domain classes </vt:lpstr>
      <vt:lpstr>Identifying associations and attributes </vt:lpstr>
      <vt:lpstr>Tips about identifying and specifying valid associations  </vt:lpstr>
      <vt:lpstr>Actions versus associations</vt:lpstr>
      <vt:lpstr>Identifying attributes </vt:lpstr>
      <vt:lpstr>Tips about identifying and specifying valid attributes </vt:lpstr>
      <vt:lpstr>Identifying generalizations and interfaces </vt:lpstr>
      <vt:lpstr>Allocating responsibilities to classes </vt:lpstr>
      <vt:lpstr>Categories of responsibilities</vt:lpstr>
      <vt:lpstr>Identifying operations </vt:lpstr>
      <vt:lpstr> Object Diagrams </vt:lpstr>
      <vt:lpstr>Associations versus generalizations in object diagrams </vt:lpstr>
    </vt:vector>
  </TitlesOfParts>
  <Company>University of Ottawa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 2100 Software Design II</dc:title>
  <dc:creator>Timothy C. Lethbridge</dc:creator>
  <cp:lastModifiedBy>966548998564</cp:lastModifiedBy>
  <cp:revision>210</cp:revision>
  <dcterms:created xsi:type="dcterms:W3CDTF">2000-08-30T16:59:35Z</dcterms:created>
  <dcterms:modified xsi:type="dcterms:W3CDTF">2021-02-25T06:15:46Z</dcterms:modified>
</cp:coreProperties>
</file>