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4" r:id="rId10"/>
    <p:sldId id="278" r:id="rId11"/>
    <p:sldId id="279" r:id="rId12"/>
    <p:sldId id="285" r:id="rId13"/>
    <p:sldId id="280" r:id="rId14"/>
    <p:sldId id="283" r:id="rId15"/>
    <p:sldId id="257" r:id="rId16"/>
    <p:sldId id="268" r:id="rId17"/>
    <p:sldId id="269" r:id="rId18"/>
    <p:sldId id="270" r:id="rId19"/>
    <p:sldId id="286" r:id="rId20"/>
    <p:sldId id="287" r:id="rId21"/>
    <p:sldId id="258" r:id="rId22"/>
    <p:sldId id="259" r:id="rId23"/>
    <p:sldId id="260" r:id="rId24"/>
    <p:sldId id="261" r:id="rId25"/>
    <p:sldId id="288" r:id="rId26"/>
    <p:sldId id="26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807B8-43CE-44A8-B075-A45FF9B23FEB}" type="datetimeFigureOut">
              <a:rPr lang="en-US" smtClean="0"/>
              <a:pPr/>
              <a:t>3/3/2021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B494D-1073-4D11-9F84-BD3E1A0F271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494D-1073-4D11-9F84-BD3E1A0F271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DB494D-1073-4D11-9F84-BD3E1A0F271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2D70-6FB8-4302-938F-BA1A948E14C3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54E0-D3D6-43ED-AD26-9B730FD6E591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0E60E-1BB9-4961-A773-F01D9A57E797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2174-52C1-45C6-9066-EE1180E1F3CD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4E0B-7346-4F7F-80A4-D78F75A6BC63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6FF-BE77-45D7-8D7F-971CB95BBEC8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6123-19DA-47C5-8EE5-B2228FC53495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CF9-B321-4AFC-89BC-C1C26B909BC9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E1A8-92B8-4666-83F5-ED27221E48B7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73B1-F6B4-4D13-A665-3F8338ECBDFC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5D4-97B3-47D1-8B60-E514DD2895F8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255B55B-CD38-43F5-BAEC-18C6C841BD53}" type="datetime1">
              <a:rPr lang="en-US" smtClean="0"/>
              <a:pPr/>
              <a:t>3/3/2021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STATE DIAGRAM AND ACTIVITY DIAGRRAMS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State diagram – an example with activity 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1905000"/>
            <a:ext cx="6672694" cy="28528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Actions in state diagrams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altLang="en-US" sz="2800" dirty="0" smtClean="0">
                <a:cs typeface="Times" charset="0"/>
              </a:rPr>
              <a:t>An </a:t>
            </a:r>
            <a:r>
              <a:rPr lang="en-GB" altLang="en-US" sz="2800" i="1" dirty="0" smtClean="0">
                <a:cs typeface="Times" charset="0"/>
              </a:rPr>
              <a:t>action</a:t>
            </a:r>
            <a:r>
              <a:rPr lang="en-GB" altLang="en-US" sz="2800" dirty="0" smtClean="0">
                <a:cs typeface="Times" charset="0"/>
              </a:rPr>
              <a:t> is something that takes place effectively </a:t>
            </a:r>
            <a:r>
              <a:rPr lang="en-GB" altLang="en-US" sz="2800" i="1" dirty="0" smtClean="0">
                <a:cs typeface="Times" charset="0"/>
              </a:rPr>
              <a:t>instantaneously</a:t>
            </a:r>
            <a:r>
              <a:rPr lang="en-GB" altLang="en-US" sz="2800" dirty="0" smtClean="0">
                <a:cs typeface="Times" charset="0"/>
              </a:rPr>
              <a:t> </a:t>
            </a:r>
          </a:p>
          <a:p>
            <a:pPr lvl="2"/>
            <a:r>
              <a:rPr lang="en-GB" altLang="en-US" sz="2400" dirty="0" smtClean="0">
                <a:cs typeface="Times" charset="0"/>
              </a:rPr>
              <a:t>When a particular transition is taken,</a:t>
            </a:r>
            <a:r>
              <a:rPr lang="en-US" altLang="en-US" sz="2400" dirty="0" smtClean="0">
                <a:cs typeface="Times" charset="0"/>
              </a:rPr>
              <a:t> </a:t>
            </a:r>
          </a:p>
          <a:p>
            <a:pPr lvl="2"/>
            <a:r>
              <a:rPr lang="en-GB" altLang="en-US" sz="2400" dirty="0" smtClean="0">
                <a:cs typeface="Times" charset="0"/>
              </a:rPr>
              <a:t>Upon entry into a particular state, or</a:t>
            </a:r>
            <a:r>
              <a:rPr lang="en-US" altLang="en-US" sz="2400" dirty="0" smtClean="0">
                <a:cs typeface="Times" charset="0"/>
              </a:rPr>
              <a:t> </a:t>
            </a:r>
          </a:p>
          <a:p>
            <a:pPr lvl="2"/>
            <a:r>
              <a:rPr lang="en-GB" altLang="en-US" sz="2400" dirty="0" smtClean="0">
                <a:cs typeface="Times" charset="0"/>
              </a:rPr>
              <a:t>Upon exit from a particular state</a:t>
            </a:r>
          </a:p>
          <a:p>
            <a:pPr lvl="1">
              <a:buNone/>
            </a:pPr>
            <a:endParaRPr lang="en-GB" altLang="en-US" dirty="0" smtClean="0">
              <a:cs typeface="Times" charset="0"/>
            </a:endParaRPr>
          </a:p>
          <a:p>
            <a:pPr lvl="1"/>
            <a:r>
              <a:rPr lang="en-GB" altLang="en-US" sz="2800" b="1" i="1" dirty="0" smtClean="0">
                <a:cs typeface="Times" charset="0"/>
              </a:rPr>
              <a:t>An action should consume no noticeable amount of time</a:t>
            </a:r>
            <a:r>
              <a:rPr lang="en-US" altLang="en-US" sz="2800" b="1" i="1" dirty="0" smtClean="0">
                <a:cs typeface="Times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IN" sz="2800" dirty="0" smtClean="0"/>
              <a:t>It should be something simple, such as sending a message, starting a hardware device or setting a variable.</a:t>
            </a:r>
            <a:r>
              <a:rPr lang="en-US" altLang="en-US" sz="6000" b="1" i="1" dirty="0" smtClean="0">
                <a:cs typeface="Times" charset="0"/>
              </a:rPr>
              <a:t> </a:t>
            </a:r>
          </a:p>
          <a:p>
            <a:pPr>
              <a:lnSpc>
                <a:spcPct val="110000"/>
              </a:lnSpc>
              <a:buNone/>
            </a:pPr>
            <a:r>
              <a:rPr lang="en-IN" sz="2800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Representation of action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action is always shown preceded by a slash (‘/’) symbol. </a:t>
            </a:r>
          </a:p>
          <a:p>
            <a:r>
              <a:rPr lang="en-IN" dirty="0" smtClean="0"/>
              <a:t>If the action is to be performed during a transition, then the syntax is </a:t>
            </a:r>
            <a:r>
              <a:rPr lang="en-IN" b="1" dirty="0" smtClean="0"/>
              <a:t>event/action</a:t>
            </a:r>
            <a:r>
              <a:rPr lang="en-IN" dirty="0" smtClean="0"/>
              <a:t>. </a:t>
            </a:r>
          </a:p>
          <a:p>
            <a:r>
              <a:rPr lang="en-IN" dirty="0" smtClean="0"/>
              <a:t>If the action is to be performed when entering or exiting a state, then it is written in the state box with the notation </a:t>
            </a:r>
            <a:r>
              <a:rPr lang="en-IN" b="1" dirty="0" smtClean="0"/>
              <a:t>enter/action</a:t>
            </a:r>
            <a:r>
              <a:rPr lang="en-IN" dirty="0" smtClean="0"/>
              <a:t> or </a:t>
            </a:r>
            <a:r>
              <a:rPr lang="en-IN" b="1" dirty="0" smtClean="0"/>
              <a:t>exit/action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State diagram – an example with actions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 smtClean="0"/>
              <a:t>State diagram for a garage door opener, showing actions triggered by entry into a state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7" name="Picture 6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67000"/>
            <a:ext cx="5963483" cy="31817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State diagram – an example with </a:t>
            </a:r>
            <a:r>
              <a:rPr lang="en-US" altLang="en-US" dirty="0" err="1" smtClean="0"/>
              <a:t>substates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371600"/>
            <a:ext cx="7601990" cy="4724400"/>
          </a:xfrm>
        </p:spPr>
      </p:pic>
      <p:sp>
        <p:nvSpPr>
          <p:cNvPr id="4" name="TextBox 3"/>
          <p:cNvSpPr txBox="1"/>
          <p:nvPr/>
        </p:nvSpPr>
        <p:spPr>
          <a:xfrm>
            <a:off x="990600" y="60198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 version of the course section example from Figure 8.14, showing the effect of  nested states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algn="ctr"/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Activity Diagrams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5562600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Activity diagram </a:t>
            </a:r>
            <a:r>
              <a:rPr lang="en-IN" sz="2400" dirty="0" smtClean="0"/>
              <a:t>is another important behavioural diagram in </a:t>
            </a:r>
            <a:r>
              <a:rPr lang="en-IN" sz="2400" b="1" dirty="0" smtClean="0"/>
              <a:t>UML</a:t>
            </a:r>
            <a:r>
              <a:rPr lang="en-IN" sz="2400" dirty="0" smtClean="0"/>
              <a:t> diagram to describe dynamic aspects of the system.</a:t>
            </a:r>
          </a:p>
          <a:p>
            <a:r>
              <a:rPr lang="en-IN" sz="2400" dirty="0" smtClean="0"/>
              <a:t>The UML activity diagram supplements the use case by providing a graphical representation of the flow of interaction within a specific scenario.</a:t>
            </a:r>
          </a:p>
          <a:p>
            <a:pPr lvl="1" algn="just"/>
            <a:r>
              <a:rPr lang="en-IN" dirty="0" smtClean="0"/>
              <a:t>Activity diagram is essentially an advanced version of flow chart that modelling the flow from one activity to another activity.</a:t>
            </a:r>
            <a:endParaRPr lang="en-GB" altLang="en-US" dirty="0" smtClean="0">
              <a:cs typeface="Times" charset="0"/>
            </a:endParaRPr>
          </a:p>
          <a:p>
            <a:pPr lvl="1" algn="just"/>
            <a:r>
              <a:rPr lang="en-GB" altLang="en-US" sz="2800" dirty="0" smtClean="0">
                <a:cs typeface="Times" charset="0"/>
              </a:rPr>
              <a:t>An </a:t>
            </a:r>
            <a:r>
              <a:rPr lang="en-GB" altLang="en-US" sz="2800" i="1" dirty="0" smtClean="0">
                <a:cs typeface="Times" charset="0"/>
              </a:rPr>
              <a:t>activity diagram</a:t>
            </a:r>
            <a:r>
              <a:rPr lang="en-GB" altLang="en-US" sz="2800" dirty="0" smtClean="0">
                <a:cs typeface="Times" charset="0"/>
              </a:rPr>
              <a:t> is like </a:t>
            </a:r>
            <a:r>
              <a:rPr lang="en-GB" altLang="en-US" sz="2800" b="1" i="1" dirty="0" smtClean="0">
                <a:cs typeface="Times" charset="0"/>
              </a:rPr>
              <a:t>a state diagram</a:t>
            </a:r>
            <a:r>
              <a:rPr lang="en-GB" altLang="en-US" sz="2800" dirty="0" smtClean="0">
                <a:cs typeface="Times" charset="0"/>
              </a:rPr>
              <a:t>.</a:t>
            </a:r>
          </a:p>
          <a:p>
            <a:pPr lvl="2" algn="just"/>
            <a:r>
              <a:rPr lang="en-GB" altLang="en-US" sz="2400" dirty="0" smtClean="0">
                <a:cs typeface="Times" charset="0"/>
              </a:rPr>
              <a:t>Except most transitions are caused by </a:t>
            </a:r>
            <a:r>
              <a:rPr lang="en-GB" altLang="en-US" sz="2400" i="1" dirty="0" smtClean="0">
                <a:cs typeface="Times" charset="0"/>
              </a:rPr>
              <a:t>internal</a:t>
            </a:r>
            <a:r>
              <a:rPr lang="en-GB" altLang="en-US" sz="2400" dirty="0" smtClean="0">
                <a:cs typeface="Times" charset="0"/>
              </a:rPr>
              <a:t> events, such as the completion of a computation.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Activity Diagrams.......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GB" altLang="en-US" sz="2800" dirty="0" smtClean="0">
                <a:cs typeface="Times" charset="0"/>
              </a:rPr>
              <a:t>An activity diagram</a:t>
            </a:r>
          </a:p>
          <a:p>
            <a:pPr lvl="2" algn="just"/>
            <a:r>
              <a:rPr lang="en-GB" altLang="en-US" sz="2800" dirty="0" smtClean="0">
                <a:cs typeface="Times" charset="0"/>
              </a:rPr>
              <a:t>Can be used to understand the flow of work that an object or component performs. </a:t>
            </a:r>
          </a:p>
          <a:p>
            <a:pPr lvl="2" algn="just"/>
            <a:r>
              <a:rPr lang="en-GB" altLang="en-US" sz="2800" dirty="0" smtClean="0">
                <a:cs typeface="Times" charset="0"/>
              </a:rPr>
              <a:t>Can also be used to visualize the interrelation and interaction between different use cases.</a:t>
            </a:r>
            <a:r>
              <a:rPr lang="en-US" altLang="en-US" sz="2800" dirty="0" smtClean="0"/>
              <a:t> </a:t>
            </a:r>
          </a:p>
          <a:p>
            <a:pPr lvl="2" algn="just"/>
            <a:r>
              <a:rPr lang="en-GB" altLang="en-US" sz="2800" dirty="0" smtClean="0">
                <a:cs typeface="Times" charset="0"/>
              </a:rPr>
              <a:t>Is most often associated with several classes.</a:t>
            </a:r>
          </a:p>
          <a:p>
            <a:pPr lvl="1" algn="just">
              <a:buNone/>
            </a:pPr>
            <a:endParaRPr lang="en-GB" altLang="en-US" sz="2800" dirty="0" smtClean="0">
              <a:cs typeface="Times" charset="0"/>
            </a:endParaRPr>
          </a:p>
          <a:p>
            <a:pPr lvl="1" algn="just"/>
            <a:r>
              <a:rPr lang="en-GB" altLang="en-US" sz="2800" dirty="0" smtClean="0">
                <a:cs typeface="Times" charset="0"/>
              </a:rPr>
              <a:t>One of the strengths of activity diagrams is the representation of </a:t>
            </a:r>
            <a:r>
              <a:rPr lang="en-GB" altLang="en-US" sz="2800" b="1" i="1" dirty="0" smtClean="0">
                <a:cs typeface="Times" charset="0"/>
              </a:rPr>
              <a:t>concurrent</a:t>
            </a:r>
            <a:r>
              <a:rPr lang="en-GB" altLang="en-US" sz="2800" b="1" dirty="0" smtClean="0">
                <a:cs typeface="Times" charset="0"/>
              </a:rPr>
              <a:t> activities</a:t>
            </a:r>
            <a:r>
              <a:rPr lang="en-US" altLang="en-US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Notation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/>
              <a:t>Activity diagram uses </a:t>
            </a:r>
            <a:r>
              <a:rPr lang="en-IN" sz="2800" b="1" i="1" dirty="0" smtClean="0"/>
              <a:t>rounded rectangles </a:t>
            </a:r>
            <a:r>
              <a:rPr lang="en-IN" sz="2800" dirty="0" smtClean="0"/>
              <a:t>to imply a specific system function</a:t>
            </a:r>
          </a:p>
          <a:p>
            <a:pPr>
              <a:lnSpc>
                <a:spcPct val="150000"/>
              </a:lnSpc>
            </a:pPr>
            <a:r>
              <a:rPr lang="en-IN" sz="2800" b="1" i="1" dirty="0" smtClean="0"/>
              <a:t>Arrows</a:t>
            </a:r>
            <a:r>
              <a:rPr lang="en-IN" sz="2800" dirty="0" smtClean="0"/>
              <a:t> to represent flow through the system.</a:t>
            </a:r>
          </a:p>
          <a:p>
            <a:pPr>
              <a:lnSpc>
                <a:spcPct val="150000"/>
              </a:lnSpc>
            </a:pPr>
            <a:r>
              <a:rPr lang="en-IN" sz="2800" b="1" i="1" dirty="0" smtClean="0"/>
              <a:t>Decision diamonds </a:t>
            </a:r>
            <a:r>
              <a:rPr lang="en-IN" sz="2800" dirty="0" smtClean="0"/>
              <a:t>to depict a branching decision (each arrow emanating from the diamond is labelled).</a:t>
            </a:r>
          </a:p>
          <a:p>
            <a:pPr>
              <a:lnSpc>
                <a:spcPct val="150000"/>
              </a:lnSpc>
            </a:pPr>
            <a:r>
              <a:rPr lang="en-IN" sz="2800" b="1" i="1" dirty="0" smtClean="0"/>
              <a:t>Solid horizontal lines </a:t>
            </a:r>
            <a:r>
              <a:rPr lang="en-IN" sz="2800" dirty="0" smtClean="0"/>
              <a:t>to indicate that parallel activities are occurring.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Notation …..</a:t>
            </a:r>
            <a:endParaRPr lang="en-IN" dirty="0"/>
          </a:p>
        </p:txBody>
      </p:sp>
      <p:pic>
        <p:nvPicPr>
          <p:cNvPr id="9" name="Content Placeholder 8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447801"/>
            <a:ext cx="7497222" cy="990600"/>
          </a:xfrm>
        </p:spPr>
      </p:pic>
      <p:pic>
        <p:nvPicPr>
          <p:cNvPr id="10" name="Picture 9" descr="Captur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7" y="2514600"/>
            <a:ext cx="7983065" cy="990601"/>
          </a:xfrm>
          <a:prstGeom prst="rect">
            <a:avLst/>
          </a:prstGeom>
        </p:spPr>
      </p:pic>
      <p:pic>
        <p:nvPicPr>
          <p:cNvPr id="11" name="Picture 10" descr="Capture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733800"/>
            <a:ext cx="7668632" cy="1676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Decision nodes and merge nodes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activity diagram  has two types of nodes for branching within a single thread. These are represented as small </a:t>
            </a:r>
            <a:r>
              <a:rPr lang="en-IN" b="1" i="1" dirty="0" smtClean="0"/>
              <a:t>diamonds</a:t>
            </a:r>
            <a:r>
              <a:rPr lang="en-IN" dirty="0" smtClean="0"/>
              <a:t>:</a:t>
            </a:r>
          </a:p>
          <a:p>
            <a:pPr>
              <a:buNone/>
            </a:pPr>
            <a:r>
              <a:rPr lang="en-IN" dirty="0" smtClean="0"/>
              <a:t>  ■  </a:t>
            </a:r>
            <a:r>
              <a:rPr lang="en-IN" b="1" i="1" dirty="0" smtClean="0"/>
              <a:t>Decision node</a:t>
            </a:r>
          </a:p>
          <a:p>
            <a:pPr lvl="2"/>
            <a:r>
              <a:rPr lang="en-IN" sz="2400" i="1" dirty="0" smtClean="0"/>
              <a:t>has one incoming transition and multiple outgoing transitions </a:t>
            </a:r>
            <a:r>
              <a:rPr lang="en-IN" sz="2400" dirty="0" smtClean="0"/>
              <a:t>each with a Boolean guard in square brackets. Exactly one of the outgoing transitions will be taken.</a:t>
            </a:r>
          </a:p>
          <a:p>
            <a:pPr>
              <a:buNone/>
            </a:pPr>
            <a:r>
              <a:rPr lang="en-IN" dirty="0" smtClean="0"/>
              <a:t>  ■ </a:t>
            </a:r>
            <a:r>
              <a:rPr lang="en-IN" b="1" i="1" dirty="0" smtClean="0"/>
              <a:t>Merge node </a:t>
            </a:r>
          </a:p>
          <a:p>
            <a:pPr lvl="2"/>
            <a:r>
              <a:rPr lang="en-IN" i="1" dirty="0" smtClean="0"/>
              <a:t> </a:t>
            </a:r>
            <a:r>
              <a:rPr lang="en-IN" sz="2400" i="1" dirty="0" smtClean="0"/>
              <a:t>has two incoming transitions and one outgoing transition. It is </a:t>
            </a:r>
            <a:r>
              <a:rPr lang="en-IN" sz="2400" dirty="0" smtClean="0"/>
              <a:t>used to bring together paths that had been split by decision nodes.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State Diagrams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altLang="en-US" b="1" dirty="0" smtClean="0">
                <a:cs typeface="Times" charset="0"/>
              </a:rPr>
              <a:t>A state diagram describes the behaviour of a </a:t>
            </a:r>
            <a:r>
              <a:rPr lang="en-GB" altLang="en-US" b="1" i="1" dirty="0" smtClean="0">
                <a:cs typeface="Times" charset="0"/>
              </a:rPr>
              <a:t>system</a:t>
            </a:r>
            <a:r>
              <a:rPr lang="en-GB" altLang="en-US" b="1" dirty="0" smtClean="0">
                <a:cs typeface="Times" charset="0"/>
              </a:rPr>
              <a:t>, some </a:t>
            </a:r>
            <a:r>
              <a:rPr lang="en-GB" altLang="en-US" b="1" i="1" dirty="0" smtClean="0">
                <a:cs typeface="Times" charset="0"/>
              </a:rPr>
              <a:t>part</a:t>
            </a:r>
            <a:r>
              <a:rPr lang="en-GB" altLang="en-US" b="1" dirty="0" smtClean="0">
                <a:cs typeface="Times" charset="0"/>
              </a:rPr>
              <a:t> of a system, or an </a:t>
            </a:r>
            <a:r>
              <a:rPr lang="en-GB" altLang="en-US" b="1" i="1" dirty="0" smtClean="0">
                <a:cs typeface="Times" charset="0"/>
              </a:rPr>
              <a:t>individual object</a:t>
            </a:r>
            <a:r>
              <a:rPr lang="en-GB" altLang="en-US" b="1" dirty="0" smtClean="0">
                <a:cs typeface="Times" charset="0"/>
              </a:rPr>
              <a:t>. </a:t>
            </a:r>
          </a:p>
          <a:p>
            <a:pPr lvl="1" algn="just"/>
            <a:r>
              <a:rPr lang="en-GB" altLang="en-US" dirty="0" smtClean="0">
                <a:cs typeface="Times" charset="0"/>
              </a:rPr>
              <a:t>At any given point in time, the system or object is in a certain </a:t>
            </a:r>
            <a:r>
              <a:rPr lang="en-GB" altLang="en-US" b="1" i="1" dirty="0" smtClean="0">
                <a:cs typeface="Times" charset="0"/>
              </a:rPr>
              <a:t>state</a:t>
            </a:r>
            <a:r>
              <a:rPr lang="en-GB" altLang="en-US" dirty="0" smtClean="0">
                <a:cs typeface="Times" charset="0"/>
              </a:rPr>
              <a:t>. </a:t>
            </a:r>
          </a:p>
          <a:p>
            <a:pPr lvl="2" algn="just"/>
            <a:r>
              <a:rPr lang="en-GB" altLang="en-US" dirty="0" smtClean="0">
                <a:cs typeface="Times" charset="0"/>
              </a:rPr>
              <a:t>Being in a state means that it is will behave in a </a:t>
            </a:r>
            <a:r>
              <a:rPr lang="en-GB" altLang="en-US" i="1" dirty="0" smtClean="0">
                <a:cs typeface="Times" charset="0"/>
              </a:rPr>
              <a:t>specific way</a:t>
            </a:r>
            <a:r>
              <a:rPr lang="en-GB" altLang="en-US" dirty="0" smtClean="0">
                <a:cs typeface="Times" charset="0"/>
              </a:rPr>
              <a:t> in response to any events that occur. </a:t>
            </a:r>
          </a:p>
          <a:p>
            <a:pPr lvl="1" algn="just"/>
            <a:r>
              <a:rPr lang="en-GB" altLang="en-US" dirty="0" smtClean="0">
                <a:cs typeface="Times" charset="0"/>
              </a:rPr>
              <a:t>Some events will cause the system to change state.</a:t>
            </a:r>
          </a:p>
          <a:p>
            <a:pPr lvl="2" algn="just"/>
            <a:r>
              <a:rPr lang="en-GB" altLang="en-US" dirty="0" smtClean="0">
                <a:cs typeface="Times" charset="0"/>
              </a:rPr>
              <a:t>In the new state, the system will behave in a different way to events.</a:t>
            </a:r>
          </a:p>
          <a:p>
            <a:pPr lvl="1"/>
            <a:r>
              <a:rPr lang="en-GB" altLang="en-US" dirty="0" smtClean="0">
                <a:cs typeface="Times" charset="0"/>
              </a:rPr>
              <a:t>A state diagram is a directed graph where the nodes are states and the arcs are transitions.</a:t>
            </a:r>
            <a:r>
              <a:rPr lang="en-US" altLang="en-US" dirty="0" smtClean="0"/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Notation …..</a:t>
            </a:r>
            <a:endParaRPr lang="en-IN" dirty="0"/>
          </a:p>
        </p:txBody>
      </p:sp>
      <p:pic>
        <p:nvPicPr>
          <p:cNvPr id="4" name="Content Placeholder 3" descr="Captur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415723"/>
            <a:ext cx="7772400" cy="263615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smtClean="0"/>
              <a:t>Activity diagrams – an example</a:t>
            </a:r>
            <a:endParaRPr lang="en-IN" b="1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28800" y="1447800"/>
            <a:ext cx="5943599" cy="50292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concurrency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Autofit/>
          </a:bodyPr>
          <a:lstStyle/>
          <a:p>
            <a:pPr lvl="1" algn="just"/>
            <a:r>
              <a:rPr lang="en-GB" altLang="en-US" sz="2800" dirty="0" smtClean="0">
                <a:cs typeface="Times" charset="0"/>
              </a:rPr>
              <a:t>Concurrency is shown using </a:t>
            </a:r>
            <a:r>
              <a:rPr lang="en-GB" altLang="en-US" sz="2800" b="1" dirty="0" smtClean="0">
                <a:cs typeface="Times" charset="0"/>
              </a:rPr>
              <a:t>forks, joins and rendezvous. </a:t>
            </a:r>
          </a:p>
          <a:p>
            <a:pPr lvl="2" algn="just"/>
            <a:endParaRPr lang="en-GB" altLang="en-US" sz="2800" dirty="0" smtClean="0">
              <a:cs typeface="Times" charset="0"/>
            </a:endParaRPr>
          </a:p>
          <a:p>
            <a:pPr lvl="2" algn="just"/>
            <a:r>
              <a:rPr lang="en-GB" altLang="en-US" sz="2800" dirty="0" smtClean="0">
                <a:cs typeface="Times" charset="0"/>
              </a:rPr>
              <a:t>A </a:t>
            </a:r>
            <a:r>
              <a:rPr lang="en-GB" altLang="en-US" sz="2800" b="1" i="1" dirty="0" smtClean="0">
                <a:cs typeface="Times" charset="0"/>
              </a:rPr>
              <a:t>fork</a:t>
            </a:r>
            <a:r>
              <a:rPr lang="en-GB" altLang="en-US" sz="2800" dirty="0" smtClean="0">
                <a:cs typeface="Times" charset="0"/>
              </a:rPr>
              <a:t> has one incoming transition and multiple outgoing transitions. </a:t>
            </a:r>
          </a:p>
          <a:p>
            <a:pPr lvl="3" algn="just"/>
            <a:r>
              <a:rPr lang="en-GB" altLang="en-US" sz="2800" dirty="0" smtClean="0">
                <a:cs typeface="Times" charset="0"/>
              </a:rPr>
              <a:t>The execution splits into two concurrent threads.</a:t>
            </a:r>
          </a:p>
          <a:p>
            <a:pPr lvl="2" algn="just"/>
            <a:endParaRPr lang="en-GB" altLang="en-US" sz="2800" dirty="0" smtClean="0">
              <a:cs typeface="Times" charset="0"/>
            </a:endParaRPr>
          </a:p>
          <a:p>
            <a:pPr lvl="2" algn="just"/>
            <a:r>
              <a:rPr lang="en-GB" altLang="en-US" sz="2800" dirty="0" smtClean="0">
                <a:cs typeface="Times" charset="0"/>
              </a:rPr>
              <a:t>A </a:t>
            </a:r>
            <a:r>
              <a:rPr lang="en-GB" altLang="en-US" sz="2800" b="1" i="1" dirty="0" smtClean="0">
                <a:cs typeface="Times" charset="0"/>
              </a:rPr>
              <a:t>rendezvous</a:t>
            </a:r>
            <a:r>
              <a:rPr lang="en-GB" altLang="en-US" sz="2800" dirty="0" smtClean="0">
                <a:cs typeface="Times" charset="0"/>
              </a:rPr>
              <a:t> has multiple incoming and multiple outgoing transitions.</a:t>
            </a:r>
          </a:p>
          <a:p>
            <a:pPr lvl="3" algn="just"/>
            <a:r>
              <a:rPr lang="en-GB" altLang="en-US" sz="2800" dirty="0" smtClean="0">
                <a:cs typeface="Times" charset="0"/>
              </a:rPr>
              <a:t>Once all the incoming transitions occur  all the outgoing transitions may occur.</a:t>
            </a:r>
            <a:r>
              <a:rPr lang="en-US" altLang="en-US" sz="2800" dirty="0" smtClean="0"/>
              <a:t> </a:t>
            </a:r>
          </a:p>
          <a:p>
            <a:pPr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" charset="0"/>
              </a:rPr>
              <a:t>concurrency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2" algn="just"/>
            <a:r>
              <a:rPr lang="en-GB" altLang="en-US" sz="2800" dirty="0" smtClean="0">
                <a:cs typeface="Times" charset="0"/>
              </a:rPr>
              <a:t>A </a:t>
            </a:r>
            <a:r>
              <a:rPr lang="en-GB" altLang="en-US" sz="2800" b="1" i="1" dirty="0" smtClean="0">
                <a:cs typeface="Times" charset="0"/>
              </a:rPr>
              <a:t>join</a:t>
            </a:r>
            <a:r>
              <a:rPr lang="en-GB" altLang="en-US" sz="2800" dirty="0" smtClean="0">
                <a:cs typeface="Times" charset="0"/>
              </a:rPr>
              <a:t> has </a:t>
            </a:r>
            <a:r>
              <a:rPr lang="en-GB" altLang="en-US" sz="2800" u="sng" dirty="0" smtClean="0">
                <a:cs typeface="Times" charset="0"/>
              </a:rPr>
              <a:t>multiple</a:t>
            </a:r>
            <a:r>
              <a:rPr lang="en-GB" altLang="en-US" sz="2800" dirty="0" smtClean="0">
                <a:cs typeface="Times" charset="0"/>
              </a:rPr>
              <a:t> incoming transitions and </a:t>
            </a:r>
            <a:r>
              <a:rPr lang="en-GB" altLang="en-US" sz="2800" u="sng" dirty="0" smtClean="0">
                <a:cs typeface="Times" charset="0"/>
              </a:rPr>
              <a:t>one</a:t>
            </a:r>
            <a:r>
              <a:rPr lang="en-GB" altLang="en-US" sz="2800" dirty="0" smtClean="0">
                <a:cs typeface="Times" charset="0"/>
              </a:rPr>
              <a:t> outgoing transition. </a:t>
            </a:r>
          </a:p>
          <a:p>
            <a:pPr lvl="3" algn="just"/>
            <a:r>
              <a:rPr lang="en-GB" altLang="en-US" sz="2800" dirty="0" smtClean="0">
                <a:cs typeface="Times" charset="0"/>
              </a:rPr>
              <a:t>The outgoing transition will be taken when all incoming transitions have occurred.  </a:t>
            </a:r>
          </a:p>
          <a:p>
            <a:pPr lvl="3" algn="just"/>
            <a:r>
              <a:rPr lang="en-GB" altLang="en-US" sz="2800" dirty="0" smtClean="0">
                <a:cs typeface="Times" charset="0"/>
              </a:rPr>
              <a:t>The incoming transitions must be triggered in separate threads. </a:t>
            </a:r>
          </a:p>
          <a:p>
            <a:pPr lvl="3" algn="just"/>
            <a:r>
              <a:rPr lang="en-GB" altLang="en-US" sz="2800" dirty="0" smtClean="0">
                <a:cs typeface="Times" charset="0"/>
              </a:rPr>
              <a:t>If one incoming transition occurs, a wait condition occurs at the join until the other transitions occur.</a:t>
            </a:r>
          </a:p>
          <a:p>
            <a:pPr algn="just">
              <a:buNone/>
            </a:pPr>
            <a:endParaRPr lang="en-US" altLang="en-US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Swimlanes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sz="2400" dirty="0" smtClean="0">
                <a:cs typeface="Times" charset="0"/>
              </a:rPr>
              <a:t>Activity diagrams are most often associated with several classes. </a:t>
            </a:r>
          </a:p>
          <a:p>
            <a:r>
              <a:rPr lang="en-IN" sz="2400" dirty="0" smtClean="0"/>
              <a:t>The partition of activities among the existing classes can be explicitly shown in an activity diagram by the introduction of </a:t>
            </a:r>
            <a:r>
              <a:rPr lang="en-IN" sz="2400" b="1" i="1" dirty="0" err="1" smtClean="0"/>
              <a:t>swimlanes</a:t>
            </a:r>
            <a:r>
              <a:rPr lang="en-IN" sz="2400" b="1" i="1" dirty="0" smtClean="0"/>
              <a:t>. </a:t>
            </a:r>
          </a:p>
          <a:p>
            <a:pPr lvl="1"/>
            <a:r>
              <a:rPr lang="en-IN" sz="2200" i="1" dirty="0" smtClean="0"/>
              <a:t>Allows </a:t>
            </a:r>
            <a:r>
              <a:rPr lang="en-IN" sz="2200" dirty="0" smtClean="0"/>
              <a:t>you to represent the flow of activities described by the use case </a:t>
            </a:r>
          </a:p>
          <a:p>
            <a:pPr lvl="1"/>
            <a:r>
              <a:rPr lang="en-IN" sz="2200" dirty="0" smtClean="0"/>
              <a:t>indicate which actor or analysis class  has responsibility for the action described by an activity rectangle.</a:t>
            </a:r>
          </a:p>
          <a:p>
            <a:pPr lvl="1">
              <a:buNone/>
            </a:pPr>
            <a:endParaRPr lang="en-IN" sz="2200" dirty="0" smtClean="0"/>
          </a:p>
          <a:p>
            <a:pPr algn="just"/>
            <a:r>
              <a:rPr lang="en-IN" sz="2400" dirty="0" smtClean="0"/>
              <a:t>Responsibilities are represented as parallel segments that divide the diagram vertically, like the lanes in a swimming pool.</a:t>
            </a:r>
            <a:endParaRPr lang="en-GB" altLang="en-US" sz="2400" dirty="0" smtClean="0">
              <a:cs typeface="Times" charset="0"/>
            </a:endParaRPr>
          </a:p>
          <a:p>
            <a:pPr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Content Placeholder 8" descr="at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5000" y="381000"/>
            <a:ext cx="6248400" cy="6172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Activity diagrams – an example with </a:t>
            </a:r>
            <a:r>
              <a:rPr lang="en-US" altLang="en-US" dirty="0" err="1" smtClean="0"/>
              <a:t>swimlanes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219200"/>
            <a:ext cx="5334000" cy="533400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State diagrams – an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GB" altLang="en-US" dirty="0" smtClean="0">
                <a:cs typeface="Times" charset="0"/>
              </a:rPr>
              <a:t>tic-tac-toe game</a:t>
            </a:r>
            <a:endParaRPr lang="en-US" altLang="en-US" dirty="0" smtClean="0"/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5257800" cy="31055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GB" altLang="en-US" dirty="0" smtClean="0">
                <a:cs typeface="Times" charset="0"/>
              </a:rPr>
              <a:t>At any given point in time, the system is in one state.</a:t>
            </a:r>
          </a:p>
          <a:p>
            <a:pPr lvl="1" algn="just"/>
            <a:endParaRPr lang="en-GB" altLang="en-US" dirty="0" smtClean="0">
              <a:cs typeface="Times" charset="0"/>
            </a:endParaRPr>
          </a:p>
          <a:p>
            <a:pPr lvl="1" algn="just"/>
            <a:r>
              <a:rPr lang="en-GB" altLang="en-US" dirty="0" smtClean="0">
                <a:cs typeface="Times" charset="0"/>
              </a:rPr>
              <a:t>It will remain in this state until an event occurs that causes it to change state. </a:t>
            </a:r>
          </a:p>
          <a:p>
            <a:pPr lvl="1" algn="just"/>
            <a:endParaRPr lang="en-GB" altLang="en-US" dirty="0" smtClean="0">
              <a:cs typeface="Times" charset="0"/>
            </a:endParaRPr>
          </a:p>
          <a:p>
            <a:pPr lvl="1" algn="just"/>
            <a:r>
              <a:rPr lang="en-GB" altLang="en-US" dirty="0" smtClean="0">
                <a:cs typeface="Times" charset="0"/>
              </a:rPr>
              <a:t>A state is represented by a </a:t>
            </a:r>
            <a:r>
              <a:rPr lang="en-GB" altLang="en-US" b="1" dirty="0" smtClean="0">
                <a:cs typeface="Times" charset="0"/>
              </a:rPr>
              <a:t>rounded rectangle </a:t>
            </a:r>
            <a:r>
              <a:rPr lang="en-GB" altLang="en-US" dirty="0" smtClean="0">
                <a:cs typeface="Times" charset="0"/>
              </a:rPr>
              <a:t>containing the name of the state.</a:t>
            </a:r>
          </a:p>
          <a:p>
            <a:pPr lvl="1" algn="just">
              <a:buNone/>
            </a:pPr>
            <a:endParaRPr lang="en-GB" altLang="en-US" dirty="0" smtClean="0">
              <a:cs typeface="Times" charset="0"/>
            </a:endParaRPr>
          </a:p>
          <a:p>
            <a:pPr lvl="1" algn="just"/>
            <a:r>
              <a:rPr lang="en-GB" altLang="en-US" dirty="0" smtClean="0">
                <a:cs typeface="Times" charset="0"/>
              </a:rPr>
              <a:t>Special states:</a:t>
            </a:r>
          </a:p>
          <a:p>
            <a:pPr lvl="2" algn="just"/>
            <a:r>
              <a:rPr lang="en-GB" altLang="en-US" dirty="0" smtClean="0">
                <a:cs typeface="Times" charset="0"/>
              </a:rPr>
              <a:t>A black circle represents the </a:t>
            </a:r>
            <a:r>
              <a:rPr lang="en-GB" altLang="en-US" b="1" i="1" dirty="0" smtClean="0">
                <a:cs typeface="Times" charset="0"/>
              </a:rPr>
              <a:t>start state</a:t>
            </a:r>
            <a:r>
              <a:rPr lang="en-US" altLang="en-US" b="1" dirty="0" smtClean="0">
                <a:cs typeface="Times" charset="0"/>
              </a:rPr>
              <a:t> </a:t>
            </a:r>
          </a:p>
          <a:p>
            <a:pPr lvl="2" algn="just"/>
            <a:r>
              <a:rPr lang="en-GB" altLang="en-US" dirty="0" smtClean="0">
                <a:cs typeface="Times" charset="0"/>
              </a:rPr>
              <a:t>A circle with a ring around it represents an </a:t>
            </a:r>
            <a:r>
              <a:rPr lang="en-GB" altLang="en-US" b="1" i="1" dirty="0" smtClean="0">
                <a:cs typeface="Times" charset="0"/>
              </a:rPr>
              <a:t>end state</a:t>
            </a:r>
            <a:r>
              <a:rPr lang="en-US" altLang="en-US" b="1" dirty="0" smtClean="0">
                <a:cs typeface="Times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Transitions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just"/>
            <a:r>
              <a:rPr lang="en-GB" altLang="en-US" sz="2800" dirty="0" smtClean="0">
                <a:cs typeface="Times" charset="0"/>
              </a:rPr>
              <a:t>A transition represents a change of state in response to an event.</a:t>
            </a:r>
          </a:p>
          <a:p>
            <a:pPr lvl="2" algn="just"/>
            <a:r>
              <a:rPr lang="en-GB" altLang="en-US" sz="2800" dirty="0" smtClean="0">
                <a:cs typeface="Times" charset="0"/>
              </a:rPr>
              <a:t>It is considered to occur instantaneously.</a:t>
            </a:r>
          </a:p>
          <a:p>
            <a:pPr lvl="1" algn="just"/>
            <a:endParaRPr lang="en-GB" altLang="en-US" sz="2800" dirty="0" smtClean="0">
              <a:cs typeface="Times" charset="0"/>
            </a:endParaRPr>
          </a:p>
          <a:p>
            <a:pPr lvl="1" algn="just"/>
            <a:r>
              <a:rPr lang="en-GB" altLang="en-US" sz="2800" dirty="0" smtClean="0">
                <a:cs typeface="Times" charset="0"/>
              </a:rPr>
              <a:t>The label on each transition is the event that causes the change of state.</a:t>
            </a:r>
            <a:r>
              <a:rPr lang="en-US" altLang="en-US" sz="2800" dirty="0" smtClean="0"/>
              <a:t> </a:t>
            </a:r>
          </a:p>
          <a:p>
            <a:pPr lvl="1" algn="just"/>
            <a:r>
              <a:rPr lang="en-IN" sz="2800" dirty="0" smtClean="0"/>
              <a:t>A transition is rendered as a </a:t>
            </a:r>
            <a:r>
              <a:rPr lang="en-IN" sz="2800" b="1" dirty="0" smtClean="0"/>
              <a:t>solid directed line</a:t>
            </a:r>
            <a:r>
              <a:rPr lang="en-IN" sz="2800" dirty="0" smtClean="0"/>
              <a:t>.</a:t>
            </a:r>
            <a:endParaRPr lang="en-US" altLang="en-US" sz="28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01000" cy="12192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/>
            </a:r>
            <a:br>
              <a:rPr lang="en-US" altLang="en-US" dirty="0" smtClean="0">
                <a:latin typeface="Arial" charset="0"/>
              </a:rPr>
            </a:b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Arial" charset="0"/>
                <a:cs typeface="Times New Roman" pitchFamily="18" charset="0"/>
              </a:rPr>
            </a:br>
            <a:r>
              <a:rPr lang="en-US" altLang="en-US" dirty="0" smtClean="0">
                <a:latin typeface="Arial" charset="0"/>
              </a:rPr>
              <a:t> </a:t>
            </a:r>
            <a:r>
              <a:rPr lang="en-US" altLang="en-US" sz="3100" dirty="0" smtClean="0">
                <a:latin typeface="Arial" charset="0"/>
              </a:rPr>
              <a:t>State diagrams – an example of transitions</a:t>
            </a:r>
            <a:r>
              <a:rPr lang="en-GB" altLang="en-US" sz="3100" dirty="0" smtClean="0">
                <a:latin typeface="Arial" charset="0"/>
                <a:cs typeface="Times New Roman" pitchFamily="18" charset="0"/>
              </a:rPr>
              <a:t> with time-outs and conditions </a:t>
            </a:r>
            <a:endParaRPr lang="en-IN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752600"/>
            <a:ext cx="32004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State diagrams of a simple traffic light, illustrating elapsed-time transitions</a:t>
            </a:r>
            <a:endParaRPr lang="en-IN" dirty="0"/>
          </a:p>
        </p:txBody>
      </p:sp>
      <p:pic>
        <p:nvPicPr>
          <p:cNvPr id="7" name="Content Placeholder 6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19200" y="3048000"/>
            <a:ext cx="4343400" cy="312420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State diagrams – an example with conditional transitions</a:t>
            </a:r>
            <a:endParaRPr lang="en-IN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4400" y="1874606"/>
            <a:ext cx="7772400" cy="3718387"/>
          </a:xfrm>
        </p:spPr>
      </p:pic>
      <p:sp>
        <p:nvSpPr>
          <p:cNvPr id="7" name="TextBox 6"/>
          <p:cNvSpPr txBox="1"/>
          <p:nvPr/>
        </p:nvSpPr>
        <p:spPr>
          <a:xfrm>
            <a:off x="1752600" y="5791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State diagram of a </a:t>
            </a:r>
            <a:r>
              <a:rPr lang="en-IN" sz="2000" b="1" dirty="0" err="1" smtClean="0"/>
              <a:t>CourseSection</a:t>
            </a:r>
            <a:r>
              <a:rPr lang="en-IN" sz="2000" b="1" dirty="0" smtClean="0"/>
              <a:t> class</a:t>
            </a:r>
            <a:endParaRPr lang="en-IN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Times" charset="0"/>
              </a:rPr>
              <a:t>Activities in state diagrams</a:t>
            </a:r>
            <a:r>
              <a:rPr lang="en-US" alt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altLang="en-US" sz="2800" dirty="0" smtClean="0">
                <a:cs typeface="Times" charset="0"/>
              </a:rPr>
              <a:t>An </a:t>
            </a:r>
            <a:r>
              <a:rPr lang="en-GB" altLang="en-US" sz="2800" i="1" dirty="0" smtClean="0">
                <a:cs typeface="Times" charset="0"/>
              </a:rPr>
              <a:t>activity</a:t>
            </a:r>
            <a:r>
              <a:rPr lang="en-GB" altLang="en-US" sz="2800" dirty="0" smtClean="0">
                <a:cs typeface="Times" charset="0"/>
              </a:rPr>
              <a:t> is something that takes place while the system is </a:t>
            </a:r>
            <a:r>
              <a:rPr lang="en-GB" altLang="en-US" sz="2800" i="1" dirty="0" smtClean="0">
                <a:cs typeface="Times" charset="0"/>
              </a:rPr>
              <a:t>in</a:t>
            </a:r>
            <a:r>
              <a:rPr lang="en-GB" altLang="en-US" sz="2800" dirty="0" smtClean="0">
                <a:cs typeface="Times" charset="0"/>
              </a:rPr>
              <a:t> a state. </a:t>
            </a:r>
          </a:p>
          <a:p>
            <a:pPr lvl="2"/>
            <a:endParaRPr lang="en-GB" altLang="en-US" sz="2400" dirty="0" smtClean="0">
              <a:cs typeface="Times" charset="0"/>
            </a:endParaRPr>
          </a:p>
          <a:p>
            <a:pPr lvl="2"/>
            <a:r>
              <a:rPr lang="en-GB" altLang="en-US" sz="2400" dirty="0" smtClean="0">
                <a:cs typeface="Times" charset="0"/>
              </a:rPr>
              <a:t>It takes a period of time. </a:t>
            </a:r>
          </a:p>
          <a:p>
            <a:pPr lvl="2"/>
            <a:endParaRPr lang="en-GB" altLang="en-US" sz="2400" dirty="0" smtClean="0">
              <a:cs typeface="Times" charset="0"/>
            </a:endParaRPr>
          </a:p>
          <a:p>
            <a:pPr lvl="2"/>
            <a:r>
              <a:rPr lang="en-GB" altLang="en-US" sz="2400" dirty="0" smtClean="0">
                <a:cs typeface="Times" charset="0"/>
              </a:rPr>
              <a:t>The system may take a transition out of the state in response to completion of the activity, </a:t>
            </a:r>
          </a:p>
          <a:p>
            <a:pPr lvl="2"/>
            <a:endParaRPr lang="en-GB" altLang="en-US" sz="2400" dirty="0" smtClean="0">
              <a:cs typeface="Times" charset="0"/>
            </a:endParaRPr>
          </a:p>
          <a:p>
            <a:pPr lvl="2"/>
            <a:r>
              <a:rPr lang="en-GB" altLang="en-US" sz="2400" dirty="0" smtClean="0">
                <a:cs typeface="Times" charset="0"/>
              </a:rPr>
              <a:t>Some other outgoing transition may result in:</a:t>
            </a:r>
          </a:p>
          <a:p>
            <a:pPr lvl="3"/>
            <a:r>
              <a:rPr lang="en-GB" altLang="en-US" sz="2400" dirty="0" smtClean="0">
                <a:cs typeface="Times" charset="0"/>
              </a:rPr>
              <a:t>The interruption of the activity, and</a:t>
            </a:r>
          </a:p>
          <a:p>
            <a:pPr lvl="3"/>
            <a:r>
              <a:rPr lang="en-GB" altLang="en-US" sz="2400" dirty="0" smtClean="0">
                <a:cs typeface="Times" charset="0"/>
              </a:rPr>
              <a:t>An early exit from the state.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An activity is shown textually within a state box by the word ‘</a:t>
            </a:r>
            <a:r>
              <a:rPr lang="en-IN" b="1" dirty="0" smtClean="0"/>
              <a:t>do</a:t>
            </a:r>
            <a:r>
              <a:rPr lang="en-IN" dirty="0" smtClean="0"/>
              <a:t>’ followed by a ‘</a:t>
            </a:r>
            <a:r>
              <a:rPr lang="en-IN" b="1" dirty="0" smtClean="0"/>
              <a:t>/</a:t>
            </a:r>
            <a:r>
              <a:rPr lang="en-IN" dirty="0" smtClean="0"/>
              <a:t>’ symbol, and a </a:t>
            </a:r>
            <a:r>
              <a:rPr lang="en-IN" b="1" i="1" dirty="0" smtClean="0"/>
              <a:t>description</a:t>
            </a:r>
            <a:r>
              <a:rPr lang="en-IN" dirty="0" smtClean="0"/>
              <a:t> of what is to be done. </a:t>
            </a:r>
          </a:p>
          <a:p>
            <a:r>
              <a:rPr lang="en-IN" dirty="0" smtClean="0"/>
              <a:t>When you have details such as actions in a state, you draw a horizontal line above them to separate them from the state name.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1746</TotalTime>
  <Words>1008</Words>
  <Application>Microsoft Office PowerPoint</Application>
  <PresentationFormat>On-screen Show (4:3)</PresentationFormat>
  <Paragraphs>137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Slide 1</vt:lpstr>
      <vt:lpstr>State Diagrams</vt:lpstr>
      <vt:lpstr>State diagrams – an example</vt:lpstr>
      <vt:lpstr>States</vt:lpstr>
      <vt:lpstr>Transitions</vt:lpstr>
      <vt:lpstr>               State diagrams – an example of transitions with time-outs and conditions </vt:lpstr>
      <vt:lpstr>State diagrams – an example with conditional transitions</vt:lpstr>
      <vt:lpstr>Activities in state diagrams </vt:lpstr>
      <vt:lpstr>Activity representation</vt:lpstr>
      <vt:lpstr>State diagram – an example with activity </vt:lpstr>
      <vt:lpstr>Actions in state diagrams</vt:lpstr>
      <vt:lpstr>Representation of action</vt:lpstr>
      <vt:lpstr>State diagram – an example with actions</vt:lpstr>
      <vt:lpstr>State diagram – an example with substates</vt:lpstr>
      <vt:lpstr>Activity Diagrams</vt:lpstr>
      <vt:lpstr>Activity Diagrams.......</vt:lpstr>
      <vt:lpstr>Activity Diagram Notation </vt:lpstr>
      <vt:lpstr>Activity Diagram Notation …..</vt:lpstr>
      <vt:lpstr>Decision nodes and merge nodes</vt:lpstr>
      <vt:lpstr>Activity Diagram Notation …..</vt:lpstr>
      <vt:lpstr>Activity diagrams – an example</vt:lpstr>
      <vt:lpstr>Representing concurrency</vt:lpstr>
      <vt:lpstr>Representing concurrency</vt:lpstr>
      <vt:lpstr>Swimlanes</vt:lpstr>
      <vt:lpstr>Slide 25</vt:lpstr>
      <vt:lpstr>Activity diagrams – an example with swimlanes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118</cp:revision>
  <dcterms:created xsi:type="dcterms:W3CDTF">2006-08-16T00:00:00Z</dcterms:created>
  <dcterms:modified xsi:type="dcterms:W3CDTF">2021-03-03T04:51:08Z</dcterms:modified>
</cp:coreProperties>
</file>