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0" r:id="rId1"/>
  </p:sldMasterIdLst>
  <p:notesMasterIdLst>
    <p:notesMasterId r:id="rId48"/>
  </p:notesMasterIdLst>
  <p:handoutMasterIdLst>
    <p:handoutMasterId r:id="rId49"/>
  </p:handoutMasterIdLst>
  <p:sldIdLst>
    <p:sldId id="256" r:id="rId2"/>
    <p:sldId id="449" r:id="rId3"/>
    <p:sldId id="459" r:id="rId4"/>
    <p:sldId id="450" r:id="rId5"/>
    <p:sldId id="455" r:id="rId6"/>
    <p:sldId id="460" r:id="rId7"/>
    <p:sldId id="456" r:id="rId8"/>
    <p:sldId id="457" r:id="rId9"/>
    <p:sldId id="458" r:id="rId10"/>
    <p:sldId id="360" r:id="rId11"/>
    <p:sldId id="361" r:id="rId12"/>
    <p:sldId id="362" r:id="rId13"/>
    <p:sldId id="412" r:id="rId14"/>
    <p:sldId id="363" r:id="rId15"/>
    <p:sldId id="413" r:id="rId16"/>
    <p:sldId id="364" r:id="rId17"/>
    <p:sldId id="365" r:id="rId18"/>
    <p:sldId id="366" r:id="rId19"/>
    <p:sldId id="367" r:id="rId20"/>
    <p:sldId id="368" r:id="rId21"/>
    <p:sldId id="415" r:id="rId22"/>
    <p:sldId id="379" r:id="rId23"/>
    <p:sldId id="416" r:id="rId24"/>
    <p:sldId id="417" r:id="rId25"/>
    <p:sldId id="357" r:id="rId26"/>
    <p:sldId id="378" r:id="rId27"/>
    <p:sldId id="418" r:id="rId28"/>
    <p:sldId id="419" r:id="rId29"/>
    <p:sldId id="369" r:id="rId30"/>
    <p:sldId id="420" r:id="rId31"/>
    <p:sldId id="421" r:id="rId32"/>
    <p:sldId id="370" r:id="rId33"/>
    <p:sldId id="422" r:id="rId34"/>
    <p:sldId id="423" r:id="rId35"/>
    <p:sldId id="371" r:id="rId36"/>
    <p:sldId id="380" r:id="rId37"/>
    <p:sldId id="424" r:id="rId38"/>
    <p:sldId id="425" r:id="rId39"/>
    <p:sldId id="372" r:id="rId40"/>
    <p:sldId id="426" r:id="rId41"/>
    <p:sldId id="439" r:id="rId42"/>
    <p:sldId id="427" r:id="rId43"/>
    <p:sldId id="440" r:id="rId44"/>
    <p:sldId id="441" r:id="rId45"/>
    <p:sldId id="444" r:id="rId46"/>
    <p:sldId id="445" r:id="rId47"/>
  </p:sldIdLst>
  <p:sldSz cx="9144000" cy="6858000" type="screen4x3"/>
  <p:notesSz cx="6985000" cy="9282113"/>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719" autoAdjust="0"/>
  </p:normalViewPr>
  <p:slideViewPr>
    <p:cSldViewPr>
      <p:cViewPr>
        <p:scale>
          <a:sx n="80" d="100"/>
          <a:sy n="80" d="100"/>
        </p:scale>
        <p:origin x="-1445" y="187"/>
      </p:cViewPr>
      <p:guideLst>
        <p:guide orient="horz" pos="2160"/>
        <p:guide pos="2880"/>
      </p:guideLst>
    </p:cSldViewPr>
  </p:slideViewPr>
  <p:outlineViewPr>
    <p:cViewPr>
      <p:scale>
        <a:sx n="25" d="100"/>
        <a:sy n="25" d="100"/>
      </p:scale>
      <p:origin x="0" y="0"/>
    </p:cViewPr>
  </p:outlineViewPr>
  <p:notesTextViewPr>
    <p:cViewPr>
      <p:scale>
        <a:sx n="75" d="100"/>
        <a:sy n="75" d="100"/>
      </p:scale>
      <p:origin x="0" y="0"/>
    </p:cViewPr>
  </p:notesTextViewPr>
  <p:sorterViewPr>
    <p:cViewPr>
      <p:scale>
        <a:sx n="66" d="100"/>
        <a:sy n="66" d="100"/>
      </p:scale>
      <p:origin x="0" y="339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defTabSz="930275">
              <a:defRPr sz="1200"/>
            </a:lvl1pPr>
          </a:lstStyle>
          <a:p>
            <a:endParaRPr lang="en-US"/>
          </a:p>
        </p:txBody>
      </p:sp>
      <p:sp>
        <p:nvSpPr>
          <p:cNvPr id="92163"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algn="r" defTabSz="930275">
              <a:defRPr sz="1200"/>
            </a:lvl1pPr>
          </a:lstStyle>
          <a:p>
            <a:endParaRPr lang="en-US"/>
          </a:p>
        </p:txBody>
      </p:sp>
      <p:sp>
        <p:nvSpPr>
          <p:cNvPr id="92164"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defTabSz="930275">
              <a:defRPr sz="1200"/>
            </a:lvl1pPr>
          </a:lstStyle>
          <a:p>
            <a:endParaRPr lang="en-US"/>
          </a:p>
        </p:txBody>
      </p:sp>
      <p:sp>
        <p:nvSpPr>
          <p:cNvPr id="92165" name="Rectangle 5"/>
          <p:cNvSpPr>
            <a:spLocks noGrp="1" noChangeArrowheads="1"/>
          </p:cNvSpPr>
          <p:nvPr>
            <p:ph type="sldNum" sz="quarter" idx="3"/>
          </p:nvPr>
        </p:nvSpPr>
        <p:spPr bwMode="auto">
          <a:xfrm>
            <a:off x="3957638" y="8818563"/>
            <a:ext cx="3027362" cy="46355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algn="r" defTabSz="930275">
              <a:defRPr sz="1200"/>
            </a:lvl1pPr>
          </a:lstStyle>
          <a:p>
            <a:fld id="{EA96747E-21BE-43C8-83C1-0CAD46CAC8E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defTabSz="930275">
              <a:defRPr sz="1200"/>
            </a:lvl1pPr>
          </a:lstStyle>
          <a:p>
            <a:endParaRPr lang="en-US"/>
          </a:p>
        </p:txBody>
      </p:sp>
      <p:sp>
        <p:nvSpPr>
          <p:cNvPr id="10243"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algn="r" defTabSz="930275">
              <a:defRPr sz="1200"/>
            </a:lvl1pPr>
          </a:lstStyle>
          <a:p>
            <a:endParaRPr lang="en-US"/>
          </a:p>
        </p:txBody>
      </p:sp>
      <p:sp>
        <p:nvSpPr>
          <p:cNvPr id="10244" name="Rectangle 4"/>
          <p:cNvSpPr>
            <a:spLocks noGrp="1" noRot="1" noChangeAspect="1" noChangeArrowheads="1" noTextEdit="1"/>
          </p:cNvSpPr>
          <p:nvPr>
            <p:ph type="sldImg" idx="2"/>
          </p:nvPr>
        </p:nvSpPr>
        <p:spPr bwMode="auto">
          <a:xfrm>
            <a:off x="1171575" y="696913"/>
            <a:ext cx="4641850" cy="34798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31863" y="4408488"/>
            <a:ext cx="5121275" cy="4176712"/>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defTabSz="930275">
              <a:defRPr sz="1200"/>
            </a:lvl1pPr>
          </a:lstStyle>
          <a:p>
            <a:endParaRPr lang="en-US"/>
          </a:p>
        </p:txBody>
      </p:sp>
      <p:sp>
        <p:nvSpPr>
          <p:cNvPr id="10247" name="Rectangle 7"/>
          <p:cNvSpPr>
            <a:spLocks noGrp="1" noChangeArrowheads="1"/>
          </p:cNvSpPr>
          <p:nvPr>
            <p:ph type="sldNum" sz="quarter" idx="5"/>
          </p:nvPr>
        </p:nvSpPr>
        <p:spPr bwMode="auto">
          <a:xfrm>
            <a:off x="3957638" y="8818563"/>
            <a:ext cx="3027362" cy="46355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algn="r" defTabSz="930275">
              <a:defRPr sz="1200"/>
            </a:lvl1pPr>
          </a:lstStyle>
          <a:p>
            <a:fld id="{83684625-7DB8-4473-83E1-0B3DC3E65D3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0E0C6-F9B4-48F2-94D8-087AB1FBD419}" type="slidenum">
              <a:rPr lang="en-US"/>
              <a:pPr/>
              <a:t>1</a:t>
            </a:fld>
            <a:endParaRPr lang="en-US"/>
          </a:p>
        </p:txBody>
      </p:sp>
      <p:sp>
        <p:nvSpPr>
          <p:cNvPr id="588802" name="Rectangle 2"/>
          <p:cNvSpPr>
            <a:spLocks noGrp="1" noRot="1" noChangeAspect="1" noChangeArrowheads="1" noTextEdit="1"/>
          </p:cNvSpPr>
          <p:nvPr>
            <p:ph type="sldImg"/>
          </p:nvPr>
        </p:nvSpPr>
        <p:spPr>
          <a:xfrm>
            <a:off x="1173163" y="696913"/>
            <a:ext cx="4638675" cy="3479800"/>
          </a:xfrm>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E25D8-F4B3-453F-86B4-D112D78350DA}" type="slidenum">
              <a:rPr lang="en-US"/>
              <a:pPr/>
              <a:t>10</a:t>
            </a:fld>
            <a:endParaRPr lang="en-US"/>
          </a:p>
        </p:txBody>
      </p:sp>
      <p:sp>
        <p:nvSpPr>
          <p:cNvPr id="642050" name="Rectangle 1026"/>
          <p:cNvSpPr>
            <a:spLocks noGrp="1" noRot="1" noChangeAspect="1" noChangeArrowheads="1" noTextEdit="1"/>
          </p:cNvSpPr>
          <p:nvPr>
            <p:ph type="sldImg"/>
          </p:nvPr>
        </p:nvSpPr>
        <p:spPr>
          <a:xfrm>
            <a:off x="1173163" y="696913"/>
            <a:ext cx="4638675" cy="3479800"/>
          </a:xfrm>
          <a:ln/>
        </p:spPr>
      </p:sp>
      <p:sp>
        <p:nvSpPr>
          <p:cNvPr id="642051"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Software architecture is similar. It plays </a:t>
            </a:r>
            <a:r>
              <a:rPr lang="en-US" sz="1200" b="1" kern="1200" baseline="0" dirty="0" smtClean="0">
                <a:solidFill>
                  <a:schemeClr val="tx1"/>
                </a:solidFill>
                <a:latin typeface="Times" charset="0"/>
                <a:ea typeface="+mn-ea"/>
                <a:cs typeface="+mn-cs"/>
              </a:rPr>
              <a:t>a central role in software engineering,</a:t>
            </a:r>
          </a:p>
          <a:p>
            <a:r>
              <a:rPr lang="en-US" sz="1200" b="1" kern="1200" baseline="0" dirty="0" smtClean="0">
                <a:solidFill>
                  <a:schemeClr val="tx1"/>
                </a:solidFill>
                <a:latin typeface="Times" charset="0"/>
                <a:ea typeface="+mn-ea"/>
                <a:cs typeface="+mn-cs"/>
              </a:rPr>
              <a:t>and involves the development of a variety of high-level views of the system</a:t>
            </a:r>
          </a:p>
          <a:p>
            <a:r>
              <a:rPr lang="en-US" sz="1200" kern="1200" baseline="0" dirty="0" smtClean="0">
                <a:solidFill>
                  <a:schemeClr val="tx1"/>
                </a:solidFill>
                <a:latin typeface="Times" charset="0"/>
                <a:ea typeface="+mn-ea"/>
                <a:cs typeface="+mn-cs"/>
              </a:rPr>
              <a:t>architectural model will often constrain the overall efficiency, reusability</a:t>
            </a:r>
          </a:p>
          <a:p>
            <a:r>
              <a:rPr lang="en-US" sz="1200" kern="1200" baseline="0" dirty="0" smtClean="0">
                <a:solidFill>
                  <a:schemeClr val="tx1"/>
                </a:solidFill>
                <a:latin typeface="Times" charset="0"/>
                <a:ea typeface="+mn-ea"/>
                <a:cs typeface="+mn-cs"/>
              </a:rPr>
              <a:t>and maintainability of the system. </a:t>
            </a:r>
            <a:r>
              <a:rPr lang="en-US" sz="1200" b="1" kern="1200" baseline="0" dirty="0" smtClean="0">
                <a:solidFill>
                  <a:schemeClr val="tx1"/>
                </a:solidFill>
                <a:latin typeface="Times" charset="0"/>
                <a:ea typeface="+mn-ea"/>
                <a:cs typeface="+mn-cs"/>
              </a:rPr>
              <a:t>Poor decisions made while creating this</a:t>
            </a:r>
          </a:p>
          <a:p>
            <a:r>
              <a:rPr lang="en-US" sz="1200" b="1" kern="1200" baseline="0" dirty="0" smtClean="0">
                <a:solidFill>
                  <a:schemeClr val="tx1"/>
                </a:solidFill>
                <a:latin typeface="Times" charset="0"/>
                <a:ea typeface="+mn-ea"/>
                <a:cs typeface="+mn-cs"/>
              </a:rPr>
              <a:t>model will constrain subsequent design.</a:t>
            </a:r>
          </a:p>
          <a:p>
            <a:endParaRPr lang="en-IN" sz="1200" b="1"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When developing custom software, the architecture should be expressed</a:t>
            </a:r>
          </a:p>
          <a:p>
            <a:r>
              <a:rPr lang="en-US" sz="1200" kern="1200" baseline="0" dirty="0" smtClean="0">
                <a:solidFill>
                  <a:schemeClr val="tx1"/>
                </a:solidFill>
                <a:latin typeface="Times" charset="0"/>
                <a:ea typeface="+mn-ea"/>
                <a:cs typeface="+mn-cs"/>
              </a:rPr>
              <a:t>clearly enough that it can be used to communicate effectively with clients. The</a:t>
            </a:r>
          </a:p>
          <a:p>
            <a:r>
              <a:rPr lang="en-US" sz="1200" kern="1200" baseline="0" dirty="0" smtClean="0">
                <a:solidFill>
                  <a:schemeClr val="tx1"/>
                </a:solidFill>
                <a:latin typeface="Times" charset="0"/>
                <a:ea typeface="+mn-ea"/>
                <a:cs typeface="+mn-cs"/>
              </a:rPr>
              <a:t>clients may not need to know other details of the design. However, they often</a:t>
            </a:r>
          </a:p>
          <a:p>
            <a:r>
              <a:rPr lang="en-US" sz="1200" kern="1200" baseline="0" dirty="0" smtClean="0">
                <a:solidFill>
                  <a:schemeClr val="tx1"/>
                </a:solidFill>
                <a:latin typeface="Times" charset="0"/>
                <a:ea typeface="+mn-ea"/>
                <a:cs typeface="+mn-cs"/>
              </a:rPr>
              <a:t>want to understand the architecture so that they can be confident the software</a:t>
            </a:r>
          </a:p>
          <a:p>
            <a:r>
              <a:rPr lang="en-US" sz="1200" kern="1200" baseline="0" dirty="0" smtClean="0">
                <a:solidFill>
                  <a:schemeClr val="tx1"/>
                </a:solidFill>
                <a:latin typeface="Times" charset="0"/>
                <a:ea typeface="+mn-ea"/>
                <a:cs typeface="+mn-cs"/>
              </a:rPr>
              <a:t>is being designed well, and can monitor development progress. The</a:t>
            </a:r>
          </a:p>
          <a:p>
            <a:r>
              <a:rPr lang="en-US" sz="1200" kern="1200" baseline="0" dirty="0" smtClean="0">
                <a:solidFill>
                  <a:schemeClr val="tx1"/>
                </a:solidFill>
                <a:latin typeface="Times" charset="0"/>
                <a:ea typeface="+mn-ea"/>
                <a:cs typeface="+mn-cs"/>
              </a:rPr>
              <a:t>architectural diagrams used for the construction of buildings are also used to</a:t>
            </a:r>
          </a:p>
          <a:p>
            <a:r>
              <a:rPr lang="en-US" sz="1200" kern="1200" baseline="0" dirty="0" smtClean="0">
                <a:solidFill>
                  <a:schemeClr val="tx1"/>
                </a:solidFill>
                <a:latin typeface="Times" charset="0"/>
                <a:ea typeface="+mn-ea"/>
                <a:cs typeface="+mn-cs"/>
              </a:rPr>
              <a:t>communicate with clients.</a:t>
            </a:r>
            <a:endParaRPr 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040AF-A5C2-4051-B50D-BA982728A0A4}" type="slidenum">
              <a:rPr lang="en-US"/>
              <a:pPr/>
              <a:t>11</a:t>
            </a:fld>
            <a:endParaRPr lang="en-US"/>
          </a:p>
        </p:txBody>
      </p:sp>
      <p:sp>
        <p:nvSpPr>
          <p:cNvPr id="643074" name="Rectangle 1026"/>
          <p:cNvSpPr>
            <a:spLocks noGrp="1" noRot="1" noChangeAspect="1" noChangeArrowheads="1" noTextEdit="1"/>
          </p:cNvSpPr>
          <p:nvPr>
            <p:ph type="sldImg"/>
          </p:nvPr>
        </p:nvSpPr>
        <p:spPr>
          <a:xfrm>
            <a:off x="1173163" y="696913"/>
            <a:ext cx="4638675" cy="3479800"/>
          </a:xfrm>
          <a:ln/>
        </p:spPr>
      </p:sp>
      <p:sp>
        <p:nvSpPr>
          <p:cNvPr id="643075"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A good architectural model allows people to understand how the</a:t>
            </a:r>
          </a:p>
          <a:p>
            <a:r>
              <a:rPr lang="en-US" sz="1200" kern="1200" baseline="0" dirty="0" smtClean="0">
                <a:solidFill>
                  <a:schemeClr val="tx1"/>
                </a:solidFill>
                <a:latin typeface="Times" charset="0"/>
                <a:ea typeface="+mn-ea"/>
                <a:cs typeface="+mn-cs"/>
              </a:rPr>
              <a:t>system as a whole works; it also defines the terms that people use when they</a:t>
            </a:r>
          </a:p>
          <a:p>
            <a:r>
              <a:rPr lang="en-US" sz="1200" kern="1200" baseline="0" dirty="0" smtClean="0">
                <a:solidFill>
                  <a:schemeClr val="tx1"/>
                </a:solidFill>
                <a:latin typeface="Times" charset="0"/>
                <a:ea typeface="+mn-ea"/>
                <a:cs typeface="+mn-cs"/>
              </a:rPr>
              <a:t>communicate with each other about lower-level details</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The</a:t>
            </a:r>
          </a:p>
          <a:p>
            <a:r>
              <a:rPr lang="en-US" sz="1200" kern="1200" baseline="0" dirty="0" smtClean="0">
                <a:solidFill>
                  <a:schemeClr val="tx1"/>
                </a:solidFill>
                <a:latin typeface="Times" charset="0"/>
                <a:ea typeface="+mn-ea"/>
                <a:cs typeface="+mn-cs"/>
              </a:rPr>
              <a:t>work of developing a complex software system must be distributed among a</a:t>
            </a:r>
          </a:p>
          <a:p>
            <a:r>
              <a:rPr lang="en-US" sz="1200" kern="1200" baseline="0" dirty="0" smtClean="0">
                <a:solidFill>
                  <a:schemeClr val="tx1"/>
                </a:solidFill>
                <a:latin typeface="Times" charset="0"/>
                <a:ea typeface="+mn-ea"/>
                <a:cs typeface="+mn-cs"/>
              </a:rPr>
              <a:t>large number of people. The architecture allows the planning and coordination</a:t>
            </a:r>
          </a:p>
          <a:p>
            <a:r>
              <a:rPr lang="en-US" sz="1200" kern="1200" baseline="0" dirty="0" smtClean="0">
                <a:solidFill>
                  <a:schemeClr val="tx1"/>
                </a:solidFill>
                <a:latin typeface="Times" charset="0"/>
                <a:ea typeface="+mn-ea"/>
                <a:cs typeface="+mn-cs"/>
              </a:rPr>
              <a:t>of this distributed work. The architecture should provide sufficient</a:t>
            </a:r>
          </a:p>
          <a:p>
            <a:r>
              <a:rPr lang="en-US" sz="1200" kern="1200" baseline="0" dirty="0" smtClean="0">
                <a:solidFill>
                  <a:schemeClr val="tx1"/>
                </a:solidFill>
                <a:latin typeface="Times" charset="0"/>
                <a:ea typeface="+mn-ea"/>
                <a:cs typeface="+mn-cs"/>
              </a:rPr>
              <a:t>information so that the work of the individual people or teams can later on be</a:t>
            </a:r>
          </a:p>
          <a:p>
            <a:r>
              <a:rPr lang="en-US" sz="1200" kern="1200" baseline="0" dirty="0" smtClean="0">
                <a:solidFill>
                  <a:schemeClr val="tx1"/>
                </a:solidFill>
                <a:latin typeface="Times" charset="0"/>
                <a:ea typeface="+mn-ea"/>
                <a:cs typeface="+mn-cs"/>
              </a:rPr>
              <a:t>integrated to form the final system. It is for that reason that the interfaces and</a:t>
            </a:r>
          </a:p>
          <a:p>
            <a:r>
              <a:rPr lang="en-US" sz="1200" kern="1200" baseline="0" dirty="0" smtClean="0">
                <a:solidFill>
                  <a:schemeClr val="tx1"/>
                </a:solidFill>
                <a:latin typeface="Times" charset="0"/>
                <a:ea typeface="+mn-ea"/>
                <a:cs typeface="+mn-cs"/>
              </a:rPr>
              <a:t>dynamic interactions among the subsystems are an important part of the</a:t>
            </a:r>
          </a:p>
          <a:p>
            <a:r>
              <a:rPr lang="en-US" sz="1200" kern="1200" baseline="0" dirty="0" smtClean="0">
                <a:solidFill>
                  <a:schemeClr val="tx1"/>
                </a:solidFill>
                <a:latin typeface="Times" charset="0"/>
                <a:ea typeface="+mn-ea"/>
                <a:cs typeface="+mn-cs"/>
              </a:rPr>
              <a:t>architecture.</a:t>
            </a:r>
          </a:p>
          <a:p>
            <a:endParaRPr lang="en-IN" sz="1200" kern="1200" baseline="0" dirty="0" smtClean="0">
              <a:solidFill>
                <a:schemeClr val="tx1"/>
              </a:solidFill>
              <a:latin typeface="Times" charset="0"/>
              <a:ea typeface="+mn-ea"/>
              <a:cs typeface="+mn-cs"/>
            </a:endParaRPr>
          </a:p>
          <a:p>
            <a:r>
              <a:rPr lang="en-US" sz="1200" b="1" kern="1200" baseline="0" dirty="0" smtClean="0">
                <a:solidFill>
                  <a:schemeClr val="tx1"/>
                </a:solidFill>
                <a:latin typeface="Times" charset="0"/>
                <a:ea typeface="+mn-ea"/>
                <a:cs typeface="+mn-cs"/>
              </a:rPr>
              <a:t>system. With a complete architectural model,</a:t>
            </a:r>
          </a:p>
          <a:p>
            <a:r>
              <a:rPr lang="en-US" sz="1200" kern="1200" baseline="0" dirty="0" smtClean="0">
                <a:solidFill>
                  <a:schemeClr val="tx1"/>
                </a:solidFill>
                <a:latin typeface="Times" charset="0"/>
                <a:ea typeface="+mn-ea"/>
                <a:cs typeface="+mn-cs"/>
              </a:rPr>
              <a:t>it becomes easier to plan the evolution of the system It is then possible to see</a:t>
            </a:r>
          </a:p>
          <a:p>
            <a:r>
              <a:rPr lang="en-US" sz="1200" kern="1200" baseline="0" dirty="0" smtClean="0">
                <a:solidFill>
                  <a:schemeClr val="tx1"/>
                </a:solidFill>
                <a:latin typeface="Times" charset="0"/>
                <a:ea typeface="+mn-ea"/>
                <a:cs typeface="+mn-cs"/>
              </a:rPr>
              <a:t>how the new elements will be integrated, and where they will be connected to</a:t>
            </a:r>
          </a:p>
          <a:p>
            <a:r>
              <a:rPr lang="en-US" sz="1200" kern="1200" baseline="0" dirty="0" smtClean="0">
                <a:solidFill>
                  <a:schemeClr val="tx1"/>
                </a:solidFill>
                <a:latin typeface="Times" charset="0"/>
                <a:ea typeface="+mn-ea"/>
                <a:cs typeface="+mn-cs"/>
              </a:rPr>
              <a:t>the system. Architects designing buildings often use this technique – their</a:t>
            </a:r>
          </a:p>
          <a:p>
            <a:r>
              <a:rPr lang="en-US" sz="1200" kern="1200" baseline="0" dirty="0" smtClean="0">
                <a:solidFill>
                  <a:schemeClr val="tx1"/>
                </a:solidFill>
                <a:latin typeface="Times" charset="0"/>
                <a:ea typeface="+mn-ea"/>
                <a:cs typeface="+mn-cs"/>
              </a:rPr>
              <a:t>drawings show not only the proposed building but also its future extensions</a:t>
            </a:r>
          </a:p>
          <a:p>
            <a:r>
              <a:rPr lang="en-US" sz="1200" kern="1200" baseline="0" dirty="0" smtClean="0">
                <a:solidFill>
                  <a:schemeClr val="tx1"/>
                </a:solidFill>
                <a:latin typeface="Times" charset="0"/>
                <a:ea typeface="+mn-ea"/>
                <a:cs typeface="+mn-cs"/>
              </a:rPr>
              <a:t>(Phase I, Phase II, etc.). Specialists like electrical engineers can then plan the</a:t>
            </a:r>
          </a:p>
          <a:p>
            <a:r>
              <a:rPr lang="en-US" sz="1200" kern="1200" baseline="0" dirty="0" smtClean="0">
                <a:solidFill>
                  <a:schemeClr val="tx1"/>
                </a:solidFill>
                <a:latin typeface="Times" charset="0"/>
                <a:ea typeface="+mn-ea"/>
                <a:cs typeface="+mn-cs"/>
              </a:rPr>
              <a:t>cabling to take into account the future needs of the foreseen extension</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The architectural model makes each system</a:t>
            </a:r>
          </a:p>
          <a:p>
            <a:r>
              <a:rPr lang="en-US" sz="1200" kern="1200" baseline="0" dirty="0" smtClean="0">
                <a:solidFill>
                  <a:schemeClr val="tx1"/>
                </a:solidFill>
                <a:latin typeface="Times" charset="0"/>
                <a:ea typeface="+mn-ea"/>
                <a:cs typeface="+mn-cs"/>
              </a:rPr>
              <a:t>component visible. This is an important benefit since it encourages reuse. By</a:t>
            </a:r>
          </a:p>
          <a:p>
            <a:r>
              <a:rPr lang="en-US" sz="1200" kern="1200" baseline="0" dirty="0" smtClean="0">
                <a:solidFill>
                  <a:schemeClr val="tx1"/>
                </a:solidFill>
                <a:latin typeface="Times" charset="0"/>
                <a:ea typeface="+mn-ea"/>
                <a:cs typeface="+mn-cs"/>
              </a:rPr>
              <a:t>analyzing the architecture, you can discover those components that can be</a:t>
            </a:r>
          </a:p>
          <a:p>
            <a:r>
              <a:rPr lang="en-US" sz="1200" kern="1200" baseline="0" dirty="0" smtClean="0">
                <a:solidFill>
                  <a:schemeClr val="tx1"/>
                </a:solidFill>
                <a:latin typeface="Times" charset="0"/>
                <a:ea typeface="+mn-ea"/>
                <a:cs typeface="+mn-cs"/>
              </a:rPr>
              <a:t>obtained from past projects or from third parties. You can also identify</a:t>
            </a:r>
          </a:p>
          <a:p>
            <a:r>
              <a:rPr lang="en-US" sz="1200" kern="1200" baseline="0" dirty="0" smtClean="0">
                <a:solidFill>
                  <a:schemeClr val="tx1"/>
                </a:solidFill>
                <a:latin typeface="Times" charset="0"/>
                <a:ea typeface="+mn-ea"/>
                <a:cs typeface="+mn-cs"/>
              </a:rPr>
              <a:t>components that have high potential reusability. Making the architecture as</a:t>
            </a:r>
          </a:p>
          <a:p>
            <a:r>
              <a:rPr lang="en-US" sz="1200" kern="1200" baseline="0" dirty="0" smtClean="0">
                <a:solidFill>
                  <a:schemeClr val="tx1"/>
                </a:solidFill>
                <a:latin typeface="Times" charset="0"/>
                <a:ea typeface="+mn-ea"/>
                <a:cs typeface="+mn-cs"/>
              </a:rPr>
              <a:t>generic as possible is a key to ensuring reusability</a:t>
            </a:r>
          </a:p>
          <a:p>
            <a:endParaRPr lang="en-IN" sz="1200" kern="1200" baseline="0" dirty="0" smtClean="0">
              <a:solidFill>
                <a:schemeClr val="tx1"/>
              </a:solidFill>
              <a:latin typeface="Times"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D7BE9-B875-4896-891B-4C5378B28167}" type="slidenum">
              <a:rPr lang="en-US"/>
              <a:pPr/>
              <a:t>12</a:t>
            </a:fld>
            <a:endParaRPr lang="en-US"/>
          </a:p>
        </p:txBody>
      </p:sp>
      <p:sp>
        <p:nvSpPr>
          <p:cNvPr id="644098" name="Rectangle 1026"/>
          <p:cNvSpPr>
            <a:spLocks noGrp="1" noRot="1" noChangeAspect="1" noChangeArrowheads="1" noTextEdit="1"/>
          </p:cNvSpPr>
          <p:nvPr>
            <p:ph type="sldImg"/>
          </p:nvPr>
        </p:nvSpPr>
        <p:spPr>
          <a:xfrm>
            <a:off x="1173163" y="696913"/>
            <a:ext cx="4638675" cy="3479800"/>
          </a:xfrm>
          <a:ln/>
        </p:spPr>
      </p:sp>
      <p:sp>
        <p:nvSpPr>
          <p:cNvPr id="644099"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The logical breakdown into subsystems. This is often shown using package</a:t>
            </a:r>
          </a:p>
          <a:p>
            <a:r>
              <a:rPr lang="en-US" sz="1200" kern="1200" baseline="0" dirty="0" smtClean="0">
                <a:solidFill>
                  <a:schemeClr val="tx1"/>
                </a:solidFill>
                <a:latin typeface="Times" charset="0"/>
                <a:ea typeface="+mn-ea"/>
                <a:cs typeface="+mn-cs"/>
              </a:rPr>
              <a:t>diagrams, which we will describe later. The interfaces among the subsystems</a:t>
            </a:r>
          </a:p>
          <a:p>
            <a:r>
              <a:rPr lang="en-US" sz="1200" kern="1200" baseline="0" dirty="0" smtClean="0">
                <a:solidFill>
                  <a:schemeClr val="tx1"/>
                </a:solidFill>
                <a:latin typeface="Times" charset="0"/>
                <a:ea typeface="+mn-ea"/>
                <a:cs typeface="+mn-cs"/>
              </a:rPr>
              <a:t>must also be carefully described.</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The dynamics of the interaction among components at run time, perhaps</a:t>
            </a:r>
          </a:p>
          <a:p>
            <a:r>
              <a:rPr lang="en-US" sz="1200" kern="1200" baseline="0" dirty="0" smtClean="0">
                <a:solidFill>
                  <a:schemeClr val="tx1"/>
                </a:solidFill>
                <a:latin typeface="Times" charset="0"/>
                <a:ea typeface="+mn-ea"/>
                <a:cs typeface="+mn-cs"/>
              </a:rPr>
              <a:t>expressed using interaction or activity diagrams.</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The data that will be shared among the subsystems, typically expressed using</a:t>
            </a:r>
          </a:p>
          <a:p>
            <a:r>
              <a:rPr lang="en-US" sz="1200" kern="1200" baseline="0" dirty="0" smtClean="0">
                <a:solidFill>
                  <a:schemeClr val="tx1"/>
                </a:solidFill>
                <a:latin typeface="Times" charset="0"/>
                <a:ea typeface="+mn-ea"/>
                <a:cs typeface="+mn-cs"/>
              </a:rPr>
              <a:t>class diagrams.</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The components that will exist at run time, and the machines or devices on</a:t>
            </a:r>
          </a:p>
          <a:p>
            <a:r>
              <a:rPr lang="en-US" sz="1200" kern="1200" baseline="0" dirty="0" smtClean="0">
                <a:solidFill>
                  <a:schemeClr val="tx1"/>
                </a:solidFill>
                <a:latin typeface="Times" charset="0"/>
                <a:ea typeface="+mn-ea"/>
                <a:cs typeface="+mn-cs"/>
              </a:rPr>
              <a:t>which they will be located. This information can be expressed using</a:t>
            </a:r>
          </a:p>
          <a:p>
            <a:r>
              <a:rPr lang="en-US" sz="1200" kern="1200" baseline="0" dirty="0" smtClean="0">
                <a:solidFill>
                  <a:schemeClr val="tx1"/>
                </a:solidFill>
                <a:latin typeface="Times" charset="0"/>
                <a:ea typeface="+mn-ea"/>
                <a:cs typeface="+mn-cs"/>
              </a:rPr>
              <a:t>component and deployment diagrams,</a:t>
            </a:r>
          </a:p>
          <a:p>
            <a:endParaRPr lang="en-IN" sz="1200" kern="1200" baseline="0" dirty="0" smtClean="0">
              <a:solidFill>
                <a:schemeClr val="tx1"/>
              </a:solidFill>
              <a:latin typeface="Times" charset="0"/>
              <a:ea typeface="+mn-ea"/>
              <a:cs typeface="+mn-cs"/>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BB821D-EBD2-4591-8CE9-4C507CFA5EB8}" type="slidenum">
              <a:rPr lang="en-US"/>
              <a:pPr/>
              <a:t>13</a:t>
            </a:fld>
            <a:endParaRPr lang="en-US"/>
          </a:p>
        </p:txBody>
      </p:sp>
      <p:sp>
        <p:nvSpPr>
          <p:cNvPr id="645122" name="Rectangle 1026"/>
          <p:cNvSpPr>
            <a:spLocks noGrp="1" noRot="1" noChangeAspect="1" noChangeArrowheads="1" noTextEdit="1"/>
          </p:cNvSpPr>
          <p:nvPr>
            <p:ph type="sldImg"/>
          </p:nvPr>
        </p:nvSpPr>
        <p:spPr>
          <a:xfrm>
            <a:off x="1173163" y="696913"/>
            <a:ext cx="4638675" cy="3479800"/>
          </a:xfrm>
          <a:ln/>
        </p:spPr>
      </p:sp>
      <p:sp>
        <p:nvSpPr>
          <p:cNvPr id="6451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D063E-22B2-4AC8-ADDD-5311BC17D3ED}" type="slidenum">
              <a:rPr lang="en-US"/>
              <a:pPr/>
              <a:t>14</a:t>
            </a:fld>
            <a:endParaRPr lang="en-US"/>
          </a:p>
        </p:txBody>
      </p:sp>
      <p:sp>
        <p:nvSpPr>
          <p:cNvPr id="646146" name="Rectangle 1026"/>
          <p:cNvSpPr>
            <a:spLocks noGrp="1" noRot="1" noChangeAspect="1" noChangeArrowheads="1" noTextEdit="1"/>
          </p:cNvSpPr>
          <p:nvPr>
            <p:ph type="sldImg"/>
          </p:nvPr>
        </p:nvSpPr>
        <p:spPr>
          <a:xfrm>
            <a:off x="1173163" y="696913"/>
            <a:ext cx="4638675" cy="3479800"/>
          </a:xfrm>
          <a:ln/>
        </p:spPr>
      </p:sp>
      <p:sp>
        <p:nvSpPr>
          <p:cNvPr id="646147"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The following are some steps that you can use iteratively as you refine the</a:t>
            </a:r>
          </a:p>
          <a:p>
            <a:r>
              <a:rPr lang="en-US" sz="1200" kern="1200" baseline="0" dirty="0" smtClean="0">
                <a:solidFill>
                  <a:schemeClr val="tx1"/>
                </a:solidFill>
                <a:latin typeface="Times" charset="0"/>
                <a:ea typeface="+mn-ea"/>
                <a:cs typeface="+mn-cs"/>
              </a:rPr>
              <a:t>Architecture</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based on the principal</a:t>
            </a:r>
          </a:p>
          <a:p>
            <a:r>
              <a:rPr lang="en-US" sz="1200" kern="1200" baseline="0" dirty="0" smtClean="0">
                <a:solidFill>
                  <a:schemeClr val="tx1"/>
                </a:solidFill>
                <a:latin typeface="Times" charset="0"/>
                <a:ea typeface="+mn-ea"/>
                <a:cs typeface="+mn-cs"/>
              </a:rPr>
              <a:t>requirements, including the domain model and use cases. At this stage, you can</a:t>
            </a:r>
          </a:p>
          <a:p>
            <a:r>
              <a:rPr lang="en-US" sz="1200" kern="1200" baseline="0" dirty="0" smtClean="0">
                <a:solidFill>
                  <a:schemeClr val="tx1"/>
                </a:solidFill>
                <a:latin typeface="Times" charset="0"/>
                <a:ea typeface="+mn-ea"/>
                <a:cs typeface="+mn-cs"/>
              </a:rPr>
              <a:t>determine the main components that will be needed, such as databases,</a:t>
            </a:r>
          </a:p>
          <a:p>
            <a:r>
              <a:rPr lang="en-US" sz="1200" kern="1200" baseline="0" dirty="0" smtClean="0">
                <a:solidFill>
                  <a:schemeClr val="tx1"/>
                </a:solidFill>
                <a:latin typeface="Times" charset="0"/>
                <a:ea typeface="+mn-ea"/>
                <a:cs typeface="+mn-cs"/>
              </a:rPr>
              <a:t>particular hardware devices and the main software subsystems. You can also</a:t>
            </a:r>
          </a:p>
          <a:p>
            <a:r>
              <a:rPr lang="en-US" sz="1200" kern="1200" baseline="0" dirty="0" smtClean="0">
                <a:solidFill>
                  <a:schemeClr val="tx1"/>
                </a:solidFill>
                <a:latin typeface="Times" charset="0"/>
                <a:ea typeface="+mn-ea"/>
                <a:cs typeface="+mn-cs"/>
              </a:rPr>
              <a:t>choose among the various architectural patterns we will discuss later, such as</a:t>
            </a:r>
          </a:p>
          <a:p>
            <a:r>
              <a:rPr lang="en-US" sz="1200" kern="1200" baseline="0" dirty="0" smtClean="0">
                <a:solidFill>
                  <a:schemeClr val="tx1"/>
                </a:solidFill>
                <a:latin typeface="Times" charset="0"/>
                <a:ea typeface="+mn-ea"/>
                <a:cs typeface="+mn-cs"/>
              </a:rPr>
              <a:t>using a client–server architecture or a pipe-and-filter architecture. It can be</a:t>
            </a:r>
          </a:p>
          <a:p>
            <a:r>
              <a:rPr lang="en-US" sz="1200" kern="1200" baseline="0" dirty="0" smtClean="0">
                <a:solidFill>
                  <a:schemeClr val="tx1"/>
                </a:solidFill>
                <a:latin typeface="Times" charset="0"/>
                <a:ea typeface="+mn-ea"/>
                <a:cs typeface="+mn-cs"/>
              </a:rPr>
              <a:t>worthwhile having several different teams independently develop a first draft</a:t>
            </a:r>
          </a:p>
          <a:p>
            <a:r>
              <a:rPr lang="en-US" sz="1200" kern="1200" baseline="0" dirty="0" smtClean="0">
                <a:solidFill>
                  <a:schemeClr val="tx1"/>
                </a:solidFill>
                <a:latin typeface="Times" charset="0"/>
                <a:ea typeface="+mn-ea"/>
                <a:cs typeface="+mn-cs"/>
              </a:rPr>
              <a:t>of the architecture; the teams can then meet to pick the best architecture, or to</a:t>
            </a:r>
          </a:p>
          <a:p>
            <a:r>
              <a:rPr lang="en-US" sz="1200" kern="1200" baseline="0" dirty="0" smtClean="0">
                <a:solidFill>
                  <a:schemeClr val="tx1"/>
                </a:solidFill>
                <a:latin typeface="Times" charset="0"/>
                <a:ea typeface="+mn-ea"/>
                <a:cs typeface="+mn-cs"/>
              </a:rPr>
              <a:t>merge together the best ideas.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95075-D1AA-43B0-A610-D3A3A54C078E}" type="slidenum">
              <a:rPr lang="en-US"/>
              <a:pPr/>
              <a:t>15</a:t>
            </a:fld>
            <a:endParaRPr lang="en-US"/>
          </a:p>
        </p:txBody>
      </p:sp>
      <p:sp>
        <p:nvSpPr>
          <p:cNvPr id="647170" name="Rectangle 1026"/>
          <p:cNvSpPr>
            <a:spLocks noGrp="1" noRot="1" noChangeAspect="1" noChangeArrowheads="1" noTextEdit="1"/>
          </p:cNvSpPr>
          <p:nvPr>
            <p:ph type="sldImg"/>
          </p:nvPr>
        </p:nvSpPr>
        <p:spPr>
          <a:xfrm>
            <a:off x="1173163" y="696913"/>
            <a:ext cx="4638675" cy="3479800"/>
          </a:xfrm>
          <a:ln/>
        </p:spPr>
      </p:sp>
      <p:sp>
        <p:nvSpPr>
          <p:cNvPr id="647171" name="Rectangle 1027"/>
          <p:cNvSpPr>
            <a:spLocks noGrp="1" noChangeArrowheads="1"/>
          </p:cNvSpPr>
          <p:nvPr>
            <p:ph type="body" idx="1"/>
          </p:nvPr>
        </p:nvSpPr>
        <p:spPr/>
        <p:txBody>
          <a:bodyPr/>
          <a:lstStyle/>
          <a:p>
            <a:r>
              <a:rPr lang="en-IN" dirty="0" smtClean="0"/>
              <a:t>Refine based on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992D67-9F16-49F2-8D15-7DAD7DCB97A3}" type="slidenum">
              <a:rPr lang="en-US"/>
              <a:pPr/>
              <a:t>16</a:t>
            </a:fld>
            <a:endParaRPr lang="en-US"/>
          </a:p>
        </p:txBody>
      </p:sp>
      <p:sp>
        <p:nvSpPr>
          <p:cNvPr id="648194" name="Rectangle 1026"/>
          <p:cNvSpPr>
            <a:spLocks noGrp="1" noRot="1" noChangeAspect="1" noChangeArrowheads="1" noTextEdit="1"/>
          </p:cNvSpPr>
          <p:nvPr>
            <p:ph type="sldImg"/>
          </p:nvPr>
        </p:nvSpPr>
        <p:spPr>
          <a:xfrm>
            <a:off x="1173163" y="696913"/>
            <a:ext cx="4638675" cy="3479800"/>
          </a:xfrm>
          <a:ln/>
        </p:spPr>
      </p:sp>
      <p:sp>
        <p:nvSpPr>
          <p:cNvPr id="648195"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All UML diagrams can be useful to describe aspects of the architectural model.</a:t>
            </a:r>
          </a:p>
          <a:p>
            <a:r>
              <a:rPr lang="en-US" sz="1200" kern="1200" baseline="0" dirty="0" smtClean="0">
                <a:solidFill>
                  <a:schemeClr val="tx1"/>
                </a:solidFill>
                <a:latin typeface="Times" charset="0"/>
                <a:ea typeface="+mn-ea"/>
                <a:cs typeface="+mn-cs"/>
              </a:rPr>
              <a:t>Remember that the goal of architecture is to describe the system at a very high</a:t>
            </a:r>
          </a:p>
          <a:p>
            <a:r>
              <a:rPr lang="en-US" sz="1200" kern="1200" baseline="0" dirty="0" smtClean="0">
                <a:solidFill>
                  <a:schemeClr val="tx1"/>
                </a:solidFill>
                <a:latin typeface="Times" charset="0"/>
                <a:ea typeface="+mn-ea"/>
                <a:cs typeface="+mn-cs"/>
              </a:rPr>
              <a:t>level, with emphasis on software components and their interfaces. Use case</a:t>
            </a:r>
          </a:p>
          <a:p>
            <a:r>
              <a:rPr lang="en-US" sz="1200" kern="1200" baseline="0" dirty="0" smtClean="0">
                <a:solidFill>
                  <a:schemeClr val="tx1"/>
                </a:solidFill>
                <a:latin typeface="Times" charset="0"/>
                <a:ea typeface="+mn-ea"/>
                <a:cs typeface="+mn-cs"/>
              </a:rPr>
              <a:t>diagrams can provide a good summary of the system from the user’s</a:t>
            </a:r>
          </a:p>
          <a:p>
            <a:r>
              <a:rPr lang="en-US" sz="1200" kern="1200" baseline="0" dirty="0" smtClean="0">
                <a:solidFill>
                  <a:schemeClr val="tx1"/>
                </a:solidFill>
                <a:latin typeface="Times" charset="0"/>
                <a:ea typeface="+mn-ea"/>
                <a:cs typeface="+mn-cs"/>
              </a:rPr>
              <a:t>perspective. Class diagrams can be used to indicate the services offered by</a:t>
            </a:r>
          </a:p>
          <a:p>
            <a:r>
              <a:rPr lang="en-US" sz="1200" kern="1200" baseline="0" dirty="0" smtClean="0">
                <a:solidFill>
                  <a:schemeClr val="tx1"/>
                </a:solidFill>
                <a:latin typeface="Times" charset="0"/>
                <a:ea typeface="+mn-ea"/>
                <a:cs typeface="+mn-cs"/>
              </a:rPr>
              <a:t>components and the main data to be stored. Interaction diagrams can be used</a:t>
            </a:r>
          </a:p>
          <a:p>
            <a:r>
              <a:rPr lang="en-US" sz="1200" kern="1200" baseline="0" dirty="0" smtClean="0">
                <a:solidFill>
                  <a:schemeClr val="tx1"/>
                </a:solidFill>
                <a:latin typeface="Times" charset="0"/>
                <a:ea typeface="+mn-ea"/>
                <a:cs typeface="+mn-cs"/>
              </a:rPr>
              <a:t>to define the protocol used when two components communicate with each</a:t>
            </a:r>
          </a:p>
          <a:p>
            <a:r>
              <a:rPr lang="en-US" sz="1200" kern="1200" baseline="0" dirty="0" smtClean="0">
                <a:solidFill>
                  <a:schemeClr val="tx1"/>
                </a:solidFill>
                <a:latin typeface="Times" charset="0"/>
                <a:ea typeface="+mn-ea"/>
                <a:cs typeface="+mn-cs"/>
              </a:rPr>
              <a:t>other.</a:t>
            </a:r>
          </a:p>
          <a:p>
            <a:r>
              <a:rPr lang="en-US" sz="1200" kern="1200" baseline="0" dirty="0" smtClean="0">
                <a:solidFill>
                  <a:schemeClr val="tx1"/>
                </a:solidFill>
                <a:latin typeface="Times" charset="0"/>
                <a:ea typeface="+mn-ea"/>
                <a:cs typeface="+mn-cs"/>
              </a:rPr>
              <a:t>In addition to the UML diagrams we have already studied in this book, three</a:t>
            </a:r>
          </a:p>
          <a:p>
            <a:r>
              <a:rPr lang="en-US" sz="1200" kern="1200" baseline="0" dirty="0" smtClean="0">
                <a:solidFill>
                  <a:schemeClr val="tx1"/>
                </a:solidFill>
                <a:latin typeface="Times" charset="0"/>
                <a:ea typeface="+mn-ea"/>
                <a:cs typeface="+mn-cs"/>
              </a:rPr>
              <a:t>other types of UML diagram are particularly important for architecture</a:t>
            </a:r>
          </a:p>
          <a:p>
            <a:r>
              <a:rPr lang="en-US" sz="1200" kern="1200" baseline="0" dirty="0" smtClean="0">
                <a:solidFill>
                  <a:schemeClr val="tx1"/>
                </a:solidFill>
                <a:latin typeface="Times" charset="0"/>
                <a:ea typeface="+mn-ea"/>
                <a:cs typeface="+mn-cs"/>
              </a:rPr>
              <a:t>modeling: package diagrams, component diagrams and deployment diagrams.</a:t>
            </a:r>
          </a:p>
          <a:p>
            <a:r>
              <a:rPr lang="en-US" sz="1200" kern="1200" baseline="0" dirty="0" smtClean="0">
                <a:solidFill>
                  <a:schemeClr val="tx1"/>
                </a:solidFill>
                <a:latin typeface="Times" charset="0"/>
                <a:ea typeface="+mn-ea"/>
                <a:cs typeface="+mn-cs"/>
              </a:rPr>
              <a:t>These are used to describe different aspects of the organization of the system. In</a:t>
            </a:r>
          </a:p>
          <a:p>
            <a:r>
              <a:rPr lang="en-US" sz="1200" kern="1200" baseline="0" dirty="0" smtClean="0">
                <a:solidFill>
                  <a:schemeClr val="tx1"/>
                </a:solidFill>
                <a:latin typeface="Times" charset="0"/>
                <a:ea typeface="+mn-ea"/>
                <a:cs typeface="+mn-cs"/>
              </a:rPr>
              <a:t>the next three subsections we will survey the essentials of these types of</a:t>
            </a:r>
          </a:p>
          <a:p>
            <a:r>
              <a:rPr lang="en-US" sz="1200" kern="1200" baseline="0" dirty="0" smtClean="0">
                <a:solidFill>
                  <a:schemeClr val="tx1"/>
                </a:solidFill>
                <a:latin typeface="Times" charset="0"/>
                <a:ea typeface="+mn-ea"/>
                <a:cs typeface="+mn-cs"/>
              </a:rPr>
              <a:t>diagram.</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54A4E5-2099-4F1B-88D7-6EF998B54FEC}" type="slidenum">
              <a:rPr lang="en-US"/>
              <a:pPr/>
              <a:t>17</a:t>
            </a:fld>
            <a:endParaRPr lang="en-US"/>
          </a:p>
        </p:txBody>
      </p:sp>
      <p:sp>
        <p:nvSpPr>
          <p:cNvPr id="649218" name="Rectangle 1026"/>
          <p:cNvSpPr>
            <a:spLocks noGrp="1" noRot="1" noChangeAspect="1" noChangeArrowheads="1" noTextEdit="1"/>
          </p:cNvSpPr>
          <p:nvPr>
            <p:ph type="sldImg"/>
          </p:nvPr>
        </p:nvSpPr>
        <p:spPr>
          <a:xfrm>
            <a:off x="1173163" y="696913"/>
            <a:ext cx="4638675" cy="3479800"/>
          </a:xfrm>
          <a:ln/>
        </p:spPr>
      </p:sp>
      <p:sp>
        <p:nvSpPr>
          <p:cNvPr id="649219"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In UML, a </a:t>
            </a:r>
            <a:r>
              <a:rPr lang="en-US" sz="1200" i="1" kern="1200" baseline="0" dirty="0" smtClean="0">
                <a:solidFill>
                  <a:schemeClr val="tx1"/>
                </a:solidFill>
                <a:latin typeface="Times" charset="0"/>
                <a:ea typeface="+mn-ea"/>
                <a:cs typeface="+mn-cs"/>
              </a:rPr>
              <a:t>package is a collection of modeling elements that are grouped</a:t>
            </a:r>
          </a:p>
          <a:p>
            <a:r>
              <a:rPr lang="en-US" sz="1200" kern="1200" baseline="0" dirty="0" smtClean="0">
                <a:solidFill>
                  <a:schemeClr val="tx1"/>
                </a:solidFill>
                <a:latin typeface="Times" charset="0"/>
                <a:ea typeface="+mn-ea"/>
                <a:cs typeface="+mn-cs"/>
              </a:rPr>
              <a:t>together because they are logically related. </a:t>
            </a:r>
          </a:p>
          <a:p>
            <a:r>
              <a:rPr lang="en-US" sz="1200" kern="1200" baseline="0" dirty="0" smtClean="0">
                <a:solidFill>
                  <a:schemeClr val="tx1"/>
                </a:solidFill>
                <a:latin typeface="Times" charset="0"/>
                <a:ea typeface="+mn-ea"/>
                <a:cs typeface="+mn-cs"/>
              </a:rPr>
              <a:t>Inside the box you can put practically anything, including classes, instances, text</a:t>
            </a:r>
          </a:p>
          <a:p>
            <a:r>
              <a:rPr lang="en-US" sz="1200" kern="1200" baseline="0" dirty="0" smtClean="0">
                <a:solidFill>
                  <a:schemeClr val="tx1"/>
                </a:solidFill>
                <a:latin typeface="Times" charset="0"/>
                <a:ea typeface="+mn-ea"/>
                <a:cs typeface="+mn-cs"/>
              </a:rPr>
              <a:t>or other packages.</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When you define a package, you should apply the principles of cohesion and</a:t>
            </a:r>
          </a:p>
          <a:p>
            <a:r>
              <a:rPr lang="en-US" sz="1200" kern="1200" baseline="0" dirty="0" smtClean="0">
                <a:solidFill>
                  <a:schemeClr val="tx1"/>
                </a:solidFill>
                <a:latin typeface="Times" charset="0"/>
                <a:ea typeface="+mn-ea"/>
                <a:cs typeface="+mn-cs"/>
              </a:rPr>
              <a:t>coupling discussed earlier. Increasing cohesion means ensuring that a package</a:t>
            </a:r>
          </a:p>
          <a:p>
            <a:r>
              <a:rPr lang="en-US" sz="1200" kern="1200" baseline="0" dirty="0" smtClean="0">
                <a:solidFill>
                  <a:schemeClr val="tx1"/>
                </a:solidFill>
                <a:latin typeface="Times" charset="0"/>
                <a:ea typeface="+mn-ea"/>
                <a:cs typeface="+mn-cs"/>
              </a:rPr>
              <a:t>only has related classes; decreasing coupling means decreasing the number of</a:t>
            </a:r>
          </a:p>
          <a:p>
            <a:r>
              <a:rPr lang="en-US" sz="1200" kern="1200" baseline="0" dirty="0" smtClean="0">
                <a:solidFill>
                  <a:schemeClr val="tx1"/>
                </a:solidFill>
                <a:latin typeface="Times" charset="0"/>
                <a:ea typeface="+mn-ea"/>
                <a:cs typeface="+mn-cs"/>
              </a:rPr>
              <a:t>dependencies as much as possible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97157-758A-4519-82CA-7FE528BF7EC9}" type="slidenum">
              <a:rPr lang="en-US"/>
              <a:pPr/>
              <a:t>18</a:t>
            </a:fld>
            <a:endParaRPr lang="en-US"/>
          </a:p>
        </p:txBody>
      </p:sp>
      <p:sp>
        <p:nvSpPr>
          <p:cNvPr id="650242" name="Rectangle 1026"/>
          <p:cNvSpPr>
            <a:spLocks noGrp="1" noRot="1" noChangeAspect="1" noChangeArrowheads="1" noTextEdit="1"/>
          </p:cNvSpPr>
          <p:nvPr>
            <p:ph type="sldImg"/>
          </p:nvPr>
        </p:nvSpPr>
        <p:spPr>
          <a:xfrm>
            <a:off x="1173163" y="696913"/>
            <a:ext cx="4638675" cy="3479800"/>
          </a:xfrm>
          <a:ln/>
        </p:spPr>
      </p:sp>
      <p:sp>
        <p:nvSpPr>
          <p:cNvPr id="650243"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A component diagram shows how a system’s components – that is, the physical</a:t>
            </a:r>
          </a:p>
          <a:p>
            <a:r>
              <a:rPr lang="en-US" sz="1200" kern="1200" baseline="0" dirty="0" smtClean="0">
                <a:solidFill>
                  <a:schemeClr val="tx1"/>
                </a:solidFill>
                <a:latin typeface="Times" charset="0"/>
                <a:ea typeface="+mn-ea"/>
                <a:cs typeface="+mn-cs"/>
              </a:rPr>
              <a:t>elements such as files, executables, etc. – relate to each other. The UML symbol</a:t>
            </a:r>
          </a:p>
          <a:p>
            <a:r>
              <a:rPr lang="en-US" sz="1200" kern="1200" baseline="0" dirty="0" smtClean="0">
                <a:solidFill>
                  <a:schemeClr val="tx1"/>
                </a:solidFill>
                <a:latin typeface="Times" charset="0"/>
                <a:ea typeface="+mn-ea"/>
                <a:cs typeface="+mn-cs"/>
              </a:rPr>
              <a:t>for a component is a box with a little ‘plug’ symbol in the top-right corner. An</a:t>
            </a:r>
          </a:p>
          <a:p>
            <a:r>
              <a:rPr lang="en-US" sz="1200" kern="1200" baseline="0" dirty="0" smtClean="0">
                <a:solidFill>
                  <a:schemeClr val="tx1"/>
                </a:solidFill>
                <a:latin typeface="Times" charset="0"/>
                <a:ea typeface="+mn-ea"/>
                <a:cs typeface="+mn-cs"/>
              </a:rPr>
              <a:t>example is shown in Figure 9.7; many more examples can be found in the next</a:t>
            </a:r>
          </a:p>
          <a:p>
            <a:r>
              <a:rPr lang="en-US" sz="1200" kern="1200" baseline="0" dirty="0" smtClean="0">
                <a:solidFill>
                  <a:schemeClr val="tx1"/>
                </a:solidFill>
                <a:latin typeface="Times" charset="0"/>
                <a:ea typeface="+mn-ea"/>
                <a:cs typeface="+mn-cs"/>
              </a:rPr>
              <a:t>section.</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A component provides one or more interfaces for other components to use.</a:t>
            </a:r>
          </a:p>
          <a:p>
            <a:r>
              <a:rPr lang="en-US" sz="1200" kern="1200" baseline="0" dirty="0" smtClean="0">
                <a:solidFill>
                  <a:schemeClr val="tx1"/>
                </a:solidFill>
                <a:latin typeface="Times" charset="0"/>
                <a:ea typeface="+mn-ea"/>
                <a:cs typeface="+mn-cs"/>
              </a:rPr>
              <a:t>The same ‘lollipop’ symbol is used for an interface as was introduced in</a:t>
            </a:r>
          </a:p>
          <a:p>
            <a:r>
              <a:rPr lang="en-US" sz="1200" kern="1200" baseline="0" dirty="0" smtClean="0">
                <a:solidFill>
                  <a:schemeClr val="tx1"/>
                </a:solidFill>
                <a:latin typeface="Times" charset="0"/>
                <a:ea typeface="+mn-ea"/>
                <a:cs typeface="+mn-cs"/>
              </a:rPr>
              <a:t>Chapter 5. To show a component using an interface provided by another, you</a:t>
            </a:r>
          </a:p>
          <a:p>
            <a:r>
              <a:rPr lang="en-US" sz="1200" kern="1200" baseline="0" dirty="0" smtClean="0">
                <a:solidFill>
                  <a:schemeClr val="tx1"/>
                </a:solidFill>
                <a:latin typeface="Times" charset="0"/>
                <a:ea typeface="+mn-ea"/>
                <a:cs typeface="+mn-cs"/>
              </a:rPr>
              <a:t>use a semi-circle at the end of a line</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together.</a:t>
            </a:r>
          </a:p>
          <a:p>
            <a:r>
              <a:rPr lang="en-US" sz="1200" kern="1200" baseline="0" dirty="0" smtClean="0">
                <a:solidFill>
                  <a:schemeClr val="tx1"/>
                </a:solidFill>
                <a:latin typeface="Times" charset="0"/>
                <a:ea typeface="+mn-ea"/>
                <a:cs typeface="+mn-cs"/>
              </a:rPr>
              <a:t>Various relationships can exist among components, for example:</a:t>
            </a:r>
          </a:p>
          <a:p>
            <a:r>
              <a:rPr lang="en-US" sz="1200" kern="1200" baseline="0" dirty="0" smtClean="0">
                <a:solidFill>
                  <a:schemeClr val="tx1"/>
                </a:solidFill>
                <a:latin typeface="Times" charset="0"/>
                <a:ea typeface="+mn-ea"/>
                <a:cs typeface="+mn-cs"/>
              </a:rPr>
              <a:t>■ A component may </a:t>
            </a:r>
            <a:r>
              <a:rPr lang="en-US" sz="1200" i="1" kern="1200" baseline="0" dirty="0" smtClean="0">
                <a:solidFill>
                  <a:schemeClr val="tx1"/>
                </a:solidFill>
                <a:latin typeface="Times" charset="0"/>
                <a:ea typeface="+mn-ea"/>
                <a:cs typeface="+mn-cs"/>
              </a:rPr>
              <a:t>execute another component, or a method in the other</a:t>
            </a:r>
          </a:p>
          <a:p>
            <a:r>
              <a:rPr lang="en-US" sz="1200" kern="1200" baseline="0" dirty="0" smtClean="0">
                <a:solidFill>
                  <a:schemeClr val="tx1"/>
                </a:solidFill>
                <a:latin typeface="Times" charset="0"/>
                <a:ea typeface="+mn-ea"/>
                <a:cs typeface="+mn-cs"/>
              </a:rPr>
              <a:t>component.</a:t>
            </a:r>
          </a:p>
          <a:p>
            <a:r>
              <a:rPr lang="en-US" sz="1200" kern="1200" baseline="0" dirty="0" smtClean="0">
                <a:solidFill>
                  <a:schemeClr val="tx1"/>
                </a:solidFill>
                <a:latin typeface="Times" charset="0"/>
                <a:ea typeface="+mn-ea"/>
                <a:cs typeface="+mn-cs"/>
              </a:rPr>
              <a:t>■ A component may </a:t>
            </a:r>
            <a:r>
              <a:rPr lang="en-US" sz="1200" i="1" kern="1200" baseline="0" dirty="0" smtClean="0">
                <a:solidFill>
                  <a:schemeClr val="tx1"/>
                </a:solidFill>
                <a:latin typeface="Times" charset="0"/>
                <a:ea typeface="+mn-ea"/>
                <a:cs typeface="+mn-cs"/>
              </a:rPr>
              <a:t>generate another component.</a:t>
            </a:r>
          </a:p>
          <a:p>
            <a:r>
              <a:rPr lang="en-US" sz="1200" kern="1200" baseline="0" dirty="0" smtClean="0">
                <a:solidFill>
                  <a:schemeClr val="tx1"/>
                </a:solidFill>
                <a:latin typeface="Times" charset="0"/>
                <a:ea typeface="+mn-ea"/>
                <a:cs typeface="+mn-cs"/>
              </a:rPr>
              <a:t>■ Two components may </a:t>
            </a:r>
            <a:r>
              <a:rPr lang="en-US" sz="1200" i="1" kern="1200" baseline="0" dirty="0" smtClean="0">
                <a:solidFill>
                  <a:schemeClr val="tx1"/>
                </a:solidFill>
                <a:latin typeface="Times" charset="0"/>
                <a:ea typeface="+mn-ea"/>
                <a:cs typeface="+mn-cs"/>
              </a:rPr>
              <a:t>communicate with each other using a network</a:t>
            </a:r>
            <a:endParaRPr lang="en-IN" sz="1200" kern="1200" baseline="0" dirty="0" smtClean="0">
              <a:solidFill>
                <a:schemeClr val="tx1"/>
              </a:solidFill>
              <a:latin typeface="Times" charset="0"/>
              <a:ea typeface="+mn-ea"/>
              <a:cs typeface="+mn-cs"/>
            </a:endParaRP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DDE71-8691-4526-9993-C5B61EC89A5D}" type="slidenum">
              <a:rPr lang="en-US"/>
              <a:pPr/>
              <a:t>19</a:t>
            </a:fld>
            <a:endParaRPr lang="en-US"/>
          </a:p>
        </p:txBody>
      </p:sp>
      <p:sp>
        <p:nvSpPr>
          <p:cNvPr id="651266" name="Rectangle 1026"/>
          <p:cNvSpPr>
            <a:spLocks noGrp="1" noRot="1" noChangeAspect="1" noChangeArrowheads="1" noTextEdit="1"/>
          </p:cNvSpPr>
          <p:nvPr>
            <p:ph type="sldImg"/>
          </p:nvPr>
        </p:nvSpPr>
        <p:spPr>
          <a:xfrm>
            <a:off x="1173163" y="696913"/>
            <a:ext cx="4638675" cy="3479800"/>
          </a:xfrm>
          <a:ln/>
        </p:spPr>
      </p:sp>
      <p:sp>
        <p:nvSpPr>
          <p:cNvPr id="651267"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A deployment diagram describes the hardware where various instances of</a:t>
            </a:r>
          </a:p>
          <a:p>
            <a:r>
              <a:rPr lang="en-US" sz="1200" kern="1200" baseline="0" dirty="0" smtClean="0">
                <a:solidFill>
                  <a:schemeClr val="tx1"/>
                </a:solidFill>
                <a:latin typeface="Times" charset="0"/>
                <a:ea typeface="+mn-ea"/>
                <a:cs typeface="+mn-cs"/>
              </a:rPr>
              <a:t>components reside at run time. An example is shown in Figure 9.8. A node in a</a:t>
            </a:r>
          </a:p>
          <a:p>
            <a:r>
              <a:rPr lang="en-US" sz="1200" kern="1200" baseline="0" dirty="0" smtClean="0">
                <a:solidFill>
                  <a:schemeClr val="tx1"/>
                </a:solidFill>
                <a:latin typeface="Times" charset="0"/>
                <a:ea typeface="+mn-ea"/>
                <a:cs typeface="+mn-cs"/>
              </a:rPr>
              <a:t>deployment diagram represents a computational unit such as a computer, a</a:t>
            </a:r>
          </a:p>
          <a:p>
            <a:r>
              <a:rPr lang="en-US" sz="1200" kern="1200" baseline="0" dirty="0" smtClean="0">
                <a:solidFill>
                  <a:schemeClr val="tx1"/>
                </a:solidFill>
                <a:latin typeface="Times" charset="0"/>
                <a:ea typeface="+mn-ea"/>
                <a:cs typeface="+mn-cs"/>
              </a:rPr>
              <a:t>processing card, a sensor or a device. It appears as a three-dimensional box.</a:t>
            </a:r>
          </a:p>
          <a:p>
            <a:endParaRPr lang="en-IN" sz="1200" kern="1200" baseline="0" dirty="0" smtClean="0">
              <a:solidFill>
                <a:schemeClr val="tx1"/>
              </a:solidFill>
              <a:latin typeface="Times" charset="0"/>
              <a:ea typeface="+mn-ea"/>
              <a:cs typeface="+mn-cs"/>
            </a:endParaRPr>
          </a:p>
          <a:p>
            <a:r>
              <a:rPr lang="en-US" sz="1200" kern="1200" baseline="0" dirty="0" smtClean="0">
                <a:solidFill>
                  <a:schemeClr val="tx1"/>
                </a:solidFill>
                <a:latin typeface="Times" charset="0"/>
                <a:ea typeface="+mn-ea"/>
                <a:cs typeface="+mn-cs"/>
              </a:rPr>
              <a:t>The links between nodes show how communication takes place. Each node of</a:t>
            </a:r>
          </a:p>
          <a:p>
            <a:r>
              <a:rPr lang="en-US" sz="1200" kern="1200" baseline="0" dirty="0" smtClean="0">
                <a:solidFill>
                  <a:schemeClr val="tx1"/>
                </a:solidFill>
                <a:latin typeface="Times" charset="0"/>
                <a:ea typeface="+mn-ea"/>
                <a:cs typeface="+mn-cs"/>
              </a:rPr>
              <a:t>a deployment diagram can include one or several run-time software</a:t>
            </a:r>
          </a:p>
          <a:p>
            <a:r>
              <a:rPr lang="en-US" sz="1200" kern="1200" baseline="0" dirty="0" smtClean="0">
                <a:solidFill>
                  <a:schemeClr val="tx1"/>
                </a:solidFill>
                <a:latin typeface="Times" charset="0"/>
                <a:ea typeface="+mn-ea"/>
                <a:cs typeface="+mn-cs"/>
              </a:rPr>
              <a:t>components. Various artifacts such as files can also be shown inside nodes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ACA0F-A415-4264-982F-3E3701DA5CAB}" type="slidenum">
              <a:rPr lang="en-US"/>
              <a:pPr/>
              <a:t>2</a:t>
            </a:fld>
            <a:endParaRPr lang="en-US"/>
          </a:p>
        </p:txBody>
      </p:sp>
      <p:sp>
        <p:nvSpPr>
          <p:cNvPr id="315394" name="Rectangle 2"/>
          <p:cNvSpPr>
            <a:spLocks noGrp="1" noRot="1" noChangeAspect="1" noChangeArrowheads="1" noTextEdit="1"/>
          </p:cNvSpPr>
          <p:nvPr>
            <p:ph type="sldImg"/>
          </p:nvPr>
        </p:nvSpPr>
        <p:spPr>
          <a:xfrm>
            <a:off x="1173163" y="696913"/>
            <a:ext cx="4638675" cy="3479800"/>
          </a:xfrm>
          <a:ln/>
        </p:spPr>
      </p:sp>
      <p:sp>
        <p:nvSpPr>
          <p:cNvPr id="315395" name="Rectangle 3"/>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Introduction to patterns</a:t>
            </a:r>
          </a:p>
          <a:p>
            <a:r>
              <a:rPr lang="en-US" sz="1200" kern="1200" baseline="0" dirty="0" smtClean="0">
                <a:solidFill>
                  <a:schemeClr val="tx1"/>
                </a:solidFill>
                <a:latin typeface="Times" charset="0"/>
                <a:ea typeface="+mn-ea"/>
                <a:cs typeface="+mn-cs"/>
              </a:rPr>
              <a:t>As you gain experience in object-oriented software development, you will begin</a:t>
            </a:r>
          </a:p>
          <a:p>
            <a:r>
              <a:rPr lang="en-US" sz="1200" kern="1200" baseline="0" dirty="0" smtClean="0">
                <a:solidFill>
                  <a:schemeClr val="tx1"/>
                </a:solidFill>
                <a:latin typeface="Times" charset="0"/>
                <a:ea typeface="+mn-ea"/>
                <a:cs typeface="+mn-cs"/>
              </a:rPr>
              <a:t>to notice that many parts of your models or designs reappear, with only slight</a:t>
            </a:r>
          </a:p>
          <a:p>
            <a:r>
              <a:rPr lang="en-US" sz="1200" kern="1200" baseline="0" dirty="0" smtClean="0">
                <a:solidFill>
                  <a:schemeClr val="tx1"/>
                </a:solidFill>
                <a:latin typeface="Times" charset="0"/>
                <a:ea typeface="+mn-ea"/>
                <a:cs typeface="+mn-cs"/>
              </a:rPr>
              <a:t>changes, in many different systems or subsystems. These recurring aspects are</a:t>
            </a:r>
          </a:p>
          <a:p>
            <a:r>
              <a:rPr lang="en-US" sz="1200" kern="1200" baseline="0" dirty="0" smtClean="0">
                <a:solidFill>
                  <a:schemeClr val="tx1"/>
                </a:solidFill>
                <a:latin typeface="Times" charset="0"/>
                <a:ea typeface="+mn-ea"/>
                <a:cs typeface="+mn-cs"/>
              </a:rPr>
              <a:t>called </a:t>
            </a:r>
            <a:r>
              <a:rPr lang="en-US" sz="1200" i="1" kern="1200" baseline="0" dirty="0" smtClean="0">
                <a:solidFill>
                  <a:schemeClr val="tx1"/>
                </a:solidFill>
                <a:latin typeface="Times" charset="0"/>
                <a:ea typeface="+mn-ea"/>
                <a:cs typeface="+mn-cs"/>
              </a:rPr>
              <a:t>patterns. Many of them have been systematically documented for all</a:t>
            </a:r>
          </a:p>
          <a:p>
            <a:r>
              <a:rPr lang="en-US" sz="1200" kern="1200" baseline="0" dirty="0" smtClean="0">
                <a:solidFill>
                  <a:schemeClr val="tx1"/>
                </a:solidFill>
                <a:latin typeface="Times" charset="0"/>
                <a:ea typeface="+mn-ea"/>
                <a:cs typeface="+mn-cs"/>
              </a:rPr>
              <a:t>software developers to use</a:t>
            </a:r>
          </a:p>
          <a:p>
            <a:r>
              <a:rPr lang="en-IN" sz="1200" kern="1200" baseline="0" dirty="0" smtClean="0">
                <a:solidFill>
                  <a:schemeClr val="tx1"/>
                </a:solidFill>
                <a:latin typeface="Times" charset="0"/>
                <a:ea typeface="+mn-ea"/>
                <a:cs typeface="+mn-cs"/>
              </a:rPr>
              <a:t>Definition</a:t>
            </a:r>
          </a:p>
          <a:p>
            <a:endParaRPr lang="en-IN" sz="1200" kern="1200" baseline="0" dirty="0" smtClean="0">
              <a:solidFill>
                <a:schemeClr val="tx1"/>
              </a:solidFill>
              <a:latin typeface="Times" charset="0"/>
              <a:ea typeface="+mn-ea"/>
              <a:cs typeface="+mn-cs"/>
            </a:endParaRPr>
          </a:p>
          <a:p>
            <a:endParaRPr lang="en-IN" sz="1200" kern="1200" baseline="0" dirty="0" smtClean="0">
              <a:solidFill>
                <a:schemeClr val="tx1"/>
              </a:solidFill>
              <a:latin typeface="Times" charset="0"/>
              <a:ea typeface="+mn-ea"/>
              <a:cs typeface="+mn-cs"/>
            </a:endParaRPr>
          </a:p>
          <a:p>
            <a:r>
              <a:rPr lang="en-US" sz="1200" b="0" i="0" kern="1200" dirty="0" smtClean="0">
                <a:solidFill>
                  <a:schemeClr val="tx1"/>
                </a:solidFill>
                <a:latin typeface="Times" charset="0"/>
                <a:ea typeface="+mn-ea"/>
                <a:cs typeface="+mn-cs"/>
              </a:rPr>
              <a:t>Usage of Design Pattern</a:t>
            </a:r>
          </a:p>
          <a:p>
            <a:r>
              <a:rPr lang="en-US" sz="1200" b="0" i="0" kern="1200" dirty="0" smtClean="0">
                <a:solidFill>
                  <a:schemeClr val="tx1"/>
                </a:solidFill>
                <a:latin typeface="Times" charset="0"/>
                <a:ea typeface="+mn-ea"/>
                <a:cs typeface="+mn-cs"/>
              </a:rPr>
              <a:t>Design Patterns have two main usages in software development.</a:t>
            </a:r>
          </a:p>
          <a:p>
            <a:r>
              <a:rPr lang="en-US" sz="1200" b="0" i="0" kern="1200" dirty="0" smtClean="0">
                <a:solidFill>
                  <a:schemeClr val="tx1"/>
                </a:solidFill>
                <a:latin typeface="Times" charset="0"/>
                <a:ea typeface="+mn-ea"/>
                <a:cs typeface="+mn-cs"/>
              </a:rPr>
              <a:t>Common platform for developers</a:t>
            </a:r>
          </a:p>
          <a:p>
            <a:r>
              <a:rPr lang="en-US" sz="1200" b="0" i="0" kern="1200" dirty="0" smtClean="0">
                <a:solidFill>
                  <a:schemeClr val="tx1"/>
                </a:solidFill>
                <a:latin typeface="Times" charset="0"/>
                <a:ea typeface="+mn-ea"/>
                <a:cs typeface="+mn-cs"/>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p>
          <a:p>
            <a:r>
              <a:rPr lang="en-US" sz="1200" b="0" i="0" kern="1200" dirty="0" smtClean="0">
                <a:solidFill>
                  <a:schemeClr val="tx1"/>
                </a:solidFill>
                <a:latin typeface="Times" charset="0"/>
                <a:ea typeface="+mn-ea"/>
                <a:cs typeface="+mn-cs"/>
              </a:rPr>
              <a:t>Best Practices</a:t>
            </a:r>
          </a:p>
          <a:p>
            <a:r>
              <a:rPr lang="en-US" sz="1200" b="0" i="0" kern="1200" dirty="0" smtClean="0">
                <a:solidFill>
                  <a:schemeClr val="tx1"/>
                </a:solidFill>
                <a:latin typeface="Times" charset="0"/>
                <a:ea typeface="+mn-ea"/>
                <a:cs typeface="+mn-cs"/>
              </a:rPr>
              <a:t>Design patterns have been evolved over a long period of time and they provide best solutions to certain problems faced during software development. Learning these patterns helps </a:t>
            </a:r>
            <a:r>
              <a:rPr lang="en-US" sz="1200" b="0" i="0" kern="1200" dirty="0" err="1" smtClean="0">
                <a:solidFill>
                  <a:schemeClr val="tx1"/>
                </a:solidFill>
                <a:latin typeface="Times" charset="0"/>
                <a:ea typeface="+mn-ea"/>
                <a:cs typeface="+mn-cs"/>
              </a:rPr>
              <a:t>unexperienced</a:t>
            </a:r>
            <a:r>
              <a:rPr lang="en-US" sz="1200" b="0" i="0" kern="1200" dirty="0" smtClean="0">
                <a:solidFill>
                  <a:schemeClr val="tx1"/>
                </a:solidFill>
                <a:latin typeface="Times" charset="0"/>
                <a:ea typeface="+mn-ea"/>
                <a:cs typeface="+mn-cs"/>
              </a:rPr>
              <a:t> developers to learn software design in an easy and faster way.</a:t>
            </a:r>
          </a:p>
          <a:p>
            <a:endParaRPr lang="en-IN" sz="1200" b="0" i="0" kern="1200" dirty="0" smtClean="0">
              <a:solidFill>
                <a:schemeClr val="tx1"/>
              </a:solidFill>
              <a:latin typeface="Times" charset="0"/>
              <a:ea typeface="+mn-ea"/>
              <a:cs typeface="+mn-cs"/>
            </a:endParaRPr>
          </a:p>
          <a:p>
            <a:endParaRPr lang="en-US" sz="1200" b="0" i="0" kern="1200" dirty="0" smtClean="0">
              <a:solidFill>
                <a:schemeClr val="tx1"/>
              </a:solidFill>
              <a:latin typeface="Times" charset="0"/>
              <a:ea typeface="+mn-ea"/>
              <a:cs typeface="+mn-cs"/>
            </a:endParaRPr>
          </a:p>
          <a:p>
            <a:r>
              <a:rPr lang="en-US" sz="1200" b="0" i="0" kern="1200" dirty="0" smtClean="0">
                <a:solidFill>
                  <a:schemeClr val="tx1"/>
                </a:solidFill>
                <a:latin typeface="Times" charset="0"/>
                <a:ea typeface="+mn-ea"/>
                <a:cs typeface="+mn-cs"/>
              </a:rPr>
              <a:t>A design patterns are </a:t>
            </a:r>
            <a:r>
              <a:rPr lang="en-US" sz="1200" b="1" i="0" kern="1200" dirty="0" smtClean="0">
                <a:solidFill>
                  <a:schemeClr val="tx1"/>
                </a:solidFill>
                <a:latin typeface="Times" charset="0"/>
                <a:ea typeface="+mn-ea"/>
                <a:cs typeface="+mn-cs"/>
              </a:rPr>
              <a:t>well-proved solution</a:t>
            </a:r>
            <a:r>
              <a:rPr lang="en-US" sz="1200" b="0" i="0" kern="1200" dirty="0" smtClean="0">
                <a:solidFill>
                  <a:schemeClr val="tx1"/>
                </a:solidFill>
                <a:latin typeface="Times" charset="0"/>
                <a:ea typeface="+mn-ea"/>
                <a:cs typeface="+mn-cs"/>
              </a:rPr>
              <a:t> for solving the specific problem/task.</a:t>
            </a:r>
          </a:p>
          <a:p>
            <a:r>
              <a:rPr lang="en-IN" sz="1200" b="0" i="0" kern="1200" baseline="0" dirty="0" smtClean="0">
                <a:solidFill>
                  <a:schemeClr val="tx1"/>
                </a:solidFill>
                <a:latin typeface="Times" charset="0"/>
                <a:ea typeface="+mn-ea"/>
                <a:cs typeface="+mn-cs"/>
              </a:rPr>
              <a:t>This concept exists in may domains</a:t>
            </a:r>
          </a:p>
          <a:p>
            <a:endParaRPr lang="en-IN" sz="1200" kern="1200" baseline="0" dirty="0" smtClean="0">
              <a:solidFill>
                <a:schemeClr val="tx1"/>
              </a:solidFill>
              <a:latin typeface="Times" charset="0"/>
              <a:ea typeface="+mn-ea"/>
              <a:cs typeface="+mn-cs"/>
            </a:endParaRP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6AA67-8453-4357-8508-55D241CFBEDB}" type="slidenum">
              <a:rPr lang="en-US"/>
              <a:pPr/>
              <a:t>20</a:t>
            </a:fld>
            <a:endParaRPr lang="en-US"/>
          </a:p>
        </p:txBody>
      </p:sp>
      <p:sp>
        <p:nvSpPr>
          <p:cNvPr id="652290" name="Rectangle 1026"/>
          <p:cNvSpPr>
            <a:spLocks noGrp="1" noRot="1" noChangeAspect="1" noChangeArrowheads="1" noTextEdit="1"/>
          </p:cNvSpPr>
          <p:nvPr>
            <p:ph type="sldImg"/>
          </p:nvPr>
        </p:nvSpPr>
        <p:spPr>
          <a:xfrm>
            <a:off x="1173163" y="696913"/>
            <a:ext cx="4638675" cy="3479800"/>
          </a:xfrm>
          <a:ln/>
        </p:spPr>
      </p:sp>
      <p:sp>
        <p:nvSpPr>
          <p:cNvPr id="65229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E2105-010C-44F5-BFD5-15B655799158}" type="slidenum">
              <a:rPr lang="en-US"/>
              <a:pPr/>
              <a:t>21</a:t>
            </a:fld>
            <a:endParaRPr lang="en-US"/>
          </a:p>
        </p:txBody>
      </p:sp>
      <p:sp>
        <p:nvSpPr>
          <p:cNvPr id="653314" name="Rectangle 1026"/>
          <p:cNvSpPr>
            <a:spLocks noGrp="1" noRot="1" noChangeAspect="1" noChangeArrowheads="1" noTextEdit="1"/>
          </p:cNvSpPr>
          <p:nvPr>
            <p:ph type="sldImg"/>
          </p:nvPr>
        </p:nvSpPr>
        <p:spPr>
          <a:xfrm>
            <a:off x="1173163" y="696913"/>
            <a:ext cx="4638675" cy="3479800"/>
          </a:xfrm>
          <a:ln/>
        </p:spPr>
      </p:sp>
      <p:sp>
        <p:nvSpPr>
          <p:cNvPr id="6533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A5CB6-5118-4279-90D2-078B698DF2F9}" type="slidenum">
              <a:rPr lang="en-US"/>
              <a:pPr/>
              <a:t>22</a:t>
            </a:fld>
            <a:endParaRPr lang="en-US"/>
          </a:p>
        </p:txBody>
      </p:sp>
      <p:sp>
        <p:nvSpPr>
          <p:cNvPr id="654338" name="Rectangle 1026"/>
          <p:cNvSpPr>
            <a:spLocks noGrp="1" noRot="1" noChangeAspect="1" noChangeArrowheads="1" noTextEdit="1"/>
          </p:cNvSpPr>
          <p:nvPr>
            <p:ph type="sldImg"/>
          </p:nvPr>
        </p:nvSpPr>
        <p:spPr>
          <a:xfrm>
            <a:off x="1173163" y="696913"/>
            <a:ext cx="4638675" cy="3479800"/>
          </a:xfrm>
          <a:ln/>
        </p:spPr>
      </p:sp>
      <p:sp>
        <p:nvSpPr>
          <p:cNvPr id="654339" name="Rectangle 1027"/>
          <p:cNvSpPr>
            <a:spLocks noGrp="1" noChangeArrowheads="1"/>
          </p:cNvSpPr>
          <p:nvPr>
            <p:ph type="body" idx="1"/>
          </p:nvPr>
        </p:nvSpPr>
        <p:spPr/>
        <p:txBody>
          <a:bodyPr/>
          <a:lstStyle/>
          <a:p>
            <a:r>
              <a:rPr lang="en-US" sz="1200" kern="1200" baseline="0" dirty="0" smtClean="0">
                <a:solidFill>
                  <a:schemeClr val="tx1"/>
                </a:solidFill>
                <a:latin typeface="Times" charset="0"/>
                <a:ea typeface="+mn-ea"/>
                <a:cs typeface="+mn-cs"/>
              </a:rPr>
              <a:t>each layer communicates only with the</a:t>
            </a:r>
          </a:p>
          <a:p>
            <a:r>
              <a:rPr lang="en-US" sz="1200" kern="1200" baseline="0" dirty="0" smtClean="0">
                <a:solidFill>
                  <a:schemeClr val="tx1"/>
                </a:solidFill>
                <a:latin typeface="Times" charset="0"/>
                <a:ea typeface="+mn-ea"/>
                <a:cs typeface="+mn-cs"/>
              </a:rPr>
              <a:t>layers below it – in many cases, only the layer immediately below it. Each layer</a:t>
            </a:r>
          </a:p>
          <a:p>
            <a:r>
              <a:rPr lang="en-US" sz="1200" kern="1200" baseline="0" dirty="0" smtClean="0">
                <a:solidFill>
                  <a:schemeClr val="tx1"/>
                </a:solidFill>
                <a:latin typeface="Times" charset="0"/>
                <a:ea typeface="+mn-ea"/>
                <a:cs typeface="+mn-cs"/>
              </a:rPr>
              <a:t>has a well-defined API, defining the services it provides.</a:t>
            </a:r>
          </a:p>
          <a:p>
            <a:r>
              <a:rPr lang="en-US" sz="1200" kern="1200" baseline="0" dirty="0" smtClean="0">
                <a:solidFill>
                  <a:schemeClr val="tx1"/>
                </a:solidFill>
                <a:latin typeface="Times" charset="0"/>
                <a:ea typeface="+mn-ea"/>
                <a:cs typeface="+mn-cs"/>
              </a:rPr>
              <a:t>A complex system can be built by superimposing layers at increasing levels of</a:t>
            </a:r>
          </a:p>
          <a:p>
            <a:r>
              <a:rPr lang="en-US" sz="1200" kern="1200" baseline="0" dirty="0" smtClean="0">
                <a:solidFill>
                  <a:schemeClr val="tx1"/>
                </a:solidFill>
                <a:latin typeface="Times" charset="0"/>
                <a:ea typeface="+mn-ea"/>
                <a:cs typeface="+mn-cs"/>
              </a:rPr>
              <a:t>abstraction. The Multi-Layer architectural pattern makes it possible to replace a</a:t>
            </a:r>
          </a:p>
          <a:p>
            <a:r>
              <a:rPr lang="en-US" sz="1200" kern="1200" baseline="0" dirty="0" smtClean="0">
                <a:solidFill>
                  <a:schemeClr val="tx1"/>
                </a:solidFill>
                <a:latin typeface="Times" charset="0"/>
                <a:ea typeface="+mn-ea"/>
                <a:cs typeface="+mn-cs"/>
              </a:rPr>
              <a:t>layer by an improved version, or one with a different set of capabilities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1DF54-52C1-4591-BAE9-EE3E9C9138B6}" type="slidenum">
              <a:rPr lang="en-US"/>
              <a:pPr/>
              <a:t>23</a:t>
            </a:fld>
            <a:endParaRPr lang="en-US"/>
          </a:p>
        </p:txBody>
      </p:sp>
      <p:sp>
        <p:nvSpPr>
          <p:cNvPr id="655362" name="Rectangle 1026"/>
          <p:cNvSpPr>
            <a:spLocks noGrp="1" noRot="1" noChangeAspect="1" noChangeArrowheads="1" noTextEdit="1"/>
          </p:cNvSpPr>
          <p:nvPr>
            <p:ph type="sldImg"/>
          </p:nvPr>
        </p:nvSpPr>
        <p:spPr>
          <a:xfrm>
            <a:off x="1173163" y="696913"/>
            <a:ext cx="4638675" cy="3479800"/>
          </a:xfrm>
          <a:ln/>
        </p:spPr>
      </p:sp>
      <p:sp>
        <p:nvSpPr>
          <p:cNvPr id="6553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2D7DC-A165-4C32-BD76-CEFE6760A3AA}" type="slidenum">
              <a:rPr lang="en-US"/>
              <a:pPr/>
              <a:t>24</a:t>
            </a:fld>
            <a:endParaRPr lang="en-US"/>
          </a:p>
        </p:txBody>
      </p:sp>
      <p:sp>
        <p:nvSpPr>
          <p:cNvPr id="656386" name="Rectangle 1026"/>
          <p:cNvSpPr>
            <a:spLocks noGrp="1" noRot="1" noChangeAspect="1" noChangeArrowheads="1" noTextEdit="1"/>
          </p:cNvSpPr>
          <p:nvPr>
            <p:ph type="sldImg"/>
          </p:nvPr>
        </p:nvSpPr>
        <p:spPr>
          <a:xfrm>
            <a:off x="1173163" y="696913"/>
            <a:ext cx="4638675" cy="3479800"/>
          </a:xfrm>
          <a:ln/>
        </p:spPr>
      </p:sp>
      <p:sp>
        <p:nvSpPr>
          <p:cNvPr id="6563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50941-C6D8-418C-A9DD-85572F4ECC9F}" type="slidenum">
              <a:rPr lang="en-US"/>
              <a:pPr/>
              <a:t>25</a:t>
            </a:fld>
            <a:endParaRPr lang="en-US"/>
          </a:p>
        </p:txBody>
      </p:sp>
      <p:sp>
        <p:nvSpPr>
          <p:cNvPr id="657410" name="Rectangle 1026"/>
          <p:cNvSpPr>
            <a:spLocks noGrp="1" noRot="1" noChangeAspect="1" noChangeArrowheads="1" noTextEdit="1"/>
          </p:cNvSpPr>
          <p:nvPr>
            <p:ph type="sldImg"/>
          </p:nvPr>
        </p:nvSpPr>
        <p:spPr>
          <a:xfrm>
            <a:off x="1173163" y="696913"/>
            <a:ext cx="4638675" cy="3479800"/>
          </a:xfrm>
          <a:ln/>
        </p:spPr>
      </p:sp>
      <p:sp>
        <p:nvSpPr>
          <p:cNvPr id="65741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0293D-07D3-4BE9-8474-47BD3969C481}" type="slidenum">
              <a:rPr lang="en-US"/>
              <a:pPr/>
              <a:t>26</a:t>
            </a:fld>
            <a:endParaRPr lang="en-US"/>
          </a:p>
        </p:txBody>
      </p:sp>
      <p:sp>
        <p:nvSpPr>
          <p:cNvPr id="658434" name="Rectangle 1026"/>
          <p:cNvSpPr>
            <a:spLocks noGrp="1" noRot="1" noChangeAspect="1" noChangeArrowheads="1" noTextEdit="1"/>
          </p:cNvSpPr>
          <p:nvPr>
            <p:ph type="sldImg"/>
          </p:nvPr>
        </p:nvSpPr>
        <p:spPr>
          <a:xfrm>
            <a:off x="1173163" y="696913"/>
            <a:ext cx="4638675" cy="3479800"/>
          </a:xfrm>
          <a:ln/>
        </p:spPr>
      </p:sp>
      <p:sp>
        <p:nvSpPr>
          <p:cNvPr id="65843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1FC24-FC73-4380-BC58-1E39A579536D}" type="slidenum">
              <a:rPr lang="en-US"/>
              <a:pPr/>
              <a:t>27</a:t>
            </a:fld>
            <a:endParaRPr lang="en-US"/>
          </a:p>
        </p:txBody>
      </p:sp>
      <p:sp>
        <p:nvSpPr>
          <p:cNvPr id="659458" name="Rectangle 1026"/>
          <p:cNvSpPr>
            <a:spLocks noGrp="1" noRot="1" noChangeAspect="1" noChangeArrowheads="1" noTextEdit="1"/>
          </p:cNvSpPr>
          <p:nvPr>
            <p:ph type="sldImg"/>
          </p:nvPr>
        </p:nvSpPr>
        <p:spPr>
          <a:xfrm>
            <a:off x="1173163" y="696913"/>
            <a:ext cx="4638675" cy="3479800"/>
          </a:xfrm>
          <a:ln/>
        </p:spPr>
      </p:sp>
      <p:sp>
        <p:nvSpPr>
          <p:cNvPr id="65945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86033-798F-4932-9E7D-B3563F668CD2}" type="slidenum">
              <a:rPr lang="en-US"/>
              <a:pPr/>
              <a:t>28</a:t>
            </a:fld>
            <a:endParaRPr lang="en-US"/>
          </a:p>
        </p:txBody>
      </p:sp>
      <p:sp>
        <p:nvSpPr>
          <p:cNvPr id="660482" name="Rectangle 1026"/>
          <p:cNvSpPr>
            <a:spLocks noGrp="1" noRot="1" noChangeAspect="1" noChangeArrowheads="1" noTextEdit="1"/>
          </p:cNvSpPr>
          <p:nvPr>
            <p:ph type="sldImg"/>
          </p:nvPr>
        </p:nvSpPr>
        <p:spPr>
          <a:xfrm>
            <a:off x="1173163" y="696913"/>
            <a:ext cx="4638675" cy="3479800"/>
          </a:xfrm>
          <a:ln/>
        </p:spPr>
      </p:sp>
      <p:sp>
        <p:nvSpPr>
          <p:cNvPr id="66048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0EAE4-0524-4EA9-9E8C-8FB2DD98BDCD}" type="slidenum">
              <a:rPr lang="en-US"/>
              <a:pPr/>
              <a:t>29</a:t>
            </a:fld>
            <a:endParaRPr lang="en-US"/>
          </a:p>
        </p:txBody>
      </p:sp>
      <p:sp>
        <p:nvSpPr>
          <p:cNvPr id="661506" name="Rectangle 1026"/>
          <p:cNvSpPr>
            <a:spLocks noGrp="1" noRot="1" noChangeAspect="1" noChangeArrowheads="1" noTextEdit="1"/>
          </p:cNvSpPr>
          <p:nvPr>
            <p:ph type="sldImg"/>
          </p:nvPr>
        </p:nvSpPr>
        <p:spPr>
          <a:xfrm>
            <a:off x="1173163" y="696913"/>
            <a:ext cx="4638675" cy="3479800"/>
          </a:xfrm>
          <a:ln/>
        </p:spPr>
      </p:sp>
      <p:sp>
        <p:nvSpPr>
          <p:cNvPr id="661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charset="0"/>
                <a:ea typeface="+mn-ea"/>
                <a:cs typeface="+mn-cs"/>
              </a:rPr>
              <a:t>Often in a domain model you find a set of related objects that we will call</a:t>
            </a:r>
          </a:p>
          <a:p>
            <a:r>
              <a:rPr lang="en-US" sz="1200" i="1" kern="1200" baseline="0" dirty="0" smtClean="0">
                <a:solidFill>
                  <a:schemeClr val="tx1"/>
                </a:solidFill>
                <a:latin typeface="Times" charset="0"/>
                <a:ea typeface="+mn-ea"/>
                <a:cs typeface="+mn-cs"/>
              </a:rPr>
              <a:t>occurrences; the members of such a set share common information but also</a:t>
            </a:r>
          </a:p>
          <a:p>
            <a:r>
              <a:rPr lang="en-US" sz="1200" kern="1200" baseline="0" dirty="0" smtClean="0">
                <a:solidFill>
                  <a:schemeClr val="tx1"/>
                </a:solidFill>
                <a:latin typeface="Times" charset="0"/>
                <a:ea typeface="+mn-ea"/>
                <a:cs typeface="+mn-cs"/>
              </a:rPr>
              <a:t>differ from each other in important ways.</a:t>
            </a:r>
          </a:p>
          <a:p>
            <a:r>
              <a:rPr lang="en-US" sz="1200" kern="1200" baseline="0" dirty="0" smtClean="0">
                <a:solidFill>
                  <a:schemeClr val="tx1"/>
                </a:solidFill>
                <a:latin typeface="Times" charset="0"/>
                <a:ea typeface="+mn-ea"/>
                <a:cs typeface="+mn-cs"/>
              </a:rPr>
              <a:t>Examples of sets of occurrences include:</a:t>
            </a:r>
          </a:p>
          <a:p>
            <a:endParaRPr lang="en-IN" sz="1200" kern="1200" baseline="0" dirty="0" smtClean="0">
              <a:solidFill>
                <a:schemeClr val="tx1"/>
              </a:solidFill>
              <a:latin typeface="Times" charset="0"/>
              <a:ea typeface="+mn-ea"/>
              <a:cs typeface="+mn-cs"/>
            </a:endParaRPr>
          </a:p>
          <a:p>
            <a:pPr>
              <a:buFont typeface="Arial" pitchFamily="34" charset="0"/>
              <a:buChar char="•"/>
            </a:pPr>
            <a:r>
              <a:rPr lang="en-US" sz="1200" b="0" dirty="0" smtClean="0"/>
              <a:t>All the episodes of a television series. They have the same producer and the same series title, but different story-lines.</a:t>
            </a:r>
          </a:p>
          <a:p>
            <a:pPr>
              <a:buFont typeface="Arial" pitchFamily="34" charset="0"/>
              <a:buChar char="•"/>
            </a:pPr>
            <a:endParaRPr lang="en-IN" sz="1200" b="0" dirty="0" smtClean="0"/>
          </a:p>
          <a:p>
            <a:r>
              <a:rPr lang="en-US" sz="1200" dirty="0" smtClean="0"/>
              <a:t>The flights that leave at the same time every day for the same destination. They</a:t>
            </a:r>
          </a:p>
          <a:p>
            <a:r>
              <a:rPr lang="en-US" sz="1200" dirty="0" smtClean="0"/>
              <a:t>have the same flight number, but occur on different dates and carry different</a:t>
            </a:r>
          </a:p>
          <a:p>
            <a:r>
              <a:rPr lang="en-US" sz="1200" dirty="0" smtClean="0"/>
              <a:t>passengers and crew</a:t>
            </a:r>
          </a:p>
          <a:p>
            <a:endParaRPr lang="en-IN" sz="1200" b="0" dirty="0" smtClean="0"/>
          </a:p>
          <a:p>
            <a:r>
              <a:rPr lang="en-US" sz="1200" dirty="0" smtClean="0"/>
              <a:t>All the copies of the same book in a library. They have the same title and</a:t>
            </a:r>
          </a:p>
          <a:p>
            <a:r>
              <a:rPr lang="en-US" sz="1200" dirty="0" smtClean="0"/>
              <a:t>author. However, the copies have different barcode identifiers and are</a:t>
            </a:r>
          </a:p>
          <a:p>
            <a:r>
              <a:rPr lang="en-US" sz="1200" dirty="0" smtClean="0"/>
              <a:t>borrowed by different people at different times.</a:t>
            </a:r>
            <a:endParaRPr lang="en-US" dirty="0"/>
          </a:p>
        </p:txBody>
      </p:sp>
      <p:sp>
        <p:nvSpPr>
          <p:cNvPr id="4" name="Slide Number Placeholder 3"/>
          <p:cNvSpPr>
            <a:spLocks noGrp="1"/>
          </p:cNvSpPr>
          <p:nvPr>
            <p:ph type="sldNum" sz="quarter" idx="10"/>
          </p:nvPr>
        </p:nvSpPr>
        <p:spPr/>
        <p:txBody>
          <a:bodyPr/>
          <a:lstStyle/>
          <a:p>
            <a:fld id="{83684625-7DB8-4473-83E1-0B3DC3E65D33}"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0449A-5284-4C73-842C-67FFE2EB0972}" type="slidenum">
              <a:rPr lang="en-US"/>
              <a:pPr/>
              <a:t>30</a:t>
            </a:fld>
            <a:endParaRPr lang="en-US"/>
          </a:p>
        </p:txBody>
      </p:sp>
      <p:sp>
        <p:nvSpPr>
          <p:cNvPr id="662530" name="Rectangle 1026"/>
          <p:cNvSpPr>
            <a:spLocks noGrp="1" noRot="1" noChangeAspect="1" noChangeArrowheads="1" noTextEdit="1"/>
          </p:cNvSpPr>
          <p:nvPr>
            <p:ph type="sldImg"/>
          </p:nvPr>
        </p:nvSpPr>
        <p:spPr>
          <a:xfrm>
            <a:off x="1173163" y="696913"/>
            <a:ext cx="4638675" cy="3479800"/>
          </a:xfrm>
          <a:ln/>
        </p:spPr>
      </p:sp>
      <p:sp>
        <p:nvSpPr>
          <p:cNvPr id="66253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0F220-29BC-4AE5-BFA7-023A6FC41512}" type="slidenum">
              <a:rPr lang="en-US"/>
              <a:pPr/>
              <a:t>31</a:t>
            </a:fld>
            <a:endParaRPr lang="en-US"/>
          </a:p>
        </p:txBody>
      </p:sp>
      <p:sp>
        <p:nvSpPr>
          <p:cNvPr id="663554" name="Rectangle 1026"/>
          <p:cNvSpPr>
            <a:spLocks noGrp="1" noRot="1" noChangeAspect="1" noChangeArrowheads="1" noTextEdit="1"/>
          </p:cNvSpPr>
          <p:nvPr>
            <p:ph type="sldImg"/>
          </p:nvPr>
        </p:nvSpPr>
        <p:spPr>
          <a:xfrm>
            <a:off x="1173163" y="696913"/>
            <a:ext cx="4638675" cy="3479800"/>
          </a:xfrm>
          <a:ln/>
        </p:spPr>
      </p:sp>
      <p:sp>
        <p:nvSpPr>
          <p:cNvPr id="66355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93EF9-A991-4442-B612-CCDF3FB9B3BE}" type="slidenum">
              <a:rPr lang="en-US"/>
              <a:pPr/>
              <a:t>32</a:t>
            </a:fld>
            <a:endParaRPr lang="en-US"/>
          </a:p>
        </p:txBody>
      </p:sp>
      <p:sp>
        <p:nvSpPr>
          <p:cNvPr id="664578" name="Rectangle 1026"/>
          <p:cNvSpPr>
            <a:spLocks noGrp="1" noRot="1" noChangeAspect="1" noChangeArrowheads="1" noTextEdit="1"/>
          </p:cNvSpPr>
          <p:nvPr>
            <p:ph type="sldImg"/>
          </p:nvPr>
        </p:nvSpPr>
        <p:spPr>
          <a:xfrm>
            <a:off x="1173163" y="696913"/>
            <a:ext cx="4638675" cy="3479800"/>
          </a:xfrm>
          <a:ln/>
        </p:spPr>
      </p:sp>
      <p:sp>
        <p:nvSpPr>
          <p:cNvPr id="66457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BB465-7E5B-44AE-9E7F-76EAAF3ABFCA}" type="slidenum">
              <a:rPr lang="en-US"/>
              <a:pPr/>
              <a:t>33</a:t>
            </a:fld>
            <a:endParaRPr lang="en-US"/>
          </a:p>
        </p:txBody>
      </p:sp>
      <p:sp>
        <p:nvSpPr>
          <p:cNvPr id="665602" name="Rectangle 1026"/>
          <p:cNvSpPr>
            <a:spLocks noGrp="1" noRot="1" noChangeAspect="1" noChangeArrowheads="1" noTextEdit="1"/>
          </p:cNvSpPr>
          <p:nvPr>
            <p:ph type="sldImg"/>
          </p:nvPr>
        </p:nvSpPr>
        <p:spPr>
          <a:xfrm>
            <a:off x="1173163" y="696913"/>
            <a:ext cx="4638675" cy="3479800"/>
          </a:xfrm>
          <a:ln/>
        </p:spPr>
      </p:sp>
      <p:sp>
        <p:nvSpPr>
          <p:cNvPr id="66560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2429EA-C3A8-4D81-B8D2-0B1DDA8FF755}" type="slidenum">
              <a:rPr lang="en-US"/>
              <a:pPr/>
              <a:t>34</a:t>
            </a:fld>
            <a:endParaRPr lang="en-US"/>
          </a:p>
        </p:txBody>
      </p:sp>
      <p:sp>
        <p:nvSpPr>
          <p:cNvPr id="666626" name="Rectangle 1026"/>
          <p:cNvSpPr>
            <a:spLocks noGrp="1" noRot="1" noChangeAspect="1" noChangeArrowheads="1" noTextEdit="1"/>
          </p:cNvSpPr>
          <p:nvPr>
            <p:ph type="sldImg"/>
          </p:nvPr>
        </p:nvSpPr>
        <p:spPr>
          <a:xfrm>
            <a:off x="1173163" y="696913"/>
            <a:ext cx="4638675" cy="3479800"/>
          </a:xfrm>
          <a:ln/>
        </p:spPr>
      </p:sp>
      <p:sp>
        <p:nvSpPr>
          <p:cNvPr id="66662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86CF1-A100-46D6-8C7D-8D7F012D83F9}" type="slidenum">
              <a:rPr lang="en-US"/>
              <a:pPr/>
              <a:t>35</a:t>
            </a:fld>
            <a:endParaRPr lang="en-US"/>
          </a:p>
        </p:txBody>
      </p:sp>
      <p:sp>
        <p:nvSpPr>
          <p:cNvPr id="667650" name="Rectangle 1026"/>
          <p:cNvSpPr>
            <a:spLocks noGrp="1" noRot="1" noChangeAspect="1" noChangeArrowheads="1" noTextEdit="1"/>
          </p:cNvSpPr>
          <p:nvPr>
            <p:ph type="sldImg"/>
          </p:nvPr>
        </p:nvSpPr>
        <p:spPr>
          <a:xfrm>
            <a:off x="1173163" y="696913"/>
            <a:ext cx="4638675" cy="3479800"/>
          </a:xfrm>
          <a:ln/>
        </p:spPr>
      </p:sp>
      <p:sp>
        <p:nvSpPr>
          <p:cNvPr id="6676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6B717-7D65-49A1-9E85-AC2C792B31E7}" type="slidenum">
              <a:rPr lang="en-US"/>
              <a:pPr/>
              <a:t>36</a:t>
            </a:fld>
            <a:endParaRPr lang="en-US"/>
          </a:p>
        </p:txBody>
      </p:sp>
      <p:sp>
        <p:nvSpPr>
          <p:cNvPr id="668674" name="Rectangle 1026"/>
          <p:cNvSpPr>
            <a:spLocks noGrp="1" noRot="1" noChangeAspect="1" noChangeArrowheads="1" noTextEdit="1"/>
          </p:cNvSpPr>
          <p:nvPr>
            <p:ph type="sldImg"/>
          </p:nvPr>
        </p:nvSpPr>
        <p:spPr>
          <a:xfrm>
            <a:off x="1173163" y="696913"/>
            <a:ext cx="4638675" cy="3479800"/>
          </a:xfrm>
          <a:ln/>
        </p:spPr>
      </p:sp>
      <p:sp>
        <p:nvSpPr>
          <p:cNvPr id="66867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05D8BB-F354-4374-BD20-7C794DD66FFC}" type="slidenum">
              <a:rPr lang="en-US"/>
              <a:pPr/>
              <a:t>37</a:t>
            </a:fld>
            <a:endParaRPr lang="en-US"/>
          </a:p>
        </p:txBody>
      </p:sp>
      <p:sp>
        <p:nvSpPr>
          <p:cNvPr id="669698" name="Rectangle 1026"/>
          <p:cNvSpPr>
            <a:spLocks noGrp="1" noRot="1" noChangeAspect="1" noChangeArrowheads="1" noTextEdit="1"/>
          </p:cNvSpPr>
          <p:nvPr>
            <p:ph type="sldImg"/>
          </p:nvPr>
        </p:nvSpPr>
        <p:spPr>
          <a:xfrm>
            <a:off x="1173163" y="696913"/>
            <a:ext cx="4638675" cy="3479800"/>
          </a:xfrm>
          <a:ln/>
        </p:spPr>
      </p:sp>
      <p:sp>
        <p:nvSpPr>
          <p:cNvPr id="66969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B58E68-FF80-4C40-B570-BA7329945648}" type="slidenum">
              <a:rPr lang="en-US"/>
              <a:pPr/>
              <a:t>38</a:t>
            </a:fld>
            <a:endParaRPr lang="en-US"/>
          </a:p>
        </p:txBody>
      </p:sp>
      <p:sp>
        <p:nvSpPr>
          <p:cNvPr id="670722" name="Rectangle 2"/>
          <p:cNvSpPr>
            <a:spLocks noGrp="1" noRot="1" noChangeAspect="1" noChangeArrowheads="1" noTextEdit="1"/>
          </p:cNvSpPr>
          <p:nvPr>
            <p:ph type="sldImg"/>
          </p:nvPr>
        </p:nvSpPr>
        <p:spPr>
          <a:xfrm>
            <a:off x="1173163" y="696913"/>
            <a:ext cx="4638675" cy="3479800"/>
          </a:xfrm>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C6FBCF-0181-4E4F-B246-3DE4886794F7}" type="slidenum">
              <a:rPr lang="en-US"/>
              <a:pPr/>
              <a:t>39</a:t>
            </a:fld>
            <a:endParaRPr lang="en-US"/>
          </a:p>
        </p:txBody>
      </p:sp>
      <p:sp>
        <p:nvSpPr>
          <p:cNvPr id="671746" name="Rectangle 1026"/>
          <p:cNvSpPr>
            <a:spLocks noGrp="1" noRot="1" noChangeAspect="1" noChangeArrowheads="1" noTextEdit="1"/>
          </p:cNvSpPr>
          <p:nvPr>
            <p:ph type="sldImg"/>
          </p:nvPr>
        </p:nvSpPr>
        <p:spPr>
          <a:xfrm>
            <a:off x="1173163" y="696913"/>
            <a:ext cx="4638675" cy="3479800"/>
          </a:xfrm>
          <a:ln/>
        </p:spPr>
      </p:sp>
      <p:sp>
        <p:nvSpPr>
          <p:cNvPr id="67174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C0390-B9C8-41CD-8518-B8874904F399}" type="slidenum">
              <a:rPr lang="en-US"/>
              <a:pPr/>
              <a:t>4</a:t>
            </a:fld>
            <a:endParaRPr lang="en-US"/>
          </a:p>
        </p:txBody>
      </p:sp>
      <p:sp>
        <p:nvSpPr>
          <p:cNvPr id="316418" name="Rectangle 2"/>
          <p:cNvSpPr>
            <a:spLocks noGrp="1" noRot="1" noChangeAspect="1" noChangeArrowheads="1" noTextEdit="1"/>
          </p:cNvSpPr>
          <p:nvPr>
            <p:ph type="sldImg"/>
          </p:nvPr>
        </p:nvSpPr>
        <p:spPr>
          <a:xfrm>
            <a:off x="1173163" y="696913"/>
            <a:ext cx="4638675" cy="3479800"/>
          </a:xfrm>
          <a:ln/>
        </p:spPr>
      </p:sp>
      <p:sp>
        <p:nvSpPr>
          <p:cNvPr id="316419" name="Rectangle 3"/>
          <p:cNvSpPr>
            <a:spLocks noGrp="1" noChangeArrowheads="1"/>
          </p:cNvSpPr>
          <p:nvPr>
            <p:ph type="body" idx="1"/>
          </p:nvPr>
        </p:nvSpPr>
        <p:spPr/>
        <p:txBody>
          <a:bodyPr/>
          <a:lstStyle/>
          <a:p>
            <a:r>
              <a:rPr lang="en-US" sz="1200" b="1" kern="1200" baseline="0" dirty="0" smtClean="0">
                <a:solidFill>
                  <a:schemeClr val="tx1"/>
                </a:solidFill>
                <a:latin typeface="Times" charset="0"/>
                <a:ea typeface="+mn-ea"/>
                <a:cs typeface="+mn-cs"/>
              </a:rPr>
              <a:t>Forces: the issues or concerns that you need to consider when solving the</a:t>
            </a:r>
          </a:p>
          <a:p>
            <a:r>
              <a:rPr lang="en-US" sz="1200" kern="1200" baseline="0" dirty="0" smtClean="0">
                <a:solidFill>
                  <a:schemeClr val="tx1"/>
                </a:solidFill>
                <a:latin typeface="Times" charset="0"/>
                <a:ea typeface="+mn-ea"/>
                <a:cs typeface="+mn-cs"/>
              </a:rPr>
              <a:t>problem. These include criteria for evaluating a good solution</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7D8E1-4D77-4E19-B856-40FFBEF0BBE5}" type="slidenum">
              <a:rPr lang="en-US"/>
              <a:pPr/>
              <a:t>40</a:t>
            </a:fld>
            <a:endParaRPr lang="en-US"/>
          </a:p>
        </p:txBody>
      </p:sp>
      <p:sp>
        <p:nvSpPr>
          <p:cNvPr id="672770" name="Rectangle 2"/>
          <p:cNvSpPr>
            <a:spLocks noGrp="1" noRot="1" noChangeAspect="1" noChangeArrowheads="1" noTextEdit="1"/>
          </p:cNvSpPr>
          <p:nvPr>
            <p:ph type="sldImg"/>
          </p:nvPr>
        </p:nvSpPr>
        <p:spPr>
          <a:xfrm>
            <a:off x="1173163" y="696913"/>
            <a:ext cx="4638675" cy="3479800"/>
          </a:xfrm>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98B0B-E5BB-4F2F-8189-F10F69625CCB}" type="slidenum">
              <a:rPr lang="en-US"/>
              <a:pPr/>
              <a:t>41</a:t>
            </a:fld>
            <a:endParaRPr lang="en-US"/>
          </a:p>
        </p:txBody>
      </p:sp>
      <p:sp>
        <p:nvSpPr>
          <p:cNvPr id="689154" name="Rectangle 2"/>
          <p:cNvSpPr>
            <a:spLocks noGrp="1" noRot="1" noChangeAspect="1" noChangeArrowheads="1" noTextEdit="1"/>
          </p:cNvSpPr>
          <p:nvPr>
            <p:ph type="sldImg"/>
          </p:nvPr>
        </p:nvSpPr>
        <p:spPr>
          <a:xfrm>
            <a:off x="1173163" y="696913"/>
            <a:ext cx="4638675" cy="3479800"/>
          </a:xfrm>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1C1A9-FE62-421A-935B-F27CFFBAF66D}" type="slidenum">
              <a:rPr lang="en-US"/>
              <a:pPr/>
              <a:t>42</a:t>
            </a:fld>
            <a:endParaRPr lang="en-US"/>
          </a:p>
        </p:txBody>
      </p:sp>
      <p:sp>
        <p:nvSpPr>
          <p:cNvPr id="673794" name="Rectangle 2"/>
          <p:cNvSpPr>
            <a:spLocks noGrp="1" noRot="1" noChangeAspect="1" noChangeArrowheads="1" noTextEdit="1"/>
          </p:cNvSpPr>
          <p:nvPr>
            <p:ph type="sldImg"/>
          </p:nvPr>
        </p:nvSpPr>
        <p:spPr>
          <a:xfrm>
            <a:off x="1173163" y="696913"/>
            <a:ext cx="4638675" cy="3479800"/>
          </a:xfrm>
          <a:ln/>
        </p:spPr>
      </p:sp>
      <p:sp>
        <p:nvSpPr>
          <p:cNvPr id="67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35E672-CEAF-48F2-BFC1-A2EB1DEA5C17}" type="slidenum">
              <a:rPr lang="en-US"/>
              <a:pPr/>
              <a:t>43</a:t>
            </a:fld>
            <a:endParaRPr lang="en-US"/>
          </a:p>
        </p:txBody>
      </p:sp>
      <p:sp>
        <p:nvSpPr>
          <p:cNvPr id="694274" name="Rectangle 2"/>
          <p:cNvSpPr>
            <a:spLocks noGrp="1" noRot="1" noChangeAspect="1" noChangeArrowheads="1" noTextEdit="1"/>
          </p:cNvSpPr>
          <p:nvPr>
            <p:ph type="sldImg"/>
          </p:nvPr>
        </p:nvSpPr>
        <p:spPr>
          <a:xfrm>
            <a:off x="1173163" y="696913"/>
            <a:ext cx="4638675" cy="3479800"/>
          </a:xfrm>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204B8-BF0C-42C2-B98F-2C15C44AAA12}" type="slidenum">
              <a:rPr lang="en-US"/>
              <a:pPr/>
              <a:t>44</a:t>
            </a:fld>
            <a:endParaRPr lang="en-US"/>
          </a:p>
        </p:txBody>
      </p:sp>
      <p:sp>
        <p:nvSpPr>
          <p:cNvPr id="695298" name="Rectangle 1026"/>
          <p:cNvSpPr>
            <a:spLocks noGrp="1" noRot="1" noChangeAspect="1" noChangeArrowheads="1" noTextEdit="1"/>
          </p:cNvSpPr>
          <p:nvPr>
            <p:ph type="sldImg"/>
          </p:nvPr>
        </p:nvSpPr>
        <p:spPr>
          <a:xfrm>
            <a:off x="1173163" y="696913"/>
            <a:ext cx="4638675" cy="3479800"/>
          </a:xfrm>
          <a:ln/>
        </p:spPr>
      </p:sp>
      <p:sp>
        <p:nvSpPr>
          <p:cNvPr id="69529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632FC-8498-4930-BA8C-86C745AA18E3}" type="slidenum">
              <a:rPr lang="en-US"/>
              <a:pPr/>
              <a:t>45</a:t>
            </a:fld>
            <a:endParaRPr lang="en-US"/>
          </a:p>
        </p:txBody>
      </p:sp>
      <p:sp>
        <p:nvSpPr>
          <p:cNvPr id="700418" name="Rectangle 2"/>
          <p:cNvSpPr>
            <a:spLocks noGrp="1" noRot="1" noChangeAspect="1" noChangeArrowheads="1" noTextEdit="1"/>
          </p:cNvSpPr>
          <p:nvPr>
            <p:ph type="sldImg"/>
          </p:nvPr>
        </p:nvSpPr>
        <p:spPr>
          <a:xfrm>
            <a:off x="1173163" y="696913"/>
            <a:ext cx="4638675" cy="3479800"/>
          </a:xfrm>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F72ED-0BE5-4894-B3FB-BCDB30E4C1E8}" type="slidenum">
              <a:rPr lang="en-US"/>
              <a:pPr/>
              <a:t>46</a:t>
            </a:fld>
            <a:endParaRPr lang="en-US"/>
          </a:p>
        </p:txBody>
      </p:sp>
      <p:sp>
        <p:nvSpPr>
          <p:cNvPr id="701442" name="Rectangle 2"/>
          <p:cNvSpPr>
            <a:spLocks noGrp="1" noRot="1" noChangeAspect="1" noChangeArrowheads="1" noTextEdit="1"/>
          </p:cNvSpPr>
          <p:nvPr>
            <p:ph type="sldImg"/>
          </p:nvPr>
        </p:nvSpPr>
        <p:spPr>
          <a:xfrm>
            <a:off x="1173163" y="696913"/>
            <a:ext cx="4638675" cy="3479800"/>
          </a:xfrm>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latin typeface="Times" charset="0"/>
                <a:ea typeface="+mn-ea"/>
                <a:cs typeface="+mn-cs"/>
              </a:rPr>
              <a:t>Types of Design Patterns</a:t>
            </a:r>
          </a:p>
          <a:p>
            <a:r>
              <a:rPr lang="en-US" sz="1200" b="0" i="0" kern="1200" dirty="0" smtClean="0">
                <a:solidFill>
                  <a:schemeClr val="tx1"/>
                </a:solidFill>
                <a:latin typeface="Times" charset="0"/>
                <a:ea typeface="+mn-ea"/>
                <a:cs typeface="+mn-cs"/>
              </a:rPr>
              <a:t>As per the design pattern reference book </a:t>
            </a:r>
            <a:r>
              <a:rPr lang="en-US" sz="1200" b="1" i="0" kern="1200" dirty="0" smtClean="0">
                <a:solidFill>
                  <a:schemeClr val="tx1"/>
                </a:solidFill>
                <a:latin typeface="Times" charset="0"/>
                <a:ea typeface="+mn-ea"/>
                <a:cs typeface="+mn-cs"/>
              </a:rPr>
              <a:t>Design Patterns - Elements of Reusable Object-Oriented Software</a:t>
            </a:r>
            <a:r>
              <a:rPr lang="en-US" sz="1200" b="0" i="0" kern="1200" dirty="0" smtClean="0">
                <a:solidFill>
                  <a:schemeClr val="tx1"/>
                </a:solidFill>
                <a:latin typeface="Times" charset="0"/>
                <a:ea typeface="+mn-ea"/>
                <a:cs typeface="+mn-cs"/>
              </a:rPr>
              <a:t> , there are 23 design patterns which can be classified in three categories: Creational, Structural and Behavioral patterns. We'll also discuss another category of design pattern: J2EE design patterns.</a:t>
            </a:r>
          </a:p>
          <a:p>
            <a:r>
              <a:rPr lang="en-US" dirty="0" err="1" smtClean="0"/>
              <a:t>S.N.Pattern</a:t>
            </a:r>
            <a:r>
              <a:rPr lang="en-US" dirty="0" smtClean="0"/>
              <a:t> &amp; Description</a:t>
            </a:r>
          </a:p>
          <a:p>
            <a:r>
              <a:rPr lang="en-US" dirty="0" smtClean="0"/>
              <a:t>1</a:t>
            </a:r>
            <a:r>
              <a:rPr lang="en-US" b="1" dirty="0" smtClean="0"/>
              <a:t>Creational Patterns</a:t>
            </a:r>
            <a:r>
              <a:rPr lang="en-US" dirty="0" smtClean="0"/>
              <a:t/>
            </a:r>
            <a:br>
              <a:rPr lang="en-US" dirty="0" smtClean="0"/>
            </a:br>
            <a:r>
              <a:rPr lang="en-US" dirty="0" smtClean="0"/>
              <a:t>These design patterns provide a way to create objects while hiding the creation logic, rather than instantiating objects directly using new operator. This gives program more flexibility in deciding which objects need to be created for a given use case</a:t>
            </a:r>
          </a:p>
          <a:p>
            <a:r>
              <a:rPr lang="en-US" dirty="0" smtClean="0"/>
              <a:t>.2</a:t>
            </a:r>
            <a:r>
              <a:rPr lang="en-US" b="1" dirty="0" smtClean="0"/>
              <a:t>Structural Patterns</a:t>
            </a:r>
            <a:r>
              <a:rPr lang="en-US" dirty="0" smtClean="0"/>
              <a:t/>
            </a:r>
            <a:br>
              <a:rPr lang="en-US" dirty="0" smtClean="0"/>
            </a:br>
            <a:r>
              <a:rPr lang="en-US" dirty="0" smtClean="0"/>
              <a:t>These design patterns concern class and object composition. Concept of inheritance is used to compose interfaces and define ways to compose objects to obtain new functionalities.</a:t>
            </a:r>
          </a:p>
          <a:p>
            <a:r>
              <a:rPr lang="en-US" dirty="0" smtClean="0"/>
              <a:t>3</a:t>
            </a:r>
            <a:r>
              <a:rPr lang="en-US" b="1" dirty="0" smtClean="0"/>
              <a:t>Behavioral Patterns</a:t>
            </a:r>
            <a:r>
              <a:rPr lang="en-US" dirty="0" smtClean="0"/>
              <a:t/>
            </a:r>
            <a:br>
              <a:rPr lang="en-US" dirty="0" smtClean="0"/>
            </a:br>
            <a:r>
              <a:rPr lang="en-US" dirty="0" smtClean="0"/>
              <a:t>These design patterns are specifically concerned with communication between objects.</a:t>
            </a:r>
          </a:p>
          <a:p>
            <a:endParaRPr lang="en-IN" dirty="0" smtClean="0"/>
          </a:p>
          <a:p>
            <a:r>
              <a:rPr lang="en-US" sz="1200" kern="1200" baseline="0" dirty="0" smtClean="0">
                <a:solidFill>
                  <a:schemeClr val="tx1"/>
                </a:solidFill>
                <a:latin typeface="Times" charset="0"/>
                <a:ea typeface="+mn-ea"/>
                <a:cs typeface="+mn-cs"/>
              </a:rPr>
              <a:t>The Singleton pattern</a:t>
            </a:r>
          </a:p>
          <a:p>
            <a:r>
              <a:rPr lang="en-US" sz="1200" b="1" kern="1200" baseline="0" dirty="0" smtClean="0">
                <a:solidFill>
                  <a:schemeClr val="tx1"/>
                </a:solidFill>
                <a:latin typeface="Times" charset="0"/>
                <a:ea typeface="+mn-ea"/>
                <a:cs typeface="+mn-cs"/>
              </a:rPr>
              <a:t>Context In software systems, it is very common to find classes for which you want only</a:t>
            </a:r>
          </a:p>
          <a:p>
            <a:r>
              <a:rPr lang="en-US" sz="1200" kern="1200" baseline="0" dirty="0" smtClean="0">
                <a:solidFill>
                  <a:schemeClr val="tx1"/>
                </a:solidFill>
                <a:latin typeface="Times" charset="0"/>
                <a:ea typeface="+mn-ea"/>
                <a:cs typeface="+mn-cs"/>
              </a:rPr>
              <a:t>one instance to exist. Such a class is called a </a:t>
            </a:r>
            <a:r>
              <a:rPr lang="en-US" sz="1200" i="1" kern="1200" baseline="0" dirty="0" smtClean="0">
                <a:solidFill>
                  <a:schemeClr val="tx1"/>
                </a:solidFill>
                <a:latin typeface="Times" charset="0"/>
                <a:ea typeface="+mn-ea"/>
                <a:cs typeface="+mn-cs"/>
              </a:rPr>
              <a:t>singleton.</a:t>
            </a:r>
          </a:p>
          <a:p>
            <a:r>
              <a:rPr lang="en-US" sz="1200" kern="1200" baseline="0" dirty="0" smtClean="0">
                <a:solidFill>
                  <a:schemeClr val="tx1"/>
                </a:solidFill>
                <a:latin typeface="Times" charset="0"/>
                <a:ea typeface="+mn-ea"/>
                <a:cs typeface="+mn-cs"/>
              </a:rPr>
              <a:t>For example, the Company or University classes in systems that run the business</a:t>
            </a:r>
          </a:p>
          <a:p>
            <a:r>
              <a:rPr lang="en-US" sz="1200" kern="1200" baseline="0" dirty="0" smtClean="0">
                <a:solidFill>
                  <a:schemeClr val="tx1"/>
                </a:solidFill>
                <a:latin typeface="Times" charset="0"/>
                <a:ea typeface="+mn-ea"/>
                <a:cs typeface="+mn-cs"/>
              </a:rPr>
              <a:t>of that company or university might be singletons. Another example is the</a:t>
            </a:r>
          </a:p>
          <a:p>
            <a:r>
              <a:rPr lang="en-US" sz="1200" kern="1200" baseline="0" dirty="0" err="1" smtClean="0">
                <a:solidFill>
                  <a:schemeClr val="tx1"/>
                </a:solidFill>
                <a:latin typeface="Times" charset="0"/>
                <a:ea typeface="+mn-ea"/>
                <a:cs typeface="+mn-cs"/>
              </a:rPr>
              <a:t>MainWindow</a:t>
            </a:r>
            <a:r>
              <a:rPr lang="en-US" sz="1200" kern="1200" baseline="0" dirty="0" smtClean="0">
                <a:solidFill>
                  <a:schemeClr val="tx1"/>
                </a:solidFill>
                <a:latin typeface="Times" charset="0"/>
                <a:ea typeface="+mn-ea"/>
                <a:cs typeface="+mn-cs"/>
              </a:rPr>
              <a:t> class in a graphical user interface for systems that can only have one</a:t>
            </a:r>
          </a:p>
          <a:p>
            <a:r>
              <a:rPr lang="en-US" sz="1200" kern="1200" baseline="0" dirty="0" smtClean="0">
                <a:solidFill>
                  <a:schemeClr val="tx1"/>
                </a:solidFill>
                <a:latin typeface="Times" charset="0"/>
                <a:ea typeface="+mn-ea"/>
                <a:cs typeface="+mn-cs"/>
              </a:rPr>
              <a:t>main window open.</a:t>
            </a:r>
          </a:p>
          <a:p>
            <a:endParaRPr lang="en-IN" sz="1200" kern="1200" baseline="0" dirty="0" smtClean="0">
              <a:solidFill>
                <a:schemeClr val="tx1"/>
              </a:solidFill>
              <a:latin typeface="Times" charset="0"/>
              <a:ea typeface="+mn-ea"/>
              <a:cs typeface="+mn-cs"/>
            </a:endParaRPr>
          </a:p>
          <a:p>
            <a:r>
              <a:rPr lang="en-US" sz="1200" b="1" kern="1200" baseline="0" dirty="0" smtClean="0">
                <a:solidFill>
                  <a:schemeClr val="tx1"/>
                </a:solidFill>
                <a:latin typeface="Times" charset="0"/>
                <a:ea typeface="+mn-ea"/>
                <a:cs typeface="+mn-cs"/>
              </a:rPr>
              <a:t>Context Often, an application contains several complex packages. A programmer</a:t>
            </a:r>
          </a:p>
          <a:p>
            <a:r>
              <a:rPr lang="en-US" sz="1200" kern="1200" baseline="0" dirty="0" smtClean="0">
                <a:solidFill>
                  <a:schemeClr val="tx1"/>
                </a:solidFill>
                <a:latin typeface="Times" charset="0"/>
                <a:ea typeface="+mn-ea"/>
                <a:cs typeface="+mn-cs"/>
              </a:rPr>
              <a:t>working with such packages has to manipulate many different classes.</a:t>
            </a:r>
          </a:p>
          <a:p>
            <a:r>
              <a:rPr lang="en-US" sz="1200" b="1" kern="1200" baseline="0" dirty="0" smtClean="0">
                <a:solidFill>
                  <a:schemeClr val="tx1"/>
                </a:solidFill>
                <a:latin typeface="Times" charset="0"/>
                <a:ea typeface="+mn-ea"/>
                <a:cs typeface="+mn-cs"/>
              </a:rPr>
              <a:t>Problem How do you simplify the view that programmers have of a complex package?</a:t>
            </a:r>
          </a:p>
          <a:p>
            <a:r>
              <a:rPr lang="en-US" sz="1200" b="1" kern="1200" baseline="0" dirty="0" smtClean="0">
                <a:solidFill>
                  <a:schemeClr val="tx1"/>
                </a:solidFill>
                <a:latin typeface="Times" charset="0"/>
                <a:ea typeface="+mn-ea"/>
                <a:cs typeface="+mn-cs"/>
              </a:rPr>
              <a:t>Forces It is hard for a programmer to understand and use an entire subsystem – in</a:t>
            </a:r>
          </a:p>
          <a:p>
            <a:r>
              <a:rPr lang="en-US" sz="1200" kern="1200" baseline="0" dirty="0" smtClean="0">
                <a:solidFill>
                  <a:schemeClr val="tx1"/>
                </a:solidFill>
                <a:latin typeface="Times" charset="0"/>
                <a:ea typeface="+mn-ea"/>
                <a:cs typeface="+mn-cs"/>
              </a:rPr>
              <a:t>particular, to determine which methods are public. If several different</a:t>
            </a:r>
          </a:p>
          <a:p>
            <a:r>
              <a:rPr lang="en-US" sz="1200" kern="1200" baseline="0" dirty="0" smtClean="0">
                <a:solidFill>
                  <a:schemeClr val="tx1"/>
                </a:solidFill>
                <a:latin typeface="Times" charset="0"/>
                <a:ea typeface="+mn-ea"/>
                <a:cs typeface="+mn-cs"/>
              </a:rPr>
              <a:t>application classes call methods of the complex package, then any modifications</a:t>
            </a:r>
          </a:p>
          <a:p>
            <a:r>
              <a:rPr lang="en-US" sz="1200" kern="1200" baseline="0" dirty="0" smtClean="0">
                <a:solidFill>
                  <a:schemeClr val="tx1"/>
                </a:solidFill>
                <a:latin typeface="Times" charset="0"/>
                <a:ea typeface="+mn-ea"/>
                <a:cs typeface="+mn-cs"/>
              </a:rPr>
              <a:t>made to the package will necessitate a complete review of all these classes.</a:t>
            </a:r>
          </a:p>
          <a:p>
            <a:r>
              <a:rPr lang="en-US" sz="1200" b="1" kern="1200" baseline="0" dirty="0" smtClean="0">
                <a:solidFill>
                  <a:schemeClr val="tx1"/>
                </a:solidFill>
                <a:latin typeface="Times" charset="0"/>
                <a:ea typeface="+mn-ea"/>
                <a:cs typeface="+mn-cs"/>
              </a:rPr>
              <a:t>Solution Create a special class, called a ≪Facade≫, which will simplify the use of the</a:t>
            </a:r>
          </a:p>
          <a:p>
            <a:r>
              <a:rPr lang="en-US" sz="1200" kern="1200" baseline="0" dirty="0" smtClean="0">
                <a:solidFill>
                  <a:schemeClr val="tx1"/>
                </a:solidFill>
                <a:latin typeface="Times" charset="0"/>
                <a:ea typeface="+mn-ea"/>
                <a:cs typeface="+mn-cs"/>
              </a:rPr>
              <a:t>package. The ≪Facade≫ will contain a simplified set of public methods such that</a:t>
            </a:r>
          </a:p>
          <a:p>
            <a:r>
              <a:rPr lang="en-US" sz="1200" kern="1200" baseline="0" dirty="0" smtClean="0">
                <a:solidFill>
                  <a:schemeClr val="tx1"/>
                </a:solidFill>
                <a:latin typeface="Times" charset="0"/>
                <a:ea typeface="+mn-ea"/>
                <a:cs typeface="+mn-cs"/>
              </a:rPr>
              <a:t>most other subsystems do not need to access the other classes in the package.</a:t>
            </a:r>
          </a:p>
          <a:p>
            <a:r>
              <a:rPr lang="en-US" sz="1200" kern="1200" baseline="0" dirty="0" smtClean="0">
                <a:solidFill>
                  <a:schemeClr val="tx1"/>
                </a:solidFill>
                <a:latin typeface="Times" charset="0"/>
                <a:ea typeface="+mn-ea"/>
                <a:cs typeface="+mn-cs"/>
              </a:rPr>
              <a:t>The net result is that the package as a whole is easier to use and has a reduced</a:t>
            </a:r>
          </a:p>
          <a:p>
            <a:r>
              <a:rPr lang="en-US" sz="1200" kern="1200" baseline="0" dirty="0" smtClean="0">
                <a:solidFill>
                  <a:schemeClr val="tx1"/>
                </a:solidFill>
                <a:latin typeface="Times" charset="0"/>
                <a:ea typeface="+mn-ea"/>
                <a:cs typeface="+mn-cs"/>
              </a:rPr>
              <a:t>number of dependencies with other packages. Any change made to the package</a:t>
            </a:r>
          </a:p>
          <a:p>
            <a:r>
              <a:rPr lang="en-US" sz="1200" kern="1200" baseline="0" dirty="0" smtClean="0">
                <a:solidFill>
                  <a:schemeClr val="tx1"/>
                </a:solidFill>
                <a:latin typeface="Times" charset="0"/>
                <a:ea typeface="+mn-ea"/>
                <a:cs typeface="+mn-cs"/>
              </a:rPr>
              <a:t>should only necessitate a redesign of the ≪Façade≫ class, not classes in other</a:t>
            </a:r>
          </a:p>
          <a:p>
            <a:r>
              <a:rPr lang="en-US" sz="1200" kern="1200" baseline="0" dirty="0" smtClean="0">
                <a:solidFill>
                  <a:schemeClr val="tx1"/>
                </a:solidFill>
                <a:latin typeface="Times" charset="0"/>
                <a:ea typeface="+mn-ea"/>
                <a:cs typeface="+mn-cs"/>
              </a:rPr>
              <a:t>packages.</a:t>
            </a:r>
          </a:p>
          <a:p>
            <a:endParaRPr lang="en-US" dirty="0"/>
          </a:p>
        </p:txBody>
      </p:sp>
      <p:sp>
        <p:nvSpPr>
          <p:cNvPr id="4" name="Slide Number Placeholder 3"/>
          <p:cNvSpPr>
            <a:spLocks noGrp="1"/>
          </p:cNvSpPr>
          <p:nvPr>
            <p:ph type="sldNum" sz="quarter" idx="10"/>
          </p:nvPr>
        </p:nvSpPr>
        <p:spPr/>
        <p:txBody>
          <a:bodyPr/>
          <a:lstStyle/>
          <a:p>
            <a:fld id="{83684625-7DB8-4473-83E1-0B3DC3E65D3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3163" y="696913"/>
            <a:ext cx="4638675" cy="34798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charset="0"/>
                <a:ea typeface="+mn-ea"/>
                <a:cs typeface="+mn-cs"/>
              </a:rPr>
              <a:t>This pattern is a one-to-many dependency between objects so that when one object changes state, all its dependents are notified. This is typically done by calling one of their methods.</a:t>
            </a:r>
          </a:p>
          <a:p>
            <a:r>
              <a:rPr lang="en-US" sz="1200" b="0" i="0" kern="1200" dirty="0" smtClean="0">
                <a:solidFill>
                  <a:schemeClr val="tx1"/>
                </a:solidFill>
                <a:latin typeface="Times" charset="0"/>
                <a:ea typeface="+mn-ea"/>
                <a:cs typeface="+mn-cs"/>
              </a:rPr>
              <a:t>For the sake of simplicity, think about what happens when you follow someone on Twitter. You are essentially asking Twitter to send you (</a:t>
            </a:r>
            <a:r>
              <a:rPr lang="en-US" sz="1200" b="1" i="0" kern="1200" dirty="0" smtClean="0">
                <a:solidFill>
                  <a:schemeClr val="tx1"/>
                </a:solidFill>
                <a:latin typeface="Times" charset="0"/>
                <a:ea typeface="+mn-ea"/>
                <a:cs typeface="+mn-cs"/>
              </a:rPr>
              <a:t>the observer</a:t>
            </a:r>
            <a:r>
              <a:rPr lang="en-US" sz="1200" b="0" i="0" kern="1200" dirty="0" smtClean="0">
                <a:solidFill>
                  <a:schemeClr val="tx1"/>
                </a:solidFill>
                <a:latin typeface="Times" charset="0"/>
                <a:ea typeface="+mn-ea"/>
                <a:cs typeface="+mn-cs"/>
              </a:rPr>
              <a:t>) tweet updates of the person (</a:t>
            </a:r>
            <a:r>
              <a:rPr lang="en-US" sz="1200" b="1" i="0" kern="1200" dirty="0" smtClean="0">
                <a:solidFill>
                  <a:schemeClr val="tx1"/>
                </a:solidFill>
                <a:latin typeface="Times" charset="0"/>
                <a:ea typeface="+mn-ea"/>
                <a:cs typeface="+mn-cs"/>
              </a:rPr>
              <a:t>the subject</a:t>
            </a:r>
            <a:r>
              <a:rPr lang="en-US" sz="1200" b="0" i="0" kern="1200" dirty="0" smtClean="0">
                <a:solidFill>
                  <a:schemeClr val="tx1"/>
                </a:solidFill>
                <a:latin typeface="Times" charset="0"/>
                <a:ea typeface="+mn-ea"/>
                <a:cs typeface="+mn-cs"/>
              </a:rPr>
              <a:t>) you followed. </a:t>
            </a:r>
          </a:p>
          <a:p>
            <a:endParaRPr lang="en-US" dirty="0"/>
          </a:p>
        </p:txBody>
      </p:sp>
      <p:sp>
        <p:nvSpPr>
          <p:cNvPr id="4" name="Slide Number Placeholder 3"/>
          <p:cNvSpPr>
            <a:spLocks noGrp="1"/>
          </p:cNvSpPr>
          <p:nvPr>
            <p:ph type="sldNum" sz="quarter" idx="10"/>
          </p:nvPr>
        </p:nvSpPr>
        <p:spPr/>
        <p:txBody>
          <a:bodyPr/>
          <a:lstStyle/>
          <a:p>
            <a:fld id="{83684625-7DB8-4473-83E1-0B3DC3E65D3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A36BB-44FF-4039-96B4-8DE69617F3F0}" type="slidenum">
              <a:rPr lang="en-US"/>
              <a:pPr/>
              <a:t>7</a:t>
            </a:fld>
            <a:endParaRPr lang="en-US"/>
          </a:p>
        </p:txBody>
      </p:sp>
      <p:sp>
        <p:nvSpPr>
          <p:cNvPr id="331778" name="Rectangle 2"/>
          <p:cNvSpPr>
            <a:spLocks noGrp="1" noRot="1" noChangeAspect="1" noChangeArrowheads="1" noTextEdit="1"/>
          </p:cNvSpPr>
          <p:nvPr>
            <p:ph type="sldImg"/>
          </p:nvPr>
        </p:nvSpPr>
        <p:spPr>
          <a:xfrm>
            <a:off x="1173163" y="696913"/>
            <a:ext cx="4638675" cy="3479800"/>
          </a:xfrm>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E810B-35F3-48AE-AE19-7B8555BDF28B}" type="slidenum">
              <a:rPr lang="en-US"/>
              <a:pPr/>
              <a:t>8</a:t>
            </a:fld>
            <a:endParaRPr lang="en-US"/>
          </a:p>
        </p:txBody>
      </p:sp>
      <p:sp>
        <p:nvSpPr>
          <p:cNvPr id="332802" name="Rectangle 2"/>
          <p:cNvSpPr>
            <a:spLocks noGrp="1" noRot="1" noChangeAspect="1" noChangeArrowheads="1" noTextEdit="1"/>
          </p:cNvSpPr>
          <p:nvPr>
            <p:ph type="sldImg"/>
          </p:nvPr>
        </p:nvSpPr>
        <p:spPr>
          <a:xfrm>
            <a:off x="1173163" y="696913"/>
            <a:ext cx="4638675" cy="3479800"/>
          </a:xfrm>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0F36C-1B9F-403F-B6B7-C379C040855A}" type="slidenum">
              <a:rPr lang="en-US"/>
              <a:pPr/>
              <a:t>9</a:t>
            </a:fld>
            <a:endParaRPr lang="en-US"/>
          </a:p>
        </p:txBody>
      </p:sp>
      <p:sp>
        <p:nvSpPr>
          <p:cNvPr id="333826" name="Rectangle 2"/>
          <p:cNvSpPr>
            <a:spLocks noGrp="1" noRot="1" noChangeAspect="1" noChangeArrowheads="1" noTextEdit="1"/>
          </p:cNvSpPr>
          <p:nvPr>
            <p:ph type="sldImg"/>
          </p:nvPr>
        </p:nvSpPr>
        <p:spPr>
          <a:xfrm>
            <a:off x="1173163" y="696913"/>
            <a:ext cx="4638675" cy="3479800"/>
          </a:xfrm>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 Lethbridge/Laganière 2005</a:t>
            </a:r>
            <a:endParaRPr lang="en-US"/>
          </a:p>
        </p:txBody>
      </p:sp>
      <p:sp>
        <p:nvSpPr>
          <p:cNvPr id="17" name="Footer Placeholder 16"/>
          <p:cNvSpPr>
            <a:spLocks noGrp="1"/>
          </p:cNvSpPr>
          <p:nvPr>
            <p:ph type="ftr" sz="quarter" idx="11"/>
          </p:nvPr>
        </p:nvSpPr>
        <p:spPr/>
        <p:txBody>
          <a:bodyPr/>
          <a:lstStyle/>
          <a:p>
            <a:r>
              <a:rPr lang="en-US" smtClean="0"/>
              <a:t>Chapter 9: Architecting and designing software</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E253401-B00F-4003-926B-69BB65B30693}"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5" name="Footer Placeholder 4"/>
          <p:cNvSpPr>
            <a:spLocks noGrp="1"/>
          </p:cNvSpPr>
          <p:nvPr>
            <p:ph type="ftr" sz="quarter" idx="11"/>
          </p:nvPr>
        </p:nvSpPr>
        <p:spPr/>
        <p:txBody>
          <a:bodyPr/>
          <a:lstStyle/>
          <a:p>
            <a:r>
              <a:rPr lang="en-US" smtClean="0"/>
              <a:t>Chapter 9: Architecting and designing software</a:t>
            </a:r>
            <a:endParaRPr lang="en-US"/>
          </a:p>
        </p:txBody>
      </p:sp>
      <p:sp>
        <p:nvSpPr>
          <p:cNvPr id="6" name="Slide Number Placeholder 5"/>
          <p:cNvSpPr>
            <a:spLocks noGrp="1"/>
          </p:cNvSpPr>
          <p:nvPr>
            <p:ph type="sldNum" sz="quarter" idx="12"/>
          </p:nvPr>
        </p:nvSpPr>
        <p:spPr/>
        <p:txBody>
          <a:bodyPr/>
          <a:lstStyle/>
          <a:p>
            <a:fld id="{772A0D70-5BE6-47BF-ACD7-A7E53F04A2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67F87E7-50AB-4A0C-8DCD-79047C7F354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5" name="Footer Placeholder 4"/>
          <p:cNvSpPr>
            <a:spLocks noGrp="1"/>
          </p:cNvSpPr>
          <p:nvPr>
            <p:ph type="ftr" sz="quarter" idx="11"/>
          </p:nvPr>
        </p:nvSpPr>
        <p:spPr/>
        <p:txBody>
          <a:bodyPr/>
          <a:lstStyle/>
          <a:p>
            <a:r>
              <a:rPr lang="en-US" smtClean="0"/>
              <a:t>Chapter 9: Architecting and designing software</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066800" y="1371600"/>
            <a:ext cx="36957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14900" y="1371600"/>
            <a:ext cx="36957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676400" y="6477000"/>
            <a:ext cx="1981200" cy="457200"/>
          </a:xfrm>
        </p:spPr>
        <p:txBody>
          <a:bodyPr/>
          <a:lstStyle>
            <a:lvl1pPr>
              <a:defRPr/>
            </a:lvl1pPr>
          </a:lstStyle>
          <a:p>
            <a:r>
              <a:rPr lang="en-US"/>
              <a:t>© Lethbridge/Laganière 2005</a:t>
            </a:r>
          </a:p>
        </p:txBody>
      </p:sp>
      <p:sp>
        <p:nvSpPr>
          <p:cNvPr id="6" name="Footer Placeholder 5"/>
          <p:cNvSpPr>
            <a:spLocks noGrp="1"/>
          </p:cNvSpPr>
          <p:nvPr>
            <p:ph type="ftr" sz="quarter" idx="11"/>
          </p:nvPr>
        </p:nvSpPr>
        <p:spPr>
          <a:xfrm>
            <a:off x="3810000" y="6400800"/>
            <a:ext cx="4114800" cy="457200"/>
          </a:xfrm>
        </p:spPr>
        <p:txBody>
          <a:bodyPr/>
          <a:lstStyle>
            <a:lvl1pPr>
              <a:defRPr/>
            </a:lvl1pPr>
          </a:lstStyle>
          <a:p>
            <a:r>
              <a:rPr lang="en-US"/>
              <a:t>Chapter 9: Architecting and designing software</a:t>
            </a:r>
          </a:p>
        </p:txBody>
      </p:sp>
      <p:sp>
        <p:nvSpPr>
          <p:cNvPr id="7" name="Slide Number Placeholder 6"/>
          <p:cNvSpPr>
            <a:spLocks noGrp="1"/>
          </p:cNvSpPr>
          <p:nvPr>
            <p:ph type="sldNum" sz="quarter" idx="12"/>
          </p:nvPr>
        </p:nvSpPr>
        <p:spPr>
          <a:xfrm>
            <a:off x="8077200" y="6400800"/>
            <a:ext cx="457200" cy="457200"/>
          </a:xfrm>
        </p:spPr>
        <p:txBody>
          <a:bodyPr/>
          <a:lstStyle>
            <a:lvl1pPr>
              <a:defRPr/>
            </a:lvl1pPr>
          </a:lstStyle>
          <a:p>
            <a:fld id="{5087459F-41BB-4427-859D-F1878D8AC1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5" name="Footer Placeholder 4"/>
          <p:cNvSpPr>
            <a:spLocks noGrp="1"/>
          </p:cNvSpPr>
          <p:nvPr>
            <p:ph type="ftr" sz="quarter" idx="11"/>
          </p:nvPr>
        </p:nvSpPr>
        <p:spPr/>
        <p:txBody>
          <a:bodyPr/>
          <a:lstStyle/>
          <a:p>
            <a:r>
              <a:rPr lang="en-US" smtClean="0"/>
              <a:t>Chapter 9: Architecting and designing software</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F768839-A8A0-4352-BED8-939637B0619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Chapter 9: Architecting and designing software</a:t>
            </a:r>
            <a:endParaRPr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85A4725-EDFF-4D55-92C6-1A2C984BF00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 Lethbridge/Laganière 2005</a:t>
            </a:r>
            <a:endParaRPr lang="en-US"/>
          </a:p>
        </p:txBody>
      </p:sp>
      <p:sp>
        <p:nvSpPr>
          <p:cNvPr id="6" name="Footer Placeholder 5"/>
          <p:cNvSpPr>
            <a:spLocks noGrp="1"/>
          </p:cNvSpPr>
          <p:nvPr>
            <p:ph type="ftr" sz="quarter" idx="11"/>
          </p:nvPr>
        </p:nvSpPr>
        <p:spPr/>
        <p:txBody>
          <a:bodyPr/>
          <a:lstStyle/>
          <a:p>
            <a:r>
              <a:rPr lang="en-US" smtClean="0"/>
              <a:t>Chapter 9: Architecting and designing software</a:t>
            </a:r>
            <a:endParaRPr lang="en-US"/>
          </a:p>
        </p:txBody>
      </p:sp>
      <p:sp>
        <p:nvSpPr>
          <p:cNvPr id="7" name="Slide Number Placeholder 6"/>
          <p:cNvSpPr>
            <a:spLocks noGrp="1"/>
          </p:cNvSpPr>
          <p:nvPr>
            <p:ph type="sldNum" sz="quarter" idx="12"/>
          </p:nvPr>
        </p:nvSpPr>
        <p:spPr/>
        <p:txBody>
          <a:bodyPr/>
          <a:lstStyle/>
          <a:p>
            <a:fld id="{BE4A57D4-142B-45DA-82FF-BF8B9C68BA9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 Lethbridge/Laganière 2005</a:t>
            </a:r>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Chapter 9: Architecting and designing software</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603AE4A-C260-427A-ACF8-5AA43E748A2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 Lethbridge/Laganière 2005</a:t>
            </a:r>
            <a:endParaRPr lang="en-US"/>
          </a:p>
        </p:txBody>
      </p:sp>
      <p:sp>
        <p:nvSpPr>
          <p:cNvPr id="4" name="Footer Placeholder 3"/>
          <p:cNvSpPr>
            <a:spLocks noGrp="1"/>
          </p:cNvSpPr>
          <p:nvPr>
            <p:ph type="ftr" sz="quarter" idx="11"/>
          </p:nvPr>
        </p:nvSpPr>
        <p:spPr/>
        <p:txBody>
          <a:bodyPr/>
          <a:lstStyle/>
          <a:p>
            <a:r>
              <a:rPr lang="en-US" smtClean="0"/>
              <a:t>Chapter 9: Architecting and designing software</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EA0DBCA-A81D-4A2A-9BC2-0F00E0A136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 Lethbridge/Laganière 2005</a:t>
            </a:r>
            <a:endParaRPr lang="en-US"/>
          </a:p>
        </p:txBody>
      </p:sp>
      <p:sp>
        <p:nvSpPr>
          <p:cNvPr id="3" name="Footer Placeholder 2"/>
          <p:cNvSpPr>
            <a:spLocks noGrp="1"/>
          </p:cNvSpPr>
          <p:nvPr>
            <p:ph type="ftr" sz="quarter" idx="11"/>
          </p:nvPr>
        </p:nvSpPr>
        <p:spPr/>
        <p:txBody>
          <a:bodyPr/>
          <a:lstStyle/>
          <a:p>
            <a:r>
              <a:rPr lang="en-US" smtClean="0"/>
              <a:t>Chapter 9: Architecting and designing software</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2C7DD52-8044-4615-B866-26AEA718D8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44BF6D6-0AE0-486E-BDA3-094D4DC045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 Lethbridge/Laganière 2005</a:t>
            </a:r>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Chapter 9: Architecting and designing software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195CA60-C53F-431A-AD7E-1ED3488E5EC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 Lethbridge/Laganière 2005</a:t>
            </a:r>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Chapter 9: Architecting and designing software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 Lethbridge/Laganière 2005</a:t>
            </a: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Chapter 9: Architecting and designing software</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0B3D942-CFB0-4675-8A20-F73A17531EC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pSp>
        <p:nvGrpSpPr>
          <p:cNvPr id="20" name="Group 8"/>
          <p:cNvGrpSpPr>
            <a:grpSpLocks/>
          </p:cNvGrpSpPr>
          <p:nvPr userDrawn="1"/>
        </p:nvGrpSpPr>
        <p:grpSpPr bwMode="auto">
          <a:xfrm>
            <a:off x="215900" y="1295400"/>
            <a:ext cx="8275638" cy="5429250"/>
            <a:chOff x="136" y="768"/>
            <a:chExt cx="5213" cy="3420"/>
          </a:xfrm>
        </p:grpSpPr>
        <p:pic>
          <p:nvPicPr>
            <p:cNvPr id="21" name="Picture 9"/>
            <p:cNvPicPr>
              <a:picLocks noChangeAspect="1" noChangeArrowheads="1"/>
            </p:cNvPicPr>
            <p:nvPr userDrawn="1"/>
          </p:nvPicPr>
          <p:blipFill>
            <a:blip r:embed="rId14"/>
            <a:srcRect/>
            <a:stretch>
              <a:fillRect/>
            </a:stretch>
          </p:blipFill>
          <p:spPr bwMode="auto">
            <a:xfrm>
              <a:off x="588" y="3848"/>
              <a:ext cx="4644" cy="340"/>
            </a:xfrm>
            <a:prstGeom prst="rect">
              <a:avLst/>
            </a:prstGeom>
            <a:noFill/>
            <a:ln w="9525">
              <a:noFill/>
              <a:miter lim="800000"/>
              <a:headEnd/>
              <a:tailEnd/>
            </a:ln>
          </p:spPr>
        </p:pic>
        <p:pic>
          <p:nvPicPr>
            <p:cNvPr id="24" name="Picture 10"/>
            <p:cNvPicPr>
              <a:picLocks noChangeAspect="1" noChangeArrowheads="1"/>
            </p:cNvPicPr>
            <p:nvPr userDrawn="1"/>
          </p:nvPicPr>
          <p:blipFill>
            <a:blip r:embed="rId15"/>
            <a:srcRect/>
            <a:stretch>
              <a:fillRect/>
            </a:stretch>
          </p:blipFill>
          <p:spPr bwMode="auto">
            <a:xfrm>
              <a:off x="136" y="768"/>
              <a:ext cx="516" cy="3110"/>
            </a:xfrm>
            <a:prstGeom prst="rect">
              <a:avLst/>
            </a:prstGeom>
            <a:noFill/>
            <a:ln w="9525">
              <a:noFill/>
              <a:miter lim="800000"/>
              <a:headEnd/>
              <a:tailEnd/>
            </a:ln>
          </p:spPr>
        </p:pic>
        <p:pic>
          <p:nvPicPr>
            <p:cNvPr id="25" name="Picture 11"/>
            <p:cNvPicPr>
              <a:picLocks noChangeAspect="1" noChangeArrowheads="1"/>
            </p:cNvPicPr>
            <p:nvPr userDrawn="1"/>
          </p:nvPicPr>
          <p:blipFill>
            <a:blip r:embed="rId16"/>
            <a:srcRect/>
            <a:stretch>
              <a:fillRect/>
            </a:stretch>
          </p:blipFill>
          <p:spPr bwMode="auto">
            <a:xfrm rot="2678447">
              <a:off x="330" y="3631"/>
              <a:ext cx="483" cy="464"/>
            </a:xfrm>
            <a:prstGeom prst="rect">
              <a:avLst/>
            </a:prstGeom>
            <a:noFill/>
            <a:ln w="9525">
              <a:noFill/>
              <a:miter lim="800000"/>
              <a:headEnd/>
              <a:tailEnd/>
            </a:ln>
          </p:spPr>
        </p:pic>
        <p:pic>
          <p:nvPicPr>
            <p:cNvPr id="26" name="Picture 12"/>
            <p:cNvPicPr>
              <a:picLocks noChangeAspect="1" noChangeArrowheads="1"/>
            </p:cNvPicPr>
            <p:nvPr userDrawn="1"/>
          </p:nvPicPr>
          <p:blipFill>
            <a:blip r:embed="rId17"/>
            <a:srcRect/>
            <a:stretch>
              <a:fillRect/>
            </a:stretch>
          </p:blipFill>
          <p:spPr bwMode="auto">
            <a:xfrm>
              <a:off x="5136" y="3840"/>
              <a:ext cx="213" cy="163"/>
            </a:xfrm>
            <a:prstGeom prst="rect">
              <a:avLst/>
            </a:prstGeom>
            <a:noFill/>
            <a:ln w="9525">
              <a:noFill/>
              <a:miter lim="800000"/>
              <a:headEnd/>
              <a:tailEnd/>
            </a:ln>
            <a:effectLst/>
          </p:spPr>
        </p:pic>
      </p:gr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ChangeArrowheads="1"/>
          </p:cNvSpPr>
          <p:nvPr/>
        </p:nvSpPr>
        <p:spPr bwMode="auto">
          <a:xfrm>
            <a:off x="914400" y="1676400"/>
            <a:ext cx="7772400" cy="1143000"/>
          </a:xfrm>
          <a:prstGeom prst="rect">
            <a:avLst/>
          </a:prstGeom>
          <a:noFill/>
          <a:ln w="9525">
            <a:noFill/>
            <a:miter lim="800000"/>
            <a:headEnd/>
            <a:tailEnd/>
          </a:ln>
          <a:effectLst/>
        </p:spPr>
        <p:txBody>
          <a:bodyPr anchor="ctr"/>
          <a:lstStyle/>
          <a:p>
            <a:pPr algn="ctr"/>
            <a:endParaRPr lang="en-US" dirty="0">
              <a:solidFill>
                <a:schemeClr val="tx2"/>
              </a:solidFill>
              <a:latin typeface="Arial" charset="0"/>
            </a:endParaRPr>
          </a:p>
        </p:txBody>
      </p:sp>
      <p:sp>
        <p:nvSpPr>
          <p:cNvPr id="3078" name="Rectangle 6"/>
          <p:cNvSpPr>
            <a:spLocks noChangeArrowheads="1"/>
          </p:cNvSpPr>
          <p:nvPr/>
        </p:nvSpPr>
        <p:spPr bwMode="auto">
          <a:xfrm>
            <a:off x="1600200" y="3276600"/>
            <a:ext cx="6400800" cy="1752600"/>
          </a:xfrm>
          <a:prstGeom prst="rect">
            <a:avLst/>
          </a:prstGeom>
          <a:noFill/>
          <a:ln w="9525">
            <a:noFill/>
            <a:miter lim="800000"/>
            <a:headEnd/>
            <a:tailEnd/>
          </a:ln>
          <a:effectLst/>
        </p:spPr>
        <p:txBody>
          <a:bodyPr/>
          <a:lstStyle/>
          <a:p>
            <a:pPr algn="ctr">
              <a:spcBef>
                <a:spcPct val="20000"/>
              </a:spcBef>
            </a:pPr>
            <a:r>
              <a:rPr lang="en-IN" b="1" dirty="0" smtClean="0">
                <a:latin typeface="Arial Narrow" charset="0"/>
                <a:cs typeface="Times" charset="0"/>
              </a:rPr>
              <a:t>Design Patterns </a:t>
            </a:r>
          </a:p>
          <a:p>
            <a:pPr algn="ctr">
              <a:spcBef>
                <a:spcPct val="20000"/>
              </a:spcBef>
            </a:pPr>
            <a:r>
              <a:rPr lang="en-IN" b="1" dirty="0" smtClean="0">
                <a:latin typeface="Arial Narrow" charset="0"/>
                <a:cs typeface="Times" charset="0"/>
              </a:rPr>
              <a:t>Architectural Patterns</a:t>
            </a:r>
            <a:endParaRPr lang="en-GB" b="1" dirty="0">
              <a:latin typeface="Arial Narrow" charset="0"/>
              <a:cs typeface="Times"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GB" dirty="0" smtClean="0">
                <a:cs typeface="Times" charset="0"/>
              </a:rPr>
              <a:t>Software </a:t>
            </a:r>
            <a:r>
              <a:rPr lang="en-GB" dirty="0">
                <a:cs typeface="Times" charset="0"/>
              </a:rPr>
              <a:t>Architecture</a:t>
            </a:r>
            <a:endParaRPr lang="en-US" dirty="0"/>
          </a:p>
        </p:txBody>
      </p:sp>
      <p:sp>
        <p:nvSpPr>
          <p:cNvPr id="6" name="Slide Number Placeholder 5"/>
          <p:cNvSpPr>
            <a:spLocks noGrp="1"/>
          </p:cNvSpPr>
          <p:nvPr>
            <p:ph type="sldNum" sz="quarter" idx="12"/>
          </p:nvPr>
        </p:nvSpPr>
        <p:spPr/>
        <p:txBody>
          <a:bodyPr/>
          <a:lstStyle/>
          <a:p>
            <a:fld id="{CFCA1179-8354-44A1-875B-2DEC9617E8CD}" type="slidenum">
              <a:rPr lang="en-US"/>
              <a:pPr/>
              <a:t>10</a:t>
            </a:fld>
            <a:endParaRPr lang="en-US"/>
          </a:p>
        </p:txBody>
      </p:sp>
      <p:sp>
        <p:nvSpPr>
          <p:cNvPr id="447491" name="Rectangle 3"/>
          <p:cNvSpPr>
            <a:spLocks noGrp="1" noChangeArrowheads="1"/>
          </p:cNvSpPr>
          <p:nvPr>
            <p:ph sz="quarter" idx="1"/>
          </p:nvPr>
        </p:nvSpPr>
        <p:spPr/>
        <p:txBody>
          <a:bodyPr/>
          <a:lstStyle/>
          <a:p>
            <a:r>
              <a:rPr lang="en-GB" i="1" dirty="0">
                <a:cs typeface="Times" charset="0"/>
              </a:rPr>
              <a:t>Software architecture</a:t>
            </a:r>
            <a:r>
              <a:rPr lang="en-GB" dirty="0">
                <a:cs typeface="Times" charset="0"/>
              </a:rPr>
              <a:t> is process of designing the global organization of a software system, including:</a:t>
            </a:r>
          </a:p>
          <a:p>
            <a:pPr lvl="1"/>
            <a:r>
              <a:rPr lang="en-GB" dirty="0">
                <a:cs typeface="Times" charset="0"/>
              </a:rPr>
              <a:t>Dividing software into subsystems.</a:t>
            </a:r>
          </a:p>
          <a:p>
            <a:pPr lvl="1"/>
            <a:r>
              <a:rPr lang="en-GB" dirty="0">
                <a:cs typeface="Times" charset="0"/>
              </a:rPr>
              <a:t>Deciding how these will interact.</a:t>
            </a:r>
          </a:p>
          <a:p>
            <a:pPr lvl="1"/>
            <a:r>
              <a:rPr lang="en-GB" dirty="0">
                <a:cs typeface="Times" charset="0"/>
              </a:rPr>
              <a:t>Determining their interfaces</a:t>
            </a:r>
            <a:r>
              <a:rPr lang="en-US" dirty="0"/>
              <a:t>.</a:t>
            </a:r>
          </a:p>
          <a:p>
            <a:pPr lvl="2" algn="just"/>
            <a:r>
              <a:rPr lang="en-GB" dirty="0">
                <a:cs typeface="Times" charset="0"/>
              </a:rPr>
              <a:t>The architecture is the </a:t>
            </a:r>
            <a:r>
              <a:rPr lang="en-GB" b="1" dirty="0">
                <a:cs typeface="Times" charset="0"/>
              </a:rPr>
              <a:t>core of the design</a:t>
            </a:r>
            <a:r>
              <a:rPr lang="en-GB" dirty="0">
                <a:cs typeface="Times" charset="0"/>
              </a:rPr>
              <a:t>, so all software engineers need to understand it.</a:t>
            </a:r>
          </a:p>
          <a:p>
            <a:pPr lvl="2"/>
            <a:r>
              <a:rPr lang="en-GB" dirty="0">
                <a:cs typeface="Times" charset="0"/>
              </a:rPr>
              <a:t>The architecture will often constrain the overall efficiency, reusability and maintainability of the system</a:t>
            </a:r>
            <a:r>
              <a:rPr lang="en-US"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GB">
                <a:cs typeface="Times" charset="0"/>
              </a:rPr>
              <a:t>The importance of software architecture</a:t>
            </a:r>
            <a:r>
              <a:rPr lang="en-US"/>
              <a:t> </a:t>
            </a:r>
          </a:p>
        </p:txBody>
      </p:sp>
      <p:sp>
        <p:nvSpPr>
          <p:cNvPr id="6" name="Slide Number Placeholder 5"/>
          <p:cNvSpPr>
            <a:spLocks noGrp="1"/>
          </p:cNvSpPr>
          <p:nvPr>
            <p:ph type="sldNum" sz="quarter" idx="12"/>
          </p:nvPr>
        </p:nvSpPr>
        <p:spPr/>
        <p:txBody>
          <a:bodyPr/>
          <a:lstStyle/>
          <a:p>
            <a:fld id="{C0A51EB4-CBEE-47A1-B0F7-EC0E5E2D58B6}" type="slidenum">
              <a:rPr lang="en-US"/>
              <a:pPr/>
              <a:t>11</a:t>
            </a:fld>
            <a:endParaRPr lang="en-US"/>
          </a:p>
        </p:txBody>
      </p:sp>
      <p:sp>
        <p:nvSpPr>
          <p:cNvPr id="449539" name="Rectangle 3"/>
          <p:cNvSpPr>
            <a:spLocks noGrp="1" noChangeArrowheads="1"/>
          </p:cNvSpPr>
          <p:nvPr>
            <p:ph sz="quarter" idx="1"/>
          </p:nvPr>
        </p:nvSpPr>
        <p:spPr/>
        <p:txBody>
          <a:bodyPr/>
          <a:lstStyle/>
          <a:p>
            <a:r>
              <a:rPr lang="en-GB">
                <a:cs typeface="Times" charset="0"/>
              </a:rPr>
              <a:t>Why you need to develop an architectural model:</a:t>
            </a:r>
            <a:r>
              <a:rPr lang="en-US">
                <a:cs typeface="Times" charset="0"/>
              </a:rPr>
              <a:t> </a:t>
            </a:r>
            <a:endParaRPr lang="en-GB">
              <a:cs typeface="Times" charset="0"/>
            </a:endParaRPr>
          </a:p>
          <a:p>
            <a:pPr lvl="1"/>
            <a:r>
              <a:rPr lang="en-GB">
                <a:cs typeface="Times" charset="0"/>
              </a:rPr>
              <a:t>To enable everyone to better understand the system</a:t>
            </a:r>
            <a:r>
              <a:rPr lang="en-US"/>
              <a:t> </a:t>
            </a:r>
          </a:p>
          <a:p>
            <a:pPr lvl="1"/>
            <a:r>
              <a:rPr lang="en-GB">
                <a:cs typeface="Times" charset="0"/>
              </a:rPr>
              <a:t>To allow people to work on individual pieces of the system in isolation</a:t>
            </a:r>
            <a:endParaRPr lang="en-US"/>
          </a:p>
          <a:p>
            <a:pPr lvl="1"/>
            <a:r>
              <a:rPr lang="en-GB">
                <a:cs typeface="Times" charset="0"/>
              </a:rPr>
              <a:t>To prepare for extension of the system</a:t>
            </a:r>
            <a:r>
              <a:rPr lang="en-US"/>
              <a:t> </a:t>
            </a:r>
          </a:p>
          <a:p>
            <a:pPr lvl="1"/>
            <a:r>
              <a:rPr lang="en-GB">
                <a:cs typeface="Times" charset="0"/>
              </a:rPr>
              <a:t>To facilitate reuse and reusability</a:t>
            </a:r>
            <a:r>
              <a:rPr lang="en-US"/>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GB">
                <a:cs typeface="Times" charset="0"/>
              </a:rPr>
              <a:t>Contents of a good architectural model</a:t>
            </a:r>
            <a:r>
              <a:rPr lang="en-US"/>
              <a:t> </a:t>
            </a:r>
          </a:p>
        </p:txBody>
      </p:sp>
      <p:sp>
        <p:nvSpPr>
          <p:cNvPr id="6" name="Slide Number Placeholder 5"/>
          <p:cNvSpPr>
            <a:spLocks noGrp="1"/>
          </p:cNvSpPr>
          <p:nvPr>
            <p:ph type="sldNum" sz="quarter" idx="12"/>
          </p:nvPr>
        </p:nvSpPr>
        <p:spPr/>
        <p:txBody>
          <a:bodyPr/>
          <a:lstStyle/>
          <a:p>
            <a:fld id="{A38B7B54-752B-4528-9C5E-334B603D2B31}" type="slidenum">
              <a:rPr lang="en-US"/>
              <a:pPr/>
              <a:t>12</a:t>
            </a:fld>
            <a:endParaRPr lang="en-US"/>
          </a:p>
        </p:txBody>
      </p:sp>
      <p:sp>
        <p:nvSpPr>
          <p:cNvPr id="451587" name="Rectangle 3"/>
          <p:cNvSpPr>
            <a:spLocks noGrp="1" noChangeArrowheads="1"/>
          </p:cNvSpPr>
          <p:nvPr>
            <p:ph sz="quarter" idx="1"/>
          </p:nvPr>
        </p:nvSpPr>
        <p:spPr/>
        <p:txBody>
          <a:bodyPr/>
          <a:lstStyle/>
          <a:p>
            <a:r>
              <a:rPr lang="en-GB">
                <a:cs typeface="Times" charset="0"/>
              </a:rPr>
              <a:t>A system’s architecture will often be expressed in terms of several different </a:t>
            </a:r>
            <a:r>
              <a:rPr lang="en-GB" i="1">
                <a:cs typeface="Times" charset="0"/>
              </a:rPr>
              <a:t>views</a:t>
            </a:r>
            <a:r>
              <a:rPr lang="en-US"/>
              <a:t> </a:t>
            </a:r>
          </a:p>
          <a:p>
            <a:pPr lvl="1"/>
            <a:r>
              <a:rPr lang="en-GB">
                <a:cs typeface="Times" charset="0"/>
              </a:rPr>
              <a:t>The logical breakdown into subsystems</a:t>
            </a:r>
            <a:r>
              <a:rPr lang="en-US"/>
              <a:t> </a:t>
            </a:r>
          </a:p>
          <a:p>
            <a:pPr lvl="1"/>
            <a:r>
              <a:rPr lang="en-GB">
                <a:cs typeface="Times" charset="0"/>
              </a:rPr>
              <a:t>The interfaces among the subsystems </a:t>
            </a:r>
            <a:endParaRPr lang="en-US"/>
          </a:p>
          <a:p>
            <a:pPr lvl="1"/>
            <a:r>
              <a:rPr lang="en-GB">
                <a:cs typeface="Times" charset="0"/>
              </a:rPr>
              <a:t>The dynamics of the interaction among components at run time</a:t>
            </a:r>
            <a:r>
              <a:rPr lang="en-US"/>
              <a:t> </a:t>
            </a:r>
          </a:p>
          <a:p>
            <a:pPr lvl="1"/>
            <a:r>
              <a:rPr lang="en-GB">
                <a:cs typeface="Times" charset="0"/>
              </a:rPr>
              <a:t>The data that will be shared among the subsystems</a:t>
            </a:r>
            <a:r>
              <a:rPr lang="en-US"/>
              <a:t> </a:t>
            </a:r>
          </a:p>
          <a:p>
            <a:pPr lvl="1"/>
            <a:r>
              <a:rPr lang="en-GB">
                <a:cs typeface="Times" charset="0"/>
              </a:rPr>
              <a:t>The components that will exist at run time, and the machines or devices on which they will be located</a:t>
            </a:r>
            <a:r>
              <a:rPr lang="en-US"/>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GB">
                <a:cs typeface="Times" charset="0"/>
              </a:rPr>
              <a:t>Design </a:t>
            </a:r>
            <a:r>
              <a:rPr lang="en-GB" i="1">
                <a:cs typeface="Times" charset="0"/>
              </a:rPr>
              <a:t>stable</a:t>
            </a:r>
            <a:r>
              <a:rPr lang="en-GB">
                <a:cs typeface="Times" charset="0"/>
              </a:rPr>
              <a:t> architecture</a:t>
            </a:r>
          </a:p>
        </p:txBody>
      </p:sp>
      <p:sp>
        <p:nvSpPr>
          <p:cNvPr id="6" name="Slide Number Placeholder 5"/>
          <p:cNvSpPr>
            <a:spLocks noGrp="1"/>
          </p:cNvSpPr>
          <p:nvPr>
            <p:ph type="sldNum" sz="quarter" idx="12"/>
          </p:nvPr>
        </p:nvSpPr>
        <p:spPr/>
        <p:txBody>
          <a:bodyPr/>
          <a:lstStyle/>
          <a:p>
            <a:fld id="{BEA86250-99C0-4DEF-A838-17FC0F0780A1}" type="slidenum">
              <a:rPr lang="en-US"/>
              <a:pPr/>
              <a:t>13</a:t>
            </a:fld>
            <a:endParaRPr lang="en-US"/>
          </a:p>
        </p:txBody>
      </p:sp>
      <p:sp>
        <p:nvSpPr>
          <p:cNvPr id="537603" name="Rectangle 3"/>
          <p:cNvSpPr>
            <a:spLocks noGrp="1" noChangeArrowheads="1"/>
          </p:cNvSpPr>
          <p:nvPr>
            <p:ph sz="quarter" idx="1"/>
          </p:nvPr>
        </p:nvSpPr>
        <p:spPr/>
        <p:txBody>
          <a:bodyPr/>
          <a:lstStyle/>
          <a:p>
            <a:r>
              <a:rPr lang="en-GB">
                <a:cs typeface="Times" charset="0"/>
              </a:rPr>
              <a:t>To ensure the maintainability and reliability of a system, an architectural model must be designed to be </a:t>
            </a:r>
            <a:r>
              <a:rPr lang="en-GB" i="1">
                <a:cs typeface="Times" charset="0"/>
              </a:rPr>
              <a:t>stable</a:t>
            </a:r>
            <a:r>
              <a:rPr lang="en-GB">
                <a:cs typeface="Times" charset="0"/>
              </a:rPr>
              <a:t>. </a:t>
            </a:r>
          </a:p>
          <a:p>
            <a:pPr lvl="1"/>
            <a:r>
              <a:rPr lang="en-GB">
                <a:cs typeface="Times" charset="0"/>
              </a:rPr>
              <a:t>Being stable means that the new features can be easily added with only small changes to the architecture</a:t>
            </a:r>
            <a:r>
              <a:rPr lang="en-US"/>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GB">
                <a:cs typeface="Times" charset="0"/>
              </a:rPr>
              <a:t>Developing an architectural model</a:t>
            </a:r>
            <a:r>
              <a:rPr lang="en-US"/>
              <a:t> </a:t>
            </a:r>
          </a:p>
        </p:txBody>
      </p:sp>
      <p:sp>
        <p:nvSpPr>
          <p:cNvPr id="6" name="Slide Number Placeholder 5"/>
          <p:cNvSpPr>
            <a:spLocks noGrp="1"/>
          </p:cNvSpPr>
          <p:nvPr>
            <p:ph type="sldNum" sz="quarter" idx="12"/>
          </p:nvPr>
        </p:nvSpPr>
        <p:spPr/>
        <p:txBody>
          <a:bodyPr/>
          <a:lstStyle/>
          <a:p>
            <a:fld id="{CF0FB600-8400-44C5-8ED6-5643EDEDA2AD}" type="slidenum">
              <a:rPr lang="en-US"/>
              <a:pPr/>
              <a:t>14</a:t>
            </a:fld>
            <a:endParaRPr lang="en-US"/>
          </a:p>
        </p:txBody>
      </p:sp>
      <p:sp>
        <p:nvSpPr>
          <p:cNvPr id="453635" name="Rectangle 3"/>
          <p:cNvSpPr>
            <a:spLocks noGrp="1" noChangeArrowheads="1"/>
          </p:cNvSpPr>
          <p:nvPr>
            <p:ph sz="quarter" idx="1"/>
          </p:nvPr>
        </p:nvSpPr>
        <p:spPr/>
        <p:txBody>
          <a:bodyPr/>
          <a:lstStyle/>
          <a:p>
            <a:r>
              <a:rPr lang="en-GB">
                <a:cs typeface="Times" charset="0"/>
              </a:rPr>
              <a:t>Start by sketching an outline of the architecture</a:t>
            </a:r>
          </a:p>
          <a:p>
            <a:pPr lvl="1"/>
            <a:r>
              <a:rPr lang="en-GB">
                <a:cs typeface="Times" charset="0"/>
              </a:rPr>
              <a:t>Based on the principal requirements and use cases</a:t>
            </a:r>
          </a:p>
          <a:p>
            <a:pPr lvl="1"/>
            <a:r>
              <a:rPr lang="en-GB">
                <a:cs typeface="Times" charset="0"/>
              </a:rPr>
              <a:t>Determine the main components that will be needed</a:t>
            </a:r>
          </a:p>
          <a:p>
            <a:pPr lvl="1"/>
            <a:r>
              <a:rPr lang="en-GB">
                <a:cs typeface="Times" charset="0"/>
              </a:rPr>
              <a:t>Choose among the various architectural patterns</a:t>
            </a:r>
          </a:p>
          <a:p>
            <a:pPr lvl="2"/>
            <a:r>
              <a:rPr lang="en-GB">
                <a:cs typeface="Times" charset="0"/>
              </a:rPr>
              <a:t>Discussed next</a:t>
            </a:r>
          </a:p>
          <a:p>
            <a:pPr lvl="1"/>
            <a:r>
              <a:rPr lang="en-GB" i="1">
                <a:cs typeface="Times" charset="0"/>
              </a:rPr>
              <a:t>Suggestion</a:t>
            </a:r>
            <a:r>
              <a:rPr lang="en-GB">
                <a:cs typeface="Times" charset="0"/>
              </a:rPr>
              <a:t>: have several different teams independently develop a first draft of the architecture and merge together the best ideas</a:t>
            </a:r>
            <a:r>
              <a:rPr lang="en-US">
                <a:cs typeface="Times" charset="0"/>
              </a:rPr>
              <a:t> </a:t>
            </a:r>
            <a:endParaRPr lang="en-GB">
              <a:cs typeface="Times"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GB">
                <a:cs typeface="Times" charset="0"/>
              </a:rPr>
              <a:t>Developing an architectural model</a:t>
            </a:r>
          </a:p>
        </p:txBody>
      </p:sp>
      <p:sp>
        <p:nvSpPr>
          <p:cNvPr id="6" name="Slide Number Placeholder 5"/>
          <p:cNvSpPr>
            <a:spLocks noGrp="1"/>
          </p:cNvSpPr>
          <p:nvPr>
            <p:ph type="sldNum" sz="quarter" idx="12"/>
          </p:nvPr>
        </p:nvSpPr>
        <p:spPr/>
        <p:txBody>
          <a:bodyPr/>
          <a:lstStyle/>
          <a:p>
            <a:fld id="{F8144BCB-05E6-41D9-8595-291FD87BFE25}" type="slidenum">
              <a:rPr lang="en-US"/>
              <a:pPr/>
              <a:t>15</a:t>
            </a:fld>
            <a:endParaRPr lang="en-US"/>
          </a:p>
        </p:txBody>
      </p:sp>
      <p:sp>
        <p:nvSpPr>
          <p:cNvPr id="538627" name="Rectangle 3"/>
          <p:cNvSpPr>
            <a:spLocks noGrp="1" noChangeArrowheads="1"/>
          </p:cNvSpPr>
          <p:nvPr>
            <p:ph sz="quarter" idx="1"/>
          </p:nvPr>
        </p:nvSpPr>
        <p:spPr/>
        <p:txBody>
          <a:bodyPr/>
          <a:lstStyle/>
          <a:p>
            <a:pPr lvl="1"/>
            <a:r>
              <a:rPr lang="en-GB">
                <a:cs typeface="Times" charset="0"/>
              </a:rPr>
              <a:t>Refine the architecture</a:t>
            </a:r>
          </a:p>
          <a:p>
            <a:pPr lvl="2"/>
            <a:r>
              <a:rPr lang="en-GB">
                <a:cs typeface="Times" charset="0"/>
              </a:rPr>
              <a:t>Identify the main ways in which the components will interact and the interfaces between them</a:t>
            </a:r>
          </a:p>
          <a:p>
            <a:pPr lvl="2"/>
            <a:r>
              <a:rPr lang="en-GB">
                <a:cs typeface="Times" charset="0"/>
              </a:rPr>
              <a:t>Decide how each piece of data and functionality will be distributed among the various components</a:t>
            </a:r>
          </a:p>
          <a:p>
            <a:pPr lvl="2"/>
            <a:r>
              <a:rPr lang="en-GB">
                <a:cs typeface="Times" charset="0"/>
              </a:rPr>
              <a:t>Determine if you can re-use an existing framework, if you can build a framework</a:t>
            </a:r>
          </a:p>
          <a:p>
            <a:pPr lvl="1"/>
            <a:r>
              <a:rPr lang="en-GB">
                <a:cs typeface="Times" charset="0"/>
              </a:rPr>
              <a:t>Consider each use case and adjust the architecture to make it realizable</a:t>
            </a:r>
            <a:r>
              <a:rPr lang="en-US"/>
              <a:t> </a:t>
            </a:r>
          </a:p>
          <a:p>
            <a:pPr lvl="1"/>
            <a:r>
              <a:rPr lang="en-GB">
                <a:cs typeface="Times" charset="0"/>
              </a:rPr>
              <a:t>Mature the architecture</a:t>
            </a:r>
            <a:r>
              <a:rPr lang="en-US"/>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GB">
                <a:cs typeface="Times" charset="0"/>
              </a:rPr>
              <a:t>Describing an architecture using UML</a:t>
            </a:r>
            <a:r>
              <a:rPr lang="en-US"/>
              <a:t> </a:t>
            </a:r>
          </a:p>
        </p:txBody>
      </p:sp>
      <p:sp>
        <p:nvSpPr>
          <p:cNvPr id="6" name="Slide Number Placeholder 5"/>
          <p:cNvSpPr>
            <a:spLocks noGrp="1"/>
          </p:cNvSpPr>
          <p:nvPr>
            <p:ph type="sldNum" sz="quarter" idx="12"/>
          </p:nvPr>
        </p:nvSpPr>
        <p:spPr/>
        <p:txBody>
          <a:bodyPr/>
          <a:lstStyle/>
          <a:p>
            <a:fld id="{6E0C5650-9B23-4C11-A552-C9444AF4CFE8}" type="slidenum">
              <a:rPr lang="en-US"/>
              <a:pPr/>
              <a:t>16</a:t>
            </a:fld>
            <a:endParaRPr lang="en-US"/>
          </a:p>
        </p:txBody>
      </p:sp>
      <p:sp>
        <p:nvSpPr>
          <p:cNvPr id="455683" name="Rectangle 3"/>
          <p:cNvSpPr>
            <a:spLocks noGrp="1" noChangeArrowheads="1"/>
          </p:cNvSpPr>
          <p:nvPr>
            <p:ph sz="quarter" idx="1"/>
          </p:nvPr>
        </p:nvSpPr>
        <p:spPr/>
        <p:txBody>
          <a:bodyPr/>
          <a:lstStyle/>
          <a:p>
            <a:pPr lvl="1"/>
            <a:r>
              <a:rPr lang="en-GB" dirty="0">
                <a:cs typeface="Times" charset="0"/>
              </a:rPr>
              <a:t>All UML diagrams can be useful to describe aspects of the architectural model</a:t>
            </a:r>
            <a:r>
              <a:rPr lang="en-US" dirty="0"/>
              <a:t> </a:t>
            </a:r>
          </a:p>
          <a:p>
            <a:pPr lvl="1"/>
            <a:r>
              <a:rPr lang="en-GB" dirty="0" smtClean="0">
                <a:cs typeface="Times" charset="0"/>
              </a:rPr>
              <a:t>UML </a:t>
            </a:r>
            <a:r>
              <a:rPr lang="en-GB" dirty="0">
                <a:cs typeface="Times" charset="0"/>
              </a:rPr>
              <a:t>diagrams are particularly suitable for architecture modelling: </a:t>
            </a:r>
          </a:p>
          <a:p>
            <a:pPr lvl="2"/>
            <a:r>
              <a:rPr lang="en-GB" dirty="0">
                <a:cs typeface="Times" charset="0"/>
              </a:rPr>
              <a:t>Package </a:t>
            </a:r>
            <a:r>
              <a:rPr lang="en-GB" dirty="0" smtClean="0">
                <a:cs typeface="Times" charset="0"/>
              </a:rPr>
              <a:t>diagrams</a:t>
            </a:r>
            <a:endParaRPr lang="en-GB" dirty="0">
              <a:cs typeface="Times" charset="0"/>
            </a:endParaRPr>
          </a:p>
          <a:p>
            <a:pPr lvl="2"/>
            <a:r>
              <a:rPr lang="en-GB" dirty="0">
                <a:cs typeface="Times" charset="0"/>
              </a:rPr>
              <a:t>Component diagrams</a:t>
            </a:r>
          </a:p>
          <a:p>
            <a:pPr lvl="2"/>
            <a:r>
              <a:rPr lang="en-GB" dirty="0">
                <a:cs typeface="Times" charset="0"/>
              </a:rPr>
              <a:t>Deployment diagrams</a:t>
            </a:r>
            <a:r>
              <a:rPr lang="en-US" dirty="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t>Package diagrams</a:t>
            </a:r>
          </a:p>
        </p:txBody>
      </p:sp>
      <p:sp>
        <p:nvSpPr>
          <p:cNvPr id="6" name="Slide Number Placeholder 5"/>
          <p:cNvSpPr>
            <a:spLocks noGrp="1"/>
          </p:cNvSpPr>
          <p:nvPr>
            <p:ph type="sldNum" sz="quarter" idx="12"/>
          </p:nvPr>
        </p:nvSpPr>
        <p:spPr/>
        <p:txBody>
          <a:bodyPr/>
          <a:lstStyle/>
          <a:p>
            <a:fld id="{28105A42-FE4F-44CE-AA07-A6FAA0BBCA9A}" type="slidenum">
              <a:rPr lang="en-US"/>
              <a:pPr/>
              <a:t>17</a:t>
            </a:fld>
            <a:endParaRPr lang="en-US"/>
          </a:p>
        </p:txBody>
      </p:sp>
      <p:pic>
        <p:nvPicPr>
          <p:cNvPr id="457738" name="Picture 10"/>
          <p:cNvPicPr>
            <a:picLocks noGrp="1" noChangeAspect="1" noChangeArrowheads="1"/>
          </p:cNvPicPr>
          <p:nvPr>
            <p:ph sz="quarter" idx="1"/>
          </p:nvPr>
        </p:nvPicPr>
        <p:blipFill>
          <a:blip r:embed="rId3"/>
          <a:srcRect/>
          <a:stretch>
            <a:fillRect/>
          </a:stretch>
        </p:blipFill>
        <p:spPr>
          <a:xfrm>
            <a:off x="1066800" y="2362200"/>
            <a:ext cx="6477000" cy="1692275"/>
          </a:xfrm>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t>Component diagrams</a:t>
            </a:r>
          </a:p>
        </p:txBody>
      </p:sp>
      <p:sp>
        <p:nvSpPr>
          <p:cNvPr id="6" name="Slide Number Placeholder 5"/>
          <p:cNvSpPr>
            <a:spLocks noGrp="1"/>
          </p:cNvSpPr>
          <p:nvPr>
            <p:ph type="sldNum" sz="quarter" idx="12"/>
          </p:nvPr>
        </p:nvSpPr>
        <p:spPr/>
        <p:txBody>
          <a:bodyPr/>
          <a:lstStyle/>
          <a:p>
            <a:fld id="{755A9D28-E688-4A15-90A5-4C74DC6903D4}" type="slidenum">
              <a:rPr lang="en-US"/>
              <a:pPr/>
              <a:t>18</a:t>
            </a:fld>
            <a:endParaRPr lang="en-US"/>
          </a:p>
        </p:txBody>
      </p:sp>
      <p:pic>
        <p:nvPicPr>
          <p:cNvPr id="458778" name="Picture 26"/>
          <p:cNvPicPr>
            <a:picLocks noGrp="1" noChangeAspect="1" noChangeArrowheads="1"/>
          </p:cNvPicPr>
          <p:nvPr>
            <p:ph sz="quarter" idx="1"/>
          </p:nvPr>
        </p:nvPicPr>
        <p:blipFill>
          <a:blip r:embed="rId3"/>
          <a:srcRect/>
          <a:stretch>
            <a:fillRect/>
          </a:stretch>
        </p:blipFill>
        <p:spPr>
          <a:xfrm>
            <a:off x="1066800" y="3111500"/>
            <a:ext cx="5943600" cy="1039813"/>
          </a:xfrm>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t>Deployment diagrams</a:t>
            </a:r>
          </a:p>
        </p:txBody>
      </p:sp>
      <p:sp>
        <p:nvSpPr>
          <p:cNvPr id="6" name="Slide Number Placeholder 5"/>
          <p:cNvSpPr>
            <a:spLocks noGrp="1"/>
          </p:cNvSpPr>
          <p:nvPr>
            <p:ph type="sldNum" sz="quarter" idx="12"/>
          </p:nvPr>
        </p:nvSpPr>
        <p:spPr/>
        <p:txBody>
          <a:bodyPr/>
          <a:lstStyle/>
          <a:p>
            <a:fld id="{D42E6FCB-68A2-4264-9CC2-3538A5F3F451}" type="slidenum">
              <a:rPr lang="en-US"/>
              <a:pPr/>
              <a:t>19</a:t>
            </a:fld>
            <a:endParaRPr lang="en-US"/>
          </a:p>
        </p:txBody>
      </p:sp>
      <p:pic>
        <p:nvPicPr>
          <p:cNvPr id="459850" name="Picture 74"/>
          <p:cNvPicPr>
            <a:picLocks noGrp="1" noChangeAspect="1" noChangeArrowheads="1"/>
          </p:cNvPicPr>
          <p:nvPr>
            <p:ph sz="quarter" idx="1"/>
          </p:nvPr>
        </p:nvPicPr>
        <p:blipFill>
          <a:blip r:embed="rId3"/>
          <a:srcRect/>
          <a:stretch>
            <a:fillRect/>
          </a:stretch>
        </p:blipFill>
        <p:spPr>
          <a:xfrm>
            <a:off x="1066800" y="2590800"/>
            <a:ext cx="7543800" cy="1347788"/>
          </a:xfrm>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just">
              <a:lnSpc>
                <a:spcPct val="90000"/>
              </a:lnSpc>
            </a:pPr>
            <a:r>
              <a:rPr lang="en-GB" dirty="0" smtClean="0">
                <a:cs typeface="Times" pitchFamily="1" charset="0"/>
              </a:rPr>
              <a:t> </a:t>
            </a:r>
            <a:r>
              <a:rPr lang="en-GB" dirty="0">
                <a:cs typeface="Times" pitchFamily="1" charset="0"/>
              </a:rPr>
              <a:t>Introduction to Patterns</a:t>
            </a:r>
            <a:r>
              <a:rPr lang="en-US" dirty="0"/>
              <a:t> </a:t>
            </a:r>
          </a:p>
        </p:txBody>
      </p:sp>
      <p:sp>
        <p:nvSpPr>
          <p:cNvPr id="6" name="Slide Number Placeholder 5"/>
          <p:cNvSpPr>
            <a:spLocks noGrp="1"/>
          </p:cNvSpPr>
          <p:nvPr>
            <p:ph type="sldNum" sz="quarter" idx="12"/>
          </p:nvPr>
        </p:nvSpPr>
        <p:spPr/>
        <p:txBody>
          <a:bodyPr/>
          <a:lstStyle/>
          <a:p>
            <a:fld id="{3F9F827C-8C60-4160-BA8B-851E6B5CD15B}" type="slidenum">
              <a:rPr lang="en-US"/>
              <a:pPr/>
              <a:t>2</a:t>
            </a:fld>
            <a:endParaRPr lang="en-US"/>
          </a:p>
        </p:txBody>
      </p:sp>
      <p:sp>
        <p:nvSpPr>
          <p:cNvPr id="194563" name="Rectangle 3"/>
          <p:cNvSpPr>
            <a:spLocks noGrp="1" noChangeArrowheads="1"/>
          </p:cNvSpPr>
          <p:nvPr>
            <p:ph sz="quarter" idx="1"/>
          </p:nvPr>
        </p:nvSpPr>
        <p:spPr/>
        <p:txBody>
          <a:bodyPr/>
          <a:lstStyle/>
          <a:p>
            <a:pPr algn="just"/>
            <a:r>
              <a:rPr lang="en-US" sz="2000">
                <a:cs typeface="Times" pitchFamily="1" charset="0"/>
              </a:rPr>
              <a:t>The recurring aspects of designs are called </a:t>
            </a:r>
            <a:r>
              <a:rPr lang="en-US" sz="2000" i="1">
                <a:cs typeface="Times" pitchFamily="1" charset="0"/>
              </a:rPr>
              <a:t>design patterns.</a:t>
            </a:r>
            <a:r>
              <a:rPr lang="en-US" sz="2000"/>
              <a:t> </a:t>
            </a:r>
          </a:p>
          <a:p>
            <a:pPr lvl="1" algn="just"/>
            <a:r>
              <a:rPr lang="en-US" sz="2000">
                <a:cs typeface="Times" pitchFamily="1" charset="0"/>
              </a:rPr>
              <a:t>A </a:t>
            </a:r>
            <a:r>
              <a:rPr lang="en-US" sz="2000" i="1">
                <a:cs typeface="Times" pitchFamily="1" charset="0"/>
              </a:rPr>
              <a:t>pattern</a:t>
            </a:r>
            <a:r>
              <a:rPr lang="en-US" sz="2000">
                <a:cs typeface="Times" pitchFamily="1" charset="0"/>
              </a:rPr>
              <a:t> is the outline of a reusable solution to a general problem encountered in a particular context</a:t>
            </a:r>
            <a:r>
              <a:rPr lang="en-US" sz="2000"/>
              <a:t> </a:t>
            </a:r>
          </a:p>
          <a:p>
            <a:pPr lvl="1" algn="just"/>
            <a:r>
              <a:rPr lang="en-US" sz="2000">
                <a:cs typeface="Times" pitchFamily="1" charset="0"/>
              </a:rPr>
              <a:t>Many of them have been systematically documented for all software developers to use</a:t>
            </a:r>
            <a:r>
              <a:rPr lang="en-US" sz="2000"/>
              <a:t> </a:t>
            </a:r>
          </a:p>
          <a:p>
            <a:pPr lvl="1" algn="just"/>
            <a:r>
              <a:rPr lang="en-US" sz="2000">
                <a:cs typeface="Times" pitchFamily="1" charset="0"/>
              </a:rPr>
              <a:t>A good pattern should</a:t>
            </a:r>
          </a:p>
          <a:p>
            <a:pPr lvl="2" algn="just"/>
            <a:r>
              <a:rPr lang="en-US" sz="2000">
                <a:cs typeface="Times" pitchFamily="1" charset="0"/>
              </a:rPr>
              <a:t>Be as general as possible</a:t>
            </a:r>
          </a:p>
          <a:p>
            <a:pPr lvl="2" algn="just"/>
            <a:r>
              <a:rPr lang="en-US" sz="2000">
                <a:cs typeface="Times" pitchFamily="1" charset="0"/>
              </a:rPr>
              <a:t>Contain a solution that has been proven to effectively solve the problem in the indicated context. </a:t>
            </a:r>
          </a:p>
          <a:p>
            <a:pPr lvl="1" algn="just">
              <a:buFontTx/>
              <a:buNone/>
            </a:pPr>
            <a:r>
              <a:rPr lang="en-US" sz="2000" i="1">
                <a:cs typeface="Times" pitchFamily="1" charset="0"/>
              </a:rPr>
              <a:t>Studying patterns is an effective way to learn from the experience of others</a:t>
            </a:r>
            <a:r>
              <a:rPr lang="en-US" sz="2000" i="1"/>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GB" dirty="0" smtClean="0">
                <a:cs typeface="Times" charset="0"/>
              </a:rPr>
              <a:t> </a:t>
            </a:r>
            <a:r>
              <a:rPr lang="en-GB" dirty="0">
                <a:cs typeface="Times" charset="0"/>
              </a:rPr>
              <a:t>Architectural Patterns</a:t>
            </a:r>
            <a:r>
              <a:rPr lang="en-US" dirty="0"/>
              <a:t> </a:t>
            </a:r>
          </a:p>
        </p:txBody>
      </p:sp>
      <p:sp>
        <p:nvSpPr>
          <p:cNvPr id="6" name="Slide Number Placeholder 5"/>
          <p:cNvSpPr>
            <a:spLocks noGrp="1"/>
          </p:cNvSpPr>
          <p:nvPr>
            <p:ph type="sldNum" sz="quarter" idx="12"/>
          </p:nvPr>
        </p:nvSpPr>
        <p:spPr/>
        <p:txBody>
          <a:bodyPr/>
          <a:lstStyle/>
          <a:p>
            <a:fld id="{23C3B72F-9A4F-43C2-AAE9-9EDCE9EDD390}" type="slidenum">
              <a:rPr lang="en-US"/>
              <a:pPr/>
              <a:t>20</a:t>
            </a:fld>
            <a:endParaRPr lang="en-US"/>
          </a:p>
        </p:txBody>
      </p:sp>
      <p:sp>
        <p:nvSpPr>
          <p:cNvPr id="460803" name="Rectangle 3"/>
          <p:cNvSpPr>
            <a:spLocks noGrp="1" noChangeArrowheads="1"/>
          </p:cNvSpPr>
          <p:nvPr>
            <p:ph sz="quarter" idx="1"/>
          </p:nvPr>
        </p:nvSpPr>
        <p:spPr/>
        <p:txBody>
          <a:bodyPr/>
          <a:lstStyle/>
          <a:p>
            <a:r>
              <a:rPr lang="en-GB">
                <a:cs typeface="Times" charset="0"/>
              </a:rPr>
              <a:t>The notion of patterns can be applied to software architecture. </a:t>
            </a:r>
          </a:p>
          <a:p>
            <a:pPr lvl="1"/>
            <a:r>
              <a:rPr lang="en-GB">
                <a:cs typeface="Times" charset="0"/>
              </a:rPr>
              <a:t>These are called</a:t>
            </a:r>
            <a:r>
              <a:rPr lang="en-GB" i="1">
                <a:cs typeface="Times" charset="0"/>
              </a:rPr>
              <a:t> architectural patterns</a:t>
            </a:r>
            <a:r>
              <a:rPr lang="en-GB">
                <a:cs typeface="Times" charset="0"/>
              </a:rPr>
              <a:t> or </a:t>
            </a:r>
            <a:r>
              <a:rPr lang="en-GB" i="1">
                <a:cs typeface="Times" charset="0"/>
              </a:rPr>
              <a:t>architectural styles</a:t>
            </a:r>
            <a:r>
              <a:rPr lang="en-GB">
                <a:cs typeface="Times" charset="0"/>
              </a:rPr>
              <a:t>. </a:t>
            </a:r>
          </a:p>
          <a:p>
            <a:pPr lvl="1"/>
            <a:r>
              <a:rPr lang="en-GB">
                <a:cs typeface="Times" charset="0"/>
              </a:rPr>
              <a:t>Each allows you to design flexible systems using components </a:t>
            </a:r>
          </a:p>
          <a:p>
            <a:pPr lvl="2"/>
            <a:r>
              <a:rPr lang="en-GB">
                <a:cs typeface="Times" charset="0"/>
              </a:rPr>
              <a:t>The components are as independent of each other as possible.</a:t>
            </a:r>
            <a:r>
              <a:rPr lang="en-US">
                <a:cs typeface="Times" charset="0"/>
              </a:rPr>
              <a:t> </a:t>
            </a:r>
            <a:endParaRPr lang="en-GB">
              <a:cs typeface="Times"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GB">
                <a:cs typeface="Times" charset="0"/>
              </a:rPr>
              <a:t>The Multi-Layer architectural pattern</a:t>
            </a:r>
            <a:r>
              <a:rPr lang="en-US"/>
              <a:t> </a:t>
            </a:r>
          </a:p>
        </p:txBody>
      </p:sp>
      <p:sp>
        <p:nvSpPr>
          <p:cNvPr id="6" name="Slide Number Placeholder 5"/>
          <p:cNvSpPr>
            <a:spLocks noGrp="1"/>
          </p:cNvSpPr>
          <p:nvPr>
            <p:ph type="sldNum" sz="quarter" idx="12"/>
          </p:nvPr>
        </p:nvSpPr>
        <p:spPr/>
        <p:txBody>
          <a:bodyPr/>
          <a:lstStyle/>
          <a:p>
            <a:fld id="{3031DCB5-DDA3-4263-93B0-5AD1E1AB93A6}" type="slidenum">
              <a:rPr lang="en-US"/>
              <a:pPr/>
              <a:t>21</a:t>
            </a:fld>
            <a:endParaRPr lang="en-US"/>
          </a:p>
        </p:txBody>
      </p:sp>
      <p:sp>
        <p:nvSpPr>
          <p:cNvPr id="540675" name="Rectangle 3"/>
          <p:cNvSpPr>
            <a:spLocks noGrp="1" noChangeArrowheads="1"/>
          </p:cNvSpPr>
          <p:nvPr>
            <p:ph sz="quarter" idx="1"/>
          </p:nvPr>
        </p:nvSpPr>
        <p:spPr/>
        <p:txBody>
          <a:bodyPr/>
          <a:lstStyle/>
          <a:p>
            <a:r>
              <a:rPr lang="en-GB" sz="2000" dirty="0">
                <a:cs typeface="Times" charset="0"/>
              </a:rPr>
              <a:t>In a layered system, each layer communicates only with the layer immediately below it. </a:t>
            </a:r>
          </a:p>
          <a:p>
            <a:pPr lvl="1"/>
            <a:r>
              <a:rPr lang="en-GB" sz="2000" dirty="0">
                <a:cs typeface="Times" charset="0"/>
              </a:rPr>
              <a:t>Each layer has a well-defined interface used by the layer immediately above. </a:t>
            </a:r>
          </a:p>
          <a:p>
            <a:pPr lvl="2"/>
            <a:r>
              <a:rPr lang="en-GB" sz="2000" dirty="0">
                <a:cs typeface="Times" charset="0"/>
              </a:rPr>
              <a:t>The higher layer sees the lower layer as a set of </a:t>
            </a:r>
            <a:r>
              <a:rPr lang="en-GB" sz="2000" i="1" dirty="0">
                <a:cs typeface="Times" charset="0"/>
              </a:rPr>
              <a:t>services</a:t>
            </a:r>
            <a:r>
              <a:rPr lang="en-US" sz="2000" dirty="0"/>
              <a:t>.</a:t>
            </a:r>
          </a:p>
          <a:p>
            <a:pPr lvl="1"/>
            <a:r>
              <a:rPr lang="en-GB" sz="2000" dirty="0">
                <a:cs typeface="Times" charset="0"/>
              </a:rPr>
              <a:t>A complex system can be built by superposing layers at increasing levels of abstraction.</a:t>
            </a:r>
          </a:p>
          <a:p>
            <a:pPr lvl="2"/>
            <a:r>
              <a:rPr lang="en-GB" sz="2000" smtClean="0">
                <a:cs typeface="Times" charset="0"/>
              </a:rPr>
              <a:t>Layers </a:t>
            </a:r>
            <a:r>
              <a:rPr lang="en-GB" sz="2000" dirty="0">
                <a:cs typeface="Times" charset="0"/>
              </a:rPr>
              <a:t>immediately below the UI layer provide the application functions determined by the use-cases. </a:t>
            </a:r>
          </a:p>
          <a:p>
            <a:pPr lvl="2"/>
            <a:r>
              <a:rPr lang="en-GB" sz="2000" dirty="0">
                <a:cs typeface="Times" charset="0"/>
              </a:rPr>
              <a:t>Bottom layers provide general services.</a:t>
            </a:r>
          </a:p>
          <a:p>
            <a:pPr lvl="3"/>
            <a:r>
              <a:rPr lang="en-US" sz="1800" dirty="0"/>
              <a:t>e.g. network communication, database access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GB">
                <a:cs typeface="Times" charset="0"/>
              </a:rPr>
              <a:t>Example of multi-layer systems</a:t>
            </a:r>
            <a:endParaRPr lang="en-US"/>
          </a:p>
        </p:txBody>
      </p:sp>
      <p:sp>
        <p:nvSpPr>
          <p:cNvPr id="6" name="Slide Number Placeholder 5"/>
          <p:cNvSpPr>
            <a:spLocks noGrp="1"/>
          </p:cNvSpPr>
          <p:nvPr>
            <p:ph type="sldNum" sz="quarter" idx="12"/>
          </p:nvPr>
        </p:nvSpPr>
        <p:spPr/>
        <p:txBody>
          <a:bodyPr/>
          <a:lstStyle/>
          <a:p>
            <a:fld id="{3FD330B8-0938-4118-B42D-7ABF976A2EDA}" type="slidenum">
              <a:rPr lang="en-US"/>
              <a:pPr/>
              <a:t>22</a:t>
            </a:fld>
            <a:endParaRPr lang="en-US"/>
          </a:p>
        </p:txBody>
      </p:sp>
      <p:pic>
        <p:nvPicPr>
          <p:cNvPr id="485484" name="Picture 108"/>
          <p:cNvPicPr>
            <a:picLocks noGrp="1" noChangeAspect="1" noChangeArrowheads="1"/>
          </p:cNvPicPr>
          <p:nvPr>
            <p:ph sz="quarter" idx="1"/>
          </p:nvPr>
        </p:nvPicPr>
        <p:blipFill>
          <a:blip r:embed="rId3"/>
          <a:srcRect/>
          <a:stretch>
            <a:fillRect/>
          </a:stretch>
        </p:blipFill>
        <p:spPr>
          <a:xfrm>
            <a:off x="1066800" y="1385888"/>
            <a:ext cx="7543800" cy="4176712"/>
          </a:xfr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normAutofit fontScale="90000"/>
          </a:bodyPr>
          <a:lstStyle/>
          <a:p>
            <a:r>
              <a:rPr lang="en-US"/>
              <a:t>The multi-layer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ED4E1230-3722-4632-B92B-FABB5171FEDA}" type="slidenum">
              <a:rPr lang="en-US"/>
              <a:pPr/>
              <a:t>23</a:t>
            </a:fld>
            <a:endParaRPr lang="en-US"/>
          </a:p>
        </p:txBody>
      </p:sp>
      <p:sp>
        <p:nvSpPr>
          <p:cNvPr id="541701" name="Rectangle 5"/>
          <p:cNvSpPr>
            <a:spLocks noGrp="1" noChangeArrowheads="1"/>
          </p:cNvSpPr>
          <p:nvPr>
            <p:ph sz="quarter" idx="1"/>
          </p:nvPr>
        </p:nvSpPr>
        <p:spPr/>
        <p:txBody>
          <a:bodyPr/>
          <a:lstStyle/>
          <a:p>
            <a:pPr lvl="1" algn="just">
              <a:buFontTx/>
              <a:buNone/>
            </a:pPr>
            <a:r>
              <a:rPr lang="en-GB">
                <a:cs typeface="Times" charset="0"/>
              </a:rPr>
              <a:t>1. </a:t>
            </a:r>
            <a:r>
              <a:rPr lang="en-GB" i="1">
                <a:cs typeface="Times" charset="0"/>
              </a:rPr>
              <a:t>Divide and conquer</a:t>
            </a:r>
            <a:r>
              <a:rPr lang="en-GB">
                <a:cs typeface="Times" charset="0"/>
              </a:rPr>
              <a:t>: The layers can be independently designed.</a:t>
            </a:r>
          </a:p>
          <a:p>
            <a:pPr lvl="1" algn="just">
              <a:buFontTx/>
              <a:buNone/>
            </a:pPr>
            <a:r>
              <a:rPr lang="en-GB">
                <a:cs typeface="Times" charset="0"/>
              </a:rPr>
              <a:t>2. </a:t>
            </a:r>
            <a:r>
              <a:rPr lang="en-GB" i="1">
                <a:cs typeface="Times" charset="0"/>
              </a:rPr>
              <a:t>Increase cohesion</a:t>
            </a:r>
            <a:r>
              <a:rPr lang="en-GB">
                <a:cs typeface="Times" charset="0"/>
              </a:rPr>
              <a:t>: Well-designed layers have layer cohesion.</a:t>
            </a:r>
          </a:p>
          <a:p>
            <a:pPr lvl="1" algn="just">
              <a:buFontTx/>
              <a:buNone/>
            </a:pPr>
            <a:r>
              <a:rPr lang="en-GB">
                <a:cs typeface="Times" charset="0"/>
              </a:rPr>
              <a:t>3. </a:t>
            </a:r>
            <a:r>
              <a:rPr lang="en-GB" i="1">
                <a:cs typeface="Times" charset="0"/>
              </a:rPr>
              <a:t>Reduce coupling</a:t>
            </a:r>
            <a:r>
              <a:rPr lang="en-GB">
                <a:cs typeface="Times" charset="0"/>
              </a:rPr>
              <a:t>: Well-designed lower layers do not know about the higher layers and the only connection between layers is through the API.</a:t>
            </a:r>
          </a:p>
          <a:p>
            <a:pPr lvl="1" algn="just">
              <a:buFontTx/>
              <a:buNone/>
            </a:pPr>
            <a:r>
              <a:rPr lang="en-GB">
                <a:cs typeface="Times" charset="0"/>
              </a:rPr>
              <a:t>4. </a:t>
            </a:r>
            <a:r>
              <a:rPr lang="en-GB" i="1">
                <a:cs typeface="Times" charset="0"/>
              </a:rPr>
              <a:t>Increase abstraction</a:t>
            </a:r>
            <a:r>
              <a:rPr lang="en-GB">
                <a:cs typeface="Times" charset="0"/>
              </a:rPr>
              <a:t>: you do not need to know the details of how the lower layers are implemented. </a:t>
            </a:r>
          </a:p>
          <a:p>
            <a:pPr lvl="1" algn="just">
              <a:buFontTx/>
              <a:buNone/>
            </a:pPr>
            <a:r>
              <a:rPr lang="en-GB">
                <a:cs typeface="Times" charset="0"/>
              </a:rPr>
              <a:t>5. </a:t>
            </a:r>
            <a:r>
              <a:rPr lang="en-GB" i="1">
                <a:cs typeface="Times" charset="0"/>
              </a:rPr>
              <a:t>Increase reusability</a:t>
            </a:r>
            <a:r>
              <a:rPr lang="en-GB">
                <a:cs typeface="Times" charset="0"/>
              </a:rPr>
              <a:t>: The lower layers can often be designed generically.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fontScale="90000"/>
          </a:bodyPr>
          <a:lstStyle/>
          <a:p>
            <a:r>
              <a:rPr lang="en-US"/>
              <a:t>The multi-layer architecture and design principles</a:t>
            </a:r>
            <a:endParaRPr lang="en-GB">
              <a:cs typeface="Times" charset="0"/>
            </a:endParaRP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2206743D-A8C0-4BE6-BFAC-F57B42CB4B20}" type="slidenum">
              <a:rPr lang="en-US"/>
              <a:pPr/>
              <a:t>24</a:t>
            </a:fld>
            <a:endParaRPr lang="en-US"/>
          </a:p>
        </p:txBody>
      </p:sp>
      <p:sp>
        <p:nvSpPr>
          <p:cNvPr id="543747" name="Rectangle 3"/>
          <p:cNvSpPr>
            <a:spLocks noGrp="1" noChangeArrowheads="1"/>
          </p:cNvSpPr>
          <p:nvPr>
            <p:ph sz="quarter" idx="1"/>
          </p:nvPr>
        </p:nvSpPr>
        <p:spPr/>
        <p:txBody>
          <a:bodyPr/>
          <a:lstStyle/>
          <a:p>
            <a:pPr lvl="1" algn="just">
              <a:lnSpc>
                <a:spcPct val="90000"/>
              </a:lnSpc>
              <a:buFontTx/>
              <a:buNone/>
            </a:pPr>
            <a:r>
              <a:rPr lang="en-GB">
                <a:cs typeface="Times" charset="0"/>
              </a:rPr>
              <a:t>6. </a:t>
            </a:r>
            <a:r>
              <a:rPr lang="en-GB" i="1">
                <a:cs typeface="Times" charset="0"/>
              </a:rPr>
              <a:t>Increase reuse</a:t>
            </a:r>
            <a:r>
              <a:rPr lang="en-GB">
                <a:cs typeface="Times" charset="0"/>
              </a:rPr>
              <a:t>: You can often reuse layers built by others that provide the services you need.</a:t>
            </a:r>
          </a:p>
          <a:p>
            <a:pPr lvl="1" algn="just">
              <a:lnSpc>
                <a:spcPct val="90000"/>
              </a:lnSpc>
              <a:buFontTx/>
              <a:buNone/>
            </a:pPr>
            <a:r>
              <a:rPr lang="en-GB">
                <a:cs typeface="Times" charset="0"/>
              </a:rPr>
              <a:t>7. Increase flexibility: you can add new facilities built on lower-level services, or replace higher-level layers.</a:t>
            </a:r>
          </a:p>
          <a:p>
            <a:pPr lvl="1" algn="just">
              <a:lnSpc>
                <a:spcPct val="90000"/>
              </a:lnSpc>
              <a:buFontTx/>
              <a:buNone/>
            </a:pPr>
            <a:r>
              <a:rPr lang="en-GB">
                <a:cs typeface="Times" charset="0"/>
              </a:rPr>
              <a:t>8. </a:t>
            </a:r>
            <a:r>
              <a:rPr lang="en-GB" i="1">
                <a:cs typeface="Times" charset="0"/>
              </a:rPr>
              <a:t>Anticipate obsolescence</a:t>
            </a:r>
            <a:r>
              <a:rPr lang="en-GB">
                <a:cs typeface="Times" charset="0"/>
              </a:rPr>
              <a:t>: By isolating components in separate layers, the system becomes more resistant to obsolescence.</a:t>
            </a:r>
          </a:p>
          <a:p>
            <a:pPr lvl="1" algn="just">
              <a:lnSpc>
                <a:spcPct val="90000"/>
              </a:lnSpc>
              <a:buFontTx/>
              <a:buNone/>
            </a:pPr>
            <a:r>
              <a:rPr lang="en-GB">
                <a:cs typeface="Times" charset="0"/>
              </a:rPr>
              <a:t>9. </a:t>
            </a:r>
            <a:r>
              <a:rPr lang="en-GB" i="1">
                <a:cs typeface="Times" charset="0"/>
              </a:rPr>
              <a:t>Design for portability</a:t>
            </a:r>
            <a:r>
              <a:rPr lang="en-GB">
                <a:cs typeface="Times" charset="0"/>
              </a:rPr>
              <a:t>: All the dependent facilities can be isolated in one of the lower layers.</a:t>
            </a:r>
          </a:p>
          <a:p>
            <a:pPr lvl="1" algn="just">
              <a:lnSpc>
                <a:spcPct val="90000"/>
              </a:lnSpc>
              <a:buFontTx/>
              <a:buNone/>
            </a:pPr>
            <a:r>
              <a:rPr lang="en-GB">
                <a:cs typeface="Times" charset="0"/>
              </a:rPr>
              <a:t>10. </a:t>
            </a:r>
            <a:r>
              <a:rPr lang="en-GB" i="1">
                <a:cs typeface="Times" charset="0"/>
              </a:rPr>
              <a:t>Design for testability</a:t>
            </a:r>
            <a:r>
              <a:rPr lang="en-GB">
                <a:cs typeface="Times" charset="0"/>
              </a:rPr>
              <a:t>: Layers can be tested independently.</a:t>
            </a:r>
          </a:p>
          <a:p>
            <a:pPr lvl="1" algn="just">
              <a:lnSpc>
                <a:spcPct val="90000"/>
              </a:lnSpc>
              <a:buFontTx/>
              <a:buNone/>
            </a:pPr>
            <a:r>
              <a:rPr lang="en-GB">
                <a:cs typeface="Times" charset="0"/>
              </a:rPr>
              <a:t>11. </a:t>
            </a:r>
            <a:r>
              <a:rPr lang="en-GB" i="1">
                <a:cs typeface="Times" charset="0"/>
              </a:rPr>
              <a:t>Design defensively</a:t>
            </a:r>
            <a:r>
              <a:rPr lang="en-GB">
                <a:cs typeface="Times" charset="0"/>
              </a:rPr>
              <a:t>: The APIs of layers are natural places to build in rigorous assertion-checking.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normAutofit fontScale="90000"/>
          </a:bodyPr>
          <a:lstStyle/>
          <a:p>
            <a:r>
              <a:rPr lang="en-GB">
                <a:cs typeface="Times" charset="0"/>
              </a:rPr>
              <a:t>The Client-Server and other distributed architectural patterns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B3802DAB-454A-4A6E-A223-96F61739A68F}" type="slidenum">
              <a:rPr lang="en-US"/>
              <a:pPr/>
              <a:t>25</a:t>
            </a:fld>
            <a:endParaRPr lang="en-US"/>
          </a:p>
        </p:txBody>
      </p:sp>
      <p:sp>
        <p:nvSpPr>
          <p:cNvPr id="438275" name="Rectangle 3"/>
          <p:cNvSpPr>
            <a:spLocks noGrp="1" noChangeArrowheads="1"/>
          </p:cNvSpPr>
          <p:nvPr>
            <p:ph sz="quarter" idx="1"/>
          </p:nvPr>
        </p:nvSpPr>
        <p:spPr/>
        <p:txBody>
          <a:bodyPr/>
          <a:lstStyle/>
          <a:p>
            <a:pPr lvl="1"/>
            <a:r>
              <a:rPr lang="en-GB">
                <a:cs typeface="Times" charset="0"/>
              </a:rPr>
              <a:t>There is at least one component that has the role of </a:t>
            </a:r>
            <a:r>
              <a:rPr lang="en-GB" i="1">
                <a:cs typeface="Times" charset="0"/>
              </a:rPr>
              <a:t>server</a:t>
            </a:r>
            <a:r>
              <a:rPr lang="en-GB">
                <a:cs typeface="Times" charset="0"/>
              </a:rPr>
              <a:t>, waiting for and then handling connections</a:t>
            </a:r>
            <a:r>
              <a:rPr lang="en-US"/>
              <a:t>.</a:t>
            </a:r>
          </a:p>
          <a:p>
            <a:pPr lvl="1"/>
            <a:endParaRPr lang="en-GB">
              <a:cs typeface="Times" charset="0"/>
            </a:endParaRPr>
          </a:p>
          <a:p>
            <a:pPr lvl="1"/>
            <a:r>
              <a:rPr lang="en-GB">
                <a:cs typeface="Times" charset="0"/>
              </a:rPr>
              <a:t>There is at least one component that has the role of </a:t>
            </a:r>
            <a:r>
              <a:rPr lang="en-GB" i="1">
                <a:cs typeface="Times" charset="0"/>
              </a:rPr>
              <a:t>client</a:t>
            </a:r>
            <a:r>
              <a:rPr lang="en-GB">
                <a:cs typeface="Times" charset="0"/>
              </a:rPr>
              <a:t>, initiating connections in order to obtain some service</a:t>
            </a:r>
            <a:r>
              <a:rPr lang="en-US"/>
              <a:t>.</a:t>
            </a:r>
          </a:p>
          <a:p>
            <a:pPr lvl="1"/>
            <a:endParaRPr lang="en-GB">
              <a:cs typeface="Times" charset="0"/>
            </a:endParaRPr>
          </a:p>
          <a:p>
            <a:pPr lvl="1"/>
            <a:r>
              <a:rPr lang="en-GB">
                <a:cs typeface="Times" charset="0"/>
              </a:rPr>
              <a:t>A further extension is the Peer-to-Peer pattern.</a:t>
            </a:r>
          </a:p>
          <a:p>
            <a:pPr lvl="2"/>
            <a:r>
              <a:rPr lang="en-GB">
                <a:cs typeface="Times" charset="0"/>
              </a:rPr>
              <a:t>A system composed of various software components that are distributed over several hosts</a:t>
            </a:r>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GB">
                <a:cs typeface="Times" charset="0"/>
              </a:rPr>
              <a:t>An example of a distributed system</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C9156AA5-5A7B-4D57-B6AA-DD472EDCB68B}" type="slidenum">
              <a:rPr lang="en-US"/>
              <a:pPr/>
              <a:t>26</a:t>
            </a:fld>
            <a:endParaRPr lang="en-US"/>
          </a:p>
        </p:txBody>
      </p:sp>
      <p:pic>
        <p:nvPicPr>
          <p:cNvPr id="483382" name="Picture 54"/>
          <p:cNvPicPr>
            <a:picLocks noGrp="1" noChangeAspect="1" noChangeArrowheads="1"/>
          </p:cNvPicPr>
          <p:nvPr>
            <p:ph sz="quarter" idx="1"/>
          </p:nvPr>
        </p:nvPicPr>
        <p:blipFill>
          <a:blip r:embed="rId3"/>
          <a:srcRect/>
          <a:stretch>
            <a:fillRect/>
          </a:stretch>
        </p:blipFill>
        <p:spPr>
          <a:xfrm>
            <a:off x="1066800" y="2057400"/>
            <a:ext cx="7543800" cy="2874963"/>
          </a:xfrm>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normAutofit fontScale="90000"/>
          </a:bodyPr>
          <a:lstStyle/>
          <a:p>
            <a:r>
              <a:rPr lang="en-US"/>
              <a:t>The distributed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085CDE26-1171-4EDB-852A-E164AEC277F6}" type="slidenum">
              <a:rPr lang="en-US"/>
              <a:pPr/>
              <a:t>27</a:t>
            </a:fld>
            <a:endParaRPr lang="en-US"/>
          </a:p>
        </p:txBody>
      </p:sp>
      <p:sp>
        <p:nvSpPr>
          <p:cNvPr id="544771" name="Rectangle 3"/>
          <p:cNvSpPr>
            <a:spLocks noGrp="1" noChangeArrowheads="1"/>
          </p:cNvSpPr>
          <p:nvPr>
            <p:ph sz="quarter" idx="1"/>
          </p:nvPr>
        </p:nvSpPr>
        <p:spPr/>
        <p:txBody>
          <a:bodyPr/>
          <a:lstStyle/>
          <a:p>
            <a:pPr lvl="1" algn="just">
              <a:buFontTx/>
              <a:buNone/>
            </a:pPr>
            <a:r>
              <a:rPr lang="en-GB" sz="2000">
                <a:cs typeface="Times" charset="0"/>
              </a:rPr>
              <a:t>1. </a:t>
            </a:r>
            <a:r>
              <a:rPr lang="en-GB" sz="2000" i="1">
                <a:cs typeface="Times" charset="0"/>
              </a:rPr>
              <a:t>Divide and conquer</a:t>
            </a:r>
            <a:r>
              <a:rPr lang="en-GB" sz="2000">
                <a:cs typeface="Times" charset="0"/>
              </a:rPr>
              <a:t>: Dividing the system into client and server processes is a strong way to divide the system. </a:t>
            </a:r>
          </a:p>
          <a:p>
            <a:pPr lvl="2" algn="just"/>
            <a:r>
              <a:rPr lang="en-GB" sz="2000">
                <a:cs typeface="Times" charset="0"/>
              </a:rPr>
              <a:t>Each can be separately developed.</a:t>
            </a:r>
          </a:p>
          <a:p>
            <a:pPr lvl="1" algn="just">
              <a:buFontTx/>
              <a:buNone/>
            </a:pPr>
            <a:r>
              <a:rPr lang="en-GB" sz="2000">
                <a:cs typeface="Times" charset="0"/>
              </a:rPr>
              <a:t>2. </a:t>
            </a:r>
            <a:r>
              <a:rPr lang="en-GB" sz="2000" i="1">
                <a:cs typeface="Times" charset="0"/>
              </a:rPr>
              <a:t>Increase cohesion</a:t>
            </a:r>
            <a:r>
              <a:rPr lang="en-GB" sz="2000">
                <a:cs typeface="Times" charset="0"/>
              </a:rPr>
              <a:t>: The server can provide a cohesive service to clients. </a:t>
            </a:r>
          </a:p>
          <a:p>
            <a:pPr lvl="1" algn="just">
              <a:buFontTx/>
              <a:buNone/>
            </a:pPr>
            <a:r>
              <a:rPr lang="en-GB" sz="2000">
                <a:cs typeface="Times" charset="0"/>
              </a:rPr>
              <a:t>3. </a:t>
            </a:r>
            <a:r>
              <a:rPr lang="en-GB" sz="2000" i="1">
                <a:cs typeface="Times" charset="0"/>
              </a:rPr>
              <a:t>Reduce coupling</a:t>
            </a:r>
            <a:r>
              <a:rPr lang="en-GB" sz="2000">
                <a:cs typeface="Times" charset="0"/>
              </a:rPr>
              <a:t>: There is usually only one communication channel exchanging simple messages.</a:t>
            </a:r>
          </a:p>
          <a:p>
            <a:pPr lvl="1" algn="just">
              <a:buFontTx/>
              <a:buNone/>
            </a:pPr>
            <a:r>
              <a:rPr lang="en-GB" sz="2000">
                <a:cs typeface="Times" charset="0"/>
              </a:rPr>
              <a:t>4. </a:t>
            </a:r>
            <a:r>
              <a:rPr lang="en-GB" sz="2000" i="1">
                <a:cs typeface="Times" charset="0"/>
              </a:rPr>
              <a:t>Increase abstraction</a:t>
            </a:r>
            <a:r>
              <a:rPr lang="en-GB" sz="2000">
                <a:cs typeface="Times" charset="0"/>
              </a:rPr>
              <a:t>: Separate distributed components are often good abstractions.</a:t>
            </a:r>
          </a:p>
          <a:p>
            <a:pPr lvl="1" algn="just">
              <a:buFontTx/>
              <a:buNone/>
            </a:pPr>
            <a:r>
              <a:rPr lang="en-GB" sz="2000">
                <a:cs typeface="Times" charset="0"/>
              </a:rPr>
              <a:t>6. </a:t>
            </a:r>
            <a:r>
              <a:rPr lang="en-GB" sz="2000" i="1">
                <a:cs typeface="Times" charset="0"/>
              </a:rPr>
              <a:t>Increase reuse</a:t>
            </a:r>
            <a:r>
              <a:rPr lang="en-GB" sz="2000">
                <a:cs typeface="Times" charset="0"/>
              </a:rPr>
              <a:t>: It is often possible to find suitable frameworks on which to build good distributed systems</a:t>
            </a:r>
          </a:p>
          <a:p>
            <a:pPr lvl="2" algn="just"/>
            <a:r>
              <a:rPr lang="en-GB" sz="2000">
                <a:cs typeface="Times" charset="0"/>
              </a:rPr>
              <a:t>However, client-server systems are often very application specific.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normAutofit fontScale="90000"/>
          </a:bodyPr>
          <a:lstStyle/>
          <a:p>
            <a:pPr algn="just"/>
            <a:r>
              <a:rPr lang="en-US"/>
              <a:t>The distributed architecture and design principles</a:t>
            </a:r>
            <a:endParaRPr lang="en-GB">
              <a:cs typeface="Times" charset="0"/>
            </a:endParaRP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856F4E11-91FE-48B4-9058-EDD3776868CE}" type="slidenum">
              <a:rPr lang="en-US"/>
              <a:pPr/>
              <a:t>28</a:t>
            </a:fld>
            <a:endParaRPr lang="en-US"/>
          </a:p>
        </p:txBody>
      </p:sp>
      <p:sp>
        <p:nvSpPr>
          <p:cNvPr id="546819" name="Rectangle 3"/>
          <p:cNvSpPr>
            <a:spLocks noGrp="1" noChangeArrowheads="1"/>
          </p:cNvSpPr>
          <p:nvPr>
            <p:ph sz="quarter" idx="1"/>
          </p:nvPr>
        </p:nvSpPr>
        <p:spPr/>
        <p:txBody>
          <a:bodyPr/>
          <a:lstStyle/>
          <a:p>
            <a:pPr lvl="1" algn="just">
              <a:buFontTx/>
              <a:buNone/>
            </a:pPr>
            <a:r>
              <a:rPr lang="en-GB">
                <a:cs typeface="Times" charset="0"/>
              </a:rPr>
              <a:t>7. </a:t>
            </a:r>
            <a:r>
              <a:rPr lang="en-GB" i="1">
                <a:cs typeface="Times" charset="0"/>
              </a:rPr>
              <a:t>Design for flexibility</a:t>
            </a:r>
            <a:r>
              <a:rPr lang="en-GB">
                <a:cs typeface="Times" charset="0"/>
              </a:rPr>
              <a:t>: Distributed systems can often be easily reconfigured by adding extra servers or clients. </a:t>
            </a:r>
          </a:p>
          <a:p>
            <a:pPr lvl="1" algn="just">
              <a:buFontTx/>
              <a:buNone/>
            </a:pPr>
            <a:r>
              <a:rPr lang="en-GB">
                <a:cs typeface="Times" charset="0"/>
              </a:rPr>
              <a:t>9. </a:t>
            </a:r>
            <a:r>
              <a:rPr lang="en-GB" i="1">
                <a:cs typeface="Times" charset="0"/>
              </a:rPr>
              <a:t>Design for portability</a:t>
            </a:r>
            <a:r>
              <a:rPr lang="en-GB">
                <a:cs typeface="Times" charset="0"/>
              </a:rPr>
              <a:t>: You can write clients for new platforms without having to port the server.</a:t>
            </a:r>
          </a:p>
          <a:p>
            <a:pPr lvl="1" algn="just">
              <a:buFontTx/>
              <a:buNone/>
            </a:pPr>
            <a:r>
              <a:rPr lang="en-GB">
                <a:cs typeface="Times" charset="0"/>
              </a:rPr>
              <a:t>10 </a:t>
            </a:r>
            <a:r>
              <a:rPr lang="en-GB" i="1">
                <a:cs typeface="Times" charset="0"/>
              </a:rPr>
              <a:t>Design for testability</a:t>
            </a:r>
            <a:r>
              <a:rPr lang="en-GB">
                <a:cs typeface="Times" charset="0"/>
              </a:rPr>
              <a:t>: You can test clients and servers independently.</a:t>
            </a:r>
          </a:p>
          <a:p>
            <a:pPr lvl="1" algn="just">
              <a:buFontTx/>
              <a:buNone/>
            </a:pPr>
            <a:r>
              <a:rPr lang="en-GB">
                <a:cs typeface="Times" charset="0"/>
              </a:rPr>
              <a:t>11. </a:t>
            </a:r>
            <a:r>
              <a:rPr lang="en-GB" i="1">
                <a:cs typeface="Times" charset="0"/>
              </a:rPr>
              <a:t>Design defensively</a:t>
            </a:r>
            <a:r>
              <a:rPr lang="en-GB">
                <a:cs typeface="Times" charset="0"/>
              </a:rPr>
              <a:t>: You can put rigorous checks in the message handling code.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GB">
                <a:cs typeface="Times" charset="0"/>
              </a:rPr>
              <a:t>The Broker architectural pattern</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5A195B89-275D-45DE-A1B4-56D774D32E4D}" type="slidenum">
              <a:rPr lang="en-US"/>
              <a:pPr/>
              <a:t>29</a:t>
            </a:fld>
            <a:endParaRPr lang="en-US"/>
          </a:p>
        </p:txBody>
      </p:sp>
      <p:sp>
        <p:nvSpPr>
          <p:cNvPr id="463875" name="Rectangle 3"/>
          <p:cNvSpPr>
            <a:spLocks noGrp="1" noChangeArrowheads="1"/>
          </p:cNvSpPr>
          <p:nvPr>
            <p:ph sz="quarter" idx="1"/>
          </p:nvPr>
        </p:nvSpPr>
        <p:spPr/>
        <p:txBody>
          <a:bodyPr/>
          <a:lstStyle/>
          <a:p>
            <a:pPr lvl="1"/>
            <a:r>
              <a:rPr lang="en-GB">
                <a:cs typeface="Times" charset="0"/>
              </a:rPr>
              <a:t>Transparently distribute aspects of the software system to different nodes</a:t>
            </a:r>
            <a:r>
              <a:rPr lang="en-US">
                <a:cs typeface="Times" charset="0"/>
              </a:rPr>
              <a:t> </a:t>
            </a:r>
          </a:p>
          <a:p>
            <a:pPr lvl="2"/>
            <a:r>
              <a:rPr lang="en-GB">
                <a:cs typeface="Times" charset="0"/>
              </a:rPr>
              <a:t>An object can call methods of another object without knowing that this object is remotely  located</a:t>
            </a:r>
            <a:r>
              <a:rPr lang="en-US">
                <a:cs typeface="Times" charset="0"/>
              </a:rPr>
              <a:t>.</a:t>
            </a:r>
          </a:p>
          <a:p>
            <a:pPr lvl="2"/>
            <a:r>
              <a:rPr lang="en-GB">
                <a:cs typeface="Times" charset="0"/>
              </a:rPr>
              <a:t>CORBA is a well-known open standard that allows you to build this kind of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Example</a:t>
            </a:r>
            <a:endParaRPr lang="en-US" dirty="0"/>
          </a:p>
        </p:txBody>
      </p:sp>
      <p:sp>
        <p:nvSpPr>
          <p:cNvPr id="6" name="Slide Number Placeholder 5"/>
          <p:cNvSpPr>
            <a:spLocks noGrp="1"/>
          </p:cNvSpPr>
          <p:nvPr>
            <p:ph type="sldNum" sz="quarter" idx="12"/>
          </p:nvPr>
        </p:nvSpPr>
        <p:spPr/>
        <p:txBody>
          <a:bodyPr/>
          <a:lstStyle/>
          <a:p>
            <a:fld id="{8F768839-A8A0-4352-BED8-939637B06198}" type="slidenum">
              <a:rPr lang="en-US" smtClean="0"/>
              <a:pPr/>
              <a:t>3</a:t>
            </a:fld>
            <a:endParaRPr lang="en-US"/>
          </a:p>
        </p:txBody>
      </p:sp>
      <p:sp>
        <p:nvSpPr>
          <p:cNvPr id="3" name="Content Placeholder 2"/>
          <p:cNvSpPr>
            <a:spLocks noGrp="1"/>
          </p:cNvSpPr>
          <p:nvPr>
            <p:ph sz="quarter" idx="1"/>
          </p:nvPr>
        </p:nvSpPr>
        <p:spPr/>
        <p:txBody>
          <a:bodyPr/>
          <a:lstStyle/>
          <a:p>
            <a:pPr>
              <a:buFont typeface="Arial" pitchFamily="34" charset="0"/>
              <a:buChar char="•"/>
            </a:pPr>
            <a:r>
              <a:rPr lang="en-IN" sz="2000" b="0" dirty="0" smtClean="0"/>
              <a:t> </a:t>
            </a:r>
            <a:r>
              <a:rPr lang="en-US" sz="2000" b="0" dirty="0" smtClean="0"/>
              <a:t>All the episodes of a television series. </a:t>
            </a:r>
          </a:p>
          <a:p>
            <a:pPr>
              <a:buFont typeface="Arial" pitchFamily="34" charset="0"/>
              <a:buChar char="•"/>
            </a:pPr>
            <a:r>
              <a:rPr lang="en-IN" sz="2000" b="0" dirty="0" smtClean="0"/>
              <a:t> </a:t>
            </a:r>
            <a:r>
              <a:rPr lang="en-US" sz="2000" b="0" dirty="0" smtClean="0"/>
              <a:t>The flights that leave at the same time every day for the same destination. </a:t>
            </a:r>
            <a:endParaRPr lang="en-IN" sz="2000" b="0" dirty="0" smtClean="0"/>
          </a:p>
          <a:p>
            <a:pPr>
              <a:buFont typeface="Arial" pitchFamily="34" charset="0"/>
              <a:buChar char="•"/>
            </a:pPr>
            <a:r>
              <a:rPr lang="en-US" sz="2000" b="0" dirty="0" smtClean="0"/>
              <a:t>All the copies of the same book in a library. </a:t>
            </a:r>
          </a:p>
        </p:txBody>
      </p:sp>
      <p:pic>
        <p:nvPicPr>
          <p:cNvPr id="1026" name="Picture 2"/>
          <p:cNvPicPr>
            <a:picLocks noChangeAspect="1" noChangeArrowheads="1"/>
          </p:cNvPicPr>
          <p:nvPr/>
        </p:nvPicPr>
        <p:blipFill>
          <a:blip r:embed="rId3"/>
          <a:srcRect/>
          <a:stretch>
            <a:fillRect/>
          </a:stretch>
        </p:blipFill>
        <p:spPr bwMode="auto">
          <a:xfrm>
            <a:off x="1000100" y="3000372"/>
            <a:ext cx="1724025" cy="20764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786050" y="2928934"/>
            <a:ext cx="1638300" cy="2905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5367342" y="2786058"/>
            <a:ext cx="3438522" cy="3009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3" name="Picture 9" descr="C:\Users\96654\Desktop\download.png"/>
          <p:cNvPicPr>
            <a:picLocks noChangeAspect="1" noChangeArrowheads="1"/>
          </p:cNvPicPr>
          <p:nvPr/>
        </p:nvPicPr>
        <p:blipFill>
          <a:blip r:embed="rId6"/>
          <a:srcRect/>
          <a:stretch>
            <a:fillRect/>
          </a:stretch>
        </p:blipFill>
        <p:spPr bwMode="auto">
          <a:xfrm>
            <a:off x="6786578" y="5981708"/>
            <a:ext cx="1214446" cy="87629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t>Example of a Broker system</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CAE099D6-9E4D-4755-B621-3588DFFF8A9E}" type="slidenum">
              <a:rPr lang="en-US"/>
              <a:pPr/>
              <a:t>30</a:t>
            </a:fld>
            <a:endParaRPr lang="en-US"/>
          </a:p>
        </p:txBody>
      </p:sp>
      <p:pic>
        <p:nvPicPr>
          <p:cNvPr id="547849" name="Picture 9"/>
          <p:cNvPicPr>
            <a:picLocks noGrp="1" noChangeAspect="1" noChangeArrowheads="1"/>
          </p:cNvPicPr>
          <p:nvPr>
            <p:ph sz="quarter" idx="1"/>
          </p:nvPr>
        </p:nvPicPr>
        <p:blipFill>
          <a:blip r:embed="rId3"/>
          <a:srcRect/>
          <a:stretch>
            <a:fillRect/>
          </a:stretch>
        </p:blipFill>
        <p:spPr>
          <a:xfrm>
            <a:off x="1066800" y="2590800"/>
            <a:ext cx="7543800" cy="850900"/>
          </a:xfrm>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normAutofit fontScale="90000"/>
          </a:bodyPr>
          <a:lstStyle/>
          <a:p>
            <a:r>
              <a:rPr lang="en-US"/>
              <a:t>The broker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08AB31B7-0D7F-420B-82DF-7B5A5A672933}" type="slidenum">
              <a:rPr lang="en-US"/>
              <a:pPr/>
              <a:t>31</a:t>
            </a:fld>
            <a:endParaRPr lang="en-US"/>
          </a:p>
        </p:txBody>
      </p:sp>
      <p:sp>
        <p:nvSpPr>
          <p:cNvPr id="548867" name="Rectangle 3"/>
          <p:cNvSpPr>
            <a:spLocks noGrp="1" noChangeArrowheads="1"/>
          </p:cNvSpPr>
          <p:nvPr>
            <p:ph sz="quarter" idx="1"/>
          </p:nvPr>
        </p:nvSpPr>
        <p:spPr>
          <a:xfrm>
            <a:off x="1066800" y="1295400"/>
            <a:ext cx="7543800" cy="4800600"/>
          </a:xfrm>
        </p:spPr>
        <p:txBody>
          <a:bodyPr/>
          <a:lstStyle/>
          <a:p>
            <a:pPr lvl="1" algn="just">
              <a:buFontTx/>
              <a:buNone/>
            </a:pPr>
            <a:r>
              <a:rPr lang="en-GB" sz="2000">
                <a:cs typeface="Times" charset="0"/>
              </a:rPr>
              <a:t>1. </a:t>
            </a:r>
            <a:r>
              <a:rPr lang="en-GB" sz="2000" i="1">
                <a:cs typeface="Times" charset="0"/>
              </a:rPr>
              <a:t>Divide and conquer</a:t>
            </a:r>
            <a:r>
              <a:rPr lang="en-GB" sz="2000">
                <a:cs typeface="Times" charset="0"/>
              </a:rPr>
              <a:t>: The remote objects can be independently designed.</a:t>
            </a:r>
          </a:p>
          <a:p>
            <a:pPr lvl="1" algn="just">
              <a:buFontTx/>
              <a:buNone/>
            </a:pPr>
            <a:r>
              <a:rPr lang="en-GB" sz="2000">
                <a:cs typeface="Times" charset="0"/>
              </a:rPr>
              <a:t>5. </a:t>
            </a:r>
            <a:r>
              <a:rPr lang="en-GB" sz="2000" i="1">
                <a:cs typeface="Times" charset="0"/>
              </a:rPr>
              <a:t>Increase reusability</a:t>
            </a:r>
            <a:r>
              <a:rPr lang="en-GB" sz="2000">
                <a:cs typeface="Times" charset="0"/>
              </a:rPr>
              <a:t>: It is often possible to design the remote objects so that other systems can use them too.</a:t>
            </a:r>
          </a:p>
          <a:p>
            <a:pPr lvl="1" algn="just">
              <a:buFontTx/>
              <a:buNone/>
            </a:pPr>
            <a:r>
              <a:rPr lang="en-GB" sz="2000">
                <a:cs typeface="Times" charset="0"/>
              </a:rPr>
              <a:t>6. </a:t>
            </a:r>
            <a:r>
              <a:rPr lang="en-GB" sz="2000" i="1">
                <a:cs typeface="Times" charset="0"/>
              </a:rPr>
              <a:t>Increase reuse</a:t>
            </a:r>
            <a:r>
              <a:rPr lang="en-GB" sz="2000">
                <a:cs typeface="Times" charset="0"/>
              </a:rPr>
              <a:t>: You may be able to reuse remote objects that others have created.</a:t>
            </a:r>
          </a:p>
          <a:p>
            <a:pPr lvl="1" algn="just">
              <a:buFontTx/>
              <a:buNone/>
            </a:pPr>
            <a:r>
              <a:rPr lang="en-GB" sz="2000">
                <a:cs typeface="Times" charset="0"/>
              </a:rPr>
              <a:t>7. </a:t>
            </a:r>
            <a:r>
              <a:rPr lang="en-GB" sz="2000" i="1">
                <a:cs typeface="Times" charset="0"/>
              </a:rPr>
              <a:t>Design for flexibility</a:t>
            </a:r>
            <a:r>
              <a:rPr lang="en-GB" sz="2000">
                <a:cs typeface="Times" charset="0"/>
              </a:rPr>
              <a:t>: The brokers can be updated as required, or the proxy can communicate with a different remote object.</a:t>
            </a:r>
          </a:p>
          <a:p>
            <a:pPr lvl="1" algn="just">
              <a:buFontTx/>
              <a:buNone/>
            </a:pPr>
            <a:r>
              <a:rPr lang="en-GB" sz="2000">
                <a:cs typeface="Times" charset="0"/>
              </a:rPr>
              <a:t>9. </a:t>
            </a:r>
            <a:r>
              <a:rPr lang="en-GB" sz="2000" i="1">
                <a:cs typeface="Times" charset="0"/>
              </a:rPr>
              <a:t>Design for portability</a:t>
            </a:r>
            <a:r>
              <a:rPr lang="en-GB" sz="2000">
                <a:cs typeface="Times" charset="0"/>
              </a:rPr>
              <a:t>: You can write clients for new platforms while still accessing brokers and remote objects on other platforms.</a:t>
            </a:r>
          </a:p>
          <a:p>
            <a:pPr lvl="1" algn="just">
              <a:buFontTx/>
              <a:buNone/>
            </a:pPr>
            <a:r>
              <a:rPr lang="en-GB" sz="2000">
                <a:cs typeface="Times" charset="0"/>
              </a:rPr>
              <a:t>11. </a:t>
            </a:r>
            <a:r>
              <a:rPr lang="en-GB" sz="2000" i="1">
                <a:cs typeface="Times" charset="0"/>
              </a:rPr>
              <a:t>Design defensively</a:t>
            </a:r>
            <a:r>
              <a:rPr lang="en-GB" sz="2000">
                <a:cs typeface="Times" charset="0"/>
              </a:rPr>
              <a:t>: You can provide careful assertion checking in the remote objects.</a:t>
            </a:r>
          </a:p>
          <a:p>
            <a:pPr lvl="1"/>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normAutofit fontScale="90000"/>
          </a:bodyPr>
          <a:lstStyle/>
          <a:p>
            <a:r>
              <a:rPr lang="en-GB">
                <a:cs typeface="Times" charset="0"/>
              </a:rPr>
              <a:t>The Transaction-Processing architectural pattern</a:t>
            </a:r>
            <a:r>
              <a:rPr lang="en-US">
                <a:cs typeface="Times" charset="0"/>
              </a:rPr>
              <a:t> </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AB38030C-A901-4AC9-8A43-91FF67EA34C1}" type="slidenum">
              <a:rPr lang="en-US"/>
              <a:pPr/>
              <a:t>32</a:t>
            </a:fld>
            <a:endParaRPr lang="en-US"/>
          </a:p>
        </p:txBody>
      </p:sp>
      <p:sp>
        <p:nvSpPr>
          <p:cNvPr id="464899" name="Rectangle 3"/>
          <p:cNvSpPr>
            <a:spLocks noGrp="1" noChangeArrowheads="1"/>
          </p:cNvSpPr>
          <p:nvPr>
            <p:ph sz="quarter" idx="1"/>
          </p:nvPr>
        </p:nvSpPr>
        <p:spPr/>
        <p:txBody>
          <a:bodyPr/>
          <a:lstStyle/>
          <a:p>
            <a:r>
              <a:rPr lang="en-GB">
                <a:cs typeface="Times" charset="0"/>
              </a:rPr>
              <a:t>A process reads a series of inputs one by one. </a:t>
            </a:r>
          </a:p>
          <a:p>
            <a:pPr lvl="1"/>
            <a:r>
              <a:rPr lang="en-GB">
                <a:cs typeface="Times" charset="0"/>
              </a:rPr>
              <a:t>Each input describes a </a:t>
            </a:r>
            <a:r>
              <a:rPr lang="en-GB" i="1">
                <a:cs typeface="Times" charset="0"/>
              </a:rPr>
              <a:t>transaction</a:t>
            </a:r>
            <a:r>
              <a:rPr lang="en-GB">
                <a:cs typeface="Times" charset="0"/>
              </a:rPr>
              <a:t> – a command that typically some change to the data stored by the system</a:t>
            </a:r>
          </a:p>
          <a:p>
            <a:pPr lvl="1"/>
            <a:r>
              <a:rPr lang="en-GB">
                <a:cs typeface="Times" charset="0"/>
              </a:rPr>
              <a:t>There is a transaction </a:t>
            </a:r>
            <a:r>
              <a:rPr lang="en-GB" i="1">
                <a:cs typeface="Times" charset="0"/>
              </a:rPr>
              <a:t>dispatcher</a:t>
            </a:r>
            <a:r>
              <a:rPr lang="en-GB">
                <a:cs typeface="Times" charset="0"/>
              </a:rPr>
              <a:t> component that decides what to do with each transaction</a:t>
            </a:r>
          </a:p>
          <a:p>
            <a:pPr lvl="1"/>
            <a:r>
              <a:rPr lang="en-GB">
                <a:cs typeface="Times" charset="0"/>
              </a:rPr>
              <a:t>This dispatches a procedure call or message to one of a series of component that will </a:t>
            </a:r>
            <a:r>
              <a:rPr lang="en-GB" i="1">
                <a:cs typeface="Times" charset="0"/>
              </a:rPr>
              <a:t>handle</a:t>
            </a:r>
            <a:r>
              <a:rPr lang="en-GB">
                <a:cs typeface="Times" charset="0"/>
              </a:rPr>
              <a:t> the transaction</a:t>
            </a:r>
            <a:r>
              <a:rPr lang="en-US">
                <a:cs typeface="Times" charset="0"/>
              </a:rPr>
              <a:t>   </a:t>
            </a:r>
            <a:endParaRPr lang="en-GB">
              <a:cs typeface="Times"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t>Example of a transaction-processing system</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30E0EFFC-5154-40CB-9E96-16590BF5C763}" type="slidenum">
              <a:rPr lang="en-US"/>
              <a:pPr/>
              <a:t>33</a:t>
            </a:fld>
            <a:endParaRPr lang="en-US"/>
          </a:p>
        </p:txBody>
      </p:sp>
      <p:pic>
        <p:nvPicPr>
          <p:cNvPr id="551985" name="Picture 49"/>
          <p:cNvPicPr>
            <a:picLocks noGrp="1" noChangeAspect="1" noChangeArrowheads="1"/>
          </p:cNvPicPr>
          <p:nvPr>
            <p:ph sz="quarter" idx="1"/>
          </p:nvPr>
        </p:nvPicPr>
        <p:blipFill>
          <a:blip r:embed="rId3"/>
          <a:srcRect/>
          <a:stretch>
            <a:fillRect/>
          </a:stretch>
        </p:blipFill>
        <p:spPr>
          <a:xfrm>
            <a:off x="1066800" y="1981200"/>
            <a:ext cx="7543800" cy="1851025"/>
          </a:xfrm>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fontScale="90000"/>
          </a:bodyPr>
          <a:lstStyle/>
          <a:p>
            <a:r>
              <a:rPr lang="en-US"/>
              <a:t>The transaction-processing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4D369D0D-AF7A-4A9E-98DF-0109963064E1}" type="slidenum">
              <a:rPr lang="en-US"/>
              <a:pPr/>
              <a:t>34</a:t>
            </a:fld>
            <a:endParaRPr lang="en-US"/>
          </a:p>
        </p:txBody>
      </p:sp>
      <p:sp>
        <p:nvSpPr>
          <p:cNvPr id="552963" name="Rectangle 3"/>
          <p:cNvSpPr>
            <a:spLocks noGrp="1" noChangeArrowheads="1"/>
          </p:cNvSpPr>
          <p:nvPr>
            <p:ph sz="quarter" idx="1"/>
          </p:nvPr>
        </p:nvSpPr>
        <p:spPr/>
        <p:txBody>
          <a:bodyPr/>
          <a:lstStyle/>
          <a:p>
            <a:pPr lvl="1" algn="just">
              <a:buFontTx/>
              <a:buNone/>
            </a:pPr>
            <a:r>
              <a:rPr lang="en-GB">
                <a:cs typeface="Times" charset="0"/>
              </a:rPr>
              <a:t>1. </a:t>
            </a:r>
            <a:r>
              <a:rPr lang="en-GB" i="1">
                <a:cs typeface="Times" charset="0"/>
              </a:rPr>
              <a:t>Divide and conquer</a:t>
            </a:r>
            <a:r>
              <a:rPr lang="en-GB">
                <a:cs typeface="Times" charset="0"/>
              </a:rPr>
              <a:t>: The transaction handlers are suitable system divisions that you can give to separate software engineers.</a:t>
            </a:r>
          </a:p>
          <a:p>
            <a:pPr lvl="1" algn="just">
              <a:buFontTx/>
              <a:buNone/>
            </a:pPr>
            <a:r>
              <a:rPr lang="en-GB">
                <a:cs typeface="Times" charset="0"/>
              </a:rPr>
              <a:t>2. </a:t>
            </a:r>
            <a:r>
              <a:rPr lang="en-GB" i="1">
                <a:cs typeface="Times" charset="0"/>
              </a:rPr>
              <a:t>Increase cohesion</a:t>
            </a:r>
            <a:r>
              <a:rPr lang="en-GB">
                <a:cs typeface="Times" charset="0"/>
              </a:rPr>
              <a:t>: Transaction handlers are naturally cohesive units.</a:t>
            </a:r>
          </a:p>
          <a:p>
            <a:pPr lvl="1" algn="just">
              <a:buFontTx/>
              <a:buNone/>
            </a:pPr>
            <a:r>
              <a:rPr lang="en-GB">
                <a:cs typeface="Times" charset="0"/>
              </a:rPr>
              <a:t>3. </a:t>
            </a:r>
            <a:r>
              <a:rPr lang="en-GB" i="1">
                <a:cs typeface="Times" charset="0"/>
              </a:rPr>
              <a:t>Reduce coupling</a:t>
            </a:r>
            <a:r>
              <a:rPr lang="en-GB">
                <a:cs typeface="Times" charset="0"/>
              </a:rPr>
              <a:t>: Separating the dispatcher from the handlers tends to reduce coupling.</a:t>
            </a:r>
          </a:p>
          <a:p>
            <a:pPr lvl="1" algn="just">
              <a:buFontTx/>
              <a:buNone/>
            </a:pPr>
            <a:r>
              <a:rPr lang="en-GB">
                <a:cs typeface="Times" charset="0"/>
              </a:rPr>
              <a:t>7. </a:t>
            </a:r>
            <a:r>
              <a:rPr lang="en-GB" i="1">
                <a:cs typeface="Times" charset="0"/>
              </a:rPr>
              <a:t>Design for flexibility</a:t>
            </a:r>
            <a:r>
              <a:rPr lang="en-GB">
                <a:cs typeface="Times" charset="0"/>
              </a:rPr>
              <a:t>: You can readily add new transaction handlers.</a:t>
            </a:r>
          </a:p>
          <a:p>
            <a:pPr lvl="1" algn="just">
              <a:buFontTx/>
              <a:buNone/>
            </a:pPr>
            <a:r>
              <a:rPr lang="en-GB">
                <a:cs typeface="Times" charset="0"/>
              </a:rPr>
              <a:t>11. </a:t>
            </a:r>
            <a:r>
              <a:rPr lang="en-GB" i="1">
                <a:cs typeface="Times" charset="0"/>
              </a:rPr>
              <a:t>Design defensively</a:t>
            </a:r>
            <a:r>
              <a:rPr lang="en-GB">
                <a:cs typeface="Times" charset="0"/>
              </a:rPr>
              <a:t>: You can add assertion checking in each transaction handler and/or in the dispatcher.</a:t>
            </a:r>
          </a:p>
          <a:p>
            <a:pPr lvl="1"/>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GB">
                <a:cs typeface="Times" charset="0"/>
              </a:rPr>
              <a:t>The Pipe-and-Filter architectural pattern</a:t>
            </a:r>
            <a:r>
              <a:rPr lang="en-US">
                <a:cs typeface="Times" charset="0"/>
              </a:rPr>
              <a:t> </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18840B88-6BCB-4C6E-B115-5C180D6DD631}" type="slidenum">
              <a:rPr lang="en-US"/>
              <a:pPr/>
              <a:t>35</a:t>
            </a:fld>
            <a:endParaRPr lang="en-US"/>
          </a:p>
        </p:txBody>
      </p:sp>
      <p:sp>
        <p:nvSpPr>
          <p:cNvPr id="465923" name="Rectangle 3"/>
          <p:cNvSpPr>
            <a:spLocks noGrp="1" noChangeArrowheads="1"/>
          </p:cNvSpPr>
          <p:nvPr>
            <p:ph sz="quarter" idx="1"/>
          </p:nvPr>
        </p:nvSpPr>
        <p:spPr/>
        <p:txBody>
          <a:bodyPr/>
          <a:lstStyle/>
          <a:p>
            <a:r>
              <a:rPr lang="en-GB">
                <a:cs typeface="Times" charset="0"/>
              </a:rPr>
              <a:t>A stream of data, in a relatively simple format, is passed through a series of processes</a:t>
            </a:r>
          </a:p>
          <a:p>
            <a:pPr lvl="1"/>
            <a:r>
              <a:rPr lang="en-GB">
                <a:cs typeface="Times" charset="0"/>
              </a:rPr>
              <a:t>Each of which transforms it in some way. </a:t>
            </a:r>
          </a:p>
          <a:p>
            <a:pPr lvl="1"/>
            <a:r>
              <a:rPr lang="en-GB">
                <a:cs typeface="Times" charset="0"/>
              </a:rPr>
              <a:t>Data is constantly fed into the pipeline.</a:t>
            </a:r>
          </a:p>
          <a:p>
            <a:pPr lvl="1"/>
            <a:r>
              <a:rPr lang="en-GB">
                <a:cs typeface="Times" charset="0"/>
              </a:rPr>
              <a:t>The processes work concurrently.</a:t>
            </a:r>
          </a:p>
          <a:p>
            <a:pPr lvl="1"/>
            <a:r>
              <a:rPr lang="en-GB">
                <a:cs typeface="Times" charset="0"/>
              </a:rPr>
              <a:t>The architecture is very flexible.</a:t>
            </a:r>
          </a:p>
          <a:p>
            <a:pPr lvl="2"/>
            <a:r>
              <a:rPr lang="en-GB">
                <a:cs typeface="Times" charset="0"/>
              </a:rPr>
              <a:t>Almost all the components could be removed</a:t>
            </a:r>
            <a:r>
              <a:rPr lang="en-US">
                <a:cs typeface="Times" charset="0"/>
              </a:rPr>
              <a:t>.</a:t>
            </a:r>
          </a:p>
          <a:p>
            <a:pPr lvl="2"/>
            <a:r>
              <a:rPr lang="en-GB">
                <a:cs typeface="Times" charset="0"/>
              </a:rPr>
              <a:t>Components could be replaced.</a:t>
            </a:r>
            <a:endParaRPr lang="en-US">
              <a:cs typeface="Times" charset="0"/>
            </a:endParaRPr>
          </a:p>
          <a:p>
            <a:pPr lvl="2"/>
            <a:r>
              <a:rPr lang="en-GB">
                <a:cs typeface="Times" charset="0"/>
              </a:rPr>
              <a:t>New components could be inserted.</a:t>
            </a:r>
            <a:r>
              <a:rPr lang="en-US">
                <a:cs typeface="Times" charset="0"/>
              </a:rPr>
              <a:t> </a:t>
            </a:r>
          </a:p>
          <a:p>
            <a:pPr lvl="2"/>
            <a:r>
              <a:rPr lang="en-GB">
                <a:cs typeface="Times" charset="0"/>
              </a:rPr>
              <a:t>Certain components could be reordered.</a:t>
            </a:r>
            <a:r>
              <a:rPr lang="en-US">
                <a:cs typeface="Times" charset="0"/>
              </a:rPr>
              <a:t> </a:t>
            </a:r>
            <a:endParaRPr lang="en-GB">
              <a:cs typeface="Times"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t>Example of a pipe-and-filter system</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F3F16739-136E-484D-BA00-47169D37AA8E}" type="slidenum">
              <a:rPr lang="en-US"/>
              <a:pPr/>
              <a:t>36</a:t>
            </a:fld>
            <a:endParaRPr lang="en-US"/>
          </a:p>
        </p:txBody>
      </p:sp>
      <p:pic>
        <p:nvPicPr>
          <p:cNvPr id="487617" name="Picture 193"/>
          <p:cNvPicPr>
            <a:picLocks noGrp="1" noChangeAspect="1" noChangeArrowheads="1"/>
          </p:cNvPicPr>
          <p:nvPr>
            <p:ph sz="quarter" idx="1"/>
          </p:nvPr>
        </p:nvPicPr>
        <p:blipFill>
          <a:blip r:embed="rId3"/>
          <a:srcRect/>
          <a:stretch>
            <a:fillRect/>
          </a:stretch>
        </p:blipFill>
        <p:spPr>
          <a:xfrm>
            <a:off x="990600" y="1676400"/>
            <a:ext cx="7848600" cy="3233738"/>
          </a:xfrm>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normAutofit fontScale="90000"/>
          </a:bodyPr>
          <a:lstStyle/>
          <a:p>
            <a:r>
              <a:rPr lang="en-US"/>
              <a:t>The pipe-and-filter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CD248B60-8940-44E8-819C-C5828AFD86CC}" type="slidenum">
              <a:rPr lang="en-US"/>
              <a:pPr/>
              <a:t>37</a:t>
            </a:fld>
            <a:endParaRPr lang="en-US"/>
          </a:p>
        </p:txBody>
      </p:sp>
      <p:sp>
        <p:nvSpPr>
          <p:cNvPr id="555011" name="Rectangle 3"/>
          <p:cNvSpPr>
            <a:spLocks noGrp="1" noChangeArrowheads="1"/>
          </p:cNvSpPr>
          <p:nvPr>
            <p:ph sz="quarter" idx="1"/>
          </p:nvPr>
        </p:nvSpPr>
        <p:spPr/>
        <p:txBody>
          <a:bodyPr/>
          <a:lstStyle/>
          <a:p>
            <a:pPr lvl="1" algn="just">
              <a:lnSpc>
                <a:spcPct val="90000"/>
              </a:lnSpc>
              <a:buFontTx/>
              <a:buNone/>
            </a:pPr>
            <a:r>
              <a:rPr lang="en-GB">
                <a:cs typeface="Times" charset="0"/>
              </a:rPr>
              <a:t>1. </a:t>
            </a:r>
            <a:r>
              <a:rPr lang="en-GB" i="1">
                <a:cs typeface="Times" charset="0"/>
              </a:rPr>
              <a:t>Divide and conquer</a:t>
            </a:r>
            <a:r>
              <a:rPr lang="en-GB">
                <a:cs typeface="Times" charset="0"/>
              </a:rPr>
              <a:t>: The separate processes can be independently designed.</a:t>
            </a:r>
          </a:p>
          <a:p>
            <a:pPr lvl="1" algn="just">
              <a:lnSpc>
                <a:spcPct val="90000"/>
              </a:lnSpc>
              <a:buFontTx/>
              <a:buNone/>
            </a:pPr>
            <a:r>
              <a:rPr lang="en-GB">
                <a:cs typeface="Times" charset="0"/>
              </a:rPr>
              <a:t>2. </a:t>
            </a:r>
            <a:r>
              <a:rPr lang="en-GB" i="1">
                <a:cs typeface="Times" charset="0"/>
              </a:rPr>
              <a:t>Increase cohesion</a:t>
            </a:r>
            <a:r>
              <a:rPr lang="en-GB">
                <a:cs typeface="Times" charset="0"/>
              </a:rPr>
              <a:t>: The processes have functional cohesion.</a:t>
            </a:r>
          </a:p>
          <a:p>
            <a:pPr lvl="1" algn="just">
              <a:lnSpc>
                <a:spcPct val="90000"/>
              </a:lnSpc>
              <a:buFontTx/>
              <a:buNone/>
            </a:pPr>
            <a:r>
              <a:rPr lang="en-GB">
                <a:cs typeface="Times" charset="0"/>
              </a:rPr>
              <a:t>3.  </a:t>
            </a:r>
            <a:r>
              <a:rPr lang="en-GB" i="1">
                <a:cs typeface="Times" charset="0"/>
              </a:rPr>
              <a:t>Reduce coupling</a:t>
            </a:r>
            <a:r>
              <a:rPr lang="en-GB">
                <a:cs typeface="Times" charset="0"/>
              </a:rPr>
              <a:t>: The processes have only one input and one output.</a:t>
            </a:r>
          </a:p>
          <a:p>
            <a:pPr lvl="1" algn="just">
              <a:lnSpc>
                <a:spcPct val="90000"/>
              </a:lnSpc>
              <a:buFontTx/>
              <a:buNone/>
            </a:pPr>
            <a:r>
              <a:rPr lang="en-GB">
                <a:cs typeface="Times" charset="0"/>
              </a:rPr>
              <a:t>4. </a:t>
            </a:r>
            <a:r>
              <a:rPr lang="en-GB" i="1">
                <a:cs typeface="Times" charset="0"/>
              </a:rPr>
              <a:t>Increase abstraction</a:t>
            </a:r>
            <a:r>
              <a:rPr lang="en-GB">
                <a:cs typeface="Times" charset="0"/>
              </a:rPr>
              <a:t>: The pipeline components are often good abstractions, hiding their internal details.</a:t>
            </a:r>
          </a:p>
          <a:p>
            <a:pPr lvl="1" algn="just">
              <a:lnSpc>
                <a:spcPct val="90000"/>
              </a:lnSpc>
              <a:buFontTx/>
              <a:buNone/>
            </a:pPr>
            <a:r>
              <a:rPr lang="en-GB">
                <a:cs typeface="Times" charset="0"/>
              </a:rPr>
              <a:t>5. </a:t>
            </a:r>
            <a:r>
              <a:rPr lang="en-GB" i="1">
                <a:cs typeface="Times" charset="0"/>
              </a:rPr>
              <a:t>Increase reusability</a:t>
            </a:r>
            <a:r>
              <a:rPr lang="en-GB">
                <a:cs typeface="Times" charset="0"/>
              </a:rPr>
              <a:t>: The processes can often be used in many different contexts.</a:t>
            </a:r>
          </a:p>
          <a:p>
            <a:pPr lvl="1" algn="just">
              <a:lnSpc>
                <a:spcPct val="90000"/>
              </a:lnSpc>
              <a:buFontTx/>
              <a:buNone/>
            </a:pPr>
            <a:r>
              <a:rPr lang="en-GB">
                <a:cs typeface="Times" charset="0"/>
              </a:rPr>
              <a:t>6. </a:t>
            </a:r>
            <a:r>
              <a:rPr lang="en-GB" i="1">
                <a:cs typeface="Times" charset="0"/>
              </a:rPr>
              <a:t>Increase reuse</a:t>
            </a:r>
            <a:r>
              <a:rPr lang="en-GB">
                <a:cs typeface="Times" charset="0"/>
              </a:rPr>
              <a:t>: It is often possible to find reusable components to insert into a pipeline.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fontScale="90000"/>
          </a:bodyPr>
          <a:lstStyle/>
          <a:p>
            <a:r>
              <a:rPr lang="en-US"/>
              <a:t>The pipe-and-filter architecture and design principles</a:t>
            </a:r>
            <a:endParaRPr lang="en-GB">
              <a:cs typeface="Times" charset="0"/>
            </a:endParaRP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E94441AD-3361-4BCF-8D99-145E7755BEC2}" type="slidenum">
              <a:rPr lang="en-US"/>
              <a:pPr/>
              <a:t>38</a:t>
            </a:fld>
            <a:endParaRPr lang="en-US"/>
          </a:p>
        </p:txBody>
      </p:sp>
      <p:sp>
        <p:nvSpPr>
          <p:cNvPr id="557059" name="Rectangle 3"/>
          <p:cNvSpPr>
            <a:spLocks noGrp="1" noChangeArrowheads="1"/>
          </p:cNvSpPr>
          <p:nvPr>
            <p:ph sz="quarter" idx="1"/>
          </p:nvPr>
        </p:nvSpPr>
        <p:spPr/>
        <p:txBody>
          <a:bodyPr/>
          <a:lstStyle/>
          <a:p>
            <a:pPr lvl="1" algn="just">
              <a:buFontTx/>
              <a:buNone/>
            </a:pPr>
            <a:r>
              <a:rPr lang="en-GB">
                <a:cs typeface="Times" charset="0"/>
              </a:rPr>
              <a:t>7. </a:t>
            </a:r>
            <a:r>
              <a:rPr lang="en-GB" i="1">
                <a:cs typeface="Times" charset="0"/>
              </a:rPr>
              <a:t>Design for flexibility</a:t>
            </a:r>
            <a:r>
              <a:rPr lang="en-GB">
                <a:cs typeface="Times" charset="0"/>
              </a:rPr>
              <a:t>: There are several ways in which the system is flexible.</a:t>
            </a:r>
          </a:p>
          <a:p>
            <a:pPr lvl="1" algn="just">
              <a:buFontTx/>
              <a:buNone/>
            </a:pPr>
            <a:r>
              <a:rPr lang="en-GB">
                <a:cs typeface="Times" charset="0"/>
              </a:rPr>
              <a:t>10. </a:t>
            </a:r>
            <a:r>
              <a:rPr lang="en-GB" i="1">
                <a:cs typeface="Times" charset="0"/>
              </a:rPr>
              <a:t>Design for testability</a:t>
            </a:r>
            <a:r>
              <a:rPr lang="en-GB">
                <a:cs typeface="Times" charset="0"/>
              </a:rPr>
              <a:t>: It is normally easy to test the individual processes.</a:t>
            </a:r>
          </a:p>
          <a:p>
            <a:pPr lvl="1" algn="just">
              <a:buFontTx/>
              <a:buNone/>
            </a:pPr>
            <a:r>
              <a:rPr lang="en-GB">
                <a:cs typeface="Times" charset="0"/>
              </a:rPr>
              <a:t>11. </a:t>
            </a:r>
            <a:r>
              <a:rPr lang="en-GB" i="1">
                <a:cs typeface="Times" charset="0"/>
              </a:rPr>
              <a:t>Design defensively</a:t>
            </a:r>
            <a:r>
              <a:rPr lang="en-GB">
                <a:cs typeface="Times" charset="0"/>
              </a:rPr>
              <a:t>: You rigorously check the inputs of each component, or else you can use design by contract.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normAutofit fontScale="90000"/>
          </a:bodyPr>
          <a:lstStyle/>
          <a:p>
            <a:r>
              <a:rPr lang="en-GB">
                <a:cs typeface="Times" charset="0"/>
              </a:rPr>
              <a:t>The Model-View-Controller (MVC) architectural pattern</a:t>
            </a:r>
            <a:r>
              <a:rPr lang="en-US"/>
              <a:t> </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6E7CC00C-BB61-4ABD-BF4D-D0B9404BEC1E}" type="slidenum">
              <a:rPr lang="en-US"/>
              <a:pPr/>
              <a:t>39</a:t>
            </a:fld>
            <a:endParaRPr lang="en-US"/>
          </a:p>
        </p:txBody>
      </p:sp>
      <p:sp>
        <p:nvSpPr>
          <p:cNvPr id="470019" name="Rectangle 3"/>
          <p:cNvSpPr>
            <a:spLocks noGrp="1" noChangeArrowheads="1"/>
          </p:cNvSpPr>
          <p:nvPr>
            <p:ph sz="quarter" idx="1"/>
          </p:nvPr>
        </p:nvSpPr>
        <p:spPr/>
        <p:txBody>
          <a:bodyPr/>
          <a:lstStyle/>
          <a:p>
            <a:r>
              <a:rPr lang="en-US" dirty="0">
                <a:cs typeface="Times" charset="0"/>
              </a:rPr>
              <a:t>A</a:t>
            </a:r>
            <a:r>
              <a:rPr lang="en-GB" dirty="0">
                <a:cs typeface="Times" charset="0"/>
              </a:rPr>
              <a:t>n architectural pattern used to help separate the user interface layer from other parts of the system</a:t>
            </a:r>
            <a:r>
              <a:rPr lang="en-US" dirty="0"/>
              <a:t> </a:t>
            </a:r>
          </a:p>
          <a:p>
            <a:pPr lvl="1"/>
            <a:r>
              <a:rPr lang="en-GB" dirty="0">
                <a:cs typeface="Times" charset="0"/>
              </a:rPr>
              <a:t>The </a:t>
            </a:r>
            <a:r>
              <a:rPr lang="en-GB" i="1" dirty="0">
                <a:cs typeface="Times" charset="0"/>
              </a:rPr>
              <a:t>model</a:t>
            </a:r>
            <a:r>
              <a:rPr lang="en-GB" dirty="0">
                <a:cs typeface="Times" charset="0"/>
              </a:rPr>
              <a:t> contains the underlying classes whose instances are to be viewed and manipulated</a:t>
            </a:r>
            <a:r>
              <a:rPr lang="en-US" dirty="0"/>
              <a:t> </a:t>
            </a:r>
          </a:p>
          <a:p>
            <a:pPr lvl="1"/>
            <a:r>
              <a:rPr lang="en-GB" dirty="0">
                <a:cs typeface="Times" charset="0"/>
              </a:rPr>
              <a:t>The </a:t>
            </a:r>
            <a:r>
              <a:rPr lang="en-GB" i="1" dirty="0">
                <a:cs typeface="Times" charset="0"/>
              </a:rPr>
              <a:t>view</a:t>
            </a:r>
            <a:r>
              <a:rPr lang="en-GB" dirty="0">
                <a:cs typeface="Times" charset="0"/>
              </a:rPr>
              <a:t> contains objects used to render the appearance of the data from the model in the user interface</a:t>
            </a:r>
            <a:r>
              <a:rPr lang="en-US" dirty="0"/>
              <a:t> </a:t>
            </a:r>
          </a:p>
          <a:p>
            <a:pPr lvl="1"/>
            <a:r>
              <a:rPr lang="en-GB" dirty="0">
                <a:cs typeface="Times" charset="0"/>
              </a:rPr>
              <a:t>The </a:t>
            </a:r>
            <a:r>
              <a:rPr lang="en-GB" i="1" dirty="0">
                <a:cs typeface="Times" charset="0"/>
              </a:rPr>
              <a:t>controller</a:t>
            </a:r>
            <a:r>
              <a:rPr lang="en-GB" dirty="0">
                <a:cs typeface="Times" charset="0"/>
              </a:rPr>
              <a:t> contains the objects that control and handle the user’s interaction with the view and the </a:t>
            </a:r>
            <a:r>
              <a:rPr lang="en-GB" dirty="0" smtClean="0">
                <a:cs typeface="Times" charset="0"/>
              </a:rPr>
              <a:t>model</a:t>
            </a:r>
            <a:endParaRPr lang="en-GB" dirty="0">
              <a:cs typeface="Times"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just">
              <a:lnSpc>
                <a:spcPct val="90000"/>
              </a:lnSpc>
            </a:pPr>
            <a:r>
              <a:rPr lang="en-US"/>
              <a:t>Pattern description</a:t>
            </a:r>
          </a:p>
        </p:txBody>
      </p:sp>
      <p:sp>
        <p:nvSpPr>
          <p:cNvPr id="6" name="Slide Number Placeholder 5"/>
          <p:cNvSpPr>
            <a:spLocks noGrp="1"/>
          </p:cNvSpPr>
          <p:nvPr>
            <p:ph type="sldNum" sz="quarter" idx="12"/>
          </p:nvPr>
        </p:nvSpPr>
        <p:spPr/>
        <p:txBody>
          <a:bodyPr/>
          <a:lstStyle/>
          <a:p>
            <a:fld id="{D1DCC202-7368-4831-B8CD-8B15603CEAE0}" type="slidenum">
              <a:rPr lang="en-US"/>
              <a:pPr/>
              <a:t>4</a:t>
            </a:fld>
            <a:endParaRPr lang="en-US"/>
          </a:p>
        </p:txBody>
      </p:sp>
      <p:sp>
        <p:nvSpPr>
          <p:cNvPr id="196611" name="Rectangle 3"/>
          <p:cNvSpPr>
            <a:spLocks noGrp="1" noChangeArrowheads="1"/>
          </p:cNvSpPr>
          <p:nvPr>
            <p:ph sz="quarter" idx="1"/>
          </p:nvPr>
        </p:nvSpPr>
        <p:spPr>
          <a:xfrm>
            <a:off x="762000" y="1143000"/>
            <a:ext cx="8229600" cy="4800600"/>
          </a:xfrm>
        </p:spPr>
        <p:txBody>
          <a:bodyPr>
            <a:normAutofit fontScale="92500"/>
          </a:bodyPr>
          <a:lstStyle/>
          <a:p>
            <a:pPr lvl="1" algn="just">
              <a:lnSpc>
                <a:spcPct val="90000"/>
              </a:lnSpc>
              <a:buFontTx/>
              <a:buNone/>
            </a:pPr>
            <a:r>
              <a:rPr lang="en-US" sz="2000" b="1">
                <a:cs typeface="Times" pitchFamily="1" charset="0"/>
              </a:rPr>
              <a:t>Context</a:t>
            </a:r>
            <a:r>
              <a:rPr lang="en-US" sz="2000">
                <a:cs typeface="Times" pitchFamily="1" charset="0"/>
              </a:rPr>
              <a:t>: </a:t>
            </a:r>
          </a:p>
          <a:p>
            <a:pPr lvl="2" algn="just">
              <a:lnSpc>
                <a:spcPct val="90000"/>
              </a:lnSpc>
              <a:buFontTx/>
              <a:buChar char="•"/>
            </a:pPr>
            <a:r>
              <a:rPr lang="en-US" sz="2000">
                <a:cs typeface="Times" pitchFamily="1" charset="0"/>
              </a:rPr>
              <a:t>The general situation in which the pattern applies</a:t>
            </a:r>
            <a:r>
              <a:rPr lang="en-US" sz="2000"/>
              <a:t> </a:t>
            </a:r>
          </a:p>
          <a:p>
            <a:pPr lvl="1" algn="just">
              <a:lnSpc>
                <a:spcPct val="90000"/>
              </a:lnSpc>
              <a:buFontTx/>
              <a:buNone/>
            </a:pPr>
            <a:r>
              <a:rPr lang="en-US" sz="2000" b="1">
                <a:cs typeface="Times New Roman" pitchFamily="1" charset="0"/>
              </a:rPr>
              <a:t>Problem</a:t>
            </a:r>
            <a:r>
              <a:rPr lang="en-US" sz="2000">
                <a:cs typeface="Times New Roman" pitchFamily="1" charset="0"/>
              </a:rPr>
              <a:t>: </a:t>
            </a:r>
          </a:p>
          <a:p>
            <a:pPr lvl="2" algn="just">
              <a:lnSpc>
                <a:spcPct val="90000"/>
              </a:lnSpc>
            </a:pPr>
            <a:r>
              <a:rPr lang="en-US" sz="2000">
                <a:cs typeface="Times New Roman" pitchFamily="1" charset="0"/>
              </a:rPr>
              <a:t>A short sentence or two raising the main difficulty.</a:t>
            </a:r>
            <a:endParaRPr lang="en-GB" sz="2000">
              <a:cs typeface="Times New Roman" pitchFamily="1" charset="0"/>
            </a:endParaRPr>
          </a:p>
          <a:p>
            <a:pPr lvl="1" algn="just">
              <a:lnSpc>
                <a:spcPct val="90000"/>
              </a:lnSpc>
              <a:buFontTx/>
              <a:buNone/>
            </a:pPr>
            <a:r>
              <a:rPr lang="en-US" sz="2000" b="1">
                <a:cs typeface="Times" pitchFamily="1" charset="0"/>
              </a:rPr>
              <a:t>Forces</a:t>
            </a:r>
            <a:r>
              <a:rPr lang="en-US" sz="2000">
                <a:cs typeface="Times" pitchFamily="1" charset="0"/>
              </a:rPr>
              <a:t>: </a:t>
            </a:r>
          </a:p>
          <a:p>
            <a:pPr lvl="2" algn="just">
              <a:lnSpc>
                <a:spcPct val="90000"/>
              </a:lnSpc>
              <a:buFontTx/>
              <a:buChar char="•"/>
            </a:pPr>
            <a:r>
              <a:rPr lang="en-US" sz="2000">
                <a:cs typeface="Times" pitchFamily="1" charset="0"/>
              </a:rPr>
              <a:t>The issues or concerns to consider when solving the problem</a:t>
            </a:r>
            <a:endParaRPr lang="en-US" sz="2000"/>
          </a:p>
          <a:p>
            <a:pPr lvl="1" algn="just">
              <a:lnSpc>
                <a:spcPct val="90000"/>
              </a:lnSpc>
              <a:buFontTx/>
              <a:buNone/>
            </a:pPr>
            <a:r>
              <a:rPr lang="en-US" sz="2000" b="1">
                <a:cs typeface="Times" pitchFamily="1" charset="0"/>
              </a:rPr>
              <a:t>Solution</a:t>
            </a:r>
            <a:r>
              <a:rPr lang="en-US" sz="2000">
                <a:cs typeface="Times" pitchFamily="1" charset="0"/>
              </a:rPr>
              <a:t>: </a:t>
            </a:r>
          </a:p>
          <a:p>
            <a:pPr lvl="2" algn="just">
              <a:lnSpc>
                <a:spcPct val="90000"/>
              </a:lnSpc>
              <a:buFontTx/>
              <a:buChar char="•"/>
            </a:pPr>
            <a:r>
              <a:rPr lang="en-US" sz="2000">
                <a:cs typeface="Times" pitchFamily="1" charset="0"/>
              </a:rPr>
              <a:t>The recommended way to solve the problem in the given context. </a:t>
            </a:r>
          </a:p>
          <a:p>
            <a:pPr lvl="3" algn="just">
              <a:lnSpc>
                <a:spcPct val="90000"/>
              </a:lnSpc>
              <a:buFontTx/>
              <a:buChar char="—"/>
            </a:pPr>
            <a:r>
              <a:rPr lang="en-US" sz="1800">
                <a:cs typeface="Times" pitchFamily="1" charset="0"/>
              </a:rPr>
              <a:t>‘to balance the forces’</a:t>
            </a:r>
          </a:p>
          <a:p>
            <a:pPr lvl="1" algn="just">
              <a:lnSpc>
                <a:spcPct val="90000"/>
              </a:lnSpc>
              <a:buFontTx/>
              <a:buNone/>
            </a:pPr>
            <a:r>
              <a:rPr lang="en-US" sz="2000" b="1">
                <a:cs typeface="Times" pitchFamily="1" charset="0"/>
              </a:rPr>
              <a:t>Antipatterns</a:t>
            </a:r>
            <a:r>
              <a:rPr lang="en-US" sz="2000">
                <a:cs typeface="Times" pitchFamily="1" charset="0"/>
              </a:rPr>
              <a:t>: (Optional)</a:t>
            </a:r>
          </a:p>
          <a:p>
            <a:pPr lvl="2" algn="just">
              <a:lnSpc>
                <a:spcPct val="90000"/>
              </a:lnSpc>
              <a:buFontTx/>
              <a:buChar char="•"/>
            </a:pPr>
            <a:r>
              <a:rPr lang="en-US" sz="2000">
                <a:cs typeface="Times" pitchFamily="1" charset="0"/>
              </a:rPr>
              <a:t> Solutions that are inferior or do not work in this context. </a:t>
            </a:r>
            <a:endParaRPr lang="en-US" sz="2000"/>
          </a:p>
          <a:p>
            <a:pPr lvl="1" algn="just">
              <a:lnSpc>
                <a:spcPct val="90000"/>
              </a:lnSpc>
              <a:buFontTx/>
              <a:buNone/>
            </a:pPr>
            <a:r>
              <a:rPr lang="en-US" sz="2000" b="1">
                <a:cs typeface="Times" pitchFamily="1" charset="0"/>
              </a:rPr>
              <a:t>Related patterns</a:t>
            </a:r>
            <a:r>
              <a:rPr lang="en-US" sz="2000">
                <a:cs typeface="Times" pitchFamily="1" charset="0"/>
              </a:rPr>
              <a:t>: (Optional) </a:t>
            </a:r>
          </a:p>
          <a:p>
            <a:pPr lvl="2" algn="just">
              <a:lnSpc>
                <a:spcPct val="90000"/>
              </a:lnSpc>
              <a:buFontTx/>
              <a:buChar char="•"/>
            </a:pPr>
            <a:r>
              <a:rPr lang="en-US" sz="2000">
                <a:cs typeface="Times" pitchFamily="1" charset="0"/>
              </a:rPr>
              <a:t>Patterns that are similar to this pattern. </a:t>
            </a:r>
            <a:endParaRPr lang="en-US" sz="2000"/>
          </a:p>
          <a:p>
            <a:pPr lvl="1" algn="just">
              <a:lnSpc>
                <a:spcPct val="90000"/>
              </a:lnSpc>
              <a:buFontTx/>
              <a:buNone/>
            </a:pPr>
            <a:r>
              <a:rPr lang="en-US" sz="2000" b="1">
                <a:cs typeface="Times" pitchFamily="1" charset="0"/>
              </a:rPr>
              <a:t>References</a:t>
            </a:r>
            <a:r>
              <a:rPr lang="en-US" sz="2000">
                <a:cs typeface="Times" pitchFamily="1" charset="0"/>
              </a:rPr>
              <a:t>:</a:t>
            </a:r>
          </a:p>
          <a:p>
            <a:pPr lvl="2" algn="just">
              <a:lnSpc>
                <a:spcPct val="90000"/>
              </a:lnSpc>
              <a:buFontTx/>
              <a:buChar char="•"/>
            </a:pPr>
            <a:r>
              <a:rPr lang="en-US" sz="2000">
                <a:cs typeface="Times" pitchFamily="1" charset="0"/>
              </a:rPr>
              <a:t> Who developed or inspired the pattern.</a:t>
            </a:r>
            <a:r>
              <a:rPr lang="en-US" sz="200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Example of the MVC architecture for the UI</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2A661C14-4348-4F17-8AF1-96EA56703911}" type="slidenum">
              <a:rPr lang="en-US"/>
              <a:pPr/>
              <a:t>40</a:t>
            </a:fld>
            <a:endParaRPr lang="en-US"/>
          </a:p>
        </p:txBody>
      </p:sp>
      <p:pic>
        <p:nvPicPr>
          <p:cNvPr id="558089" name="Picture 9"/>
          <p:cNvPicPr>
            <a:picLocks noGrp="1" noChangeAspect="1" noChangeArrowheads="1"/>
          </p:cNvPicPr>
          <p:nvPr>
            <p:ph sz="quarter" idx="1"/>
          </p:nvPr>
        </p:nvPicPr>
        <p:blipFill>
          <a:blip r:embed="rId3"/>
          <a:srcRect/>
          <a:stretch>
            <a:fillRect/>
          </a:stretch>
        </p:blipFill>
        <p:spPr>
          <a:xfrm>
            <a:off x="1066800" y="1981200"/>
            <a:ext cx="7543800" cy="2892425"/>
          </a:xfrm>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Example of MVC in Web architecture</a:t>
            </a:r>
          </a:p>
        </p:txBody>
      </p:sp>
      <p:sp>
        <p:nvSpPr>
          <p:cNvPr id="5" name="Date Placeholder 3"/>
          <p:cNvSpPr>
            <a:spLocks noGrp="1"/>
          </p:cNvSpPr>
          <p:nvPr>
            <p:ph type="dt" sz="half" idx="10"/>
          </p:nvPr>
        </p:nvSpPr>
        <p:spPr/>
        <p:txBody>
          <a:bodyPr/>
          <a:lstStyle/>
          <a:p>
            <a:r>
              <a:rPr lang="en-US"/>
              <a:t>© Lethbridge/Laganière 2005</a:t>
            </a:r>
          </a:p>
        </p:txBody>
      </p:sp>
      <p:sp>
        <p:nvSpPr>
          <p:cNvPr id="6" name="Footer Placeholder 4"/>
          <p:cNvSpPr>
            <a:spLocks noGrp="1"/>
          </p:cNvSpPr>
          <p:nvPr>
            <p:ph type="ftr" sz="quarter" idx="11"/>
          </p:nvPr>
        </p:nvSpPr>
        <p:spPr/>
        <p:txBody>
          <a:bodyPr/>
          <a:lstStyle/>
          <a:p>
            <a:r>
              <a:rPr lang="en-US"/>
              <a:t>Chapter 9: Architecting and designing software</a:t>
            </a:r>
          </a:p>
        </p:txBody>
      </p:sp>
      <p:sp>
        <p:nvSpPr>
          <p:cNvPr id="7" name="Slide Number Placeholder 5"/>
          <p:cNvSpPr>
            <a:spLocks noGrp="1"/>
          </p:cNvSpPr>
          <p:nvPr>
            <p:ph type="sldNum" sz="quarter" idx="12"/>
          </p:nvPr>
        </p:nvSpPr>
        <p:spPr/>
        <p:txBody>
          <a:bodyPr/>
          <a:lstStyle/>
          <a:p>
            <a:fld id="{7FE67485-5FD9-43B9-A249-7F28D23C2AE0}" type="slidenum">
              <a:rPr lang="en-US"/>
              <a:pPr/>
              <a:t>41</a:t>
            </a:fld>
            <a:endParaRPr lang="en-US"/>
          </a:p>
        </p:txBody>
      </p:sp>
      <p:sp>
        <p:nvSpPr>
          <p:cNvPr id="686083" name="Rectangle 3"/>
          <p:cNvSpPr>
            <a:spLocks noGrp="1" noChangeArrowheads="1"/>
          </p:cNvSpPr>
          <p:nvPr>
            <p:ph sz="quarter" idx="1"/>
          </p:nvPr>
        </p:nvSpPr>
        <p:spPr/>
        <p:txBody>
          <a:bodyPr/>
          <a:lstStyle/>
          <a:p>
            <a:endParaRPr lang="en-US"/>
          </a:p>
          <a:p>
            <a:pPr>
              <a:buFontTx/>
              <a:buChar char="•"/>
            </a:pPr>
            <a:endParaRPr lang="en-US"/>
          </a:p>
          <a:p>
            <a:pPr>
              <a:buFontTx/>
              <a:buChar char="•"/>
            </a:pPr>
            <a:endParaRPr lang="en-US"/>
          </a:p>
        </p:txBody>
      </p:sp>
      <p:sp>
        <p:nvSpPr>
          <p:cNvPr id="686084" name="Rectangle 4"/>
          <p:cNvSpPr>
            <a:spLocks noChangeArrowheads="1"/>
          </p:cNvSpPr>
          <p:nvPr/>
        </p:nvSpPr>
        <p:spPr bwMode="auto">
          <a:xfrm>
            <a:off x="1066800" y="1143000"/>
            <a:ext cx="7543800" cy="4800600"/>
          </a:xfrm>
          <a:prstGeom prst="rect">
            <a:avLst/>
          </a:prstGeom>
          <a:noFill/>
          <a:ln w="9525">
            <a:noFill/>
            <a:miter lim="800000"/>
            <a:headEnd/>
            <a:tailEnd/>
          </a:ln>
          <a:effectLst/>
        </p:spPr>
        <p:txBody>
          <a:bodyPr/>
          <a:lstStyle/>
          <a:p>
            <a:pPr>
              <a:spcBef>
                <a:spcPct val="20000"/>
              </a:spcBef>
            </a:pPr>
            <a:endParaRPr lang="en-US" b="1"/>
          </a:p>
          <a:p>
            <a:pPr marL="385763" lvl="1" indent="-195263">
              <a:spcBef>
                <a:spcPct val="20000"/>
              </a:spcBef>
              <a:buFontTx/>
              <a:buChar char="•"/>
            </a:pPr>
            <a:r>
              <a:rPr lang="en-US"/>
              <a:t>The </a:t>
            </a:r>
            <a:r>
              <a:rPr lang="en-US" i="1"/>
              <a:t>View</a:t>
            </a:r>
            <a:r>
              <a:rPr lang="en-US"/>
              <a:t> component generates the HTML code to be displayed by the browser.</a:t>
            </a:r>
          </a:p>
          <a:p>
            <a:pPr marL="385763" lvl="1" indent="-195263">
              <a:spcBef>
                <a:spcPct val="20000"/>
              </a:spcBef>
              <a:buFontTx/>
              <a:buChar char="•"/>
            </a:pPr>
            <a:r>
              <a:rPr lang="en-GB">
                <a:cs typeface="Times" charset="0"/>
              </a:rPr>
              <a:t>The </a:t>
            </a:r>
            <a:r>
              <a:rPr lang="en-GB" i="1">
                <a:cs typeface="Times" charset="0"/>
              </a:rPr>
              <a:t>Controller</a:t>
            </a:r>
            <a:r>
              <a:rPr lang="en-GB">
                <a:cs typeface="Times" charset="0"/>
              </a:rPr>
              <a:t> is the component that interprets ‘HTTP post’ transmissions coming back from the browser.</a:t>
            </a:r>
          </a:p>
          <a:p>
            <a:pPr marL="385763" lvl="1" indent="-195263">
              <a:spcBef>
                <a:spcPct val="20000"/>
              </a:spcBef>
              <a:buFontTx/>
              <a:buChar char="•"/>
            </a:pPr>
            <a:r>
              <a:rPr lang="en-GB">
                <a:cs typeface="Times" charset="0"/>
              </a:rPr>
              <a:t>The </a:t>
            </a:r>
            <a:r>
              <a:rPr lang="en-GB" i="1">
                <a:cs typeface="Times" charset="0"/>
              </a:rPr>
              <a:t>Model</a:t>
            </a:r>
            <a:r>
              <a:rPr lang="en-GB">
                <a:cs typeface="Times" charset="0"/>
              </a:rPr>
              <a:t> is the underlying system that manages the information.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The MVC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9D21128D-61E7-4822-B787-05CA5EDE0EE3}" type="slidenum">
              <a:rPr lang="en-US"/>
              <a:pPr/>
              <a:t>42</a:t>
            </a:fld>
            <a:endParaRPr lang="en-US"/>
          </a:p>
        </p:txBody>
      </p:sp>
      <p:sp>
        <p:nvSpPr>
          <p:cNvPr id="559107" name="Rectangle 3"/>
          <p:cNvSpPr>
            <a:spLocks noGrp="1" noChangeArrowheads="1"/>
          </p:cNvSpPr>
          <p:nvPr>
            <p:ph sz="quarter" idx="1"/>
          </p:nvPr>
        </p:nvSpPr>
        <p:spPr>
          <a:xfrm>
            <a:off x="1066800" y="1219200"/>
            <a:ext cx="7543800" cy="4800600"/>
          </a:xfrm>
        </p:spPr>
        <p:txBody>
          <a:bodyPr/>
          <a:lstStyle/>
          <a:p>
            <a:pPr lvl="1" algn="just">
              <a:buFontTx/>
              <a:buNone/>
            </a:pPr>
            <a:r>
              <a:rPr lang="en-GB" sz="2000">
                <a:cs typeface="Times" charset="0"/>
              </a:rPr>
              <a:t>1. </a:t>
            </a:r>
            <a:r>
              <a:rPr lang="en-GB" sz="2000" i="1">
                <a:cs typeface="Times" charset="0"/>
              </a:rPr>
              <a:t>Divide and conquer</a:t>
            </a:r>
            <a:r>
              <a:rPr lang="en-GB" sz="2000">
                <a:cs typeface="Times" charset="0"/>
              </a:rPr>
              <a:t>: The three components can be somewhat independently designed.</a:t>
            </a:r>
          </a:p>
          <a:p>
            <a:pPr lvl="1" algn="just">
              <a:buFontTx/>
              <a:buNone/>
            </a:pPr>
            <a:r>
              <a:rPr lang="en-GB" sz="2000">
                <a:cs typeface="Times" charset="0"/>
              </a:rPr>
              <a:t>2. </a:t>
            </a:r>
            <a:r>
              <a:rPr lang="en-GB" sz="2000" i="1">
                <a:cs typeface="Times" charset="0"/>
              </a:rPr>
              <a:t>Increase cohesion</a:t>
            </a:r>
            <a:r>
              <a:rPr lang="en-GB" sz="2000">
                <a:cs typeface="Times" charset="0"/>
              </a:rPr>
              <a:t>: The components have stronger layer cohesion than if the view and controller were together in a single UI layer.</a:t>
            </a:r>
          </a:p>
          <a:p>
            <a:pPr lvl="1" algn="just">
              <a:buFontTx/>
              <a:buNone/>
            </a:pPr>
            <a:r>
              <a:rPr lang="en-GB" sz="2000">
                <a:cs typeface="Times" charset="0"/>
              </a:rPr>
              <a:t>3. </a:t>
            </a:r>
            <a:r>
              <a:rPr lang="en-GB" sz="2000" i="1">
                <a:cs typeface="Times" charset="0"/>
              </a:rPr>
              <a:t>Reduce coupling</a:t>
            </a:r>
            <a:r>
              <a:rPr lang="en-GB" sz="2000">
                <a:cs typeface="Times" charset="0"/>
              </a:rPr>
              <a:t>: The communication channels between the three components are minimal.</a:t>
            </a:r>
          </a:p>
          <a:p>
            <a:pPr lvl="1" algn="just">
              <a:buFontTx/>
              <a:buNone/>
            </a:pPr>
            <a:r>
              <a:rPr lang="en-GB" sz="2000">
                <a:cs typeface="Times" charset="0"/>
              </a:rPr>
              <a:t>6. </a:t>
            </a:r>
            <a:r>
              <a:rPr lang="en-GB" sz="2000" i="1">
                <a:cs typeface="Times" charset="0"/>
              </a:rPr>
              <a:t>Increase reuse</a:t>
            </a:r>
            <a:r>
              <a:rPr lang="en-GB" sz="2000">
                <a:cs typeface="Times" charset="0"/>
              </a:rPr>
              <a:t>: The view and controller normally make extensive use of reusable components for various kinds of UI controls. </a:t>
            </a:r>
          </a:p>
          <a:p>
            <a:pPr lvl="1" algn="just">
              <a:buFontTx/>
              <a:buNone/>
            </a:pPr>
            <a:r>
              <a:rPr lang="en-GB" sz="2000">
                <a:cs typeface="Times" charset="0"/>
              </a:rPr>
              <a:t>7. </a:t>
            </a:r>
            <a:r>
              <a:rPr lang="en-GB" sz="2000" i="1">
                <a:cs typeface="Times" charset="0"/>
              </a:rPr>
              <a:t>Design for flexibility</a:t>
            </a:r>
            <a:r>
              <a:rPr lang="en-GB" sz="2000">
                <a:cs typeface="Times" charset="0"/>
              </a:rPr>
              <a:t>: It is usually quite easy to change the UI by changing the view, the controller, or both.</a:t>
            </a:r>
          </a:p>
          <a:p>
            <a:pPr lvl="1" algn="just">
              <a:buFontTx/>
              <a:buNone/>
            </a:pPr>
            <a:r>
              <a:rPr lang="en-GB" sz="2000">
                <a:cs typeface="Times" charset="0"/>
              </a:rPr>
              <a:t>10. </a:t>
            </a:r>
            <a:r>
              <a:rPr lang="en-GB" sz="2000" i="1">
                <a:cs typeface="Times" charset="0"/>
              </a:rPr>
              <a:t>Design for testability</a:t>
            </a:r>
            <a:r>
              <a:rPr lang="en-GB" sz="2000">
                <a:cs typeface="Times" charset="0"/>
              </a:rPr>
              <a:t>: You can test the application separately from the UI.</a:t>
            </a:r>
          </a:p>
          <a:p>
            <a:pPr lvl="1"/>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t>The Service-oriented architectural pattern</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95FE1016-A9F7-40D6-A47D-621B11EEAAE4}" type="slidenum">
              <a:rPr lang="en-US"/>
              <a:pPr/>
              <a:t>43</a:t>
            </a:fld>
            <a:endParaRPr lang="en-US"/>
          </a:p>
        </p:txBody>
      </p:sp>
      <p:sp>
        <p:nvSpPr>
          <p:cNvPr id="690179" name="Rectangle 3"/>
          <p:cNvSpPr>
            <a:spLocks noGrp="1" noChangeArrowheads="1"/>
          </p:cNvSpPr>
          <p:nvPr>
            <p:ph sz="quarter" idx="1"/>
          </p:nvPr>
        </p:nvSpPr>
        <p:spPr/>
        <p:txBody>
          <a:bodyPr/>
          <a:lstStyle/>
          <a:p>
            <a:pPr>
              <a:lnSpc>
                <a:spcPct val="90000"/>
              </a:lnSpc>
            </a:pPr>
            <a:r>
              <a:rPr lang="en-US"/>
              <a:t>This architecture organizes an application as a collection of services that communicates using well-defined interfaces</a:t>
            </a:r>
          </a:p>
          <a:p>
            <a:pPr lvl="1">
              <a:lnSpc>
                <a:spcPct val="90000"/>
              </a:lnSpc>
            </a:pPr>
            <a:r>
              <a:rPr lang="en-US"/>
              <a:t>In the context of the Internet, the services are called </a:t>
            </a:r>
            <a:r>
              <a:rPr lang="en-US" i="1"/>
              <a:t>Web services</a:t>
            </a:r>
            <a:r>
              <a:rPr lang="en-US"/>
              <a:t> </a:t>
            </a:r>
          </a:p>
          <a:p>
            <a:pPr lvl="1">
              <a:lnSpc>
                <a:spcPct val="90000"/>
              </a:lnSpc>
            </a:pPr>
            <a:r>
              <a:rPr lang="en-US"/>
              <a:t>A web service is an application, accessible through the Internet, that can be integrated  with other services to form a complete system</a:t>
            </a:r>
            <a:endParaRPr lang="en-US" i="1"/>
          </a:p>
          <a:p>
            <a:pPr lvl="1">
              <a:lnSpc>
                <a:spcPct val="90000"/>
              </a:lnSpc>
            </a:pPr>
            <a:r>
              <a:rPr lang="en-US"/>
              <a:t>The different components generally communicate with each other using open standards such as XML.</a:t>
            </a:r>
          </a:p>
          <a:p>
            <a:pPr lvl="1">
              <a:lnSpc>
                <a:spcPct val="90000"/>
              </a:lnSpc>
            </a:pPr>
            <a:endParaRPr lang="en-US"/>
          </a:p>
          <a:p>
            <a:pPr>
              <a:lnSpc>
                <a:spcPct val="90000"/>
              </a:lnSpc>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t>Example of a service-oriented application</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F29831A4-3F3D-4EAE-9045-09E327F40080}" type="slidenum">
              <a:rPr lang="en-US"/>
              <a:pPr/>
              <a:t>44</a:t>
            </a:fld>
            <a:endParaRPr lang="en-US"/>
          </a:p>
        </p:txBody>
      </p:sp>
      <p:pic>
        <p:nvPicPr>
          <p:cNvPr id="691204" name="Picture 4"/>
          <p:cNvPicPr>
            <a:picLocks noChangeAspect="1" noChangeArrowheads="1"/>
          </p:cNvPicPr>
          <p:nvPr/>
        </p:nvPicPr>
        <p:blipFill>
          <a:blip r:embed="rId3"/>
          <a:srcRect/>
          <a:stretch>
            <a:fillRect/>
          </a:stretch>
        </p:blipFill>
        <p:spPr bwMode="auto">
          <a:xfrm>
            <a:off x="1057275" y="1738313"/>
            <a:ext cx="7029450" cy="33813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1026"/>
          <p:cNvSpPr>
            <a:spLocks noGrp="1" noChangeArrowheads="1"/>
          </p:cNvSpPr>
          <p:nvPr>
            <p:ph type="title"/>
          </p:nvPr>
        </p:nvSpPr>
        <p:spPr/>
        <p:txBody>
          <a:bodyPr>
            <a:normAutofit fontScale="90000"/>
          </a:bodyPr>
          <a:lstStyle/>
          <a:p>
            <a:r>
              <a:rPr lang="en-US"/>
              <a:t>The Service-oriented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0082BE40-8ACD-4277-A9F7-86C6AE72D87D}" type="slidenum">
              <a:rPr lang="en-US"/>
              <a:pPr/>
              <a:t>45</a:t>
            </a:fld>
            <a:endParaRPr lang="en-US"/>
          </a:p>
        </p:txBody>
      </p:sp>
      <p:sp>
        <p:nvSpPr>
          <p:cNvPr id="698372" name="Rectangle 1028"/>
          <p:cNvSpPr>
            <a:spLocks noGrp="1" noChangeArrowheads="1"/>
          </p:cNvSpPr>
          <p:nvPr>
            <p:ph sz="quarter" idx="1"/>
          </p:nvPr>
        </p:nvSpPr>
        <p:spPr>
          <a:xfrm>
            <a:off x="1066800" y="1219200"/>
            <a:ext cx="7543800" cy="4800600"/>
          </a:xfrm>
          <a:noFill/>
          <a:ln/>
        </p:spPr>
        <p:txBody>
          <a:bodyPr/>
          <a:lstStyle/>
          <a:p>
            <a:pPr lvl="1">
              <a:lnSpc>
                <a:spcPct val="80000"/>
              </a:lnSpc>
              <a:buFontTx/>
              <a:buNone/>
            </a:pPr>
            <a:r>
              <a:rPr lang="en-GB"/>
              <a:t>1. </a:t>
            </a:r>
            <a:r>
              <a:rPr lang="en-GB" i="1"/>
              <a:t>Divide and conquer</a:t>
            </a:r>
            <a:r>
              <a:rPr lang="en-GB"/>
              <a:t>: The application is made of independently designed services.</a:t>
            </a:r>
          </a:p>
          <a:p>
            <a:pPr lvl="1">
              <a:lnSpc>
                <a:spcPct val="80000"/>
              </a:lnSpc>
              <a:buFontTx/>
              <a:buNone/>
            </a:pPr>
            <a:r>
              <a:rPr lang="en-GB"/>
              <a:t>2. </a:t>
            </a:r>
            <a:r>
              <a:rPr lang="en-GB" i="1"/>
              <a:t>Increase cohesion</a:t>
            </a:r>
            <a:r>
              <a:rPr lang="en-GB"/>
              <a:t>: The Web services are structured as layers and generally have good functional cohesion.</a:t>
            </a:r>
          </a:p>
          <a:p>
            <a:pPr lvl="1">
              <a:lnSpc>
                <a:spcPct val="80000"/>
              </a:lnSpc>
              <a:buFontTx/>
              <a:buNone/>
            </a:pPr>
            <a:r>
              <a:rPr lang="en-GB"/>
              <a:t>3. </a:t>
            </a:r>
            <a:r>
              <a:rPr lang="en-GB" i="1"/>
              <a:t>Reduce coupling</a:t>
            </a:r>
            <a:r>
              <a:rPr lang="en-GB"/>
              <a:t>: Web-based applications are loosely coupled built by binding together distributed components.</a:t>
            </a:r>
          </a:p>
          <a:p>
            <a:pPr lvl="1">
              <a:lnSpc>
                <a:spcPct val="80000"/>
              </a:lnSpc>
              <a:buFontTx/>
              <a:buNone/>
            </a:pPr>
            <a:r>
              <a:rPr lang="en-GB"/>
              <a:t>5. </a:t>
            </a:r>
            <a:r>
              <a:rPr lang="en-GB" i="1"/>
              <a:t>Increase reusability</a:t>
            </a:r>
            <a:r>
              <a:rPr lang="en-GB"/>
              <a:t>: A Web service is a highly reusable component. </a:t>
            </a:r>
          </a:p>
          <a:p>
            <a:pPr lvl="1">
              <a:lnSpc>
                <a:spcPct val="80000"/>
              </a:lnSpc>
              <a:buFontTx/>
              <a:buNone/>
            </a:pPr>
            <a:r>
              <a:rPr lang="en-GB"/>
              <a:t>6. </a:t>
            </a:r>
            <a:r>
              <a:rPr lang="en-GB" i="1"/>
              <a:t>Increase reuse</a:t>
            </a:r>
            <a:r>
              <a:rPr lang="en-GB"/>
              <a:t>: Web-based applications are built by reusing existing Web services.</a:t>
            </a:r>
          </a:p>
          <a:p>
            <a:pPr lvl="1">
              <a:lnSpc>
                <a:spcPct val="80000"/>
              </a:lnSpc>
              <a:buFontTx/>
              <a:buNone/>
            </a:pPr>
            <a:r>
              <a:rPr lang="en-GB"/>
              <a:t>8. </a:t>
            </a:r>
            <a:r>
              <a:rPr lang="en-GB" i="1"/>
              <a:t>Anticipate obsolescence</a:t>
            </a:r>
            <a:r>
              <a:rPr lang="en-GB"/>
              <a:t>: Obsolete services can be replaced by new implementation without impacting the applications that use them.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Rectangle 4"/>
          <p:cNvSpPr>
            <a:spLocks noGrp="1" noChangeArrowheads="1"/>
          </p:cNvSpPr>
          <p:nvPr>
            <p:ph type="title"/>
          </p:nvPr>
        </p:nvSpPr>
        <p:spPr>
          <a:noFill/>
          <a:ln/>
        </p:spPr>
        <p:txBody>
          <a:bodyPr>
            <a:normAutofit fontScale="90000"/>
          </a:bodyPr>
          <a:lstStyle/>
          <a:p>
            <a:r>
              <a:rPr lang="en-US"/>
              <a:t>The Service-oriented architecture and design principles</a:t>
            </a:r>
          </a:p>
        </p:txBody>
      </p:sp>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9: Architecting and designing software</a:t>
            </a:r>
          </a:p>
        </p:txBody>
      </p:sp>
      <p:sp>
        <p:nvSpPr>
          <p:cNvPr id="6" name="Slide Number Placeholder 5"/>
          <p:cNvSpPr>
            <a:spLocks noGrp="1"/>
          </p:cNvSpPr>
          <p:nvPr>
            <p:ph type="sldNum" sz="quarter" idx="12"/>
          </p:nvPr>
        </p:nvSpPr>
        <p:spPr/>
        <p:txBody>
          <a:bodyPr/>
          <a:lstStyle/>
          <a:p>
            <a:fld id="{06E3FA9B-069A-4233-A488-46AE21805992}" type="slidenum">
              <a:rPr lang="en-US"/>
              <a:pPr/>
              <a:t>46</a:t>
            </a:fld>
            <a:endParaRPr lang="en-US"/>
          </a:p>
        </p:txBody>
      </p:sp>
      <p:sp>
        <p:nvSpPr>
          <p:cNvPr id="699397" name="Rectangle 5"/>
          <p:cNvSpPr>
            <a:spLocks noGrp="1" noChangeArrowheads="1"/>
          </p:cNvSpPr>
          <p:nvPr>
            <p:ph sz="quarter" idx="1"/>
          </p:nvPr>
        </p:nvSpPr>
        <p:spPr>
          <a:xfrm>
            <a:off x="1066800" y="1219200"/>
            <a:ext cx="7543800" cy="4800600"/>
          </a:xfrm>
          <a:noFill/>
          <a:ln/>
        </p:spPr>
        <p:txBody>
          <a:bodyPr/>
          <a:lstStyle/>
          <a:p>
            <a:pPr lvl="1">
              <a:buFontTx/>
              <a:buNone/>
            </a:pPr>
            <a:r>
              <a:rPr lang="en-GB"/>
              <a:t>9. </a:t>
            </a:r>
            <a:r>
              <a:rPr lang="en-GB" i="1"/>
              <a:t>Design for portability</a:t>
            </a:r>
            <a:r>
              <a:rPr lang="en-GB"/>
              <a:t>: A service can be implemented on any platform that supports the required standards.</a:t>
            </a:r>
          </a:p>
          <a:p>
            <a:pPr lvl="1">
              <a:buFontTx/>
              <a:buNone/>
            </a:pPr>
            <a:r>
              <a:rPr lang="en-GB"/>
              <a:t>10. </a:t>
            </a:r>
            <a:r>
              <a:rPr lang="en-GB" i="1"/>
              <a:t>Design for testability</a:t>
            </a:r>
            <a:r>
              <a:rPr lang="en-GB"/>
              <a:t>: Each service can be tested independently.</a:t>
            </a:r>
          </a:p>
          <a:p>
            <a:pPr lvl="1">
              <a:buFontTx/>
              <a:buNone/>
            </a:pPr>
            <a:r>
              <a:rPr lang="en-US"/>
              <a:t>11. </a:t>
            </a:r>
            <a:r>
              <a:rPr lang="en-US" i="1"/>
              <a:t>Design defensively</a:t>
            </a:r>
            <a:r>
              <a:rPr lang="en-US"/>
              <a:t>: Web services enforce defensive design since different applications can access the service.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Few Patterns</a:t>
            </a:r>
            <a:endParaRPr lang="en-US" dirty="0"/>
          </a:p>
        </p:txBody>
      </p:sp>
      <p:sp>
        <p:nvSpPr>
          <p:cNvPr id="3" name="Text Placeholder 2"/>
          <p:cNvSpPr>
            <a:spLocks noGrp="1"/>
          </p:cNvSpPr>
          <p:nvPr>
            <p:ph type="body" sz="half" idx="1"/>
          </p:nvPr>
        </p:nvSpPr>
        <p:spPr/>
        <p:txBody>
          <a:bodyPr/>
          <a:lstStyle/>
          <a:p>
            <a:pPr>
              <a:buFont typeface="Arial" pitchFamily="34" charset="0"/>
              <a:buChar char="•"/>
            </a:pPr>
            <a:r>
              <a:rPr lang="en-IN" dirty="0" smtClean="0"/>
              <a:t> Creational</a:t>
            </a:r>
          </a:p>
          <a:p>
            <a:pPr lvl="2">
              <a:buNone/>
            </a:pPr>
            <a:r>
              <a:rPr lang="en-IN" dirty="0" smtClean="0"/>
              <a:t>- </a:t>
            </a:r>
            <a:r>
              <a:rPr lang="en-IN" dirty="0" err="1" smtClean="0"/>
              <a:t>Eg</a:t>
            </a:r>
            <a:r>
              <a:rPr lang="en-IN" dirty="0" smtClean="0"/>
              <a:t> : Singleton</a:t>
            </a:r>
          </a:p>
          <a:p>
            <a:pPr>
              <a:buFont typeface="Arial" pitchFamily="34" charset="0"/>
              <a:buChar char="•"/>
            </a:pPr>
            <a:r>
              <a:rPr lang="en-IN" dirty="0" smtClean="0"/>
              <a:t> Structural</a:t>
            </a:r>
          </a:p>
          <a:p>
            <a:pPr lvl="2">
              <a:buNone/>
            </a:pPr>
            <a:r>
              <a:rPr lang="en-IN" dirty="0" smtClean="0"/>
              <a:t>- </a:t>
            </a:r>
            <a:r>
              <a:rPr lang="en-IN" dirty="0" err="1" smtClean="0"/>
              <a:t>Eg</a:t>
            </a:r>
            <a:r>
              <a:rPr lang="en-IN" dirty="0" smtClean="0"/>
              <a:t> : Facade</a:t>
            </a:r>
          </a:p>
          <a:p>
            <a:pPr>
              <a:buFont typeface="Arial" pitchFamily="34" charset="0"/>
              <a:buChar char="•"/>
            </a:pPr>
            <a:r>
              <a:rPr lang="en-IN" dirty="0" smtClean="0"/>
              <a:t> </a:t>
            </a:r>
            <a:r>
              <a:rPr lang="en-IN" dirty="0" err="1" smtClean="0"/>
              <a:t>Behavioral</a:t>
            </a:r>
            <a:endParaRPr lang="en-IN" dirty="0" smtClean="0"/>
          </a:p>
          <a:p>
            <a:pPr lvl="2">
              <a:buNone/>
            </a:pPr>
            <a:r>
              <a:rPr lang="en-IN" dirty="0" smtClean="0"/>
              <a:t>-  </a:t>
            </a:r>
            <a:r>
              <a:rPr lang="en-IN" dirty="0" err="1" smtClean="0"/>
              <a:t>Eg</a:t>
            </a:r>
            <a:r>
              <a:rPr lang="en-IN" dirty="0" smtClean="0"/>
              <a:t> : Observer</a:t>
            </a:r>
            <a:endParaRPr lang="en-US" dirty="0"/>
          </a:p>
        </p:txBody>
      </p:sp>
      <p:sp>
        <p:nvSpPr>
          <p:cNvPr id="4" name="Content Placeholder 3"/>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5087459F-41BB-4427-859D-F1878D8AC144}" type="slidenum">
              <a:rPr lang="en-US" smtClean="0"/>
              <a:pPr/>
              <a:t>5</a:t>
            </a:fld>
            <a:endParaRPr lang="en-US"/>
          </a:p>
        </p:txBody>
      </p:sp>
      <p:pic>
        <p:nvPicPr>
          <p:cNvPr id="10241" name="Picture 1"/>
          <p:cNvPicPr>
            <a:picLocks noChangeAspect="1" noChangeArrowheads="1"/>
          </p:cNvPicPr>
          <p:nvPr/>
        </p:nvPicPr>
        <p:blipFill>
          <a:blip r:embed="rId3"/>
          <a:srcRect/>
          <a:stretch>
            <a:fillRect/>
          </a:stretch>
        </p:blipFill>
        <p:spPr bwMode="auto">
          <a:xfrm>
            <a:off x="4000496" y="785794"/>
            <a:ext cx="4905375" cy="144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42" name="Picture 2"/>
          <p:cNvPicPr>
            <a:picLocks noChangeAspect="1" noChangeArrowheads="1"/>
          </p:cNvPicPr>
          <p:nvPr/>
        </p:nvPicPr>
        <p:blipFill>
          <a:blip r:embed="rId4"/>
          <a:srcRect/>
          <a:stretch>
            <a:fillRect/>
          </a:stretch>
        </p:blipFill>
        <p:spPr bwMode="auto">
          <a:xfrm>
            <a:off x="4143372" y="2857496"/>
            <a:ext cx="4429156" cy="2800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cs typeface="Times" pitchFamily="1" charset="0"/>
              </a:rPr>
              <a:t>The Observer</a:t>
            </a:r>
            <a:r>
              <a:rPr lang="en-US" dirty="0" smtClean="0"/>
              <a:t> Pattern</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r>
              <a:rPr lang="en-US" smtClean="0"/>
              <a:t>© Lethbridge/Laganière 2005</a:t>
            </a:r>
            <a:endParaRPr lang="en-US"/>
          </a:p>
        </p:txBody>
      </p:sp>
      <p:sp>
        <p:nvSpPr>
          <p:cNvPr id="6" name="Footer Placeholder 5"/>
          <p:cNvSpPr>
            <a:spLocks noGrp="1"/>
          </p:cNvSpPr>
          <p:nvPr>
            <p:ph type="ftr" sz="quarter" idx="11"/>
          </p:nvPr>
        </p:nvSpPr>
        <p:spPr/>
        <p:txBody>
          <a:bodyPr/>
          <a:lstStyle/>
          <a:p>
            <a:r>
              <a:rPr lang="en-US" smtClean="0"/>
              <a:t>Chapter 9: Architecting and designing software</a:t>
            </a:r>
            <a:endParaRPr lang="en-US"/>
          </a:p>
        </p:txBody>
      </p:sp>
      <p:sp>
        <p:nvSpPr>
          <p:cNvPr id="7" name="Slide Number Placeholder 6"/>
          <p:cNvSpPr>
            <a:spLocks noGrp="1"/>
          </p:cNvSpPr>
          <p:nvPr>
            <p:ph type="sldNum" sz="quarter" idx="12"/>
          </p:nvPr>
        </p:nvSpPr>
        <p:spPr/>
        <p:txBody>
          <a:bodyPr/>
          <a:lstStyle/>
          <a:p>
            <a:fld id="{5087459F-41BB-4427-859D-F1878D8AC144}" type="slidenum">
              <a:rPr lang="en-US" smtClean="0"/>
              <a:pPr/>
              <a:t>6</a:t>
            </a:fld>
            <a:endParaRPr lang="en-US"/>
          </a:p>
        </p:txBody>
      </p:sp>
      <p:pic>
        <p:nvPicPr>
          <p:cNvPr id="128002" name="Picture 2"/>
          <p:cNvPicPr>
            <a:picLocks noChangeAspect="1" noChangeArrowheads="1"/>
          </p:cNvPicPr>
          <p:nvPr/>
        </p:nvPicPr>
        <p:blipFill>
          <a:blip r:embed="rId3"/>
          <a:srcRect/>
          <a:stretch>
            <a:fillRect/>
          </a:stretch>
        </p:blipFill>
        <p:spPr bwMode="auto">
          <a:xfrm>
            <a:off x="1776413" y="2309813"/>
            <a:ext cx="5591175"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GB" dirty="0" smtClean="0">
                <a:cs typeface="Times" pitchFamily="1" charset="0"/>
              </a:rPr>
              <a:t>The </a:t>
            </a:r>
            <a:r>
              <a:rPr lang="en-GB" dirty="0">
                <a:cs typeface="Times" pitchFamily="1" charset="0"/>
              </a:rPr>
              <a:t>Observer</a:t>
            </a:r>
            <a:r>
              <a:rPr lang="en-US" dirty="0"/>
              <a:t> Pattern</a:t>
            </a:r>
          </a:p>
        </p:txBody>
      </p:sp>
      <p:sp>
        <p:nvSpPr>
          <p:cNvPr id="6" name="Slide Number Placeholder 5"/>
          <p:cNvSpPr>
            <a:spLocks noGrp="1"/>
          </p:cNvSpPr>
          <p:nvPr>
            <p:ph type="sldNum" sz="quarter" idx="12"/>
          </p:nvPr>
        </p:nvSpPr>
        <p:spPr/>
        <p:txBody>
          <a:bodyPr/>
          <a:lstStyle/>
          <a:p>
            <a:fld id="{4E7CE0DE-90C9-4BA2-A247-FC1B1454D7A0}" type="slidenum">
              <a:rPr lang="en-US"/>
              <a:pPr/>
              <a:t>7</a:t>
            </a:fld>
            <a:endParaRPr lang="en-US"/>
          </a:p>
        </p:txBody>
      </p:sp>
      <p:sp>
        <p:nvSpPr>
          <p:cNvPr id="215043" name="Rectangle 3"/>
          <p:cNvSpPr>
            <a:spLocks noGrp="1" noChangeArrowheads="1"/>
          </p:cNvSpPr>
          <p:nvPr>
            <p:ph sz="quarter" idx="1"/>
          </p:nvPr>
        </p:nvSpPr>
        <p:spPr/>
        <p:txBody>
          <a:bodyPr/>
          <a:lstStyle/>
          <a:p>
            <a:pPr lvl="1">
              <a:lnSpc>
                <a:spcPct val="90000"/>
              </a:lnSpc>
            </a:pPr>
            <a:r>
              <a:rPr lang="en-GB" b="1" i="1">
                <a:cs typeface="Times" pitchFamily="1" charset="0"/>
              </a:rPr>
              <a:t>Context</a:t>
            </a:r>
            <a:r>
              <a:rPr lang="en-GB">
                <a:cs typeface="Times" pitchFamily="1" charset="0"/>
              </a:rPr>
              <a:t>: </a:t>
            </a:r>
          </a:p>
          <a:p>
            <a:pPr lvl="2">
              <a:lnSpc>
                <a:spcPct val="90000"/>
              </a:lnSpc>
            </a:pPr>
            <a:r>
              <a:rPr lang="en-GB">
                <a:cs typeface="Times" pitchFamily="1" charset="0"/>
              </a:rPr>
              <a:t>When an association is created between two classes, the code for the classes becomes inseparable. </a:t>
            </a:r>
          </a:p>
          <a:p>
            <a:pPr lvl="2" algn="just">
              <a:lnSpc>
                <a:spcPct val="90000"/>
              </a:lnSpc>
            </a:pPr>
            <a:r>
              <a:rPr lang="en-US">
                <a:cs typeface="Times" pitchFamily="1" charset="0"/>
              </a:rPr>
              <a:t>I</a:t>
            </a:r>
            <a:r>
              <a:rPr lang="en-GB">
                <a:cs typeface="Times" pitchFamily="1" charset="0"/>
              </a:rPr>
              <a:t>f you want to reuse one class, then you also have to reuse the other.</a:t>
            </a:r>
            <a:endParaRPr lang="en-US"/>
          </a:p>
          <a:p>
            <a:pPr lvl="1">
              <a:lnSpc>
                <a:spcPct val="90000"/>
              </a:lnSpc>
            </a:pPr>
            <a:r>
              <a:rPr lang="en-GB" b="1" i="1">
                <a:cs typeface="Times" pitchFamily="1" charset="0"/>
              </a:rPr>
              <a:t>Problem</a:t>
            </a:r>
            <a:r>
              <a:rPr lang="en-GB">
                <a:cs typeface="Times" pitchFamily="1" charset="0"/>
              </a:rPr>
              <a:t>: </a:t>
            </a:r>
          </a:p>
          <a:p>
            <a:pPr lvl="2">
              <a:lnSpc>
                <a:spcPct val="90000"/>
              </a:lnSpc>
            </a:pPr>
            <a:r>
              <a:rPr lang="en-GB">
                <a:cs typeface="Times" pitchFamily="1" charset="0"/>
              </a:rPr>
              <a:t>How do you reduce the interconnection between classes, especially between classes that belong to different modules or subsystems</a:t>
            </a:r>
            <a:r>
              <a:rPr lang="en-US"/>
              <a:t>?</a:t>
            </a:r>
          </a:p>
          <a:p>
            <a:pPr lvl="1">
              <a:lnSpc>
                <a:spcPct val="90000"/>
              </a:lnSpc>
            </a:pPr>
            <a:r>
              <a:rPr lang="en-GB" b="1" i="1">
                <a:cs typeface="Times" pitchFamily="1" charset="0"/>
              </a:rPr>
              <a:t>Forces</a:t>
            </a:r>
            <a:r>
              <a:rPr lang="en-GB">
                <a:cs typeface="Times" pitchFamily="1" charset="0"/>
              </a:rPr>
              <a:t>: </a:t>
            </a:r>
          </a:p>
          <a:p>
            <a:pPr lvl="2">
              <a:lnSpc>
                <a:spcPct val="90000"/>
              </a:lnSpc>
            </a:pPr>
            <a:r>
              <a:rPr lang="en-GB">
                <a:cs typeface="Times" pitchFamily="1" charset="0"/>
              </a:rPr>
              <a:t>You want to maximize the flexibility of the system to the greatest extent possible</a:t>
            </a:r>
            <a:r>
              <a:rPr lang="en-US"/>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Observer</a:t>
            </a:r>
          </a:p>
        </p:txBody>
      </p:sp>
      <p:sp>
        <p:nvSpPr>
          <p:cNvPr id="217091" name="Rectangle 3"/>
          <p:cNvSpPr>
            <a:spLocks noGrp="1" noChangeArrowheads="1"/>
          </p:cNvSpPr>
          <p:nvPr>
            <p:ph type="body" sz="half" idx="1"/>
          </p:nvPr>
        </p:nvSpPr>
        <p:spPr/>
        <p:txBody>
          <a:bodyPr/>
          <a:lstStyle/>
          <a:p>
            <a:pPr lvl="1"/>
            <a:r>
              <a:rPr lang="en-US" sz="2000" b="1" i="1"/>
              <a:t>Solution:</a:t>
            </a:r>
            <a:endParaRPr lang="en-US" sz="2000"/>
          </a:p>
        </p:txBody>
      </p:sp>
      <p:pic>
        <p:nvPicPr>
          <p:cNvPr id="217097" name="Picture 9"/>
          <p:cNvPicPr>
            <a:picLocks noGrp="1" noChangeAspect="1" noChangeArrowheads="1"/>
          </p:cNvPicPr>
          <p:nvPr>
            <p:ph sz="half" idx="2"/>
          </p:nvPr>
        </p:nvPicPr>
        <p:blipFill>
          <a:blip r:embed="rId3"/>
          <a:srcRect/>
          <a:stretch>
            <a:fillRect/>
          </a:stretch>
        </p:blipFill>
        <p:spPr>
          <a:xfrm>
            <a:off x="2438400" y="1524000"/>
            <a:ext cx="5410200" cy="4314825"/>
          </a:xfrm>
          <a:noFill/>
          <a:ln/>
        </p:spPr>
      </p:pic>
      <p:sp>
        <p:nvSpPr>
          <p:cNvPr id="7" name="Slide Number Placeholder 6"/>
          <p:cNvSpPr>
            <a:spLocks noGrp="1"/>
          </p:cNvSpPr>
          <p:nvPr>
            <p:ph type="sldNum" sz="quarter" idx="12"/>
          </p:nvPr>
        </p:nvSpPr>
        <p:spPr/>
        <p:txBody>
          <a:bodyPr/>
          <a:lstStyle/>
          <a:p>
            <a:fld id="{AB98C931-03F9-4B5C-B310-29FA3A77097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Observer</a:t>
            </a:r>
          </a:p>
        </p:txBody>
      </p:sp>
      <p:sp>
        <p:nvSpPr>
          <p:cNvPr id="6" name="Slide Number Placeholder 5"/>
          <p:cNvSpPr>
            <a:spLocks noGrp="1"/>
          </p:cNvSpPr>
          <p:nvPr>
            <p:ph type="sldNum" sz="quarter" idx="12"/>
          </p:nvPr>
        </p:nvSpPr>
        <p:spPr/>
        <p:txBody>
          <a:bodyPr/>
          <a:lstStyle/>
          <a:p>
            <a:fld id="{7354DE89-1719-4912-83BD-8AC3C14D12CF}" type="slidenum">
              <a:rPr lang="en-US"/>
              <a:pPr/>
              <a:t>9</a:t>
            </a:fld>
            <a:endParaRPr lang="en-US"/>
          </a:p>
        </p:txBody>
      </p:sp>
      <p:sp>
        <p:nvSpPr>
          <p:cNvPr id="272387" name="Rectangle 3"/>
          <p:cNvSpPr>
            <a:spLocks noGrp="1" noChangeArrowheads="1"/>
          </p:cNvSpPr>
          <p:nvPr>
            <p:ph sz="quarter" idx="1"/>
          </p:nvPr>
        </p:nvSpPr>
        <p:spPr/>
        <p:txBody>
          <a:bodyPr>
            <a:normAutofit lnSpcReduction="10000"/>
          </a:bodyPr>
          <a:lstStyle/>
          <a:p>
            <a:r>
              <a:rPr lang="en-US" dirty="0" err="1"/>
              <a:t>Antipatterns</a:t>
            </a:r>
            <a:r>
              <a:rPr lang="en-US" dirty="0"/>
              <a:t>:</a:t>
            </a:r>
          </a:p>
          <a:p>
            <a:pPr lvl="1" algn="just"/>
            <a:r>
              <a:rPr lang="en-GB" dirty="0">
                <a:cs typeface="Times" pitchFamily="1" charset="0"/>
              </a:rPr>
              <a:t>Connect an observer directly to an observable so that they both have references to each other. </a:t>
            </a:r>
          </a:p>
          <a:p>
            <a:pPr lvl="1" algn="just"/>
            <a:r>
              <a:rPr lang="en-GB" dirty="0">
                <a:cs typeface="Times" pitchFamily="1" charset="0"/>
              </a:rPr>
              <a:t>Make the observers </a:t>
            </a:r>
            <a:r>
              <a:rPr lang="en-GB" i="1" dirty="0">
                <a:cs typeface="Times" pitchFamily="1" charset="0"/>
              </a:rPr>
              <a:t>subclasses</a:t>
            </a:r>
            <a:r>
              <a:rPr lang="en-GB" dirty="0">
                <a:cs typeface="Times" pitchFamily="1" charset="0"/>
              </a:rPr>
              <a:t> of the observable</a:t>
            </a:r>
            <a:r>
              <a:rPr lang="en-GB" dirty="0" smtClean="0">
                <a:cs typeface="Times" pitchFamily="1" charset="0"/>
              </a:rPr>
              <a:t>.</a:t>
            </a:r>
          </a:p>
          <a:p>
            <a:pPr lvl="1" algn="just"/>
            <a:endParaRPr lang="en-GB" dirty="0" smtClean="0">
              <a:cs typeface="Times" pitchFamily="1" charset="0"/>
            </a:endParaRPr>
          </a:p>
          <a:p>
            <a:pPr lvl="1" algn="just"/>
            <a:endParaRPr lang="en-GB" dirty="0" smtClean="0">
              <a:cs typeface="Times" pitchFamily="1" charset="0"/>
            </a:endParaRPr>
          </a:p>
          <a:p>
            <a:r>
              <a:rPr lang="en-US" dirty="0" smtClean="0"/>
              <a:t>References </a:t>
            </a:r>
          </a:p>
          <a:p>
            <a:r>
              <a:rPr lang="en-US" b="0" dirty="0" smtClean="0">
                <a:cs typeface="Times" pitchFamily="1" charset="0"/>
              </a:rPr>
              <a:t>The Observer pattern is one of the ‘Gang of Four’ patterns. It is also widely known as Publish-and-Subscribe (the observers are Subscribers and the</a:t>
            </a:r>
          </a:p>
          <a:p>
            <a:r>
              <a:rPr lang="en-US" b="0" dirty="0" smtClean="0">
                <a:cs typeface="Times" pitchFamily="1" charset="0"/>
              </a:rPr>
              <a:t>observable is a Publisher).</a:t>
            </a:r>
            <a:r>
              <a:rPr lang="en-GB" b="0" dirty="0" smtClean="0">
                <a:cs typeface="Times" pitchFamily="1" charset="0"/>
              </a:rPr>
              <a:t> </a:t>
            </a:r>
            <a:endParaRPr lang="en-GB" b="0" dirty="0">
              <a:cs typeface="Times" pitchFamily="1" charset="0"/>
            </a:endParaRPr>
          </a:p>
          <a:p>
            <a:pPr lvl="1"/>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9661</TotalTime>
  <Words>4422</Words>
  <Application>Microsoft PowerPoint</Application>
  <PresentationFormat>On-screen Show (4:3)</PresentationFormat>
  <Paragraphs>560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Civic</vt:lpstr>
      <vt:lpstr>Slide 1</vt:lpstr>
      <vt:lpstr> Introduction to Patterns </vt:lpstr>
      <vt:lpstr>An Example</vt:lpstr>
      <vt:lpstr>Pattern description</vt:lpstr>
      <vt:lpstr>Few Patterns</vt:lpstr>
      <vt:lpstr>The Observer Pattern</vt:lpstr>
      <vt:lpstr>The Observer Pattern</vt:lpstr>
      <vt:lpstr>Observer</vt:lpstr>
      <vt:lpstr>Observer</vt:lpstr>
      <vt:lpstr>Software Architecture</vt:lpstr>
      <vt:lpstr>The importance of software architecture </vt:lpstr>
      <vt:lpstr>Contents of a good architectural model </vt:lpstr>
      <vt:lpstr>Design stable architecture</vt:lpstr>
      <vt:lpstr>Developing an architectural model </vt:lpstr>
      <vt:lpstr>Developing an architectural model</vt:lpstr>
      <vt:lpstr>Describing an architecture using UML </vt:lpstr>
      <vt:lpstr>Package diagrams</vt:lpstr>
      <vt:lpstr>Component diagrams</vt:lpstr>
      <vt:lpstr>Deployment diagrams</vt:lpstr>
      <vt:lpstr> Architectural Patterns </vt:lpstr>
      <vt:lpstr>The Multi-Layer architectural pattern </vt:lpstr>
      <vt:lpstr>Example of multi-layer systems</vt:lpstr>
      <vt:lpstr>The multi-layer architecture and design principles</vt:lpstr>
      <vt:lpstr>The multi-layer architecture and design principles</vt:lpstr>
      <vt:lpstr>The Client-Server and other distributed architectural patterns</vt:lpstr>
      <vt:lpstr>An example of a distributed system</vt:lpstr>
      <vt:lpstr>The distributed architecture and design principles</vt:lpstr>
      <vt:lpstr>The distributed architecture and design principles</vt:lpstr>
      <vt:lpstr>The Broker architectural pattern</vt:lpstr>
      <vt:lpstr>Example of a Broker system</vt:lpstr>
      <vt:lpstr>The broker architecture and design principles</vt:lpstr>
      <vt:lpstr>The Transaction-Processing architectural pattern </vt:lpstr>
      <vt:lpstr>Example of a transaction-processing system</vt:lpstr>
      <vt:lpstr>The transaction-processing architecture and design principles</vt:lpstr>
      <vt:lpstr>The Pipe-and-Filter architectural pattern </vt:lpstr>
      <vt:lpstr>Example of a pipe-and-filter system</vt:lpstr>
      <vt:lpstr>The pipe-and-filter architecture and design principles</vt:lpstr>
      <vt:lpstr>The pipe-and-filter architecture and design principles</vt:lpstr>
      <vt:lpstr>The Model-View-Controller (MVC) architectural pattern </vt:lpstr>
      <vt:lpstr>Example of the MVC architecture for the UI</vt:lpstr>
      <vt:lpstr>Example of MVC in Web architecture</vt:lpstr>
      <vt:lpstr>The MVC architecture and design principles</vt:lpstr>
      <vt:lpstr>The Service-oriented architectural pattern</vt:lpstr>
      <vt:lpstr>Example of a service-oriented application</vt:lpstr>
      <vt:lpstr>The Service-oriented architecture and design principles</vt:lpstr>
      <vt:lpstr>The Service-oriented architecture and design principles</vt:lpstr>
    </vt:vector>
  </TitlesOfParts>
  <Company>University of Ottawa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 2100 Software Design II</dc:title>
  <dc:creator>Timothy C. Lethbridge</dc:creator>
  <cp:lastModifiedBy>966548998564</cp:lastModifiedBy>
  <cp:revision>211</cp:revision>
  <dcterms:created xsi:type="dcterms:W3CDTF">2000-08-30T16:59:35Z</dcterms:created>
  <dcterms:modified xsi:type="dcterms:W3CDTF">2021-03-15T06:31:44Z</dcterms:modified>
</cp:coreProperties>
</file>