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B9B1-0A3F-4F8C-8C33-3658EFC8D178}" type="datetimeFigureOut">
              <a:rPr lang="en-US" smtClean="0"/>
              <a:t>1/19/2021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975C-F478-4F4C-82B4-DB001690694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82159F-C81A-460B-82AF-F50EECC5F6D3}" type="slidenum">
              <a:rPr lang="en-US"/>
              <a:pPr/>
              <a:t>1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1A2987-FA47-45C0-827E-1901C240B909}" type="slidenum">
              <a:rPr lang="en-US"/>
              <a:pPr/>
              <a:t>11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E72B4-47B2-42C2-853C-490695671A31}" type="slidenum">
              <a:rPr lang="en-US"/>
              <a:pPr/>
              <a:t>12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BF1D4-A3DD-48BE-932E-D9C00399ACD1}" type="slidenum">
              <a:rPr lang="en-US"/>
              <a:pPr/>
              <a:t>13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E1B0C-5A49-456A-8E43-C5BAA52EC191}" type="slidenum">
              <a:rPr lang="en-US"/>
              <a:pPr/>
              <a:t>14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35209-0EEF-4B7E-8EB9-75ED808D5DB4}" type="slidenum">
              <a:rPr lang="en-US"/>
              <a:pPr/>
              <a:t>2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8E7E4E-BB7D-4482-97B7-93FF9365962B}" type="slidenum">
              <a:rPr lang="en-US"/>
              <a:pPr/>
              <a:t>3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C3AA5-0CE0-445A-B9D8-97E75D1C5419}" type="slidenum">
              <a:rPr lang="en-US"/>
              <a:pPr/>
              <a:t>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B182F-B4EA-4D06-9CB5-B920BEBB5504}" type="slidenum">
              <a:rPr lang="en-US"/>
              <a:pPr/>
              <a:t>5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FF9EB-2270-4D8B-B129-31BE25405B3F}" type="slidenum">
              <a:rPr lang="en-US"/>
              <a:pPr/>
              <a:t>6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C23AE-49EC-49C2-8F63-0F2A0875454D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1359F-DD6B-4504-95E7-4114BE04FF17}" type="slidenum">
              <a:rPr lang="en-US"/>
              <a:pPr/>
              <a:t>9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8B9E5-1F4D-46B0-9710-46E6854AFD3F}" type="slidenum">
              <a:rPr lang="en-US"/>
              <a:pPr/>
              <a:t>10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CB0-2540-4B01-9F35-4FF55E34C1B4}" type="slidenum">
              <a:rPr lang="en-US"/>
              <a:pPr/>
              <a:t>1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Software Engineering and the Engineering Profession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7724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Ethics in Software Engineering:</a:t>
            </a:r>
          </a:p>
          <a:p>
            <a:pPr lvl="1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Software engineers shall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Act consistently with public interest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Act in the best interests of their clients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Develop and maintain with the highest standards possible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Maintain integrity and independence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Promote an ethical approach in management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Advance the integrity and reputation of the profession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Be fair and supportive to colleagues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Participate in lifelong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83A3-6978-4E34-B38F-919F0D64AC9F}" type="slidenum">
              <a:rPr lang="en-US"/>
              <a:pPr/>
              <a:t>10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Software Engineering Projects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‘Green field’ projects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New development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minority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projects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wider freedom to be creative about the design.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not constrained by the design decisions and errors made by predecessors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25B-B619-467E-866B-C5644E8B1B94}" type="slidenum">
              <a:rPr lang="en-US"/>
              <a:pPr/>
              <a:t>11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 Projects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Projects that involve building on a 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or a set of existing components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framework is an application that is missing some important details.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E.g. Specific rules of this organization.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Such projects: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Involve plugging together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are:</a:t>
            </a:r>
          </a:p>
          <a:p>
            <a:pPr lvl="3"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Already developed.</a:t>
            </a:r>
          </a:p>
          <a:p>
            <a:pPr lvl="3"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Provide significant functionality.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Benefit from reusing reliable software.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Provide much of the same freedom to innovate found in green field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F236-6501-44E8-A848-CE28C3381EA8}" type="slidenum">
              <a:rPr lang="en-US"/>
              <a:pPr/>
              <a:t>12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Activities Common to Software Projects...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Requirements and specification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Includes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Domain analysis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Defining the problem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Requirements gathering</a:t>
            </a: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Obtaining input from as many sources as possible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Requirements analysis</a:t>
            </a: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Organizing the information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Requirements specification</a:t>
            </a: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Writing detailed instructions about how the software should behave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F0F6-F6B2-4D36-8507-050FB3AFC4B5}" type="slidenum">
              <a:rPr lang="en-US"/>
              <a:pPr/>
              <a:t>13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Activities Common to Software Projects...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Deciding how the requirements should be implemented, using the available technology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Includes: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Systems engineering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Deciding what should be in hardware and what in software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Software architecture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Dividing the system into subsystems and deciding how the subsystems will interact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Detailed design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the internals of a subsystem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User interface design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Design of databases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BE7B-36CE-46D7-9C6C-EBB972243AE0}" type="slidenum">
              <a:rPr lang="en-US"/>
              <a:pPr/>
              <a:t>14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Activities Common to Software Projects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Creating representations of the domain or the software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 case modeling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Structural modeling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Dynamic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behavioral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modeling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</a:p>
          <a:p>
            <a:pPr lvl="1">
              <a:lnSpc>
                <a:spcPct val="90000"/>
              </a:lnSpc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translation of higher-level designs into particular programming languages</a:t>
            </a: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Quality assurance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Reviews and inspections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Deployment</a:t>
            </a:r>
          </a:p>
          <a:p>
            <a:pPr lvl="1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distributing and installing the software and any other components of the system such as databases, special hardware etc</a:t>
            </a:r>
            <a:endParaRPr lang="en-US" sz="2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Managing the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Estimating the cost of the system</a:t>
            </a:r>
          </a:p>
          <a:p>
            <a:pPr lvl="1">
              <a:lnSpc>
                <a:spcPct val="90000"/>
              </a:lnSpc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Planning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9622-AACA-40E3-B443-27B57AE55D34}" type="slidenum">
              <a:rPr lang="en-US"/>
              <a:pPr/>
              <a:t>2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Stakeholders in Software Engineering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</a:p>
          <a:p>
            <a:pPr lvl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Those who use the software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Customers(Clients)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Those who pay for 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software</a:t>
            </a:r>
          </a:p>
          <a:p>
            <a:pPr lvl="1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goal is either to increase profits or simply to run their business more effectively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developers</a:t>
            </a:r>
          </a:p>
          <a:p>
            <a:pPr lvl="1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develop and maintain the software</a:t>
            </a:r>
            <a:endParaRPr lang="en-US" sz="2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Development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Managers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-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people who run the organization that is  developing the         software</a:t>
            </a:r>
            <a:endParaRPr lang="en-US" sz="2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All four roles can be fulfilled by the same person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DD14-2624-46EA-AB48-B1C7021EAA5F}" type="slidenum">
              <a:rPr lang="en-US"/>
              <a:pPr/>
              <a:t>3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Quality...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5438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sz="33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Usability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Users can learn it and fast and get their job done easily</a:t>
            </a:r>
          </a:p>
          <a:p>
            <a:r>
              <a:rPr lang="en-US" sz="33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Efficiency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It doesn’t waste resources such as CPU time and memory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Reliability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It does what it is required to do without failing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Maintainability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It can be easily changed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Reusability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Its parts can be used in other projects, so reprogramming is not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660A-A0D2-43BE-94F0-B8D739CC30C1}" type="slidenum">
              <a:rPr lang="en-US"/>
              <a:pPr/>
              <a:t>4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Quality and the Stakeholders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236913" y="3197225"/>
            <a:ext cx="1973262" cy="801688"/>
            <a:chOff x="2039" y="2014"/>
            <a:chExt cx="1243" cy="505"/>
          </a:xfrm>
        </p:grpSpPr>
        <p:sp>
          <p:nvSpPr>
            <p:cNvPr id="28680" name="Oval 8"/>
            <p:cNvSpPr>
              <a:spLocks noChangeArrowheads="1"/>
            </p:cNvSpPr>
            <p:nvPr/>
          </p:nvSpPr>
          <p:spPr bwMode="auto">
            <a:xfrm>
              <a:off x="2039" y="2014"/>
              <a:ext cx="1243" cy="50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2283" y="2053"/>
              <a:ext cx="7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QUALITY</a:t>
              </a:r>
              <a:r>
                <a:rPr lang="en-CA" sz="2000" dirty="0">
                  <a:solidFill>
                    <a:srgbClr val="000000"/>
                  </a:solidFill>
                </a:rPr>
                <a:t> </a:t>
              </a:r>
              <a:endParaRPr lang="en-CA" dirty="0"/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2283" y="2243"/>
              <a:ext cx="8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2000" dirty="0">
                  <a:solidFill>
                    <a:srgbClr val="000000"/>
                  </a:solidFill>
                </a:rPr>
                <a:t>S</a:t>
              </a:r>
              <a:r>
                <a:rPr lang="en-CA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OFTWARE</a:t>
              </a:r>
              <a:endParaRPr lang="en-CA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625600" y="4237038"/>
            <a:ext cx="1184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Developer: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798763" y="42370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 </a:t>
            </a:r>
            <a:endParaRPr lang="en-CA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625600" y="4537075"/>
            <a:ext cx="157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easy to design; </a:t>
            </a:r>
            <a:endParaRPr lang="en-CA"/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1625600" y="4837113"/>
            <a:ext cx="179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easy to maintain; </a:t>
            </a:r>
            <a:endParaRPr lang="en-CA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625600" y="5138738"/>
            <a:ext cx="2173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 dirty="0">
                <a:solidFill>
                  <a:srgbClr val="000000"/>
                </a:solidFill>
              </a:rPr>
              <a:t>easy to reuse its parts</a:t>
            </a:r>
            <a:endParaRPr lang="en-CA" dirty="0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5148263" y="1330325"/>
            <a:ext cx="6620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User: 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5148263" y="1631950"/>
            <a:ext cx="1417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easy to learn; </a:t>
            </a:r>
            <a:endParaRPr lang="en-CA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5148263" y="1931988"/>
            <a:ext cx="162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efficient to use; </a:t>
            </a:r>
            <a:endParaRPr lang="en-CA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5148263" y="2232025"/>
            <a:ext cx="2052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helps get work done</a:t>
            </a:r>
            <a:endParaRPr lang="en-CA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625600" y="1230313"/>
            <a:ext cx="1157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Customer: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2774950" y="1230313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 </a:t>
            </a:r>
            <a:endParaRPr lang="en-CA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625600" y="1530350"/>
            <a:ext cx="1954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 dirty="0">
                <a:solidFill>
                  <a:srgbClr val="000000"/>
                </a:solidFill>
              </a:rPr>
              <a:t>solves problems at </a:t>
            </a:r>
            <a:endParaRPr lang="en-CA" dirty="0"/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1625600" y="1831975"/>
            <a:ext cx="2171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an acceptable cost in </a:t>
            </a:r>
            <a:endParaRPr lang="en-CA"/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1625600" y="2132013"/>
            <a:ext cx="2589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terms of money paid and </a:t>
            </a:r>
            <a:endParaRPr lang="en-CA"/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1625600" y="2433638"/>
            <a:ext cx="1487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 dirty="0">
                <a:solidFill>
                  <a:srgbClr val="000000"/>
                </a:solidFill>
              </a:rPr>
              <a:t>resources used</a:t>
            </a:r>
            <a:endParaRPr lang="en-CA" dirty="0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5334000" y="4114800"/>
            <a:ext cx="2532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Development manager: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7646988" y="41608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 </a:t>
            </a:r>
            <a:endParaRPr lang="en-CA"/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5148263" y="4462463"/>
            <a:ext cx="1530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 dirty="0">
                <a:solidFill>
                  <a:srgbClr val="000000"/>
                </a:solidFill>
              </a:rPr>
              <a:t>sells more and </a:t>
            </a:r>
            <a:endParaRPr lang="en-CA" dirty="0"/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5148263" y="4762500"/>
            <a:ext cx="1890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 dirty="0">
                <a:solidFill>
                  <a:srgbClr val="000000"/>
                </a:solidFill>
              </a:rPr>
              <a:t>pleases customers </a:t>
            </a:r>
            <a:endParaRPr lang="en-CA" dirty="0"/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5148263" y="5064125"/>
            <a:ext cx="1870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while costing less </a:t>
            </a:r>
            <a:endParaRPr lang="en-CA"/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5148263" y="5364163"/>
            <a:ext cx="2447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to develop and maintain</a:t>
            </a:r>
            <a:endParaRPr lang="en-CA"/>
          </a:p>
        </p:txBody>
      </p:sp>
      <p:sp>
        <p:nvSpPr>
          <p:cNvPr id="28705" name="Arc 33"/>
          <p:cNvSpPr>
            <a:spLocks/>
          </p:cNvSpPr>
          <p:nvPr/>
        </p:nvSpPr>
        <p:spPr bwMode="auto">
          <a:xfrm>
            <a:off x="3308350" y="2601913"/>
            <a:ext cx="223838" cy="2984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6138 w 16138"/>
              <a:gd name="T1" fmla="*/ 14357 h 21416"/>
              <a:gd name="T2" fmla="*/ 2812 w 16138"/>
              <a:gd name="T3" fmla="*/ 21416 h 21416"/>
              <a:gd name="T4" fmla="*/ 0 w 16138"/>
              <a:gd name="T5" fmla="*/ 0 h 2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38" h="21416" fill="none" extrusionOk="0">
                <a:moveTo>
                  <a:pt x="16138" y="14357"/>
                </a:moveTo>
                <a:cubicBezTo>
                  <a:pt x="12688" y="18234"/>
                  <a:pt x="7957" y="20740"/>
                  <a:pt x="2812" y="21416"/>
                </a:cubicBezTo>
              </a:path>
              <a:path w="16138" h="21416" stroke="0" extrusionOk="0">
                <a:moveTo>
                  <a:pt x="16138" y="14357"/>
                </a:moveTo>
                <a:cubicBezTo>
                  <a:pt x="12688" y="18234"/>
                  <a:pt x="7957" y="20740"/>
                  <a:pt x="2812" y="21416"/>
                </a:cubicBez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>
            <a:off x="3432175" y="2825750"/>
            <a:ext cx="225425" cy="450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707" name="Arc 35"/>
          <p:cNvSpPr>
            <a:spLocks/>
          </p:cNvSpPr>
          <p:nvPr/>
        </p:nvSpPr>
        <p:spPr bwMode="auto">
          <a:xfrm>
            <a:off x="2849563" y="4192588"/>
            <a:ext cx="290512" cy="246062"/>
          </a:xfrm>
          <a:custGeom>
            <a:avLst/>
            <a:gdLst>
              <a:gd name="G0" fmla="+- 0 0 0"/>
              <a:gd name="G1" fmla="+- 17669 0 0"/>
              <a:gd name="G2" fmla="+- 21600 0 0"/>
              <a:gd name="T0" fmla="*/ 12425 w 20901"/>
              <a:gd name="T1" fmla="*/ 0 h 17669"/>
              <a:gd name="T2" fmla="*/ 20901 w 20901"/>
              <a:gd name="T3" fmla="*/ 12219 h 17669"/>
              <a:gd name="T4" fmla="*/ 0 w 20901"/>
              <a:gd name="T5" fmla="*/ 17669 h 17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901" h="17669" fill="none" extrusionOk="0">
                <a:moveTo>
                  <a:pt x="12424" y="0"/>
                </a:moveTo>
                <a:cubicBezTo>
                  <a:pt x="16607" y="2941"/>
                  <a:pt x="19610" y="7271"/>
                  <a:pt x="20901" y="12218"/>
                </a:cubicBezTo>
              </a:path>
              <a:path w="20901" h="17669" stroke="0" extrusionOk="0">
                <a:moveTo>
                  <a:pt x="12424" y="0"/>
                </a:moveTo>
                <a:cubicBezTo>
                  <a:pt x="16607" y="2941"/>
                  <a:pt x="19610" y="7271"/>
                  <a:pt x="20901" y="12218"/>
                </a:cubicBezTo>
                <a:lnTo>
                  <a:pt x="0" y="176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 flipH="1">
            <a:off x="3074988" y="3911600"/>
            <a:ext cx="523875" cy="350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709" name="Arc 37"/>
          <p:cNvSpPr>
            <a:spLocks/>
          </p:cNvSpPr>
          <p:nvPr/>
        </p:nvSpPr>
        <p:spPr bwMode="auto">
          <a:xfrm>
            <a:off x="4822825" y="4151313"/>
            <a:ext cx="250825" cy="287337"/>
          </a:xfrm>
          <a:custGeom>
            <a:avLst/>
            <a:gdLst>
              <a:gd name="G0" fmla="+- 18117 0 0"/>
              <a:gd name="G1" fmla="+- 20653 0 0"/>
              <a:gd name="G2" fmla="+- 21600 0 0"/>
              <a:gd name="T0" fmla="*/ 0 w 18117"/>
              <a:gd name="T1" fmla="*/ 8891 h 20653"/>
              <a:gd name="T2" fmla="*/ 11791 w 18117"/>
              <a:gd name="T3" fmla="*/ 0 h 20653"/>
              <a:gd name="T4" fmla="*/ 18117 w 18117"/>
              <a:gd name="T5" fmla="*/ 20653 h 20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17" h="20653" fill="none" extrusionOk="0">
                <a:moveTo>
                  <a:pt x="0" y="8891"/>
                </a:moveTo>
                <a:cubicBezTo>
                  <a:pt x="2763" y="4634"/>
                  <a:pt x="6938" y="1486"/>
                  <a:pt x="11791" y="0"/>
                </a:cubicBezTo>
              </a:path>
              <a:path w="18117" h="20653" stroke="0" extrusionOk="0">
                <a:moveTo>
                  <a:pt x="0" y="8891"/>
                </a:moveTo>
                <a:cubicBezTo>
                  <a:pt x="2763" y="4634"/>
                  <a:pt x="6938" y="1486"/>
                  <a:pt x="11791" y="0"/>
                </a:cubicBezTo>
                <a:lnTo>
                  <a:pt x="18117" y="206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4697413" y="3937000"/>
            <a:ext cx="200025" cy="274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711" name="Arc 39"/>
          <p:cNvSpPr>
            <a:spLocks/>
          </p:cNvSpPr>
          <p:nvPr/>
        </p:nvSpPr>
        <p:spPr bwMode="auto">
          <a:xfrm>
            <a:off x="4926013" y="2724150"/>
            <a:ext cx="269875" cy="276225"/>
          </a:xfrm>
          <a:custGeom>
            <a:avLst/>
            <a:gdLst>
              <a:gd name="G0" fmla="+- 19450 0 0"/>
              <a:gd name="G1" fmla="+- 0 0 0"/>
              <a:gd name="G2" fmla="+- 21600 0 0"/>
              <a:gd name="T0" fmla="*/ 10764 w 19450"/>
              <a:gd name="T1" fmla="*/ 19777 h 19777"/>
              <a:gd name="T2" fmla="*/ 0 w 19450"/>
              <a:gd name="T3" fmla="*/ 9395 h 19777"/>
              <a:gd name="T4" fmla="*/ 19450 w 19450"/>
              <a:gd name="T5" fmla="*/ 0 h 19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50" h="19777" fill="none" extrusionOk="0">
                <a:moveTo>
                  <a:pt x="10764" y="19776"/>
                </a:moveTo>
                <a:cubicBezTo>
                  <a:pt x="6054" y="17708"/>
                  <a:pt x="2237" y="14026"/>
                  <a:pt x="0" y="9394"/>
                </a:cubicBezTo>
              </a:path>
              <a:path w="19450" h="19777" stroke="0" extrusionOk="0">
                <a:moveTo>
                  <a:pt x="10764" y="19776"/>
                </a:moveTo>
                <a:cubicBezTo>
                  <a:pt x="6054" y="17708"/>
                  <a:pt x="2237" y="14026"/>
                  <a:pt x="0" y="9394"/>
                </a:cubicBezTo>
                <a:lnTo>
                  <a:pt x="1945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 flipH="1">
            <a:off x="4695825" y="2898775"/>
            <a:ext cx="300038" cy="350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7447-B546-4C0F-9804-A30AD056375E}" type="slidenum">
              <a:rPr lang="en-US"/>
              <a:pPr/>
              <a:t>5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Software Quality: Conflicts and Objectives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different qualities can conflict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Increasing efficiency can reduce maintainability or reusability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Increasing usability can reduce efficiency</a:t>
            </a:r>
          </a:p>
          <a:p>
            <a:pPr lvl="1">
              <a:lnSpc>
                <a:spcPct val="90000"/>
              </a:lnSpc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Setting objectives for quality is a key engineering activity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You then design to meet the objectives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Avoids ‘over-engineering’ which wastes money</a:t>
            </a:r>
          </a:p>
          <a:p>
            <a:pPr lvl="1">
              <a:lnSpc>
                <a:spcPct val="90000"/>
              </a:lnSpc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Optimizing is also sometimes necessary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E.g. obtain the highest possible reliability using a fixed budget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7A00-5482-4A43-813B-C61E8461F80C}" type="slidenum">
              <a:rPr lang="en-US"/>
              <a:pPr/>
              <a:t>6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Internal Quality Criteria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Characterize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aspects of the design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the software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Have an effect on the external quality attributes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E.g.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amount of commenting of the code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complexity of the code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A4D7-8CFA-42D9-8F28-629E17D9172B}" type="slidenum">
              <a:rPr lang="en-US"/>
              <a:pPr/>
              <a:t>7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Short Term Vs. Long Term Quality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Short term: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Does the software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meet the customer’s immediate needs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Is it sufficiently efficient for the volume of data we have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today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Long term: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Maintainability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Customer’s future needs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Scalability: Can the software handle larger volumes of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Software Engineering Projects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Three major categories: 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modifying an existing system;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starting to develop system from scratch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building most of a new system from existing components, while developing new software only for missing details.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BD22-CCBB-4F8F-ADD4-F7B98188FDD1}" type="slidenum">
              <a:rPr lang="en-US"/>
              <a:pPr/>
              <a:t>9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Engineering Projects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Most projects are </a:t>
            </a:r>
            <a:r>
              <a:rPr lang="en-US" sz="2600" i="1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evolutionary</a:t>
            </a:r>
            <a:r>
              <a:rPr lang="en-US" sz="2600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600" i="1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maintenance</a:t>
            </a:r>
            <a:r>
              <a:rPr lang="en-US" sz="2600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projects, involving work on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legacy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systems</a:t>
            </a:r>
          </a:p>
          <a:p>
            <a:pPr lvl="1"/>
            <a:r>
              <a:rPr lang="en-US" sz="2600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Corrective projects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fixing defects</a:t>
            </a:r>
          </a:p>
          <a:p>
            <a:pPr lvl="1"/>
            <a:r>
              <a:rPr lang="en-US" sz="2600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Adaptive projects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changing the system in response to changes in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Operating system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Rules and regulations</a:t>
            </a:r>
          </a:p>
          <a:p>
            <a:pPr lvl="1"/>
            <a:r>
              <a:rPr lang="en-US" sz="2600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Enhancement projects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adding new features for users</a:t>
            </a:r>
          </a:p>
          <a:p>
            <a:pPr lvl="1"/>
            <a:r>
              <a:rPr lang="en-US" sz="2600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Reengineering or  perfective projects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changing the system internally so it is more maintainable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On-screen Show (4:3)</PresentationFormat>
  <Paragraphs>178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Software Engineering and the Engineering Profession</vt:lpstr>
      <vt:lpstr> Stakeholders in Software Engineering</vt:lpstr>
      <vt:lpstr>Software Quality...</vt:lpstr>
      <vt:lpstr>Software Quality and the Stakeholders</vt:lpstr>
      <vt:lpstr>Software Quality: Conflicts and Objectives</vt:lpstr>
      <vt:lpstr>Internal Quality Criteria</vt:lpstr>
      <vt:lpstr>Short Term Vs. Long Term Quality</vt:lpstr>
      <vt:lpstr>Software Engineering Projects</vt:lpstr>
      <vt:lpstr>Software Engineering Projects</vt:lpstr>
      <vt:lpstr>Software Engineering Projects</vt:lpstr>
      <vt:lpstr>Software Engineering Projects</vt:lpstr>
      <vt:lpstr> Activities Common to Software Projects...</vt:lpstr>
      <vt:lpstr>Activities Common to Software Projects...</vt:lpstr>
      <vt:lpstr>Activities Common to Software Projects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and the Engineering Profession</dc:title>
  <dc:creator>Admin</dc:creator>
  <cp:lastModifiedBy>Admin</cp:lastModifiedBy>
  <cp:revision>1</cp:revision>
  <dcterms:created xsi:type="dcterms:W3CDTF">2006-08-16T00:00:00Z</dcterms:created>
  <dcterms:modified xsi:type="dcterms:W3CDTF">2021-01-19T14:01:25Z</dcterms:modified>
</cp:coreProperties>
</file>