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cs typeface="Times" charset="0"/>
              </a:rPr>
              <a:t>Writing</a:t>
            </a:r>
            <a:r>
              <a:rPr lang="en-GB" dirty="0" smtClean="0">
                <a:cs typeface="Times" charset="0"/>
              </a:rPr>
              <a:t> a </a:t>
            </a:r>
            <a:r>
              <a:rPr lang="en-GB" b="1" dirty="0" smtClean="0">
                <a:cs typeface="Times" charset="0"/>
              </a:rPr>
              <a:t>G</a:t>
            </a:r>
            <a:r>
              <a:rPr lang="en-GB" dirty="0" smtClean="0">
                <a:cs typeface="Times" charset="0"/>
              </a:rPr>
              <a:t>ood </a:t>
            </a:r>
            <a:r>
              <a:rPr lang="en-GB" b="1" dirty="0" smtClean="0">
                <a:cs typeface="Times" charset="0"/>
              </a:rPr>
              <a:t>D</a:t>
            </a:r>
            <a:r>
              <a:rPr lang="en-GB" dirty="0" smtClean="0">
                <a:cs typeface="Times" charset="0"/>
              </a:rPr>
              <a:t>esign </a:t>
            </a:r>
            <a:r>
              <a:rPr lang="en-GB" b="1" dirty="0" smtClean="0">
                <a:cs typeface="Times" charset="0"/>
              </a:rPr>
              <a:t>D</a:t>
            </a:r>
            <a:r>
              <a:rPr lang="en-GB" dirty="0" smtClean="0">
                <a:cs typeface="Times" charset="0"/>
              </a:rPr>
              <a:t>ocument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Writing a Good Design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Times" charset="0"/>
              </a:rPr>
              <a:t>Design documents as an aid to making better designs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They force you to be explicit and consider the important issues before starting implementation. </a:t>
            </a:r>
          </a:p>
          <a:p>
            <a:pPr lvl="1"/>
            <a:r>
              <a:rPr lang="en-GB" dirty="0" smtClean="0">
                <a:cs typeface="Times" charset="0"/>
              </a:rPr>
              <a:t>They allow a group of people to review the design and therefore to improve it</a:t>
            </a:r>
            <a:r>
              <a:rPr lang="en-US" dirty="0" smtClean="0"/>
              <a:t>.</a:t>
            </a:r>
          </a:p>
          <a:p>
            <a:pPr lvl="1"/>
            <a:r>
              <a:rPr lang="en-GB" dirty="0" smtClean="0">
                <a:cs typeface="Times" charset="0"/>
              </a:rPr>
              <a:t>Design documents as a means of communication.</a:t>
            </a:r>
            <a:r>
              <a:rPr lang="en-US" dirty="0" smtClean="0"/>
              <a:t> </a:t>
            </a:r>
          </a:p>
          <a:p>
            <a:pPr lvl="2"/>
            <a:r>
              <a:rPr lang="en-GB" dirty="0" smtClean="0">
                <a:cs typeface="Times" charset="0"/>
              </a:rPr>
              <a:t>To those who will be </a:t>
            </a:r>
            <a:r>
              <a:rPr lang="en-GB" i="1" dirty="0" smtClean="0">
                <a:cs typeface="Times" charset="0"/>
              </a:rPr>
              <a:t>implementing</a:t>
            </a:r>
            <a:r>
              <a:rPr lang="en-GB" dirty="0" smtClean="0">
                <a:cs typeface="Times" charset="0"/>
              </a:rPr>
              <a:t> the design.</a:t>
            </a:r>
          </a:p>
          <a:p>
            <a:pPr lvl="2"/>
            <a:r>
              <a:rPr lang="en-GB" dirty="0" smtClean="0">
                <a:cs typeface="Times" charset="0"/>
              </a:rPr>
              <a:t>To those who will need, in the future, to </a:t>
            </a:r>
            <a:r>
              <a:rPr lang="en-GB" i="1" dirty="0" smtClean="0">
                <a:cs typeface="Times" charset="0"/>
              </a:rPr>
              <a:t>modify</a:t>
            </a:r>
            <a:r>
              <a:rPr lang="en-GB" dirty="0" smtClean="0">
                <a:cs typeface="Times" charset="0"/>
              </a:rPr>
              <a:t> the design.</a:t>
            </a:r>
          </a:p>
          <a:p>
            <a:pPr lvl="2"/>
            <a:r>
              <a:rPr lang="en-GB" dirty="0" smtClean="0">
                <a:cs typeface="Times" charset="0"/>
              </a:rPr>
              <a:t>To those who need to create systems or subsystems that </a:t>
            </a:r>
            <a:r>
              <a:rPr lang="en-GB" i="1" dirty="0" smtClean="0">
                <a:cs typeface="Times" charset="0"/>
              </a:rPr>
              <a:t>interface</a:t>
            </a:r>
            <a:r>
              <a:rPr lang="en-GB" dirty="0" smtClean="0">
                <a:cs typeface="Times" charset="0"/>
              </a:rPr>
              <a:t> with the system being designed</a:t>
            </a:r>
            <a:r>
              <a:rPr lang="en-US" dirty="0" smtClean="0">
                <a:cs typeface="Times" charset="0"/>
              </a:rPr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Structure of a design document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 smtClean="0">
                <a:cs typeface="Times" charset="0"/>
              </a:rPr>
              <a:t>A. Purpose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What system or part of the system this design document describes. 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Make reference to the requirements that are being implemented by this design (</a:t>
            </a:r>
            <a:r>
              <a:rPr lang="en-GB" i="1" dirty="0" smtClean="0">
                <a:cs typeface="Times" charset="0"/>
              </a:rPr>
              <a:t>traceability)</a:t>
            </a:r>
            <a:r>
              <a:rPr lang="en-GB" dirty="0" smtClean="0">
                <a:cs typeface="Times" charset="0"/>
              </a:rPr>
              <a:t> 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 smtClean="0">
                <a:cs typeface="Times" charset="0"/>
              </a:rPr>
              <a:t>B. General priorities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Describe the priorities used to guide the design process.  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 smtClean="0">
                <a:cs typeface="Times" charset="0"/>
              </a:rPr>
              <a:t>C. Outline of the design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Give a high-level description of the design that allows the reader to quickly get a general feeling for it.  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sz="2000" b="1" dirty="0" smtClean="0">
                <a:cs typeface="Times" charset="0"/>
              </a:rPr>
              <a:t>D. Major design issues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Discuss the important issues that had to be resolved.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Give the possible alternatives that were considered, the final decision and the rationale for the decision.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b="1" dirty="0" smtClean="0">
                <a:cs typeface="Times" charset="0"/>
              </a:rPr>
              <a:t>E. Other details of the design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Give any other details the reader may want to know that have not yet been mentioned. 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writing the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dirty="0" smtClean="0">
                <a:cs typeface="Times" charset="0"/>
              </a:rPr>
              <a:t>Avoid documenting information that would be </a:t>
            </a:r>
            <a:r>
              <a:rPr lang="en-GB" i="1" dirty="0" smtClean="0">
                <a:cs typeface="Times" charset="0"/>
              </a:rPr>
              <a:t>readily obvious</a:t>
            </a:r>
            <a:r>
              <a:rPr lang="en-GB" dirty="0" smtClean="0">
                <a:cs typeface="Times" charset="0"/>
              </a:rPr>
              <a:t> to a skilled programmer or designer.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Avoid writing details in a design document that would be better placed as </a:t>
            </a:r>
            <a:r>
              <a:rPr lang="en-GB" i="1" dirty="0" smtClean="0">
                <a:cs typeface="Times" charset="0"/>
              </a:rPr>
              <a:t>comments</a:t>
            </a:r>
            <a:r>
              <a:rPr lang="en-GB" dirty="0" smtClean="0">
                <a:cs typeface="Times" charset="0"/>
              </a:rPr>
              <a:t> in the code</a:t>
            </a:r>
            <a:r>
              <a:rPr lang="en-US" dirty="0" smtClean="0"/>
              <a:t>.</a:t>
            </a:r>
          </a:p>
          <a:p>
            <a:pPr lvl="1"/>
            <a:r>
              <a:rPr lang="en-GB" dirty="0" smtClean="0">
                <a:cs typeface="Times" charset="0"/>
              </a:rPr>
              <a:t>Avoid writing details that can be </a:t>
            </a:r>
            <a:r>
              <a:rPr lang="en-GB" i="1" dirty="0" smtClean="0">
                <a:cs typeface="Times" charset="0"/>
              </a:rPr>
              <a:t>extracted automatically</a:t>
            </a:r>
            <a:r>
              <a:rPr lang="en-GB" dirty="0" smtClean="0">
                <a:cs typeface="Times" charset="0"/>
              </a:rPr>
              <a:t> from the code, such as the list of public methods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Difficulties and Risks in Design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Like modelling, design is a skill that requires considerable experience</a:t>
            </a:r>
            <a:endParaRPr lang="en-GB" i="1" dirty="0" smtClean="0">
              <a:cs typeface="Times" charset="0"/>
            </a:endParaRPr>
          </a:p>
          <a:p>
            <a:pPr lvl="2">
              <a:lnSpc>
                <a:spcPct val="90000"/>
              </a:lnSpc>
            </a:pPr>
            <a:r>
              <a:rPr lang="en-GB" i="1" dirty="0" smtClean="0">
                <a:cs typeface="Times" charset="0"/>
              </a:rPr>
              <a:t>Individual software engineers should not attempt the design of large systems </a:t>
            </a:r>
          </a:p>
          <a:p>
            <a:pPr lvl="2">
              <a:lnSpc>
                <a:spcPct val="90000"/>
              </a:lnSpc>
            </a:pPr>
            <a:r>
              <a:rPr lang="en-GB" i="1" dirty="0" smtClean="0">
                <a:cs typeface="Times" charset="0"/>
              </a:rPr>
              <a:t>Aspiring software architects should actively study designs of other systems</a:t>
            </a:r>
          </a:p>
          <a:p>
            <a:pPr>
              <a:lnSpc>
                <a:spcPct val="90000"/>
              </a:lnSpc>
            </a:pPr>
            <a:endParaRPr lang="en-GB" dirty="0" smtClean="0"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Poor designs can lead to expensive maintenance</a:t>
            </a:r>
          </a:p>
          <a:p>
            <a:pPr lvl="2" algn="just">
              <a:lnSpc>
                <a:spcPct val="90000"/>
              </a:lnSpc>
            </a:pPr>
            <a:r>
              <a:rPr lang="en-GB" i="1" dirty="0" smtClean="0">
                <a:cs typeface="Times" charset="0"/>
              </a:rPr>
              <a:t>Ensure you follow the principles discussed in this chapter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Difficulties and Risks in Design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It requires constant effort to ensure a software system’s design remains good throughout its life</a:t>
            </a:r>
            <a:endParaRPr lang="en-GB" i="1" dirty="0" smtClean="0">
              <a:cs typeface="Times" charset="0"/>
            </a:endParaRPr>
          </a:p>
          <a:p>
            <a:pPr lvl="2" algn="just">
              <a:lnSpc>
                <a:spcPct val="90000"/>
              </a:lnSpc>
            </a:pPr>
            <a:r>
              <a:rPr lang="en-GB" i="1" dirty="0" smtClean="0">
                <a:cs typeface="Times" charset="0"/>
              </a:rPr>
              <a:t>Make the original design as flexible as possible so as to anticipate changes and extensions. </a:t>
            </a:r>
          </a:p>
          <a:p>
            <a:pPr lvl="2" algn="just">
              <a:lnSpc>
                <a:spcPct val="90000"/>
              </a:lnSpc>
            </a:pPr>
            <a:r>
              <a:rPr lang="en-GB" i="1" dirty="0" smtClean="0">
                <a:cs typeface="Times" charset="0"/>
              </a:rPr>
              <a:t>Ensure that the design documentation is usable and at the correct level of detail</a:t>
            </a:r>
          </a:p>
          <a:p>
            <a:pPr lvl="2" algn="just">
              <a:lnSpc>
                <a:spcPct val="90000"/>
              </a:lnSpc>
            </a:pPr>
            <a:r>
              <a:rPr lang="en-GB" i="1" dirty="0" smtClean="0">
                <a:cs typeface="Times" charset="0"/>
              </a:rPr>
              <a:t>Ensure that change is carefully managed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447</TotalTime>
  <Words>317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Writing a Good Design Document</vt:lpstr>
      <vt:lpstr>Writing a Good Design Document</vt:lpstr>
      <vt:lpstr>Structure of a design document </vt:lpstr>
      <vt:lpstr>When writing the document</vt:lpstr>
      <vt:lpstr>Difficulties and Risks in Design </vt:lpstr>
      <vt:lpstr>Difficulties and Risks in Design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2006-08-16T00:00:00Z</dcterms:created>
  <dcterms:modified xsi:type="dcterms:W3CDTF">2021-03-09T06:59:01Z</dcterms:modified>
</cp:coreProperties>
</file>