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71" r:id="rId3"/>
    <p:sldId id="274" r:id="rId4"/>
    <p:sldId id="257" r:id="rId5"/>
    <p:sldId id="260" r:id="rId6"/>
    <p:sldId id="272" r:id="rId7"/>
    <p:sldId id="258" r:id="rId8"/>
    <p:sldId id="259" r:id="rId9"/>
    <p:sldId id="261" r:id="rId10"/>
    <p:sldId id="262" r:id="rId11"/>
    <p:sldId id="263" r:id="rId12"/>
    <p:sldId id="264" r:id="rId13"/>
    <p:sldId id="265" r:id="rId14"/>
    <p:sldId id="266" r:id="rId15"/>
    <p:sldId id="267" r:id="rId16"/>
    <p:sldId id="275" r:id="rId17"/>
    <p:sldId id="276" r:id="rId18"/>
    <p:sldId id="277" r:id="rId19"/>
    <p:sldId id="278" r:id="rId20"/>
    <p:sldId id="280" r:id="rId21"/>
    <p:sldId id="282" r:id="rId22"/>
    <p:sldId id="281" r:id="rId23"/>
    <p:sldId id="284" r:id="rId24"/>
    <p:sldId id="285" r:id="rId25"/>
    <p:sldId id="286" r:id="rId26"/>
    <p:sldId id="287" r:id="rId27"/>
    <p:sldId id="288" r:id="rId28"/>
    <p:sldId id="29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C2E96F-93A7-4E47-A392-07C63B3C781B}" type="datetimeFigureOut">
              <a:rPr lang="en-US" smtClean="0"/>
              <a:pPr/>
              <a:t>3/10/2021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19676E-04AD-41B2-9C8F-7F9D424B86C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DB46213-F3D3-46C4-ADBE-8BA9A4DED17F}" type="datetime1">
              <a:rPr lang="en-US" smtClean="0"/>
              <a:pPr/>
              <a:t>3/10/2021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574C25-02AC-4A0E-B685-5140CBDE05EE}" type="datetime1">
              <a:rPr lang="en-US" smtClean="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74FA5A-470C-403C-A55D-CAC0ABA44667}" type="datetime1">
              <a:rPr lang="en-US" smtClean="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CAA56DF-F2BA-4157-8A16-3361C849CDAA}" type="datetime1">
              <a:rPr lang="en-US" smtClean="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B16AAD-1E10-48F7-9F3B-28CCBAC00A07}" type="datetime1">
              <a:rPr lang="en-US" smtClean="0"/>
              <a:pPr/>
              <a:t>3/10/2021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9B67ED3-9FC6-4140-8FA5-5A927BB72550}" type="datetime1">
              <a:rPr lang="en-US" smtClean="0"/>
              <a:pPr/>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73072CE-F5B5-45B7-89DB-7FB6082B5BBA}" type="datetime1">
              <a:rPr lang="en-US" smtClean="0"/>
              <a:pPr/>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4925C66-267D-4C8A-82DA-94218990EFA8}" type="datetime1">
              <a:rPr lang="en-US" smtClean="0"/>
              <a:pPr/>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2E14D-56FB-4725-85A0-D82264EF43AB}" type="datetime1">
              <a:rPr lang="en-US" smtClean="0"/>
              <a:pPr/>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5AC0722-D275-4739-BDF9-44EF71F23D9C}" type="datetime1">
              <a:rPr lang="en-US" smtClean="0"/>
              <a:pPr/>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3E9080-89A7-494F-8677-DE57F1459344}" type="datetime1">
              <a:rPr lang="en-US" smtClean="0"/>
              <a:pPr/>
              <a:t>3/10/2021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35A5F33-2125-46E7-8EBE-50AFDE6F3E6C}" type="datetime1">
              <a:rPr lang="en-US" smtClean="0"/>
              <a:pPr/>
              <a:t>3/10/2021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Conditional_(computer_programmin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b="1" smtClean="0">
                <a:effectLst>
                  <a:outerShdw blurRad="38100" dist="38100" dir="2700000" algn="tl">
                    <a:srgbClr val="000000">
                      <a:alpha val="43137"/>
                    </a:srgbClr>
                  </a:outerShdw>
                </a:effectLst>
              </a:rPr>
              <a:t>STRUCTURED PROGRAMMING</a:t>
            </a:r>
            <a:r>
              <a:rPr lang="en-IN" b="1" dirty="0" smtClean="0">
                <a:effectLst>
                  <a:outerShdw blurRad="38100" dist="38100" dir="2700000" algn="tl">
                    <a:srgbClr val="000000">
                      <a:alpha val="43137"/>
                    </a:srgbClr>
                  </a:outerShdw>
                </a:effectLst>
              </a:rPr>
              <a:t/>
            </a:r>
            <a:br>
              <a:rPr lang="en-IN" b="1" dirty="0" smtClean="0">
                <a:effectLst>
                  <a:outerShdw blurRad="38100" dist="38100" dir="2700000" algn="tl">
                    <a:srgbClr val="000000">
                      <a:alpha val="43137"/>
                    </a:srgbClr>
                  </a:outerShdw>
                </a:effectLst>
              </a:rPr>
            </a:b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Rules in structured programming....</a:t>
            </a:r>
            <a:endParaRPr lang="en-IN" dirty="0"/>
          </a:p>
        </p:txBody>
      </p:sp>
      <p:sp>
        <p:nvSpPr>
          <p:cNvPr id="3" name="Content Placeholder 2"/>
          <p:cNvSpPr>
            <a:spLocks noGrp="1"/>
          </p:cNvSpPr>
          <p:nvPr>
            <p:ph sz="quarter" idx="1"/>
          </p:nvPr>
        </p:nvSpPr>
        <p:spPr/>
        <p:txBody>
          <a:bodyPr/>
          <a:lstStyle/>
          <a:p>
            <a:r>
              <a:rPr lang="en-IN" sz="2800" b="1" dirty="0" smtClean="0"/>
              <a:t>Structure Rule Two: Sequence</a:t>
            </a:r>
          </a:p>
          <a:p>
            <a:r>
              <a:rPr lang="en-IN" dirty="0" smtClean="0"/>
              <a:t>A sequence of blocks is correct if the exit conditions of each block match the entry conditions of the following block.</a:t>
            </a:r>
          </a:p>
          <a:p>
            <a:r>
              <a:rPr lang="en-IN" dirty="0" smtClean="0"/>
              <a:t>Execution enters each block at the block's entry point and leaves through the block's exit point. </a:t>
            </a:r>
          </a:p>
          <a:p>
            <a:r>
              <a:rPr lang="en-IN" dirty="0" smtClean="0"/>
              <a:t>The whole series can be regarded as a single block, with an entry point and an exit point.</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Rules in structured programming.....</a:t>
            </a:r>
            <a:endParaRPr lang="en-IN" dirty="0"/>
          </a:p>
        </p:txBody>
      </p:sp>
      <p:pic>
        <p:nvPicPr>
          <p:cNvPr id="4" name="Content Placeholder 3" descr="Capture1.PNG"/>
          <p:cNvPicPr>
            <a:picLocks noGrp="1" noChangeAspect="1"/>
          </p:cNvPicPr>
          <p:nvPr>
            <p:ph sz="quarter" idx="1"/>
          </p:nvPr>
        </p:nvPicPr>
        <p:blipFill>
          <a:blip r:embed="rId2"/>
          <a:stretch>
            <a:fillRect/>
          </a:stretch>
        </p:blipFill>
        <p:spPr>
          <a:xfrm>
            <a:off x="2461886" y="1509402"/>
            <a:ext cx="4677428" cy="4448796"/>
          </a:xfrm>
        </p:spPr>
      </p:pic>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Rules in structured programming....</a:t>
            </a:r>
            <a:endParaRPr lang="en-IN" dirty="0"/>
          </a:p>
        </p:txBody>
      </p:sp>
      <p:sp>
        <p:nvSpPr>
          <p:cNvPr id="3" name="Content Placeholder 2"/>
          <p:cNvSpPr>
            <a:spLocks noGrp="1"/>
          </p:cNvSpPr>
          <p:nvPr>
            <p:ph sz="quarter" idx="1"/>
          </p:nvPr>
        </p:nvSpPr>
        <p:spPr/>
        <p:txBody>
          <a:bodyPr/>
          <a:lstStyle/>
          <a:p>
            <a:r>
              <a:rPr lang="en-IN" b="1" dirty="0" smtClean="0"/>
              <a:t>Structured Rule Three: Alternation</a:t>
            </a:r>
          </a:p>
          <a:p>
            <a:r>
              <a:rPr lang="en-IN" dirty="0" smtClean="0"/>
              <a:t>If-then-else is frequently called alternation (because there are alternative options). </a:t>
            </a:r>
          </a:p>
          <a:p>
            <a:r>
              <a:rPr lang="en-IN" dirty="0" smtClean="0"/>
              <a:t>In structured programming, each choice is a code block. </a:t>
            </a:r>
          </a:p>
          <a:p>
            <a:r>
              <a:rPr lang="en-IN" dirty="0" smtClean="0"/>
              <a:t>If alternation is organized as in the flowchart at right, then there is one entry point (at the top) and one exit point (at the bottom). </a:t>
            </a:r>
          </a:p>
          <a:p>
            <a:r>
              <a:rPr lang="en-IN" dirty="0" smtClean="0"/>
              <a:t>The structure should be coded so that if the entry conditions are fulfilled, then the exit conditions are satisfied (just like a code block).</a:t>
            </a:r>
            <a:endParaRPr lang="en-IN" b="1" dirty="0" smtClean="0"/>
          </a:p>
          <a:p>
            <a:pPr>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Rules in structured programming....</a:t>
            </a:r>
            <a:endParaRPr lang="en-IN" dirty="0"/>
          </a:p>
        </p:txBody>
      </p:sp>
      <p:pic>
        <p:nvPicPr>
          <p:cNvPr id="4" name="Content Placeholder 3" descr="Capture1.PNG"/>
          <p:cNvPicPr>
            <a:picLocks noGrp="1" noChangeAspect="1"/>
          </p:cNvPicPr>
          <p:nvPr>
            <p:ph sz="quarter" idx="1"/>
          </p:nvPr>
        </p:nvPicPr>
        <p:blipFill>
          <a:blip r:embed="rId2"/>
          <a:stretch>
            <a:fillRect/>
          </a:stretch>
        </p:blipFill>
        <p:spPr>
          <a:xfrm>
            <a:off x="2739922" y="1447800"/>
            <a:ext cx="4121355" cy="4572000"/>
          </a:xfrm>
        </p:spPr>
      </p:pic>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Rules in structured programming.....</a:t>
            </a:r>
            <a:endParaRPr lang="en-IN" dirty="0"/>
          </a:p>
        </p:txBody>
      </p:sp>
      <p:sp>
        <p:nvSpPr>
          <p:cNvPr id="3" name="Content Placeholder 2"/>
          <p:cNvSpPr>
            <a:spLocks noGrp="1"/>
          </p:cNvSpPr>
          <p:nvPr>
            <p:ph sz="quarter" idx="1"/>
          </p:nvPr>
        </p:nvSpPr>
        <p:spPr/>
        <p:txBody>
          <a:bodyPr/>
          <a:lstStyle/>
          <a:p>
            <a:r>
              <a:rPr lang="en-IN" b="1" dirty="0" smtClean="0"/>
              <a:t>Structured Rule 4: Iteration</a:t>
            </a:r>
          </a:p>
          <a:p>
            <a:r>
              <a:rPr lang="en-IN" dirty="0" smtClean="0"/>
              <a:t>Iteration (while-loop) is organized as at right. </a:t>
            </a:r>
          </a:p>
          <a:p>
            <a:r>
              <a:rPr lang="en-IN" dirty="0" smtClean="0"/>
              <a:t>It also has one entry point and one exit point. </a:t>
            </a:r>
          </a:p>
          <a:p>
            <a:r>
              <a:rPr lang="en-IN" dirty="0" smtClean="0"/>
              <a:t>The entry point has conditions that must be satisfied, and the exit point has requirements that will be fulfilled. </a:t>
            </a:r>
          </a:p>
          <a:p>
            <a:r>
              <a:rPr lang="en-IN" dirty="0" smtClean="0"/>
              <a:t>There are no jumps into the form from external points of the code.</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Rules in structured programming....</a:t>
            </a:r>
            <a:endParaRPr lang="en-IN" dirty="0"/>
          </a:p>
        </p:txBody>
      </p:sp>
      <p:pic>
        <p:nvPicPr>
          <p:cNvPr id="4" name="Content Placeholder 3" descr="Capture1.PNG"/>
          <p:cNvPicPr>
            <a:picLocks noGrp="1" noChangeAspect="1"/>
          </p:cNvPicPr>
          <p:nvPr>
            <p:ph sz="quarter" idx="1"/>
          </p:nvPr>
        </p:nvPicPr>
        <p:blipFill>
          <a:blip r:embed="rId2"/>
          <a:stretch>
            <a:fillRect/>
          </a:stretch>
        </p:blipFill>
        <p:spPr>
          <a:xfrm>
            <a:off x="2585728" y="1566560"/>
            <a:ext cx="4429744" cy="4334480"/>
          </a:xfrm>
        </p:spPr>
      </p:pic>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Structured Programming</a:t>
            </a:r>
            <a:endParaRPr lang="en-IN" b="1" dirty="0"/>
          </a:p>
        </p:txBody>
      </p:sp>
      <p:sp>
        <p:nvSpPr>
          <p:cNvPr id="5" name="Content Placeholder 4"/>
          <p:cNvSpPr>
            <a:spLocks noGrp="1"/>
          </p:cNvSpPr>
          <p:nvPr>
            <p:ph sz="quarter" idx="1"/>
          </p:nvPr>
        </p:nvSpPr>
        <p:spPr/>
        <p:txBody>
          <a:bodyPr>
            <a:normAutofit/>
          </a:bodyPr>
          <a:lstStyle/>
          <a:p>
            <a:pPr>
              <a:lnSpc>
                <a:spcPct val="150000"/>
              </a:lnSpc>
            </a:pPr>
            <a:r>
              <a:rPr lang="en-US" sz="2800" dirty="0" smtClean="0"/>
              <a:t>Structured programming involves 3 phases </a:t>
            </a:r>
          </a:p>
          <a:p>
            <a:pPr lvl="2">
              <a:lnSpc>
                <a:spcPct val="150000"/>
              </a:lnSpc>
            </a:pPr>
            <a:r>
              <a:rPr lang="en-US" sz="2400" dirty="0" smtClean="0"/>
              <a:t>Top down analysis</a:t>
            </a:r>
          </a:p>
          <a:p>
            <a:pPr lvl="2">
              <a:lnSpc>
                <a:spcPct val="150000"/>
              </a:lnSpc>
            </a:pPr>
            <a:r>
              <a:rPr lang="en-US" sz="2400" dirty="0" smtClean="0"/>
              <a:t>Modular programming</a:t>
            </a:r>
          </a:p>
          <a:p>
            <a:pPr lvl="2">
              <a:lnSpc>
                <a:spcPct val="150000"/>
              </a:lnSpc>
            </a:pPr>
            <a:r>
              <a:rPr lang="en-US" sz="2400" dirty="0" smtClean="0"/>
              <a:t>Structured code</a:t>
            </a:r>
          </a:p>
          <a:p>
            <a:pPr lvl="2"/>
            <a:endParaRPr lang="en-IN"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down analysis</a:t>
            </a:r>
            <a:endParaRPr lang="en-IN" dirty="0"/>
          </a:p>
        </p:txBody>
      </p:sp>
      <p:sp>
        <p:nvSpPr>
          <p:cNvPr id="3" name="Content Placeholder 2"/>
          <p:cNvSpPr>
            <a:spLocks noGrp="1"/>
          </p:cNvSpPr>
          <p:nvPr>
            <p:ph sz="quarter" idx="1"/>
          </p:nvPr>
        </p:nvSpPr>
        <p:spPr/>
        <p:txBody>
          <a:bodyPr/>
          <a:lstStyle/>
          <a:p>
            <a:pPr algn="just"/>
            <a:r>
              <a:rPr lang="en-IN" b="1" dirty="0" smtClean="0"/>
              <a:t>Top down analysis</a:t>
            </a:r>
            <a:r>
              <a:rPr lang="en-IN" dirty="0" smtClean="0"/>
              <a:t> is a problem solving mechanism whereby a given problem is successively broken </a:t>
            </a:r>
            <a:r>
              <a:rPr lang="en-IN" b="1" dirty="0" smtClean="0"/>
              <a:t>down</a:t>
            </a:r>
            <a:r>
              <a:rPr lang="en-IN" dirty="0" smtClean="0"/>
              <a:t> into smaller and smaller sub-problems or operations until a set of easily solvable (by computer) sub-problems is arrived at.</a:t>
            </a:r>
            <a:endParaRPr lang="en-IN" dirty="0"/>
          </a:p>
        </p:txBody>
      </p:sp>
      <p:pic>
        <p:nvPicPr>
          <p:cNvPr id="4" name="Picture 3" descr="Capture.PNG"/>
          <p:cNvPicPr>
            <a:picLocks noChangeAspect="1"/>
          </p:cNvPicPr>
          <p:nvPr/>
        </p:nvPicPr>
        <p:blipFill>
          <a:blip r:embed="rId2"/>
          <a:stretch>
            <a:fillRect/>
          </a:stretch>
        </p:blipFill>
        <p:spPr>
          <a:xfrm>
            <a:off x="1371600" y="3429000"/>
            <a:ext cx="6400800" cy="28956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Modular programming</a:t>
            </a:r>
            <a:endParaRPr lang="en-IN" dirty="0"/>
          </a:p>
        </p:txBody>
      </p:sp>
      <p:sp>
        <p:nvSpPr>
          <p:cNvPr id="3" name="Content Placeholder 2"/>
          <p:cNvSpPr>
            <a:spLocks noGrp="1"/>
          </p:cNvSpPr>
          <p:nvPr>
            <p:ph sz="quarter" idx="1"/>
          </p:nvPr>
        </p:nvSpPr>
        <p:spPr/>
        <p:txBody>
          <a:bodyPr/>
          <a:lstStyle/>
          <a:p>
            <a:pPr algn="just"/>
            <a:r>
              <a:rPr lang="en-IN" dirty="0" smtClean="0"/>
              <a:t>Software design technique that emphasizes separating the functionality of a program into independent, interchangeable modules, such that each contains everything necessary to execute only one aspect of the desired functionality</a:t>
            </a:r>
          </a:p>
          <a:p>
            <a:pPr algn="just"/>
            <a:r>
              <a:rPr lang="en-US" dirty="0" smtClean="0"/>
              <a:t>Modular programming will be helpful for large programs which are difficult to debug.</a:t>
            </a:r>
          </a:p>
          <a:p>
            <a:pPr algn="just"/>
            <a:r>
              <a:rPr lang="en-US" dirty="0" smtClean="0"/>
              <a:t>Leads to reuse the code which can be used in other programs</a:t>
            </a:r>
          </a:p>
          <a:p>
            <a:pPr algn="just"/>
            <a:r>
              <a:rPr lang="en-US" dirty="0" smtClean="0"/>
              <a:t>Debugging and finding errors is easy</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Modular programming</a:t>
            </a:r>
            <a:endParaRPr lang="en-IN" b="1" dirty="0"/>
          </a:p>
        </p:txBody>
      </p:sp>
      <p:sp>
        <p:nvSpPr>
          <p:cNvPr id="6" name="Content Placeholder 5"/>
          <p:cNvSpPr>
            <a:spLocks noGrp="1"/>
          </p:cNvSpPr>
          <p:nvPr>
            <p:ph sz="half" idx="2"/>
          </p:nvPr>
        </p:nvSpPr>
        <p:spPr/>
        <p:txBody>
          <a:bodyPr/>
          <a:lstStyle/>
          <a:p>
            <a:pPr>
              <a:buNone/>
            </a:pPr>
            <a:r>
              <a:rPr lang="en-US" dirty="0" smtClean="0"/>
              <a:t>main()</a:t>
            </a:r>
          </a:p>
          <a:p>
            <a:pPr>
              <a:buNone/>
            </a:pPr>
            <a:r>
              <a:rPr lang="en-US" dirty="0" smtClean="0"/>
              <a:t> {</a:t>
            </a:r>
          </a:p>
          <a:p>
            <a:pPr>
              <a:buNone/>
            </a:pPr>
            <a:r>
              <a:rPr lang="en-US" dirty="0" smtClean="0"/>
              <a:t>  ……………..</a:t>
            </a:r>
          </a:p>
          <a:p>
            <a:pPr>
              <a:buNone/>
            </a:pPr>
            <a:r>
              <a:rPr lang="en-US" dirty="0" smtClean="0"/>
              <a:t>  ……………</a:t>
            </a:r>
          </a:p>
          <a:p>
            <a:pPr>
              <a:buNone/>
            </a:pPr>
            <a:r>
              <a:rPr lang="en-US" dirty="0" smtClean="0"/>
              <a:t>}</a:t>
            </a:r>
          </a:p>
          <a:p>
            <a:pPr>
              <a:buNone/>
            </a:pPr>
            <a:endParaRPr lang="en-IN" dirty="0"/>
          </a:p>
        </p:txBody>
      </p:sp>
      <p:sp>
        <p:nvSpPr>
          <p:cNvPr id="8" name="Content Placeholder 7"/>
          <p:cNvSpPr>
            <a:spLocks noGrp="1"/>
          </p:cNvSpPr>
          <p:nvPr>
            <p:ph sz="half" idx="4"/>
          </p:nvPr>
        </p:nvSpPr>
        <p:spPr>
          <a:xfrm>
            <a:off x="4953000" y="1524000"/>
            <a:ext cx="3733800" cy="4610100"/>
          </a:xfrm>
        </p:spPr>
        <p:txBody>
          <a:bodyPr>
            <a:normAutofit fontScale="85000" lnSpcReduction="20000"/>
          </a:bodyPr>
          <a:lstStyle/>
          <a:p>
            <a:pPr>
              <a:buNone/>
            </a:pPr>
            <a:r>
              <a:rPr lang="en-US" dirty="0" smtClean="0"/>
              <a:t>Main()</a:t>
            </a:r>
          </a:p>
          <a:p>
            <a:pPr>
              <a:buNone/>
            </a:pPr>
            <a:r>
              <a:rPr lang="en-US" dirty="0" smtClean="0"/>
              <a:t>{</a:t>
            </a:r>
          </a:p>
          <a:p>
            <a:pPr>
              <a:buNone/>
            </a:pPr>
            <a:r>
              <a:rPr lang="en-US" dirty="0" smtClean="0"/>
              <a:t>    …………..</a:t>
            </a:r>
          </a:p>
          <a:p>
            <a:pPr>
              <a:buNone/>
            </a:pPr>
            <a:r>
              <a:rPr lang="en-US" dirty="0" smtClean="0"/>
              <a:t>    …………</a:t>
            </a:r>
          </a:p>
          <a:p>
            <a:pPr>
              <a:buNone/>
            </a:pPr>
            <a:r>
              <a:rPr lang="en-US" dirty="0" smtClean="0"/>
              <a:t>}</a:t>
            </a:r>
          </a:p>
          <a:p>
            <a:pPr>
              <a:buNone/>
            </a:pPr>
            <a:r>
              <a:rPr lang="en-US" dirty="0" smtClean="0">
                <a:solidFill>
                  <a:srgbClr val="FF0000"/>
                </a:solidFill>
              </a:rPr>
              <a:t>Module 1</a:t>
            </a:r>
          </a:p>
          <a:p>
            <a:pPr>
              <a:buNone/>
            </a:pPr>
            <a:r>
              <a:rPr lang="en-US" dirty="0" smtClean="0"/>
              <a:t>{                          independent</a:t>
            </a:r>
          </a:p>
          <a:p>
            <a:pPr>
              <a:buNone/>
            </a:pPr>
            <a:r>
              <a:rPr lang="en-US" dirty="0" smtClean="0"/>
              <a:t>    …………</a:t>
            </a:r>
          </a:p>
          <a:p>
            <a:pPr>
              <a:buNone/>
            </a:pPr>
            <a:r>
              <a:rPr lang="en-US" dirty="0" smtClean="0"/>
              <a:t>}</a:t>
            </a:r>
          </a:p>
          <a:p>
            <a:pPr>
              <a:buNone/>
            </a:pPr>
            <a:r>
              <a:rPr lang="en-US" dirty="0" smtClean="0">
                <a:solidFill>
                  <a:srgbClr val="FF0000"/>
                </a:solidFill>
              </a:rPr>
              <a:t>Module 2               </a:t>
            </a:r>
            <a:r>
              <a:rPr lang="en-US" dirty="0" smtClean="0"/>
              <a:t>independent</a:t>
            </a:r>
          </a:p>
          <a:p>
            <a:pPr>
              <a:buNone/>
            </a:pPr>
            <a:r>
              <a:rPr lang="en-US" dirty="0" smtClean="0"/>
              <a:t>{</a:t>
            </a:r>
          </a:p>
          <a:p>
            <a:pPr>
              <a:buNone/>
            </a:pPr>
            <a:r>
              <a:rPr lang="en-US" dirty="0" smtClean="0"/>
              <a:t>   ……………</a:t>
            </a:r>
          </a:p>
          <a:p>
            <a:pPr>
              <a:buNone/>
            </a:pPr>
            <a:r>
              <a:rPr lang="en-US" dirty="0" smtClean="0"/>
              <a:t>}</a:t>
            </a:r>
          </a:p>
          <a:p>
            <a:pPr>
              <a:buNone/>
            </a:pPr>
            <a:endParaRPr lang="en-IN" dirty="0"/>
          </a:p>
        </p:txBody>
      </p:sp>
      <p:sp>
        <p:nvSpPr>
          <p:cNvPr id="9" name="Right Arrow 8"/>
          <p:cNvSpPr/>
          <p:nvPr/>
        </p:nvSpPr>
        <p:spPr>
          <a:xfrm>
            <a:off x="3657600" y="3429000"/>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Structured Programming</a:t>
            </a:r>
            <a:endParaRPr lang="en-IN" b="1" dirty="0"/>
          </a:p>
        </p:txBody>
      </p:sp>
      <p:sp>
        <p:nvSpPr>
          <p:cNvPr id="3" name="Content Placeholder 2"/>
          <p:cNvSpPr>
            <a:spLocks noGrp="1"/>
          </p:cNvSpPr>
          <p:nvPr>
            <p:ph sz="quarter" idx="1"/>
          </p:nvPr>
        </p:nvSpPr>
        <p:spPr/>
        <p:txBody>
          <a:bodyPr/>
          <a:lstStyle/>
          <a:p>
            <a:pPr algn="just"/>
            <a:r>
              <a:rPr lang="en-US" dirty="0" smtClean="0"/>
              <a:t>Programming style to improve the quality, clarity and development time by make use of block structures.</a:t>
            </a:r>
          </a:p>
          <a:p>
            <a:pPr algn="just"/>
            <a:r>
              <a:rPr lang="en-US" dirty="0" smtClean="0"/>
              <a:t>Better way to program as it involves systematic organization of programs.</a:t>
            </a:r>
          </a:p>
          <a:p>
            <a:pPr algn="just"/>
            <a:r>
              <a:rPr lang="en-US" dirty="0" smtClean="0"/>
              <a:t>Structured Programming started in 70s,primarly against control constructs like </a:t>
            </a:r>
            <a:r>
              <a:rPr lang="en-US" dirty="0" err="1" smtClean="0"/>
              <a:t>gotos</a:t>
            </a:r>
            <a:endParaRPr lang="en-US" dirty="0" smtClean="0"/>
          </a:p>
          <a:p>
            <a:pPr algn="just"/>
            <a:r>
              <a:rPr lang="en-US" dirty="0" smtClean="0"/>
              <a:t>The goal was to simplify the programming structure </a:t>
            </a:r>
          </a:p>
          <a:p>
            <a:pPr algn="just"/>
            <a:r>
              <a:rPr lang="en-US" dirty="0" smtClean="0"/>
              <a:t>Is now well established and followed.</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 of modular programming</a:t>
            </a:r>
            <a:endParaRPr lang="en-IN" dirty="0"/>
          </a:p>
        </p:txBody>
      </p:sp>
      <p:pic>
        <p:nvPicPr>
          <p:cNvPr id="4" name="Content Placeholder 3" descr="Capture.PNG"/>
          <p:cNvPicPr>
            <a:picLocks noGrp="1" noChangeAspect="1"/>
          </p:cNvPicPr>
          <p:nvPr>
            <p:ph sz="quarter" idx="1"/>
          </p:nvPr>
        </p:nvPicPr>
        <p:blipFill>
          <a:blip r:embed="rId2"/>
          <a:stretch>
            <a:fillRect/>
          </a:stretch>
        </p:blipFill>
        <p:spPr>
          <a:xfrm>
            <a:off x="1675963" y="1966665"/>
            <a:ext cx="6249273" cy="3534269"/>
          </a:xfrm>
        </p:spPr>
      </p:pic>
      <p:cxnSp>
        <p:nvCxnSpPr>
          <p:cNvPr id="6" name="Straight Connector 5"/>
          <p:cNvCxnSpPr/>
          <p:nvPr/>
        </p:nvCxnSpPr>
        <p:spPr>
          <a:xfrm>
            <a:off x="6781800" y="19812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113903" y="3695303"/>
            <a:ext cx="35806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76400" y="19812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6172200" y="3733800"/>
            <a:ext cx="3505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Structured Code</a:t>
            </a:r>
            <a:endParaRPr lang="en-IN" b="1" dirty="0"/>
          </a:p>
        </p:txBody>
      </p:sp>
      <p:pic>
        <p:nvPicPr>
          <p:cNvPr id="4" name="Content Placeholder 3" descr="Capture.PNG"/>
          <p:cNvPicPr>
            <a:picLocks noGrp="1" noChangeAspect="1"/>
          </p:cNvPicPr>
          <p:nvPr>
            <p:ph sz="quarter" idx="1"/>
          </p:nvPr>
        </p:nvPicPr>
        <p:blipFill>
          <a:blip r:embed="rId2"/>
          <a:stretch>
            <a:fillRect/>
          </a:stretch>
        </p:blipFill>
        <p:spPr>
          <a:xfrm>
            <a:off x="1600199" y="3276600"/>
            <a:ext cx="6400801" cy="2186228"/>
          </a:xfrm>
        </p:spPr>
      </p:pic>
      <p:sp>
        <p:nvSpPr>
          <p:cNvPr id="5" name="TextBox 4"/>
          <p:cNvSpPr txBox="1"/>
          <p:nvPr/>
        </p:nvSpPr>
        <p:spPr>
          <a:xfrm>
            <a:off x="838200" y="1600200"/>
            <a:ext cx="746760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dirty="0" smtClean="0"/>
              <a:t>use of the structured control flow constructs of selection (</a:t>
            </a:r>
            <a:r>
              <a:rPr lang="en-IN" sz="2400" dirty="0" smtClean="0">
                <a:hlinkClick r:id="rId3" tooltip="Conditional (computer programming)"/>
              </a:rPr>
              <a:t>if/then/else</a:t>
            </a:r>
            <a:r>
              <a:rPr lang="en-IN" sz="2400" dirty="0" smtClean="0"/>
              <a:t>) and remove </a:t>
            </a:r>
            <a:r>
              <a:rPr lang="en-IN" sz="2400" dirty="0" err="1" smtClean="0"/>
              <a:t>goto</a:t>
            </a:r>
            <a:r>
              <a:rPr lang="en-IN" sz="2400" dirty="0" smtClean="0"/>
              <a:t> </a:t>
            </a:r>
            <a:endParaRPr lang="en-IN" sz="2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Structured code</a:t>
            </a:r>
            <a:endParaRPr lang="en-IN" b="1" dirty="0"/>
          </a:p>
        </p:txBody>
      </p:sp>
      <p:pic>
        <p:nvPicPr>
          <p:cNvPr id="4" name="Content Placeholder 3" descr="Capture.PNG"/>
          <p:cNvPicPr>
            <a:picLocks noGrp="1" noChangeAspect="1"/>
          </p:cNvPicPr>
          <p:nvPr>
            <p:ph sz="quarter" idx="1"/>
          </p:nvPr>
        </p:nvPicPr>
        <p:blipFill>
          <a:blip r:embed="rId2"/>
          <a:stretch>
            <a:fillRect/>
          </a:stretch>
        </p:blipFill>
        <p:spPr>
          <a:xfrm>
            <a:off x="1295400" y="1676400"/>
            <a:ext cx="7315199" cy="3576849"/>
          </a:xfrm>
        </p:spPr>
      </p:pic>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smtClean="0"/>
              <a:t> CODING STANDARDS</a:t>
            </a:r>
            <a:endParaRPr lang="en-IN" dirty="0"/>
          </a:p>
        </p:txBody>
      </p:sp>
      <p:pic>
        <p:nvPicPr>
          <p:cNvPr id="4" name="Picture 3" descr="code-quality-standard.png"/>
          <p:cNvPicPr>
            <a:picLocks noChangeAspect="1"/>
          </p:cNvPicPr>
          <p:nvPr/>
        </p:nvPicPr>
        <p:blipFill>
          <a:blip r:embed="rId2"/>
          <a:stretch>
            <a:fillRect/>
          </a:stretch>
        </p:blipFill>
        <p:spPr>
          <a:xfrm>
            <a:off x="1219200" y="3200400"/>
            <a:ext cx="6553200" cy="32004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CODING STANDARDS</a:t>
            </a:r>
            <a:endParaRPr lang="en-IN" dirty="0"/>
          </a:p>
        </p:txBody>
      </p:sp>
      <p:sp>
        <p:nvSpPr>
          <p:cNvPr id="3" name="Content Placeholder 2"/>
          <p:cNvSpPr>
            <a:spLocks noGrp="1"/>
          </p:cNvSpPr>
          <p:nvPr>
            <p:ph sz="quarter" idx="1"/>
          </p:nvPr>
        </p:nvSpPr>
        <p:spPr/>
        <p:txBody>
          <a:bodyPr/>
          <a:lstStyle/>
          <a:p>
            <a:r>
              <a:rPr lang="en-IN" dirty="0" smtClean="0"/>
              <a:t>Standardization has a positive impact on any business.</a:t>
            </a:r>
          </a:p>
          <a:p>
            <a:r>
              <a:rPr lang="en-IN" dirty="0" smtClean="0"/>
              <a:t>There are certain coding standards that are needed for successful software development.</a:t>
            </a:r>
          </a:p>
          <a:p>
            <a:r>
              <a:rPr lang="en-IN" dirty="0" smtClean="0"/>
              <a:t>A coding standard makes sure that all the developers working on the project are following certain specified guidelines. </a:t>
            </a:r>
          </a:p>
          <a:p>
            <a:r>
              <a:rPr lang="en-IN" dirty="0" smtClean="0"/>
              <a:t>The code can be easily understood and proper consistency is maintained.</a:t>
            </a:r>
            <a:endParaRPr lang="en-IN" u="sn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b="1" dirty="0" smtClean="0"/>
              <a:t>Coding Standards….</a:t>
            </a:r>
            <a:br>
              <a:rPr lang="en-IN" b="1" dirty="0" smtClean="0"/>
            </a:br>
            <a:endParaRPr lang="en-IN" b="1" dirty="0"/>
          </a:p>
        </p:txBody>
      </p:sp>
      <p:sp>
        <p:nvSpPr>
          <p:cNvPr id="3" name="Content Placeholder 2"/>
          <p:cNvSpPr>
            <a:spLocks noGrp="1"/>
          </p:cNvSpPr>
          <p:nvPr>
            <p:ph sz="quarter" idx="1"/>
          </p:nvPr>
        </p:nvSpPr>
        <p:spPr/>
        <p:txBody>
          <a:bodyPr/>
          <a:lstStyle/>
          <a:p>
            <a:r>
              <a:rPr lang="en-IN" dirty="0" smtClean="0"/>
              <a:t>General coding standards refers to how the developer writes code, so here we will discuss some essential standards regardless of the programming language being used.</a:t>
            </a:r>
            <a:endParaRPr lang="en-IN" dirty="0"/>
          </a:p>
        </p:txBody>
      </p:sp>
      <p:pic>
        <p:nvPicPr>
          <p:cNvPr id="4" name="Picture 3" descr="software-engineering-coding2.png"/>
          <p:cNvPicPr>
            <a:picLocks noChangeAspect="1"/>
          </p:cNvPicPr>
          <p:nvPr/>
        </p:nvPicPr>
        <p:blipFill>
          <a:blip r:embed="rId2"/>
          <a:stretch>
            <a:fillRect/>
          </a:stretch>
        </p:blipFill>
        <p:spPr>
          <a:xfrm>
            <a:off x="2362200" y="2743200"/>
            <a:ext cx="3657600" cy="3819525"/>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CODING STANDARDS……</a:t>
            </a:r>
            <a:endParaRPr lang="en-IN" dirty="0"/>
          </a:p>
        </p:txBody>
      </p:sp>
      <p:sp>
        <p:nvSpPr>
          <p:cNvPr id="3" name="Content Placeholder 2"/>
          <p:cNvSpPr>
            <a:spLocks noGrp="1"/>
          </p:cNvSpPr>
          <p:nvPr>
            <p:ph sz="quarter" idx="1"/>
          </p:nvPr>
        </p:nvSpPr>
        <p:spPr/>
        <p:txBody>
          <a:bodyPr>
            <a:normAutofit fontScale="92500" lnSpcReduction="20000"/>
          </a:bodyPr>
          <a:lstStyle/>
          <a:p>
            <a:r>
              <a:rPr lang="en-IN" b="1" dirty="0" smtClean="0"/>
              <a:t>Indentation:</a:t>
            </a:r>
            <a:r>
              <a:rPr lang="en-IN" dirty="0" smtClean="0"/>
              <a:t> </a:t>
            </a:r>
          </a:p>
          <a:p>
            <a:pPr lvl="1"/>
            <a:r>
              <a:rPr lang="en-IN" dirty="0" smtClean="0"/>
              <a:t>Proper and consistent indentation is essential in producing easy to read and maintainable programs.</a:t>
            </a:r>
            <a:br>
              <a:rPr lang="en-IN" dirty="0" smtClean="0"/>
            </a:br>
            <a:r>
              <a:rPr lang="en-IN" dirty="0" smtClean="0"/>
              <a:t>Indentation should be used to:</a:t>
            </a:r>
          </a:p>
          <a:p>
            <a:pPr lvl="2"/>
            <a:r>
              <a:rPr lang="en-IN" dirty="0" smtClean="0"/>
              <a:t>Emphasize the body of a control structure such as a loop or a select statement.</a:t>
            </a:r>
          </a:p>
          <a:p>
            <a:pPr lvl="2"/>
            <a:r>
              <a:rPr lang="en-IN" dirty="0" smtClean="0"/>
              <a:t>Emphasize the body of a conditional statement</a:t>
            </a:r>
          </a:p>
          <a:p>
            <a:pPr lvl="2"/>
            <a:r>
              <a:rPr lang="en-IN" dirty="0" smtClean="0"/>
              <a:t>Emphasize a new scope block</a:t>
            </a:r>
          </a:p>
          <a:p>
            <a:r>
              <a:rPr lang="en-IN" b="1" dirty="0" smtClean="0"/>
              <a:t>Inline comments:</a:t>
            </a:r>
            <a:r>
              <a:rPr lang="en-IN" dirty="0" smtClean="0"/>
              <a:t> </a:t>
            </a:r>
          </a:p>
          <a:p>
            <a:pPr lvl="1"/>
            <a:r>
              <a:rPr lang="en-IN" dirty="0" smtClean="0"/>
              <a:t>Inline comments analyze the functioning of the subroutine, or key aspects of the algorithm shall be frequently used.</a:t>
            </a:r>
          </a:p>
          <a:p>
            <a:r>
              <a:rPr lang="en-IN" b="1" dirty="0" smtClean="0"/>
              <a:t>Rules for limiting the use of global:</a:t>
            </a:r>
            <a:r>
              <a:rPr lang="en-IN" dirty="0" smtClean="0"/>
              <a:t> </a:t>
            </a:r>
          </a:p>
          <a:p>
            <a:pPr lvl="1"/>
            <a:r>
              <a:rPr lang="en-IN" dirty="0" smtClean="0"/>
              <a:t>These rules file what types of data can be declared global and what cannot.</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CODING STANDARDS……</a:t>
            </a:r>
            <a:endParaRPr lang="en-IN" dirty="0"/>
          </a:p>
        </p:txBody>
      </p:sp>
      <p:sp>
        <p:nvSpPr>
          <p:cNvPr id="3" name="Content Placeholder 2"/>
          <p:cNvSpPr>
            <a:spLocks noGrp="1"/>
          </p:cNvSpPr>
          <p:nvPr>
            <p:ph sz="quarter" idx="1"/>
          </p:nvPr>
        </p:nvSpPr>
        <p:spPr>
          <a:xfrm>
            <a:off x="914400" y="1447800"/>
            <a:ext cx="8001000" cy="4800600"/>
          </a:xfrm>
        </p:spPr>
        <p:txBody>
          <a:bodyPr>
            <a:normAutofit fontScale="92500" lnSpcReduction="20000"/>
          </a:bodyPr>
          <a:lstStyle/>
          <a:p>
            <a:r>
              <a:rPr lang="en-IN" b="1" dirty="0" smtClean="0"/>
              <a:t>Structured Programming:</a:t>
            </a:r>
            <a:r>
              <a:rPr lang="en-IN" dirty="0" smtClean="0"/>
              <a:t> </a:t>
            </a:r>
          </a:p>
          <a:p>
            <a:pPr lvl="2"/>
            <a:r>
              <a:rPr lang="en-IN" dirty="0" smtClean="0"/>
              <a:t>Structured (or Modular) Programming methods shall be used. </a:t>
            </a:r>
          </a:p>
          <a:p>
            <a:pPr lvl="4"/>
            <a:r>
              <a:rPr lang="en-IN" dirty="0" smtClean="0"/>
              <a:t>"GOTO" statements shall not be used as they lead to "spaghetti" code, which is hard to read and maintain.</a:t>
            </a:r>
          </a:p>
          <a:p>
            <a:r>
              <a:rPr lang="en-IN" b="1" dirty="0" smtClean="0"/>
              <a:t>Naming conventions for global variables, local variables, and constant identifiers:</a:t>
            </a:r>
            <a:r>
              <a:rPr lang="en-IN" dirty="0" smtClean="0"/>
              <a:t> </a:t>
            </a:r>
          </a:p>
          <a:p>
            <a:pPr lvl="3"/>
            <a:r>
              <a:rPr lang="en-IN" dirty="0" smtClean="0"/>
              <a:t>A possible naming convention can be that global variable names always begin with a capital letter,</a:t>
            </a:r>
          </a:p>
          <a:p>
            <a:pPr lvl="3"/>
            <a:r>
              <a:rPr lang="en-IN" dirty="0" smtClean="0"/>
              <a:t>local variable names are made of small letters, and constant names are always capital letters.</a:t>
            </a:r>
          </a:p>
          <a:p>
            <a:r>
              <a:rPr lang="en-IN" b="1" dirty="0" smtClean="0"/>
              <a:t>Error return conventions and exception handling system:</a:t>
            </a:r>
            <a:r>
              <a:rPr lang="en-IN" dirty="0" smtClean="0"/>
              <a:t> </a:t>
            </a:r>
          </a:p>
          <a:p>
            <a:pPr lvl="2"/>
            <a:r>
              <a:rPr lang="en-IN" dirty="0" smtClean="0"/>
              <a:t>Different functions in a program report the way error conditions are handled should be standard within an organization. </a:t>
            </a:r>
          </a:p>
          <a:p>
            <a:pPr lvl="2"/>
            <a:r>
              <a:rPr lang="en-IN" dirty="0" smtClean="0">
                <a:cs typeface="Times New Roman" pitchFamily="18" charset="0"/>
              </a:rPr>
              <a:t>Error handling is an essential aspect of computer programming. This does not only include adding the necessary logic to test for and handle errors but also involves making error messages meaningful.</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CODING STANDARDS……</a:t>
            </a:r>
            <a:endParaRPr lang="en-IN" b="1" dirty="0"/>
          </a:p>
        </p:txBody>
      </p:sp>
      <p:sp>
        <p:nvSpPr>
          <p:cNvPr id="3" name="Content Placeholder 2"/>
          <p:cNvSpPr>
            <a:spLocks noGrp="1"/>
          </p:cNvSpPr>
          <p:nvPr>
            <p:ph sz="quarter" idx="1"/>
          </p:nvPr>
        </p:nvSpPr>
        <p:spPr/>
        <p:txBody>
          <a:bodyPr>
            <a:normAutofit/>
          </a:bodyPr>
          <a:lstStyle/>
          <a:p>
            <a:r>
              <a:rPr lang="en-IN" b="1" dirty="0" smtClean="0"/>
              <a:t> Line Length:</a:t>
            </a:r>
            <a:r>
              <a:rPr lang="en-IN" dirty="0" smtClean="0"/>
              <a:t> </a:t>
            </a:r>
          </a:p>
          <a:p>
            <a:pPr lvl="2"/>
            <a:r>
              <a:rPr lang="en-IN" dirty="0" smtClean="0"/>
              <a:t>It is considered a good practice to keep the length of source code lines at or below 80 characters. Lines longer than this may not be visible properly on some terminals and tools. Some printers will truncate lines longer than 80 columns.</a:t>
            </a:r>
          </a:p>
          <a:p>
            <a:r>
              <a:rPr lang="en-IN" b="1" dirty="0" smtClean="0"/>
              <a:t> Spacing:</a:t>
            </a:r>
            <a:r>
              <a:rPr lang="en-IN" dirty="0" smtClean="0"/>
              <a:t> </a:t>
            </a:r>
          </a:p>
          <a:p>
            <a:pPr lvl="2"/>
            <a:r>
              <a:rPr lang="en-IN" dirty="0" smtClean="0"/>
              <a:t>The appropriate use of spaces within a line of code can improve readability.</a:t>
            </a:r>
          </a:p>
          <a:p>
            <a:endParaRPr lang="en-IN" dirty="0"/>
          </a:p>
        </p:txBody>
      </p:sp>
      <p:pic>
        <p:nvPicPr>
          <p:cNvPr id="4" name="Picture 3" descr="Capture.PNG"/>
          <p:cNvPicPr>
            <a:picLocks noChangeAspect="1"/>
          </p:cNvPicPr>
          <p:nvPr/>
        </p:nvPicPr>
        <p:blipFill>
          <a:blip r:embed="rId2"/>
          <a:stretch>
            <a:fillRect/>
          </a:stretch>
        </p:blipFill>
        <p:spPr>
          <a:xfrm>
            <a:off x="1676400" y="4495800"/>
            <a:ext cx="5638800" cy="20574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Structured Programming…..</a:t>
            </a:r>
            <a:endParaRPr lang="en-IN" dirty="0"/>
          </a:p>
        </p:txBody>
      </p:sp>
      <p:pic>
        <p:nvPicPr>
          <p:cNvPr id="6" name="Content Placeholder 5" descr="false.jpg"/>
          <p:cNvPicPr>
            <a:picLocks noGrp="1" noChangeAspect="1"/>
          </p:cNvPicPr>
          <p:nvPr>
            <p:ph sz="quarter" idx="1"/>
          </p:nvPr>
        </p:nvPicPr>
        <p:blipFill>
          <a:blip r:embed="rId2"/>
          <a:stretch>
            <a:fillRect/>
          </a:stretch>
        </p:blipFill>
        <p:spPr>
          <a:xfrm>
            <a:off x="4267200" y="2133600"/>
            <a:ext cx="2971800" cy="2971800"/>
          </a:xfrm>
        </p:spPr>
      </p:pic>
      <p:sp>
        <p:nvSpPr>
          <p:cNvPr id="5" name="TextBox 4"/>
          <p:cNvSpPr txBox="1"/>
          <p:nvPr/>
        </p:nvSpPr>
        <p:spPr>
          <a:xfrm>
            <a:off x="1066800" y="1828800"/>
            <a:ext cx="2895600" cy="4678204"/>
          </a:xfrm>
          <a:prstGeom prst="rect">
            <a:avLst/>
          </a:prstGeom>
          <a:noFill/>
        </p:spPr>
        <p:txBody>
          <a:bodyPr wrap="square" rtlCol="0">
            <a:spAutoFit/>
          </a:bodyPr>
          <a:lstStyle/>
          <a:p>
            <a:r>
              <a:rPr lang="en-US" sz="2400" dirty="0" smtClean="0"/>
              <a:t>Main()</a:t>
            </a:r>
          </a:p>
          <a:p>
            <a:r>
              <a:rPr lang="en-US" sz="2400" dirty="0" smtClean="0"/>
              <a:t>{</a:t>
            </a:r>
          </a:p>
          <a:p>
            <a:r>
              <a:rPr lang="en-US" sz="2400" dirty="0" smtClean="0"/>
              <a:t>………….</a:t>
            </a:r>
          </a:p>
          <a:p>
            <a:r>
              <a:rPr lang="en-US" sz="2400" dirty="0" smtClean="0"/>
              <a:t>……………</a:t>
            </a:r>
          </a:p>
          <a:p>
            <a:r>
              <a:rPr lang="en-US" sz="2400" dirty="0" smtClean="0"/>
              <a:t>   </a:t>
            </a:r>
            <a:r>
              <a:rPr lang="en-US" sz="2400" dirty="0" err="1" smtClean="0"/>
              <a:t>goto</a:t>
            </a:r>
            <a:r>
              <a:rPr lang="en-US" sz="2400" dirty="0" smtClean="0"/>
              <a:t>;       </a:t>
            </a:r>
            <a:endParaRPr lang="en-US" sz="4400" dirty="0" smtClean="0">
              <a:solidFill>
                <a:srgbClr val="FF0000"/>
              </a:solidFill>
            </a:endParaRPr>
          </a:p>
          <a:p>
            <a:r>
              <a:rPr lang="en-US" sz="2400" dirty="0" smtClean="0"/>
              <a:t>…………….</a:t>
            </a:r>
          </a:p>
          <a:p>
            <a:r>
              <a:rPr lang="en-US" sz="2400" dirty="0" smtClean="0"/>
              <a:t>…………..</a:t>
            </a:r>
          </a:p>
          <a:p>
            <a:r>
              <a:rPr lang="en-US" sz="2400" dirty="0" err="1" smtClean="0"/>
              <a:t>goto</a:t>
            </a:r>
            <a:r>
              <a:rPr lang="en-US" sz="2400" dirty="0" smtClean="0"/>
              <a:t>;           </a:t>
            </a:r>
            <a:r>
              <a:rPr lang="en-US" sz="4000" dirty="0" smtClean="0"/>
              <a:t> </a:t>
            </a:r>
          </a:p>
          <a:p>
            <a:r>
              <a:rPr lang="en-US" sz="2400" dirty="0" smtClean="0"/>
              <a:t>…………….</a:t>
            </a:r>
          </a:p>
          <a:p>
            <a:r>
              <a:rPr lang="en-US" sz="2400" dirty="0" smtClean="0"/>
              <a:t>}</a:t>
            </a:r>
          </a:p>
          <a:p>
            <a:endParaRPr lang="en-US" sz="2400" dirty="0" smtClean="0"/>
          </a:p>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Structured programming</a:t>
            </a:r>
            <a:endParaRPr lang="en-IN" b="1" dirty="0"/>
          </a:p>
        </p:txBody>
      </p:sp>
      <p:sp>
        <p:nvSpPr>
          <p:cNvPr id="3" name="Content Placeholder 2"/>
          <p:cNvSpPr>
            <a:spLocks noGrp="1"/>
          </p:cNvSpPr>
          <p:nvPr>
            <p:ph sz="quarter" idx="1"/>
          </p:nvPr>
        </p:nvSpPr>
        <p:spPr>
          <a:xfrm>
            <a:off x="914400" y="1447800"/>
            <a:ext cx="7772400" cy="5029200"/>
          </a:xfrm>
        </p:spPr>
        <p:txBody>
          <a:bodyPr>
            <a:normAutofit/>
          </a:bodyPr>
          <a:lstStyle/>
          <a:p>
            <a:pPr algn="just"/>
            <a:r>
              <a:rPr lang="en-US" dirty="0" smtClean="0"/>
              <a:t>Structured programming is concerned with the structures used in computer program.</a:t>
            </a:r>
          </a:p>
          <a:p>
            <a:pPr algn="just"/>
            <a:r>
              <a:rPr lang="en-US" dirty="0" smtClean="0"/>
              <a:t>Generally structures of computer program comprise decisions, sequences and loops</a:t>
            </a:r>
          </a:p>
          <a:p>
            <a:pPr algn="just">
              <a:buNone/>
            </a:pPr>
            <a:endParaRPr lang="en-IN" dirty="0" smtClean="0"/>
          </a:p>
          <a:p>
            <a:pPr lvl="2" algn="just"/>
            <a:r>
              <a:rPr lang="en-IN" sz="2400" dirty="0" smtClean="0"/>
              <a:t>Sequence</a:t>
            </a:r>
          </a:p>
          <a:p>
            <a:pPr lvl="4"/>
            <a:r>
              <a:rPr lang="en-IN" sz="2200" i="1" dirty="0" smtClean="0"/>
              <a:t>implements </a:t>
            </a:r>
            <a:r>
              <a:rPr lang="en-IN" sz="2200" dirty="0" smtClean="0"/>
              <a:t>processing steps that are essential in the specification of any algorithm.</a:t>
            </a:r>
            <a:endParaRPr lang="en-IN" dirty="0" smtClean="0"/>
          </a:p>
          <a:p>
            <a:pPr lvl="2" algn="just"/>
            <a:r>
              <a:rPr lang="en-IN" sz="2400" dirty="0" smtClean="0"/>
              <a:t>Condition (decision)</a:t>
            </a:r>
          </a:p>
          <a:p>
            <a:pPr lvl="4" algn="just"/>
            <a:r>
              <a:rPr lang="en-IN" dirty="0" smtClean="0"/>
              <a:t>selected processing based on some logical occurrence</a:t>
            </a:r>
          </a:p>
          <a:p>
            <a:pPr lvl="2" algn="just"/>
            <a:r>
              <a:rPr lang="en-IN" sz="2400" dirty="0" smtClean="0"/>
              <a:t>Repetition(loops)</a:t>
            </a:r>
            <a:endParaRPr lang="en-IN" dirty="0" smtClean="0"/>
          </a:p>
          <a:p>
            <a:pPr lvl="4" algn="just"/>
            <a:r>
              <a:rPr lang="en-IN" dirty="0" smtClean="0"/>
              <a:t>allows for looping</a:t>
            </a:r>
          </a:p>
          <a:p>
            <a:pPr lvl="2" algn="just"/>
            <a:endParaRPr lang="en-US" dirty="0" smtClean="0"/>
          </a:p>
          <a:p>
            <a:pPr lvl="8" algn="just"/>
            <a:endParaRPr lang="en-I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Structured programming….</a:t>
            </a:r>
            <a:endParaRPr lang="en-IN" dirty="0"/>
          </a:p>
        </p:txBody>
      </p:sp>
      <p:sp>
        <p:nvSpPr>
          <p:cNvPr id="3" name="Content Placeholder 2"/>
          <p:cNvSpPr>
            <a:spLocks noGrp="1"/>
          </p:cNvSpPr>
          <p:nvPr>
            <p:ph sz="quarter" idx="1"/>
          </p:nvPr>
        </p:nvSpPr>
        <p:spPr/>
        <p:txBody>
          <a:bodyPr/>
          <a:lstStyle/>
          <a:p>
            <a:r>
              <a:rPr lang="en-IN" dirty="0" smtClean="0"/>
              <a:t>In structured programming, we sub-divide the whole program into small modules so that the program becomes easy to understand.</a:t>
            </a:r>
          </a:p>
          <a:p>
            <a:r>
              <a:rPr lang="en-IN" dirty="0" err="1" smtClean="0"/>
              <a:t>Linearize</a:t>
            </a:r>
            <a:r>
              <a:rPr lang="en-IN" dirty="0" smtClean="0"/>
              <a:t> control flow through a computer program so that the execution sequence follows the sequence in which the code is written.</a:t>
            </a:r>
          </a:p>
          <a:p>
            <a:r>
              <a:rPr lang="en-IN" dirty="0" smtClean="0"/>
              <a:t>This linear flow of control can be managed by restricting the set of allowed applications construct to a single entry, single exit formats.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Structured programming…..</a:t>
            </a:r>
            <a:endParaRPr lang="en-IN" dirty="0"/>
          </a:p>
        </p:txBody>
      </p:sp>
      <p:sp>
        <p:nvSpPr>
          <p:cNvPr id="3" name="Content Placeholder 2"/>
          <p:cNvSpPr>
            <a:spLocks noGrp="1"/>
          </p:cNvSpPr>
          <p:nvPr>
            <p:ph sz="quarter" idx="1"/>
          </p:nvPr>
        </p:nvSpPr>
        <p:spPr/>
        <p:txBody>
          <a:bodyPr>
            <a:normAutofit fontScale="92500" lnSpcReduction="20000"/>
          </a:bodyPr>
          <a:lstStyle/>
          <a:p>
            <a:r>
              <a:rPr lang="en-US" sz="2800" dirty="0" smtClean="0"/>
              <a:t>Primarily structured programming focus on reducing the following statements from our program</a:t>
            </a:r>
          </a:p>
          <a:p>
            <a:pPr lvl="2">
              <a:lnSpc>
                <a:spcPct val="150000"/>
              </a:lnSpc>
            </a:pPr>
            <a:r>
              <a:rPr lang="en-US" sz="2400" dirty="0" smtClean="0"/>
              <a:t>GOTO statements</a:t>
            </a:r>
          </a:p>
          <a:p>
            <a:pPr lvl="2">
              <a:lnSpc>
                <a:spcPct val="150000"/>
              </a:lnSpc>
            </a:pPr>
            <a:r>
              <a:rPr lang="en-US" sz="2400" dirty="0" smtClean="0"/>
              <a:t>Break or  continue</a:t>
            </a:r>
          </a:p>
          <a:p>
            <a:pPr lvl="2">
              <a:lnSpc>
                <a:spcPct val="150000"/>
              </a:lnSpc>
            </a:pPr>
            <a:r>
              <a:rPr lang="en-US" sz="2400" dirty="0" smtClean="0"/>
              <a:t>Multiple exit points to a function ,procedure or subroutine.(ex. Multiple return statements)</a:t>
            </a:r>
          </a:p>
          <a:p>
            <a:pPr lvl="2">
              <a:lnSpc>
                <a:spcPct val="150000"/>
              </a:lnSpc>
            </a:pPr>
            <a:r>
              <a:rPr lang="en-US" sz="2400" dirty="0" smtClean="0"/>
              <a:t>Multiple entry points to a function ,procedure or subroutine</a:t>
            </a:r>
          </a:p>
          <a:p>
            <a:pPr>
              <a:lnSpc>
                <a:spcPct val="150000"/>
              </a:lnSpc>
            </a:pPr>
            <a:r>
              <a:rPr lang="en-US" sz="3000" dirty="0" smtClean="0"/>
              <a:t>The key point of structured programming : </a:t>
            </a:r>
            <a:r>
              <a:rPr lang="en-US" sz="3000" b="1" dirty="0" smtClean="0"/>
              <a:t>single entry and single exit points.</a:t>
            </a:r>
          </a:p>
          <a:p>
            <a:pPr lvl="2">
              <a:lnSpc>
                <a:spcPct val="150000"/>
              </a:lnSpc>
            </a:pPr>
            <a:endParaRPr lang="en-US" sz="2400" dirty="0" smtClean="0"/>
          </a:p>
          <a:p>
            <a:pPr lvl="2"/>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Why we use Structured Programming?</a:t>
            </a:r>
            <a:br>
              <a:rPr lang="en-IN" dirty="0" smtClean="0"/>
            </a:br>
            <a:endParaRPr lang="en-IN" dirty="0"/>
          </a:p>
        </p:txBody>
      </p:sp>
      <p:sp>
        <p:nvSpPr>
          <p:cNvPr id="3" name="Content Placeholder 2"/>
          <p:cNvSpPr>
            <a:spLocks noGrp="1"/>
          </p:cNvSpPr>
          <p:nvPr>
            <p:ph sz="quarter" idx="1"/>
          </p:nvPr>
        </p:nvSpPr>
        <p:spPr/>
        <p:txBody>
          <a:bodyPr>
            <a:normAutofit fontScale="92500"/>
          </a:bodyPr>
          <a:lstStyle/>
          <a:p>
            <a:r>
              <a:rPr lang="en-IN" dirty="0" smtClean="0"/>
              <a:t> The use of the structured constructs reduces program complexity </a:t>
            </a:r>
          </a:p>
          <a:p>
            <a:r>
              <a:rPr lang="en-IN" dirty="0" smtClean="0"/>
              <a:t> Enhances readability, testability, and maintainability.</a:t>
            </a:r>
          </a:p>
          <a:p>
            <a:r>
              <a:rPr lang="en-IN" dirty="0" smtClean="0"/>
              <a:t>The intent of structured programming is to assist the designer in defining algorithms that are less complex and therefore easier to read, test, and maintain.</a:t>
            </a:r>
          </a:p>
          <a:p>
            <a:r>
              <a:rPr lang="en-IN" dirty="0" smtClean="0"/>
              <a:t>If a program consists of thousands of instructions and an error occurs then it is complicated to find that error in the whole program.</a:t>
            </a:r>
          </a:p>
          <a:p>
            <a:r>
              <a:rPr lang="en-IN" dirty="0" smtClean="0"/>
              <a:t>but in structured programming, we can easily detect the error and then go to that location and correct it. </a:t>
            </a:r>
          </a:p>
          <a:p>
            <a:r>
              <a:rPr lang="en-IN" dirty="0" smtClean="0"/>
              <a:t>This saves a lot of time.</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Rules in structured programming:</a:t>
            </a:r>
            <a:endParaRPr lang="en-IN" dirty="0"/>
          </a:p>
        </p:txBody>
      </p:sp>
      <p:sp>
        <p:nvSpPr>
          <p:cNvPr id="3" name="Content Placeholder 2"/>
          <p:cNvSpPr>
            <a:spLocks noGrp="1"/>
          </p:cNvSpPr>
          <p:nvPr>
            <p:ph sz="quarter" idx="1"/>
          </p:nvPr>
        </p:nvSpPr>
        <p:spPr/>
        <p:txBody>
          <a:bodyPr/>
          <a:lstStyle/>
          <a:p>
            <a:r>
              <a:rPr lang="en-IN" sz="2800" b="1" dirty="0" smtClean="0">
                <a:effectLst>
                  <a:outerShdw blurRad="38100" dist="38100" dir="2700000" algn="tl">
                    <a:srgbClr val="000000">
                      <a:alpha val="43137"/>
                    </a:srgbClr>
                  </a:outerShdw>
                </a:effectLst>
              </a:rPr>
              <a:t>Structured Rule One: Code Block</a:t>
            </a:r>
          </a:p>
          <a:p>
            <a:pPr lvl="1"/>
            <a:r>
              <a:rPr lang="en-IN" dirty="0" smtClean="0"/>
              <a:t>If the entry conditions are correct, but the exit conditions are wrong, the error must be in the block. </a:t>
            </a:r>
          </a:p>
          <a:p>
            <a:pPr lvl="1">
              <a:buNone/>
            </a:pPr>
            <a:r>
              <a:rPr lang="en-IN" dirty="0" smtClean="0"/>
              <a:t>#</a:t>
            </a:r>
            <a:r>
              <a:rPr lang="en-IN" dirty="0" smtClean="0">
                <a:solidFill>
                  <a:srgbClr val="00B050"/>
                </a:solidFill>
              </a:rPr>
              <a:t>This is not true if the execution is allowed to jump into a block. The error might be anywhere in the program. Debugging under these circumstances is much harder.</a:t>
            </a:r>
          </a:p>
          <a:p>
            <a:pPr lvl="1"/>
            <a:r>
              <a:rPr lang="en-IN" dirty="0" smtClean="0"/>
              <a:t> In flow-charting condition, a box with a single entry point and single exit point are structured.</a:t>
            </a:r>
          </a:p>
          <a:p>
            <a:pPr lvl="1"/>
            <a:r>
              <a:rPr lang="en-IN" dirty="0" smtClean="0"/>
              <a:t> Structured programming is a method of making it evident that the program is correct.</a:t>
            </a:r>
            <a:endParaRPr lang="en-IN" b="1" dirty="0" smtClean="0">
              <a:solidFill>
                <a:srgbClr val="00B050"/>
              </a:solidFill>
              <a:effectLst>
                <a:outerShdw blurRad="38100" dist="38100" dir="2700000" algn="tl">
                  <a:srgbClr val="000000">
                    <a:alpha val="43137"/>
                  </a:srgbClr>
                </a:outerShdw>
              </a:effectLst>
            </a:endParaRPr>
          </a:p>
          <a:p>
            <a:pPr>
              <a:buNone/>
            </a:pPr>
            <a:endParaRPr lang="en-IN"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Rules in structured programming....</a:t>
            </a:r>
            <a:endParaRPr lang="en-IN" dirty="0"/>
          </a:p>
        </p:txBody>
      </p:sp>
      <p:pic>
        <p:nvPicPr>
          <p:cNvPr id="4" name="Content Placeholder 3" descr="Capture1.PNG"/>
          <p:cNvPicPr>
            <a:picLocks noGrp="1" noChangeAspect="1"/>
          </p:cNvPicPr>
          <p:nvPr>
            <p:ph sz="quarter" idx="1"/>
          </p:nvPr>
        </p:nvPicPr>
        <p:blipFill>
          <a:blip r:embed="rId2"/>
          <a:stretch>
            <a:fillRect/>
          </a:stretch>
        </p:blipFill>
        <p:spPr>
          <a:xfrm>
            <a:off x="3124201" y="1905000"/>
            <a:ext cx="3052954" cy="3657599"/>
          </a:xfrm>
        </p:spPr>
      </p:pic>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1004</TotalTime>
  <Words>955</Words>
  <Application>Microsoft Office PowerPoint</Application>
  <PresentationFormat>On-screen Show (4:3)</PresentationFormat>
  <Paragraphs>169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Equity</vt:lpstr>
      <vt:lpstr>STRUCTURED PROGRAMMING </vt:lpstr>
      <vt:lpstr>Structured Programming</vt:lpstr>
      <vt:lpstr>Structured Programming…..</vt:lpstr>
      <vt:lpstr>Structured programming</vt:lpstr>
      <vt:lpstr>Structured programming….</vt:lpstr>
      <vt:lpstr>Structured programming…..</vt:lpstr>
      <vt:lpstr>Why we use Structured Programming? </vt:lpstr>
      <vt:lpstr>Rules in structured programming:</vt:lpstr>
      <vt:lpstr>Rules in structured programming....</vt:lpstr>
      <vt:lpstr>Rules in structured programming....</vt:lpstr>
      <vt:lpstr>Rules in structured programming.....</vt:lpstr>
      <vt:lpstr>Rules in structured programming....</vt:lpstr>
      <vt:lpstr>Rules in structured programming....</vt:lpstr>
      <vt:lpstr>Rules in structured programming.....</vt:lpstr>
      <vt:lpstr>Rules in structured programming....</vt:lpstr>
      <vt:lpstr>Structured Programming</vt:lpstr>
      <vt:lpstr>Top down analysis</vt:lpstr>
      <vt:lpstr>Modular programming</vt:lpstr>
      <vt:lpstr>Modular programming</vt:lpstr>
      <vt:lpstr>Advantage of modular programming</vt:lpstr>
      <vt:lpstr>Structured Code</vt:lpstr>
      <vt:lpstr>Structured code</vt:lpstr>
      <vt:lpstr> CODING STANDARDS</vt:lpstr>
      <vt:lpstr> CODING STANDARDS</vt:lpstr>
      <vt:lpstr>        Coding Standards…. </vt:lpstr>
      <vt:lpstr>CODING STANDARDS……</vt:lpstr>
      <vt:lpstr>CODING STANDARDS……</vt:lpstr>
      <vt:lpstr>CODING STANDARDS……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92</cp:revision>
  <dcterms:created xsi:type="dcterms:W3CDTF">2006-08-16T00:00:00Z</dcterms:created>
  <dcterms:modified xsi:type="dcterms:W3CDTF">2021-03-10T04:10:11Z</dcterms:modified>
</cp:coreProperties>
</file>