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1" r:id="rId4"/>
    <p:sldId id="278" r:id="rId5"/>
    <p:sldId id="279" r:id="rId6"/>
    <p:sldId id="280" r:id="rId7"/>
    <p:sldId id="260" r:id="rId8"/>
    <p:sldId id="259" r:id="rId9"/>
    <p:sldId id="262" r:id="rId10"/>
    <p:sldId id="263" r:id="rId11"/>
    <p:sldId id="264" r:id="rId12"/>
    <p:sldId id="265" r:id="rId13"/>
    <p:sldId id="266" r:id="rId14"/>
    <p:sldId id="267" r:id="rId15"/>
    <p:sldId id="268" r:id="rId16"/>
    <p:sldId id="269" r:id="rId17"/>
    <p:sldId id="277" r:id="rId18"/>
    <p:sldId id="270"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347F7-F1C6-4A9C-8550-F0C853F16046}" type="datetimeFigureOut">
              <a:rPr lang="en-US" smtClean="0"/>
              <a:pPr/>
              <a:t>3/11/2021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EDA476-3D3B-45DE-B00B-96366BF572B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EEDA476-3D3B-45DE-B00B-96366BF572BA}"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D9E1E21-E196-4033-A628-89E5C22FA742}" type="datetime1">
              <a:rPr lang="en-US" smtClean="0"/>
              <a:pPr/>
              <a:t>3/11/2021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747503-8221-4573-A57E-215FFB02926B}" type="datetime1">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B89367B-2CD5-4C16-AC95-17F442E8E667}" type="datetime1">
              <a:rPr lang="en-US" smtClean="0"/>
              <a:pPr/>
              <a:t>3/11/2021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2C481F-3F47-435D-9EF3-E8F952E52D72}" type="datetime1">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B63F01F-3022-454B-AE83-D0EA26364FA3}" type="datetime1">
              <a:rPr lang="en-US" smtClean="0"/>
              <a:pPr/>
              <a:t>3/11/2021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39C5A71-E677-4319-A460-D9F4144319D3}" type="datetime1">
              <a:rPr lang="en-US" smtClean="0"/>
              <a:pPr/>
              <a:t>3/11/2021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F73B5CD-1BE7-4924-B097-AA0AB72A1661}" type="datetime1">
              <a:rPr lang="en-US" smtClean="0"/>
              <a:pPr/>
              <a:t>3/11/2021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EAC1FB-7D9C-4593-B33F-EC0461BAB0B4}" type="datetime1">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1D94C-077F-413D-ABFC-022BA7D3A7B0}" type="datetime1">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2DD9A4-1E6F-4ABF-BD37-3B742D31AF7E}" type="datetime1">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F364D65-29E8-4A1B-9934-8C093FFBDA57}" type="datetime1">
              <a:rPr lang="en-US" smtClean="0"/>
              <a:pPr/>
              <a:t>3/11/2021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9B07255-68B3-4403-8338-975AFC92D0E0}" type="datetime1">
              <a:rPr lang="en-US" smtClean="0"/>
              <a:pPr/>
              <a:t>3/11/2021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Vs Distributed VCS</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pic>
        <p:nvPicPr>
          <p:cNvPr id="7" name="Content Placeholder 6" descr="Capture.PNG"/>
          <p:cNvPicPr>
            <a:picLocks noGrp="1" noChangeAspect="1"/>
          </p:cNvPicPr>
          <p:nvPr>
            <p:ph sz="quarter" idx="1"/>
          </p:nvPr>
        </p:nvPicPr>
        <p:blipFill>
          <a:blip r:embed="rId2"/>
          <a:stretch>
            <a:fillRect/>
          </a:stretch>
        </p:blipFill>
        <p:spPr>
          <a:xfrm>
            <a:off x="769390" y="2314360"/>
            <a:ext cx="7840170" cy="347683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Centralized Version Control System</a:t>
            </a:r>
            <a:br>
              <a:rPr lang="en-IN" b="1" dirty="0" smtClean="0"/>
            </a:br>
            <a:endParaRPr lang="en-IN"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IN" sz="2400" dirty="0" smtClean="0"/>
              <a:t>server and a client</a:t>
            </a:r>
          </a:p>
          <a:p>
            <a:r>
              <a:rPr lang="en-IN" sz="2400" dirty="0" smtClean="0"/>
              <a:t>server is the master repository which contains all of the versions of the code</a:t>
            </a:r>
          </a:p>
          <a:p>
            <a:r>
              <a:rPr lang="en-IN" sz="2400" dirty="0" smtClean="0"/>
              <a:t>To work on any project, firstly user or client needs to get the code from the master repository(take an </a:t>
            </a:r>
            <a:r>
              <a:rPr lang="en-IN" sz="2400" i="1" dirty="0" smtClean="0"/>
              <a:t>update</a:t>
            </a:r>
            <a:r>
              <a:rPr lang="en-IN" sz="2400" dirty="0" smtClean="0"/>
              <a:t> from the master repository)</a:t>
            </a:r>
          </a:p>
          <a:p>
            <a:r>
              <a:rPr lang="en-IN" sz="2400" dirty="0" smtClean="0"/>
              <a:t>After making the changes ,need to commit those changes straight forward into the master repository.</a:t>
            </a:r>
          </a:p>
          <a:p>
            <a:r>
              <a:rPr lang="en-IN" sz="2400" dirty="0" smtClean="0"/>
              <a:t>There will be just one repository and that will contain all the history or version of the code and different branches of the code.</a:t>
            </a:r>
          </a:p>
          <a:p>
            <a:r>
              <a:rPr lang="en-US" i="1" dirty="0" smtClean="0"/>
              <a:t>Platforms</a:t>
            </a:r>
            <a:r>
              <a:rPr lang="en-US" dirty="0" smtClean="0"/>
              <a:t>: </a:t>
            </a:r>
            <a:r>
              <a:rPr lang="en-US" b="1" dirty="0" err="1" smtClean="0"/>
              <a:t>SVN</a:t>
            </a:r>
            <a:r>
              <a:rPr lang="en-US" dirty="0" err="1" smtClean="0"/>
              <a:t>,ClearCase</a:t>
            </a:r>
            <a:r>
              <a:rPr lang="en-US" dirty="0" smtClean="0"/>
              <a:t> etc.</a:t>
            </a:r>
          </a:p>
          <a:p>
            <a:r>
              <a:rPr lang="en-US" i="1" dirty="0" err="1" smtClean="0"/>
              <a:t>Software</a:t>
            </a:r>
            <a:r>
              <a:rPr lang="en-US" dirty="0" err="1" smtClean="0"/>
              <a:t>:Tortoise</a:t>
            </a:r>
            <a:r>
              <a:rPr lang="en-US" dirty="0" smtClean="0"/>
              <a:t> </a:t>
            </a:r>
            <a:r>
              <a:rPr lang="en-US" dirty="0" err="1" smtClean="0"/>
              <a:t>SVN,SmartSVN</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Distributed Version Control System</a:t>
            </a:r>
            <a:br>
              <a:rPr lang="en-IN" b="1" dirty="0" smtClean="0"/>
            </a:br>
            <a:endParaRPr lang="en-IN" dirty="0"/>
          </a:p>
        </p:txBody>
      </p:sp>
      <p:sp>
        <p:nvSpPr>
          <p:cNvPr id="3" name="Content Placeholder 2"/>
          <p:cNvSpPr>
            <a:spLocks noGrp="1"/>
          </p:cNvSpPr>
          <p:nvPr>
            <p:ph sz="quarter" idx="1"/>
          </p:nvPr>
        </p:nvSpPr>
        <p:spPr/>
        <p:txBody>
          <a:bodyPr/>
          <a:lstStyle/>
          <a:p>
            <a:r>
              <a:rPr lang="en-IN" dirty="0" smtClean="0"/>
              <a:t>every single developer or client has their own server and they will have a copy of the entire history or version of the code and all of its branches in their local server or machine</a:t>
            </a:r>
          </a:p>
          <a:p>
            <a:r>
              <a:rPr lang="en-IN" dirty="0" smtClean="0"/>
              <a:t>every client or user can work locally and disconnected which is more convenient than centralized source control</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Distributed Version Control System….</a:t>
            </a:r>
            <a:endParaRPr lang="en-IN" dirty="0"/>
          </a:p>
        </p:txBody>
      </p:sp>
      <p:sp>
        <p:nvSpPr>
          <p:cNvPr id="3" name="Content Placeholder 2"/>
          <p:cNvSpPr>
            <a:spLocks noGrp="1"/>
          </p:cNvSpPr>
          <p:nvPr>
            <p:ph sz="quarter" idx="1"/>
          </p:nvPr>
        </p:nvSpPr>
        <p:spPr>
          <a:xfrm>
            <a:off x="612648" y="1600200"/>
            <a:ext cx="8153400" cy="5029200"/>
          </a:xfrm>
        </p:spPr>
        <p:txBody>
          <a:bodyPr>
            <a:normAutofit fontScale="55000" lnSpcReduction="20000"/>
          </a:bodyPr>
          <a:lstStyle/>
          <a:p>
            <a:r>
              <a:rPr lang="en-IN" sz="5100" dirty="0" smtClean="0"/>
              <a:t> when you start working on a project, </a:t>
            </a:r>
          </a:p>
          <a:p>
            <a:pPr lvl="1">
              <a:lnSpc>
                <a:spcPct val="170000"/>
              </a:lnSpc>
            </a:pPr>
            <a:r>
              <a:rPr lang="en-IN" sz="3700" dirty="0" smtClean="0"/>
              <a:t>you clone the code from the master repository in your own hard drive, </a:t>
            </a:r>
          </a:p>
          <a:p>
            <a:pPr lvl="1">
              <a:lnSpc>
                <a:spcPct val="170000"/>
              </a:lnSpc>
            </a:pPr>
            <a:r>
              <a:rPr lang="en-IN" sz="3700" dirty="0" smtClean="0"/>
              <a:t>then you get the code from your own repository to make changes </a:t>
            </a:r>
          </a:p>
          <a:p>
            <a:pPr lvl="1">
              <a:lnSpc>
                <a:spcPct val="170000"/>
              </a:lnSpc>
            </a:pPr>
            <a:r>
              <a:rPr lang="en-IN" sz="3700" dirty="0" smtClean="0"/>
              <a:t>after doing changes, you commit your changes to your local repository </a:t>
            </a:r>
          </a:p>
          <a:p>
            <a:pPr lvl="1">
              <a:lnSpc>
                <a:spcPct val="170000"/>
              </a:lnSpc>
            </a:pPr>
            <a:r>
              <a:rPr lang="en-IN" sz="3700" dirty="0" smtClean="0"/>
              <a:t>At this point your local repository will have ‘</a:t>
            </a:r>
            <a:r>
              <a:rPr lang="en-IN" sz="3700" i="1" dirty="0" smtClean="0"/>
              <a:t>change sets</a:t>
            </a:r>
            <a:r>
              <a:rPr lang="en-IN" sz="3700" dirty="0" smtClean="0"/>
              <a:t>‘ but it is still disconnected with master repository (master repository will have different ‘</a:t>
            </a:r>
            <a:r>
              <a:rPr lang="en-IN" sz="3700" b="1" i="1" dirty="0" smtClean="0"/>
              <a:t>sets of changes</a:t>
            </a:r>
            <a:r>
              <a:rPr lang="en-IN" sz="3700" dirty="0" smtClean="0"/>
              <a:t>‘ from each and every individual developer’s repository)</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Distributed Version Control System…</a:t>
            </a:r>
            <a:endParaRPr lang="en-IN"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pPr lvl="1">
              <a:lnSpc>
                <a:spcPct val="170000"/>
              </a:lnSpc>
            </a:pPr>
            <a:r>
              <a:rPr lang="en-IN" dirty="0" smtClean="0"/>
              <a:t>To communicate with it, you issue a request to the master repository and push your local repository code to the master repository. </a:t>
            </a:r>
          </a:p>
          <a:p>
            <a:pPr lvl="1">
              <a:lnSpc>
                <a:spcPct val="170000"/>
              </a:lnSpc>
            </a:pPr>
            <a:r>
              <a:rPr lang="en-IN" dirty="0" smtClean="0"/>
              <a:t>Getting the new change from a repository is called “</a:t>
            </a:r>
            <a:r>
              <a:rPr lang="en-IN" b="1" dirty="0" smtClean="0"/>
              <a:t>pulling</a:t>
            </a:r>
            <a:r>
              <a:rPr lang="en-IN" dirty="0" smtClean="0"/>
              <a:t>” and merging your local repository ‘set of changes’ is called “</a:t>
            </a:r>
            <a:r>
              <a:rPr lang="en-IN" b="1" dirty="0" smtClean="0"/>
              <a:t>pushing</a:t>
            </a:r>
            <a:r>
              <a:rPr lang="en-IN" dirty="0" smtClean="0"/>
              <a:t>“.</a:t>
            </a:r>
          </a:p>
          <a:p>
            <a:pPr lvl="1">
              <a:lnSpc>
                <a:spcPct val="170000"/>
              </a:lnSpc>
            </a:pPr>
            <a:r>
              <a:rPr lang="en-US" i="1" dirty="0" smtClean="0"/>
              <a:t>Platforms</a:t>
            </a:r>
            <a:r>
              <a:rPr lang="en-US" dirty="0" smtClean="0"/>
              <a:t>: </a:t>
            </a:r>
            <a:r>
              <a:rPr lang="en-US" b="1" dirty="0" smtClean="0"/>
              <a:t>GIT</a:t>
            </a:r>
            <a:r>
              <a:rPr lang="en-US" dirty="0" smtClean="0"/>
              <a:t>,mercurail,Bazaar</a:t>
            </a:r>
          </a:p>
          <a:p>
            <a:pPr lvl="1">
              <a:lnSpc>
                <a:spcPct val="170000"/>
              </a:lnSpc>
            </a:pPr>
            <a:r>
              <a:rPr lang="en-US" i="1" dirty="0" err="1" smtClean="0"/>
              <a:t>Softwares</a:t>
            </a:r>
            <a:r>
              <a:rPr lang="en-US" dirty="0" err="1" smtClean="0"/>
              <a:t>:GITHub,GITLab,bBtbucket</a:t>
            </a:r>
            <a:r>
              <a:rPr lang="en-US" dirty="0" smtClean="0"/>
              <a:t> etc.</a:t>
            </a:r>
            <a:endParaRPr lang="en-IN" dirty="0" smtClean="0"/>
          </a:p>
          <a:p>
            <a:pPr lvl="1">
              <a:lnSpc>
                <a:spcPct val="170000"/>
              </a:lnSpc>
            </a:pPr>
            <a:endParaRPr lang="en-IN" dirty="0" smtClean="0"/>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&amp; APPS - MAC</a:t>
            </a:r>
            <a:endParaRPr lang="en-IN" dirty="0"/>
          </a:p>
        </p:txBody>
      </p:sp>
      <p:pic>
        <p:nvPicPr>
          <p:cNvPr id="4" name="Content Placeholder 3" descr="Capture.PNG"/>
          <p:cNvPicPr>
            <a:picLocks noGrp="1" noChangeAspect="1"/>
          </p:cNvPicPr>
          <p:nvPr>
            <p:ph sz="quarter" idx="1"/>
          </p:nvPr>
        </p:nvPicPr>
        <p:blipFill>
          <a:blip r:embed="rId2"/>
          <a:stretch>
            <a:fillRect/>
          </a:stretch>
        </p:blipFill>
        <p:spPr>
          <a:xfrm>
            <a:off x="888469" y="2452492"/>
            <a:ext cx="7602011" cy="2791215"/>
          </a:xfrm>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&amp; APPS - WIN</a:t>
            </a:r>
            <a:endParaRPr lang="en-IN" dirty="0"/>
          </a:p>
        </p:txBody>
      </p:sp>
      <p:pic>
        <p:nvPicPr>
          <p:cNvPr id="4" name="Content Placeholder 3" descr="Capture.PNG"/>
          <p:cNvPicPr>
            <a:picLocks noGrp="1" noChangeAspect="1"/>
          </p:cNvPicPr>
          <p:nvPr>
            <p:ph sz="quarter" idx="1"/>
          </p:nvPr>
        </p:nvPicPr>
        <p:blipFill>
          <a:blip r:embed="rId2"/>
          <a:stretch>
            <a:fillRect/>
          </a:stretch>
        </p:blipFill>
        <p:spPr>
          <a:xfrm>
            <a:off x="626495" y="2571572"/>
            <a:ext cx="8125960" cy="2553056"/>
          </a:xfrm>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Subversion(SVN)                  </a:t>
            </a:r>
            <a:endParaRPr lang="en-IN" dirty="0"/>
          </a:p>
        </p:txBody>
      </p:sp>
      <p:sp>
        <p:nvSpPr>
          <p:cNvPr id="3" name="Content Placeholder 2"/>
          <p:cNvSpPr>
            <a:spLocks noGrp="1"/>
          </p:cNvSpPr>
          <p:nvPr>
            <p:ph sz="quarter" idx="1"/>
          </p:nvPr>
        </p:nvSpPr>
        <p:spPr/>
        <p:txBody>
          <a:bodyPr>
            <a:normAutofit fontScale="92500"/>
          </a:bodyPr>
          <a:lstStyle/>
          <a:p>
            <a:r>
              <a:rPr lang="en-IN" dirty="0" smtClean="0"/>
              <a:t>Apache Subversion, abbreviated as SVN aims at to be a best-matched successor to the widely used </a:t>
            </a:r>
            <a:r>
              <a:rPr lang="en-IN" b="1" dirty="0" smtClean="0"/>
              <a:t>CVS</a:t>
            </a:r>
          </a:p>
          <a:p>
            <a:pPr lvl="1"/>
            <a:r>
              <a:rPr lang="en-IN" dirty="0" smtClean="0"/>
              <a:t>Has a benefit of good GUI tools like </a:t>
            </a:r>
            <a:r>
              <a:rPr lang="en-IN" dirty="0" err="1" smtClean="0"/>
              <a:t>TortoiseSVN</a:t>
            </a:r>
            <a:r>
              <a:rPr lang="en-IN" dirty="0" smtClean="0"/>
              <a:t>.</a:t>
            </a:r>
          </a:p>
          <a:p>
            <a:pPr lvl="1"/>
            <a:r>
              <a:rPr lang="en-IN" dirty="0" smtClean="0"/>
              <a:t>Supports empty directories.</a:t>
            </a:r>
          </a:p>
          <a:p>
            <a:pPr lvl="1"/>
            <a:r>
              <a:rPr lang="en-IN" dirty="0" smtClean="0"/>
              <a:t>Have better windows support as compared to Git.</a:t>
            </a:r>
          </a:p>
          <a:p>
            <a:pPr lvl="1"/>
            <a:r>
              <a:rPr lang="en-IN" dirty="0" smtClean="0"/>
              <a:t>Easy to set up and administer.</a:t>
            </a:r>
          </a:p>
          <a:p>
            <a:pPr lvl="1"/>
            <a:r>
              <a:rPr lang="en-IN" dirty="0" smtClean="0"/>
              <a:t>Integrates well with Windows, leading IDE and Agile tools.</a:t>
            </a:r>
          </a:p>
          <a:p>
            <a:pPr lvl="1"/>
            <a:r>
              <a:rPr lang="en-US" dirty="0" smtClean="0"/>
              <a:t>Free and </a:t>
            </a:r>
            <a:r>
              <a:rPr lang="en-US" dirty="0" err="1" smtClean="0"/>
              <a:t>opensource</a:t>
            </a:r>
            <a:endParaRPr lang="en-US" dirty="0" smtClean="0"/>
          </a:p>
          <a:p>
            <a:pPr lvl="1"/>
            <a:r>
              <a:rPr lang="en-IN" dirty="0" smtClean="0"/>
              <a:t>Official website: https://subversion.apache.org/</a:t>
            </a:r>
          </a:p>
          <a:p>
            <a:endParaRPr lang="en-IN" dirty="0"/>
          </a:p>
        </p:txBody>
      </p:sp>
      <p:pic>
        <p:nvPicPr>
          <p:cNvPr id="4" name="Picture 3" descr="SVN-Logo.jpg"/>
          <p:cNvPicPr>
            <a:picLocks noChangeAspect="1"/>
          </p:cNvPicPr>
          <p:nvPr/>
        </p:nvPicPr>
        <p:blipFill>
          <a:blip r:embed="rId3"/>
          <a:stretch>
            <a:fillRect/>
          </a:stretch>
        </p:blipFill>
        <p:spPr>
          <a:xfrm>
            <a:off x="7315200" y="228600"/>
            <a:ext cx="962025" cy="847725"/>
          </a:xfrm>
          <a:prstGeom prst="rect">
            <a:avLst/>
          </a:prstGeom>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Subversion(SVN) </a:t>
            </a:r>
            <a:endParaRPr lang="en-IN" dirty="0"/>
          </a:p>
        </p:txBody>
      </p:sp>
      <p:sp>
        <p:nvSpPr>
          <p:cNvPr id="3" name="Content Placeholder 2"/>
          <p:cNvSpPr>
            <a:spLocks noGrp="1"/>
          </p:cNvSpPr>
          <p:nvPr>
            <p:ph sz="quarter" idx="1"/>
          </p:nvPr>
        </p:nvSpPr>
        <p:spPr>
          <a:xfrm>
            <a:off x="612648" y="1600200"/>
            <a:ext cx="8153400" cy="5105400"/>
          </a:xfrm>
        </p:spPr>
        <p:txBody>
          <a:bodyPr>
            <a:normAutofit lnSpcReduction="10000"/>
          </a:bodyPr>
          <a:lstStyle/>
          <a:p>
            <a:r>
              <a:rPr lang="en-US" sz="1800" b="1" dirty="0" smtClean="0"/>
              <a:t>SVN checkout</a:t>
            </a:r>
          </a:p>
          <a:p>
            <a:pPr lvl="1"/>
            <a:r>
              <a:rPr lang="en-US" sz="1400" dirty="0" smtClean="0"/>
              <a:t>Downloads repository contents to a local folder</a:t>
            </a:r>
          </a:p>
          <a:p>
            <a:r>
              <a:rPr lang="en-US" sz="1800" b="1" dirty="0" smtClean="0"/>
              <a:t>Update</a:t>
            </a:r>
          </a:p>
          <a:p>
            <a:pPr lvl="1"/>
            <a:r>
              <a:rPr lang="en-US" sz="1400" dirty="0" smtClean="0"/>
              <a:t>Merges new changes from repository to the local  working copy. Updates before every commit are important .</a:t>
            </a:r>
          </a:p>
          <a:p>
            <a:r>
              <a:rPr lang="en-US" sz="1800" b="1" dirty="0" smtClean="0"/>
              <a:t>Commit</a:t>
            </a:r>
          </a:p>
          <a:p>
            <a:pPr lvl="1"/>
            <a:r>
              <a:rPr lang="en-US" sz="1400" dirty="0" smtClean="0"/>
              <a:t>Merges changes from local copy to SVN repository. </a:t>
            </a:r>
          </a:p>
          <a:p>
            <a:r>
              <a:rPr lang="en-US" sz="1800" b="1" dirty="0" smtClean="0"/>
              <a:t>Resolved</a:t>
            </a:r>
          </a:p>
          <a:p>
            <a:pPr lvl="1"/>
            <a:r>
              <a:rPr lang="en-US" sz="1400" dirty="0" smtClean="0"/>
              <a:t>Tells SVN that the conflicted file is now OK. </a:t>
            </a:r>
          </a:p>
          <a:p>
            <a:r>
              <a:rPr lang="en-US" sz="1800" b="1" dirty="0" smtClean="0"/>
              <a:t>Add</a:t>
            </a:r>
          </a:p>
          <a:p>
            <a:pPr lvl="1"/>
            <a:r>
              <a:rPr lang="en-US" sz="1400" dirty="0" smtClean="0"/>
              <a:t>Schedules new file to be saved to repository with next commit. </a:t>
            </a:r>
          </a:p>
          <a:p>
            <a:r>
              <a:rPr lang="en-US" sz="1800" b="1" dirty="0" smtClean="0"/>
              <a:t>Delete</a:t>
            </a:r>
          </a:p>
          <a:p>
            <a:pPr lvl="1"/>
            <a:r>
              <a:rPr lang="en-US" sz="1400" dirty="0" smtClean="0"/>
              <a:t>Schedules file to be deleted from repository with next commit. Accidental deletes can be recovered.</a:t>
            </a:r>
          </a:p>
          <a:p>
            <a:r>
              <a:rPr lang="en-US" sz="1800" b="1" dirty="0" smtClean="0"/>
              <a:t>Revert</a:t>
            </a:r>
          </a:p>
          <a:p>
            <a:pPr lvl="1"/>
            <a:r>
              <a:rPr lang="en-US" sz="1400" dirty="0" smtClean="0"/>
              <a:t>Undoes all changes to the local copy since last commit. Throw away the changes and start over. </a:t>
            </a:r>
          </a:p>
          <a:p>
            <a:r>
              <a:rPr lang="en-US" sz="1800" b="1" dirty="0" smtClean="0"/>
              <a:t>Log</a:t>
            </a:r>
          </a:p>
          <a:p>
            <a:pPr lvl="1"/>
            <a:r>
              <a:rPr lang="en-US" sz="1400" dirty="0" smtClean="0"/>
              <a:t>Shows log of changes sorted by date</a:t>
            </a:r>
          </a:p>
          <a:p>
            <a:endParaRPr lang="en-IN" dirty="0"/>
          </a:p>
        </p:txBody>
      </p:sp>
      <p:pic>
        <p:nvPicPr>
          <p:cNvPr id="4" name="Picture 3" descr="SVN-Logo.jpg"/>
          <p:cNvPicPr>
            <a:picLocks noChangeAspect="1"/>
          </p:cNvPicPr>
          <p:nvPr/>
        </p:nvPicPr>
        <p:blipFill>
          <a:blip r:embed="rId2"/>
          <a:stretch>
            <a:fillRect/>
          </a:stretch>
        </p:blipFill>
        <p:spPr>
          <a:xfrm>
            <a:off x="7315200" y="228600"/>
            <a:ext cx="962025" cy="847725"/>
          </a:xfrm>
          <a:prstGeom prst="rect">
            <a:avLst/>
          </a:prstGeom>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GIT</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Git is one of the best version control tools that is available in the present market.</a:t>
            </a:r>
          </a:p>
          <a:p>
            <a:pPr lvl="1"/>
            <a:r>
              <a:rPr lang="en-IN" dirty="0" smtClean="0"/>
              <a:t>Super-fast and efficient performance.</a:t>
            </a:r>
          </a:p>
          <a:p>
            <a:pPr lvl="1"/>
            <a:r>
              <a:rPr lang="en-IN" dirty="0" smtClean="0"/>
              <a:t>Cross-platform</a:t>
            </a:r>
          </a:p>
          <a:p>
            <a:pPr lvl="1"/>
            <a:r>
              <a:rPr lang="en-IN" dirty="0" smtClean="0"/>
              <a:t>Code changes can be very easily and clearly tracked.</a:t>
            </a:r>
          </a:p>
          <a:p>
            <a:pPr lvl="1"/>
            <a:r>
              <a:rPr lang="en-IN" dirty="0" smtClean="0"/>
              <a:t>Easily maintainable and robust.</a:t>
            </a:r>
          </a:p>
          <a:p>
            <a:pPr lvl="1"/>
            <a:r>
              <a:rPr lang="en-IN" dirty="0" smtClean="0"/>
              <a:t>Offers an amazing command line utility known as git bash.</a:t>
            </a:r>
          </a:p>
          <a:p>
            <a:pPr lvl="1"/>
            <a:r>
              <a:rPr lang="en-IN" dirty="0" smtClean="0"/>
              <a:t>Also offers GIT GUI where you can very quickly re-scan, state change, sign off, commit &amp; push the code quickly with just a few clicks.</a:t>
            </a:r>
          </a:p>
          <a:p>
            <a:pPr lvl="1"/>
            <a:r>
              <a:rPr lang="en-IN" b="1" dirty="0" smtClean="0"/>
              <a:t>Open Source and free </a:t>
            </a:r>
            <a:endParaRPr lang="en-IN" dirty="0" smtClean="0"/>
          </a:p>
          <a:p>
            <a:r>
              <a:rPr lang="en-IN" dirty="0" smtClean="0"/>
              <a:t>Official website : </a:t>
            </a:r>
            <a:r>
              <a:rPr lang="en-IN" dirty="0" smtClean="0">
                <a:hlinkClick r:id="rId2"/>
              </a:rPr>
              <a:t>https://git-scm.com/</a:t>
            </a:r>
            <a:endParaRPr lang="en-IN" dirty="0"/>
          </a:p>
        </p:txBody>
      </p:sp>
      <p:pic>
        <p:nvPicPr>
          <p:cNvPr id="4" name="Picture 3" descr="Capture.PNG"/>
          <p:cNvPicPr>
            <a:picLocks noChangeAspect="1"/>
          </p:cNvPicPr>
          <p:nvPr/>
        </p:nvPicPr>
        <p:blipFill>
          <a:blip r:embed="rId3"/>
          <a:stretch>
            <a:fillRect/>
          </a:stretch>
        </p:blipFill>
        <p:spPr>
          <a:xfrm>
            <a:off x="5943600" y="228600"/>
            <a:ext cx="2590800" cy="1036320"/>
          </a:xfrm>
          <a:prstGeom prst="rect">
            <a:avLst/>
          </a:prstGeom>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Systems(VCS)</a:t>
            </a:r>
            <a:endParaRPr lang="en-IN" dirty="0"/>
          </a:p>
        </p:txBody>
      </p:sp>
      <p:sp>
        <p:nvSpPr>
          <p:cNvPr id="3" name="Content Placeholder 2"/>
          <p:cNvSpPr>
            <a:spLocks noGrp="1"/>
          </p:cNvSpPr>
          <p:nvPr>
            <p:ph sz="quarter" idx="1"/>
          </p:nvPr>
        </p:nvSpPr>
        <p:spPr>
          <a:xfrm>
            <a:off x="612648" y="1600200"/>
            <a:ext cx="8153400" cy="5257800"/>
          </a:xfrm>
        </p:spPr>
        <p:txBody>
          <a:bodyPr/>
          <a:lstStyle/>
          <a:p>
            <a:pPr>
              <a:lnSpc>
                <a:spcPct val="90000"/>
              </a:lnSpc>
            </a:pPr>
            <a:r>
              <a:rPr lang="en-US" sz="2400" dirty="0" smtClean="0"/>
              <a:t>A </a:t>
            </a:r>
            <a:r>
              <a:rPr lang="en-US" sz="2400" i="1" dirty="0" smtClean="0"/>
              <a:t>version control system</a:t>
            </a:r>
            <a:r>
              <a:rPr lang="en-US" sz="2400" dirty="0" smtClean="0"/>
              <a:t> allows programmers to keep track of every revision of all source code files</a:t>
            </a:r>
          </a:p>
          <a:p>
            <a:pPr>
              <a:lnSpc>
                <a:spcPct val="90000"/>
              </a:lnSpc>
            </a:pPr>
            <a:r>
              <a:rPr lang="en-IN" sz="2400" dirty="0" smtClean="0">
                <a:solidFill>
                  <a:srgbClr val="FF0000"/>
                </a:solidFill>
              </a:rPr>
              <a:t>Version control is important to keep track of changes  and keep every team member working off the latest version.</a:t>
            </a:r>
            <a:endParaRPr lang="en-US" sz="2400" b="1" dirty="0" smtClean="0"/>
          </a:p>
          <a:p>
            <a:pPr lvl="1">
              <a:lnSpc>
                <a:spcPct val="90000"/>
              </a:lnSpc>
            </a:pPr>
            <a:r>
              <a:rPr lang="en-US" sz="2000" dirty="0" smtClean="0"/>
              <a:t>The main element of the version control system is the </a:t>
            </a:r>
            <a:r>
              <a:rPr lang="en-US" sz="2000" i="1" dirty="0" smtClean="0"/>
              <a:t>repository</a:t>
            </a:r>
            <a:r>
              <a:rPr lang="en-US" sz="2000" dirty="0" smtClean="0"/>
              <a:t>, a database or directory which contains each of the files contained in the system.</a:t>
            </a:r>
          </a:p>
          <a:p>
            <a:pPr lvl="1">
              <a:lnSpc>
                <a:spcPct val="90000"/>
              </a:lnSpc>
            </a:pPr>
            <a:r>
              <a:rPr lang="en-US" sz="2000" dirty="0" smtClean="0"/>
              <a:t>A programmer can pick a point at any time in the history of the project and see exactly what those files looked like at the time.</a:t>
            </a:r>
          </a:p>
          <a:p>
            <a:pPr lvl="1">
              <a:lnSpc>
                <a:spcPct val="90000"/>
              </a:lnSpc>
            </a:pPr>
            <a:r>
              <a:rPr lang="en-US" sz="2000" dirty="0" smtClean="0"/>
              <a:t>Latest version of any file can be retrieved from the repository. </a:t>
            </a:r>
          </a:p>
          <a:p>
            <a:pPr lvl="1">
              <a:lnSpc>
                <a:spcPct val="90000"/>
              </a:lnSpc>
            </a:pPr>
            <a:r>
              <a:rPr lang="en-US" sz="2000" dirty="0" smtClean="0"/>
              <a:t>Changing a file will not unexpectedly overwrite any previous changes to that file; any change can be rolled back.</a:t>
            </a:r>
          </a:p>
          <a:p>
            <a:endParaRPr lang="en-IN" dirty="0"/>
          </a:p>
        </p:txBody>
      </p:sp>
      <p:pic>
        <p:nvPicPr>
          <p:cNvPr id="4" name="Picture 3"/>
          <p:cNvPicPr>
            <a:picLocks noChangeAspect="1" noChangeArrowheads="1"/>
          </p:cNvPicPr>
          <p:nvPr/>
        </p:nvPicPr>
        <p:blipFill>
          <a:blip r:embed="rId2"/>
          <a:srcRect/>
          <a:stretch>
            <a:fillRect/>
          </a:stretch>
        </p:blipFill>
        <p:spPr bwMode="auto">
          <a:xfrm>
            <a:off x="6248400" y="5419165"/>
            <a:ext cx="2895600" cy="143883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Systems(VCS)</a:t>
            </a:r>
            <a:endParaRPr lang="en-IN" dirty="0"/>
          </a:p>
        </p:txBody>
      </p:sp>
      <p:sp>
        <p:nvSpPr>
          <p:cNvPr id="3" name="Content Placeholder 2"/>
          <p:cNvSpPr>
            <a:spLocks noGrp="1"/>
          </p:cNvSpPr>
          <p:nvPr>
            <p:ph sz="quarter" idx="1"/>
          </p:nvPr>
        </p:nvSpPr>
        <p:spPr/>
        <p:txBody>
          <a:bodyPr/>
          <a:lstStyle/>
          <a:p>
            <a:r>
              <a:rPr lang="en-IN" dirty="0" smtClean="0"/>
              <a:t>Version Control Systems (VCS) have seen great improvements over the past few decades and some are better than others. </a:t>
            </a:r>
          </a:p>
          <a:p>
            <a:r>
              <a:rPr lang="en-IN" dirty="0" smtClean="0"/>
              <a:t>VCS are sometimes known as SCM (Source Code Management) tools or RCS (Revision Control System</a:t>
            </a:r>
            <a:r>
              <a:rPr lang="en-IN" dirty="0" smtClean="0"/>
              <a:t>).</a:t>
            </a:r>
          </a:p>
          <a:p>
            <a:r>
              <a:rPr lang="en-IN" dirty="0" smtClean="0"/>
              <a:t>Some popular version control systems are </a:t>
            </a:r>
            <a:r>
              <a:rPr lang="en-IN" i="1" dirty="0" smtClean="0"/>
              <a:t>Git </a:t>
            </a:r>
            <a:r>
              <a:rPr lang="en-IN" dirty="0" smtClean="0"/>
              <a:t>(distributed), </a:t>
            </a:r>
            <a:r>
              <a:rPr lang="en-IN" i="1" dirty="0" smtClean="0"/>
              <a:t>Mercurial</a:t>
            </a:r>
            <a:r>
              <a:rPr lang="en-IN" dirty="0" smtClean="0"/>
              <a:t> (distributed), and </a:t>
            </a:r>
            <a:r>
              <a:rPr lang="en-IN" i="1" dirty="0" smtClean="0"/>
              <a:t>Subversion</a:t>
            </a:r>
            <a:r>
              <a:rPr lang="en-IN" dirty="0" smtClean="0"/>
              <a:t> (centralized).</a:t>
            </a:r>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Version Control</a:t>
            </a: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r>
              <a:rPr lang="en-IN" dirty="0" smtClean="0"/>
              <a:t>Version control enables multiple people </a:t>
            </a:r>
            <a:r>
              <a:rPr lang="en-IN" dirty="0" smtClean="0"/>
              <a:t>to simultaneously </a:t>
            </a:r>
            <a:r>
              <a:rPr lang="en-IN" dirty="0" smtClean="0"/>
              <a:t>work on a single </a:t>
            </a:r>
            <a:r>
              <a:rPr lang="en-IN" dirty="0" smtClean="0"/>
              <a:t>project.</a:t>
            </a:r>
          </a:p>
          <a:p>
            <a:r>
              <a:rPr lang="en-IN" dirty="0" smtClean="0"/>
              <a:t> </a:t>
            </a:r>
            <a:r>
              <a:rPr lang="en-IN" dirty="0" smtClean="0"/>
              <a:t>integrates work done simultaneously by different team </a:t>
            </a:r>
            <a:r>
              <a:rPr lang="en-IN" dirty="0" smtClean="0"/>
              <a:t>members</a:t>
            </a:r>
          </a:p>
          <a:p>
            <a:r>
              <a:rPr lang="en-IN" dirty="0" smtClean="0"/>
              <a:t>Version control gives access to historical versions of your project</a:t>
            </a:r>
            <a:r>
              <a:rPr lang="en-IN"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Repositories and working copies</a:t>
            </a:r>
            <a:br>
              <a:rPr lang="en-IN" b="1" dirty="0" smtClean="0"/>
            </a:b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r>
              <a:rPr lang="en-IN" dirty="0" smtClean="0"/>
              <a:t>Version control uses a </a:t>
            </a:r>
            <a:r>
              <a:rPr lang="en-IN" i="1" dirty="0" smtClean="0"/>
              <a:t>repository</a:t>
            </a:r>
            <a:r>
              <a:rPr lang="en-IN" dirty="0" smtClean="0"/>
              <a:t> (a database of changes) and a </a:t>
            </a:r>
            <a:r>
              <a:rPr lang="en-IN" i="1" dirty="0" smtClean="0"/>
              <a:t>working copy</a:t>
            </a:r>
            <a:r>
              <a:rPr lang="en-IN" dirty="0" smtClean="0"/>
              <a:t> where you do your </a:t>
            </a:r>
            <a:r>
              <a:rPr lang="en-IN" dirty="0" smtClean="0"/>
              <a:t>work.</a:t>
            </a:r>
          </a:p>
          <a:p>
            <a:pPr lvl="2"/>
            <a:r>
              <a:rPr lang="en-IN" dirty="0" smtClean="0"/>
              <a:t>A repository is a database of all the edits to, and/or historical versions (snapshots) of, your project</a:t>
            </a:r>
            <a:r>
              <a:rPr lang="en-IN" dirty="0" smtClean="0"/>
              <a:t>.</a:t>
            </a:r>
          </a:p>
          <a:p>
            <a:pPr lvl="2"/>
            <a:r>
              <a:rPr lang="en-IN" dirty="0" smtClean="0"/>
              <a:t>Your </a:t>
            </a:r>
            <a:r>
              <a:rPr lang="en-IN" i="1" dirty="0" smtClean="0"/>
              <a:t>working copy</a:t>
            </a:r>
            <a:r>
              <a:rPr lang="en-IN" dirty="0" smtClean="0"/>
              <a:t> (sometimes called a </a:t>
            </a:r>
            <a:r>
              <a:rPr lang="en-IN" i="1" dirty="0" smtClean="0"/>
              <a:t>checkout</a:t>
            </a:r>
            <a:r>
              <a:rPr lang="en-IN" dirty="0" smtClean="0"/>
              <a:t>) is your personal copy of all the files in the project</a:t>
            </a:r>
            <a:r>
              <a:rPr lang="en-IN" dirty="0" smtClean="0"/>
              <a:t>.</a:t>
            </a:r>
          </a:p>
          <a:p>
            <a:pPr lvl="2"/>
            <a:endParaRPr lang="en-IN" dirty="0"/>
          </a:p>
        </p:txBody>
      </p:sp>
      <p:pic>
        <p:nvPicPr>
          <p:cNvPr id="5" name="Picture 4" descr="Capture.PNG"/>
          <p:cNvPicPr>
            <a:picLocks noChangeAspect="1"/>
          </p:cNvPicPr>
          <p:nvPr/>
        </p:nvPicPr>
        <p:blipFill>
          <a:blip r:embed="rId2"/>
          <a:stretch>
            <a:fillRect/>
          </a:stretch>
        </p:blipFill>
        <p:spPr>
          <a:xfrm>
            <a:off x="2743200" y="4648200"/>
            <a:ext cx="3048000" cy="2057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in version control</a:t>
            </a: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r>
              <a:rPr lang="en-IN" dirty="0" smtClean="0"/>
              <a:t>In the simplest case, the database contains a linear history: </a:t>
            </a:r>
            <a:r>
              <a:rPr lang="en-IN" i="1" dirty="0" smtClean="0"/>
              <a:t>each change is made after the previous one</a:t>
            </a:r>
            <a:r>
              <a:rPr lang="en-IN" dirty="0" smtClean="0"/>
              <a:t>. </a:t>
            </a:r>
            <a:endParaRPr lang="en-IN" dirty="0" smtClean="0"/>
          </a:p>
          <a:p>
            <a:r>
              <a:rPr lang="en-IN" dirty="0" smtClean="0"/>
              <a:t>Another possibility is that different users made edits simultaneously (this is sometimes called </a:t>
            </a:r>
            <a:r>
              <a:rPr lang="en-IN" i="1" dirty="0" smtClean="0"/>
              <a:t>“branching</a:t>
            </a:r>
            <a:r>
              <a:rPr lang="en-IN" i="1" dirty="0" smtClean="0"/>
              <a:t>”).</a:t>
            </a:r>
          </a:p>
          <a:p>
            <a:pPr lvl="2"/>
            <a:r>
              <a:rPr lang="en-IN" dirty="0" smtClean="0"/>
              <a:t>version history splits </a:t>
            </a:r>
            <a:r>
              <a:rPr lang="en-IN" dirty="0" smtClean="0"/>
              <a:t>and </a:t>
            </a:r>
            <a:r>
              <a:rPr lang="en-IN" dirty="0" smtClean="0"/>
              <a:t>then merges again. </a:t>
            </a:r>
            <a:endParaRPr lang="en-IN" dirty="0" smtClean="0"/>
          </a:p>
          <a:p>
            <a:pPr lvl="2">
              <a:buNone/>
            </a:pPr>
            <a:endParaRPr lang="en-IN" dirty="0"/>
          </a:p>
        </p:txBody>
      </p:sp>
      <p:pic>
        <p:nvPicPr>
          <p:cNvPr id="5" name="Picture 4" descr="Capture1.PNG"/>
          <p:cNvPicPr>
            <a:picLocks noChangeAspect="1"/>
          </p:cNvPicPr>
          <p:nvPr/>
        </p:nvPicPr>
        <p:blipFill>
          <a:blip r:embed="rId2"/>
          <a:stretch>
            <a:fillRect/>
          </a:stretch>
        </p:blipFill>
        <p:spPr>
          <a:xfrm>
            <a:off x="457200" y="4343400"/>
            <a:ext cx="8305800" cy="14860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Systems(VCS)</a:t>
            </a:r>
            <a:endParaRPr lang="en-IN" dirty="0"/>
          </a:p>
        </p:txBody>
      </p:sp>
      <p:sp>
        <p:nvSpPr>
          <p:cNvPr id="5" name="Rectangle 3"/>
          <p:cNvSpPr>
            <a:spLocks noGrp="1" noChangeArrowheads="1"/>
          </p:cNvSpPr>
          <p:nvPr>
            <p:ph sz="quarter" idx="1"/>
          </p:nvPr>
        </p:nvSpPr>
        <p:spPr/>
        <p:txBody>
          <a:bodyPr/>
          <a:lstStyle/>
          <a:p>
            <a:pPr eaLnBrk="1" hangingPunct="1">
              <a:lnSpc>
                <a:spcPct val="80000"/>
              </a:lnSpc>
            </a:pPr>
            <a:r>
              <a:rPr lang="en-US" sz="2400" dirty="0" smtClean="0"/>
              <a:t>There are two common models for version control systems</a:t>
            </a:r>
          </a:p>
          <a:p>
            <a:pPr lvl="1" eaLnBrk="1" hangingPunct="1">
              <a:lnSpc>
                <a:spcPct val="80000"/>
              </a:lnSpc>
            </a:pPr>
            <a:r>
              <a:rPr lang="en-US" sz="2000" dirty="0" smtClean="0"/>
              <a:t>In a copy-modify-merge system, multiple people can work on a single file at a time. </a:t>
            </a:r>
          </a:p>
          <a:p>
            <a:pPr lvl="2" eaLnBrk="1" hangingPunct="1">
              <a:lnSpc>
                <a:spcPct val="80000"/>
              </a:lnSpc>
            </a:pPr>
            <a:r>
              <a:rPr lang="en-US" sz="1800" dirty="0" smtClean="0"/>
              <a:t>When a programmer wants to update the repository with his changes, he retrieves all changes which have occurred to the checked out files and reconciles any of them which conflict with changes he made before updating the repository.</a:t>
            </a:r>
          </a:p>
          <a:p>
            <a:pPr lvl="1" eaLnBrk="1" hangingPunct="1">
              <a:lnSpc>
                <a:spcPct val="80000"/>
              </a:lnSpc>
            </a:pPr>
            <a:r>
              <a:rPr lang="en-US" sz="2000" dirty="0" smtClean="0"/>
              <a:t>In a lock-modify-unlock system, only one person can work on any file at a time.</a:t>
            </a:r>
          </a:p>
          <a:p>
            <a:pPr lvl="2" eaLnBrk="1" hangingPunct="1">
              <a:lnSpc>
                <a:spcPct val="80000"/>
              </a:lnSpc>
            </a:pPr>
            <a:r>
              <a:rPr lang="en-US" sz="1800" dirty="0" smtClean="0"/>
              <a:t>A programmer must check a file out of the repository before it can be modified. The system prevents anyone else from modifying any file until it is checked back in.</a:t>
            </a:r>
          </a:p>
          <a:p>
            <a:pPr lvl="2" eaLnBrk="1" hangingPunct="1">
              <a:lnSpc>
                <a:spcPct val="80000"/>
              </a:lnSpc>
            </a:pPr>
            <a:r>
              <a:rPr lang="en-US" sz="1800" dirty="0" smtClean="0"/>
              <a:t>On large projects, the team can run into delays because one programmer is often stuck waiting for a file to be available.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INDUSTRY JARGON</a:t>
            </a:r>
            <a:endParaRPr lang="en-IN" dirty="0"/>
          </a:p>
        </p:txBody>
      </p:sp>
      <p:sp>
        <p:nvSpPr>
          <p:cNvPr id="3" name="Content Placeholder 2"/>
          <p:cNvSpPr>
            <a:spLocks noGrp="1"/>
          </p:cNvSpPr>
          <p:nvPr>
            <p:ph sz="quarter" idx="1"/>
          </p:nvPr>
        </p:nvSpPr>
        <p:spPr/>
        <p:txBody>
          <a:bodyPr/>
          <a:lstStyle/>
          <a:p>
            <a:r>
              <a:rPr lang="en-IN" b="1" dirty="0" smtClean="0"/>
              <a:t>Repository (repo): </a:t>
            </a:r>
            <a:r>
              <a:rPr lang="en-IN" dirty="0" smtClean="0"/>
              <a:t>Database where files are stored</a:t>
            </a:r>
          </a:p>
          <a:p>
            <a:r>
              <a:rPr lang="en-IN" b="1" dirty="0" smtClean="0"/>
              <a:t>Server:</a:t>
            </a:r>
            <a:r>
              <a:rPr lang="en-IN" dirty="0" smtClean="0"/>
              <a:t> The computer storing the repository </a:t>
            </a:r>
          </a:p>
          <a:p>
            <a:r>
              <a:rPr lang="en-IN" dirty="0" smtClean="0"/>
              <a:t> </a:t>
            </a:r>
            <a:r>
              <a:rPr lang="en-IN" b="1" dirty="0" smtClean="0"/>
              <a:t>Client:</a:t>
            </a:r>
            <a:r>
              <a:rPr lang="en-IN" dirty="0" smtClean="0"/>
              <a:t> The computer connecting to the repository </a:t>
            </a:r>
          </a:p>
          <a:p>
            <a:r>
              <a:rPr lang="en-IN" b="1" dirty="0" smtClean="0"/>
              <a:t>Working Copy: </a:t>
            </a:r>
            <a:r>
              <a:rPr lang="en-IN" dirty="0" smtClean="0"/>
              <a:t>Your local directory of files </a:t>
            </a:r>
          </a:p>
          <a:p>
            <a:r>
              <a:rPr lang="en-IN" b="1" dirty="0" smtClean="0"/>
              <a:t>Trunk / Main: </a:t>
            </a:r>
            <a:r>
              <a:rPr lang="en-IN" dirty="0" smtClean="0"/>
              <a:t>Master location for code in the repository </a:t>
            </a:r>
          </a:p>
          <a:p>
            <a:r>
              <a:rPr lang="en-IN" b="1" dirty="0" smtClean="0"/>
              <a:t>Head:</a:t>
            </a:r>
            <a:r>
              <a:rPr lang="en-IN" dirty="0" smtClean="0"/>
              <a:t> The latest revision in the repository</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ACTIONS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b="1" dirty="0" smtClean="0"/>
              <a:t>Add: </a:t>
            </a:r>
            <a:r>
              <a:rPr lang="en-IN" dirty="0" smtClean="0"/>
              <a:t>Place a file under version control </a:t>
            </a:r>
          </a:p>
          <a:p>
            <a:r>
              <a:rPr lang="en-IN" b="1" dirty="0" smtClean="0"/>
              <a:t>Check in:</a:t>
            </a:r>
            <a:r>
              <a:rPr lang="en-IN" dirty="0" smtClean="0"/>
              <a:t> Send local changes to the repo </a:t>
            </a:r>
          </a:p>
          <a:p>
            <a:r>
              <a:rPr lang="en-IN" b="1" dirty="0" smtClean="0"/>
              <a:t>Check out: </a:t>
            </a:r>
            <a:r>
              <a:rPr lang="en-IN" dirty="0" smtClean="0"/>
              <a:t>Download from a repo to your working copy </a:t>
            </a:r>
          </a:p>
          <a:p>
            <a:r>
              <a:rPr lang="en-IN" b="1" dirty="0" smtClean="0"/>
              <a:t> Ignore: </a:t>
            </a:r>
            <a:r>
              <a:rPr lang="en-IN" dirty="0" smtClean="0"/>
              <a:t>Allows files to exist in your working copy but not in the repo </a:t>
            </a:r>
          </a:p>
          <a:p>
            <a:r>
              <a:rPr lang="en-IN" b="1" dirty="0" smtClean="0"/>
              <a:t>Revert:</a:t>
            </a:r>
            <a:r>
              <a:rPr lang="en-IN" dirty="0" smtClean="0"/>
              <a:t> Throw away your working copy and restore last revision </a:t>
            </a:r>
          </a:p>
          <a:p>
            <a:r>
              <a:rPr lang="en-IN" dirty="0" smtClean="0"/>
              <a:t> </a:t>
            </a:r>
            <a:r>
              <a:rPr lang="en-IN" b="1" dirty="0" smtClean="0"/>
              <a:t>Update / Sync: </a:t>
            </a:r>
            <a:r>
              <a:rPr lang="en-IN" dirty="0" smtClean="0"/>
              <a:t>Update your working copy to the latest revision </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1029</TotalTime>
  <Words>1143</Words>
  <Application>Microsoft Office PowerPoint</Application>
  <PresentationFormat>On-screen Show (4:3)</PresentationFormat>
  <Paragraphs>126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Version Control Systems</vt:lpstr>
      <vt:lpstr>Version Control Systems(VCS)</vt:lpstr>
      <vt:lpstr>Version Control Systems(VCS)</vt:lpstr>
      <vt:lpstr>Purpose of Version Control</vt:lpstr>
      <vt:lpstr>Repositories and working copies </vt:lpstr>
      <vt:lpstr>Branching in version control</vt:lpstr>
      <vt:lpstr>Version Control Systems(VCS)</vt:lpstr>
      <vt:lpstr>INDUSTRY JARGON</vt:lpstr>
      <vt:lpstr>BASIC ACTIONS</vt:lpstr>
      <vt:lpstr>Centralized  Vs Distributed VCS</vt:lpstr>
      <vt:lpstr>Centralized Version Control System </vt:lpstr>
      <vt:lpstr>Distributed Version Control System </vt:lpstr>
      <vt:lpstr>Distributed Version Control System….</vt:lpstr>
      <vt:lpstr>Distributed Version Control System…</vt:lpstr>
      <vt:lpstr>TOOLS &amp; APPS - MAC</vt:lpstr>
      <vt:lpstr>TOOLS &amp; APPS - WIN</vt:lpstr>
      <vt:lpstr>Subversion(SVN)                  </vt:lpstr>
      <vt:lpstr>Subversion(SVN) </vt:lpstr>
      <vt:lpstr>GIT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81</cp:revision>
  <dcterms:created xsi:type="dcterms:W3CDTF">2006-08-16T00:00:00Z</dcterms:created>
  <dcterms:modified xsi:type="dcterms:W3CDTF">2021-03-11T08:48:02Z</dcterms:modified>
</cp:coreProperties>
</file>