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2"/>
  </p:notesMasterIdLst>
  <p:sldIdLst>
    <p:sldId id="256" r:id="rId2"/>
    <p:sldId id="331" r:id="rId3"/>
    <p:sldId id="258" r:id="rId4"/>
    <p:sldId id="330" r:id="rId5"/>
    <p:sldId id="257" r:id="rId6"/>
    <p:sldId id="259" r:id="rId7"/>
    <p:sldId id="329" r:id="rId8"/>
    <p:sldId id="260" r:id="rId9"/>
    <p:sldId id="261" r:id="rId10"/>
    <p:sldId id="263" r:id="rId11"/>
    <p:sldId id="287" r:id="rId12"/>
    <p:sldId id="264" r:id="rId13"/>
    <p:sldId id="265" r:id="rId14"/>
    <p:sldId id="267" r:id="rId15"/>
    <p:sldId id="268" r:id="rId16"/>
    <p:sldId id="270" r:id="rId17"/>
    <p:sldId id="271" r:id="rId18"/>
    <p:sldId id="288" r:id="rId19"/>
    <p:sldId id="272" r:id="rId20"/>
    <p:sldId id="292" r:id="rId21"/>
    <p:sldId id="322" r:id="rId22"/>
    <p:sldId id="320" r:id="rId23"/>
    <p:sldId id="336" r:id="rId24"/>
    <p:sldId id="323" r:id="rId25"/>
    <p:sldId id="337" r:id="rId26"/>
    <p:sldId id="338" r:id="rId27"/>
    <p:sldId id="295" r:id="rId28"/>
    <p:sldId id="296" r:id="rId29"/>
    <p:sldId id="297" r:id="rId30"/>
    <p:sldId id="324" r:id="rId31"/>
    <p:sldId id="325" r:id="rId32"/>
    <p:sldId id="318" r:id="rId33"/>
    <p:sldId id="332" r:id="rId34"/>
    <p:sldId id="333" r:id="rId35"/>
    <p:sldId id="334" r:id="rId36"/>
    <p:sldId id="335" r:id="rId37"/>
    <p:sldId id="274" r:id="rId38"/>
    <p:sldId id="310" r:id="rId39"/>
    <p:sldId id="277" r:id="rId40"/>
    <p:sldId id="311" r:id="rId41"/>
    <p:sldId id="278" r:id="rId42"/>
    <p:sldId id="312" r:id="rId43"/>
    <p:sldId id="313" r:id="rId44"/>
    <p:sldId id="314" r:id="rId45"/>
    <p:sldId id="279" r:id="rId46"/>
    <p:sldId id="315" r:id="rId47"/>
    <p:sldId id="316" r:id="rId48"/>
    <p:sldId id="282" r:id="rId49"/>
    <p:sldId id="284" r:id="rId50"/>
    <p:sldId id="283"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22026"/>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A57345-9A8C-4D89-8B99-F88841CC502C}" type="datetimeFigureOut">
              <a:rPr lang="en-US" smtClean="0"/>
              <a:pPr/>
              <a:t>3/21/2021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D88ECE-008D-47A8-B1C7-DEF9497436B5}"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E6D88ECE-008D-47A8-B1C7-DEF9497436B5}"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44" name="Google Shape;14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B2DE1C4-B967-4371-8309-5EE412C93D2A}" type="datetime1">
              <a:rPr lang="en-US" smtClean="0"/>
              <a:pPr/>
              <a:t>3/21/2021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9A2929B-C842-43ED-89BC-D373D7E16CDA}" type="datetime1">
              <a:rPr lang="en-US" smtClean="0"/>
              <a:pPr/>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33038C-C98F-4797-9521-8B154784D4AE}" type="datetime1">
              <a:rPr lang="en-US" smtClean="0"/>
              <a:pPr/>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38D5ACB-5F69-4EE3-A6B9-13836925617F}" type="datetime1">
              <a:rPr lang="en-US" smtClean="0"/>
              <a:pPr/>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6234AA5-7FDA-47AA-B399-65993D2E0FAE}" type="datetime1">
              <a:rPr lang="en-US" smtClean="0"/>
              <a:pPr/>
              <a:t>3/21/2021</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4B85853-00B1-4850-8266-819947BA3A51}" type="datetime1">
              <a:rPr lang="en-US" smtClean="0"/>
              <a:pPr/>
              <a:t>3/21/2021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18682AF-E359-4ACF-8E40-17CDFE4672CF}" type="datetime1">
              <a:rPr lang="en-US" smtClean="0"/>
              <a:pPr/>
              <a:t>3/21/2021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B5A036B-DD05-471F-B634-12A21D08D4D4}" type="datetime1">
              <a:rPr lang="en-US" smtClean="0"/>
              <a:pPr/>
              <a:t>3/21/2021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41CA95-1558-49E6-B409-E879921FF7E2}" type="datetime1">
              <a:rPr lang="en-US" smtClean="0"/>
              <a:pPr/>
              <a:t>3/21/2021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C3FA6B3-96C5-49B0-BCBA-4D7DAAD7317C}" type="datetime1">
              <a:rPr lang="en-US" smtClean="0"/>
              <a:pPr/>
              <a:t>3/21/2021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AEBA513-E078-4E8A-A4A7-2FA94E68C5BF}" type="datetime1">
              <a:rPr lang="en-US" smtClean="0"/>
              <a:pPr/>
              <a:t>3/21/2021</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29898E87-577A-4EBF-A7F9-BCB7BE3FFBE7}" type="datetime1">
              <a:rPr lang="en-US" smtClean="0"/>
              <a:pPr/>
              <a:t>3/21/2021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endParaRPr lang="en-IN" dirty="0"/>
          </a:p>
        </p:txBody>
      </p:sp>
      <p:sp>
        <p:nvSpPr>
          <p:cNvPr id="2" name="Title 1"/>
          <p:cNvSpPr>
            <a:spLocks noGrp="1"/>
          </p:cNvSpPr>
          <p:nvPr>
            <p:ph type="ctrTitle"/>
          </p:nvPr>
        </p:nvSpPr>
        <p:spPr/>
        <p:txBody>
          <a:bodyPr/>
          <a:lstStyle/>
          <a:p>
            <a:r>
              <a:rPr lang="en-IN" dirty="0" smtClean="0"/>
              <a:t>Introduction to Metrics</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Metrics in the </a:t>
            </a:r>
            <a:r>
              <a:rPr lang="en-IN" u="sng" dirty="0" smtClean="0"/>
              <a:t>Process</a:t>
            </a:r>
            <a:r>
              <a:rPr lang="en-IN" dirty="0" smtClean="0"/>
              <a:t> Domain.......</a:t>
            </a:r>
            <a:endParaRPr lang="en-IN" dirty="0"/>
          </a:p>
        </p:txBody>
      </p:sp>
      <p:sp>
        <p:nvSpPr>
          <p:cNvPr id="3" name="Content Placeholder 2"/>
          <p:cNvSpPr>
            <a:spLocks noGrp="1"/>
          </p:cNvSpPr>
          <p:nvPr>
            <p:ph sz="quarter" idx="1"/>
          </p:nvPr>
        </p:nvSpPr>
        <p:spPr/>
        <p:txBody>
          <a:bodyPr/>
          <a:lstStyle/>
          <a:p>
            <a:r>
              <a:rPr lang="en-IN" sz="2800" dirty="0" smtClean="0"/>
              <a:t>We measure the effectiveness of a process by deriving a set of metrics based on </a:t>
            </a:r>
            <a:r>
              <a:rPr lang="en-IN" sz="2800" u="sng" dirty="0" smtClean="0"/>
              <a:t>outcomes</a:t>
            </a:r>
            <a:r>
              <a:rPr lang="en-IN" sz="2800" dirty="0" smtClean="0"/>
              <a:t> of the process such as</a:t>
            </a:r>
            <a:endParaRPr lang="en-IN" sz="1600" dirty="0" smtClean="0"/>
          </a:p>
          <a:p>
            <a:pPr lvl="1"/>
            <a:r>
              <a:rPr lang="en-IN" dirty="0" smtClean="0"/>
              <a:t>Errors uncovered before release of the software</a:t>
            </a:r>
            <a:endParaRPr lang="en-IN" sz="1400" dirty="0" smtClean="0"/>
          </a:p>
          <a:p>
            <a:pPr lvl="1"/>
            <a:r>
              <a:rPr lang="en-IN" dirty="0" smtClean="0"/>
              <a:t>Defects delivered to and reported by the end users</a:t>
            </a:r>
            <a:endParaRPr lang="en-IN" sz="1400" dirty="0" smtClean="0"/>
          </a:p>
          <a:p>
            <a:pPr lvl="1"/>
            <a:r>
              <a:rPr lang="en-IN" dirty="0" smtClean="0"/>
              <a:t>Work products delivered</a:t>
            </a:r>
            <a:endParaRPr lang="en-IN" sz="1400" dirty="0" smtClean="0"/>
          </a:p>
          <a:p>
            <a:pPr lvl="1"/>
            <a:r>
              <a:rPr lang="en-IN" dirty="0" smtClean="0"/>
              <a:t>Human effort expended</a:t>
            </a:r>
            <a:endParaRPr lang="en-IN" sz="1400" dirty="0" smtClean="0"/>
          </a:p>
          <a:p>
            <a:pPr lvl="1"/>
            <a:r>
              <a:rPr lang="en-IN" dirty="0" smtClean="0"/>
              <a:t>Calendar time expended</a:t>
            </a:r>
            <a:endParaRPr lang="en-IN" sz="1400" dirty="0" smtClean="0"/>
          </a:p>
          <a:p>
            <a:pPr lvl="1"/>
            <a:r>
              <a:rPr lang="en-IN" dirty="0" smtClean="0"/>
              <a:t>Conformance to the schedule</a:t>
            </a:r>
            <a:endParaRPr lang="en-IN" sz="1400" dirty="0" smtClean="0"/>
          </a:p>
          <a:p>
            <a:pPr lvl="1"/>
            <a:r>
              <a:rPr lang="en-IN" dirty="0" smtClean="0"/>
              <a:t>Time and effort to complete each generic activity</a:t>
            </a:r>
            <a:endParaRPr lang="en-IN" sz="1400" dirty="0" smtClean="0"/>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772400" cy="1722438"/>
          </a:xfrm>
        </p:spPr>
        <p:txBody>
          <a:bodyPr>
            <a:normAutofit/>
          </a:bodyPr>
          <a:lstStyle/>
          <a:p>
            <a:r>
              <a:rPr lang="en-IN" b="1" dirty="0" smtClean="0"/>
              <a:t>Determinants for software quality an organizational  effectiveness.</a:t>
            </a:r>
          </a:p>
        </p:txBody>
      </p:sp>
      <p:sp>
        <p:nvSpPr>
          <p:cNvPr id="3" name="Content Placeholder 2"/>
          <p:cNvSpPr>
            <a:spLocks noGrp="1"/>
          </p:cNvSpPr>
          <p:nvPr>
            <p:ph sz="quarter" idx="1"/>
          </p:nvPr>
        </p:nvSpPr>
        <p:spPr>
          <a:xfrm>
            <a:off x="914400" y="1981200"/>
            <a:ext cx="7772400" cy="4038600"/>
          </a:xfrm>
        </p:spPr>
        <p:txBody>
          <a:bodyPr/>
          <a:lstStyle/>
          <a:p>
            <a:pPr>
              <a:buNone/>
            </a:pPr>
            <a:endParaRPr lang="en-IN" dirty="0"/>
          </a:p>
        </p:txBody>
      </p:sp>
      <p:pic>
        <p:nvPicPr>
          <p:cNvPr id="4" name="Picture 3" descr="Capture.PNG"/>
          <p:cNvPicPr>
            <a:picLocks noChangeAspect="1"/>
          </p:cNvPicPr>
          <p:nvPr/>
        </p:nvPicPr>
        <p:blipFill>
          <a:blip r:embed="rId2"/>
          <a:stretch>
            <a:fillRect/>
          </a:stretch>
        </p:blipFill>
        <p:spPr>
          <a:xfrm>
            <a:off x="1371600" y="2514600"/>
            <a:ext cx="6744205" cy="3926496"/>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Etiquette of Process Metrics</a:t>
            </a:r>
            <a:endParaRPr lang="en-IN" dirty="0"/>
          </a:p>
        </p:txBody>
      </p:sp>
      <p:sp>
        <p:nvSpPr>
          <p:cNvPr id="3" name="Content Placeholder 2"/>
          <p:cNvSpPr>
            <a:spLocks noGrp="1"/>
          </p:cNvSpPr>
          <p:nvPr>
            <p:ph sz="quarter" idx="1"/>
          </p:nvPr>
        </p:nvSpPr>
        <p:spPr/>
        <p:txBody>
          <a:bodyPr>
            <a:normAutofit fontScale="85000" lnSpcReduction="20000"/>
          </a:bodyPr>
          <a:lstStyle/>
          <a:p>
            <a:r>
              <a:rPr lang="en-IN" sz="2800" dirty="0" smtClean="0"/>
              <a:t>Use common sense and organizational sensitivity when interpreting metrics data</a:t>
            </a:r>
            <a:endParaRPr lang="en-IN" sz="1600" dirty="0" smtClean="0"/>
          </a:p>
          <a:p>
            <a:r>
              <a:rPr lang="en-IN" sz="2800" dirty="0" smtClean="0"/>
              <a:t>Provide regular feedback to the individuals and teams who collect measures and metrics</a:t>
            </a:r>
            <a:endParaRPr lang="en-IN" sz="1600" dirty="0" smtClean="0"/>
          </a:p>
          <a:p>
            <a:r>
              <a:rPr lang="en-IN" sz="2800" dirty="0" smtClean="0"/>
              <a:t>Don’t use metrics to evaluate individuals</a:t>
            </a:r>
            <a:endParaRPr lang="en-IN" sz="1600" dirty="0" smtClean="0"/>
          </a:p>
          <a:p>
            <a:r>
              <a:rPr lang="en-IN" sz="2800" dirty="0" smtClean="0"/>
              <a:t>Work with practitioners and teams to set clear goals and metrics that will be used to achieve them</a:t>
            </a:r>
            <a:endParaRPr lang="en-IN" sz="1600" dirty="0" smtClean="0"/>
          </a:p>
          <a:p>
            <a:r>
              <a:rPr lang="en-IN" sz="2800" dirty="0" smtClean="0"/>
              <a:t>Never use metrics to threaten individuals or teams</a:t>
            </a:r>
            <a:endParaRPr lang="en-IN" sz="1600" dirty="0" smtClean="0"/>
          </a:p>
          <a:p>
            <a:r>
              <a:rPr lang="en-IN" sz="2800" dirty="0" smtClean="0"/>
              <a:t>Metrics data that indicate a problem should </a:t>
            </a:r>
            <a:r>
              <a:rPr lang="en-IN" sz="2800" u="sng" dirty="0" smtClean="0"/>
              <a:t>not</a:t>
            </a:r>
            <a:r>
              <a:rPr lang="en-IN" sz="2800" dirty="0" smtClean="0"/>
              <a:t> be considered “negative”</a:t>
            </a:r>
            <a:endParaRPr lang="en-IN" sz="1600" dirty="0" smtClean="0"/>
          </a:p>
          <a:p>
            <a:pPr lvl="1"/>
            <a:r>
              <a:rPr lang="en-IN" dirty="0" smtClean="0"/>
              <a:t>Such data are merely an indicator for process improvement</a:t>
            </a:r>
            <a:endParaRPr lang="en-IN" sz="1400" dirty="0" smtClean="0"/>
          </a:p>
          <a:p>
            <a:r>
              <a:rPr lang="en-IN" sz="2800" dirty="0" smtClean="0"/>
              <a:t>Don’t obsess on a single metric to the exclusion of other important metrics</a:t>
            </a:r>
            <a:endParaRPr lang="en-IN" sz="1600" dirty="0" smtClean="0"/>
          </a:p>
          <a:p>
            <a:endParaRPr lang="en-IN" sz="28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Role of Metrics in the Project Domain</a:t>
            </a:r>
            <a:endParaRPr lang="en-IN" dirty="0"/>
          </a:p>
        </p:txBody>
      </p:sp>
      <p:sp>
        <p:nvSpPr>
          <p:cNvPr id="3" name="Content Placeholder 2"/>
          <p:cNvSpPr>
            <a:spLocks noGrp="1"/>
          </p:cNvSpPr>
          <p:nvPr>
            <p:ph sz="quarter" idx="1"/>
          </p:nvPr>
        </p:nvSpPr>
        <p:spPr/>
        <p:txBody>
          <a:bodyPr>
            <a:normAutofit lnSpcReduction="10000"/>
          </a:bodyPr>
          <a:lstStyle/>
          <a:p>
            <a:r>
              <a:rPr lang="en-IN" sz="2800" dirty="0" smtClean="0"/>
              <a:t>Project metrics enable a software project manager to</a:t>
            </a:r>
            <a:endParaRPr lang="en-IN" sz="1600" dirty="0" smtClean="0"/>
          </a:p>
          <a:p>
            <a:pPr lvl="1"/>
            <a:r>
              <a:rPr lang="en-IN" dirty="0" smtClean="0"/>
              <a:t>Assess the status of an ongoing project</a:t>
            </a:r>
            <a:endParaRPr lang="en-IN" sz="1400" dirty="0" smtClean="0"/>
          </a:p>
          <a:p>
            <a:pPr lvl="1"/>
            <a:r>
              <a:rPr lang="en-IN" dirty="0" smtClean="0"/>
              <a:t>Track potential risks</a:t>
            </a:r>
            <a:endParaRPr lang="en-IN" sz="1400" dirty="0" smtClean="0"/>
          </a:p>
          <a:p>
            <a:pPr lvl="1"/>
            <a:r>
              <a:rPr lang="en-IN" dirty="0" smtClean="0"/>
              <a:t>Uncover problem areas before their status becomes critical</a:t>
            </a:r>
            <a:endParaRPr lang="en-IN" sz="1400" dirty="0" smtClean="0"/>
          </a:p>
          <a:p>
            <a:pPr lvl="1"/>
            <a:r>
              <a:rPr lang="en-IN" dirty="0" smtClean="0"/>
              <a:t>Adjust work flow or tasks</a:t>
            </a:r>
            <a:endParaRPr lang="en-IN" sz="1400" dirty="0" smtClean="0"/>
          </a:p>
          <a:p>
            <a:pPr lvl="1"/>
            <a:r>
              <a:rPr lang="en-IN" dirty="0" smtClean="0"/>
              <a:t>Evaluate the project team’s ability to control quality of software work products</a:t>
            </a:r>
            <a:endParaRPr lang="en-IN" sz="1400" dirty="0" smtClean="0"/>
          </a:p>
          <a:p>
            <a:r>
              <a:rPr lang="en-IN" sz="2800" dirty="0" smtClean="0"/>
              <a:t>Many of the same metrics are used in both the process and project domain</a:t>
            </a:r>
            <a:endParaRPr lang="en-IN" sz="1600" dirty="0" smtClean="0"/>
          </a:p>
          <a:p>
            <a:r>
              <a:rPr lang="en-IN" sz="2800" dirty="0" smtClean="0"/>
              <a:t>Project metrics are used for making </a:t>
            </a:r>
            <a:r>
              <a:rPr lang="en-IN" sz="2800" u="sng" dirty="0" smtClean="0"/>
              <a:t>tactical</a:t>
            </a:r>
            <a:r>
              <a:rPr lang="en-IN" sz="2800" dirty="0" smtClean="0"/>
              <a:t> decisions</a:t>
            </a:r>
            <a:endParaRPr lang="en-IN" sz="1600" dirty="0" smtClean="0"/>
          </a:p>
          <a:p>
            <a:pPr lvl="1"/>
            <a:r>
              <a:rPr lang="en-IN" dirty="0" smtClean="0"/>
              <a:t>They are used to adapt project workflow and technical activities</a:t>
            </a:r>
            <a:endParaRPr lang="en-IN" sz="1400" dirty="0" smtClean="0"/>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 of Project Metrics</a:t>
            </a:r>
            <a:endParaRPr lang="en-IN" dirty="0"/>
          </a:p>
        </p:txBody>
      </p:sp>
      <p:sp>
        <p:nvSpPr>
          <p:cNvPr id="3" name="Content Placeholder 2"/>
          <p:cNvSpPr>
            <a:spLocks noGrp="1"/>
          </p:cNvSpPr>
          <p:nvPr>
            <p:ph sz="quarter" idx="1"/>
          </p:nvPr>
        </p:nvSpPr>
        <p:spPr/>
        <p:txBody>
          <a:bodyPr>
            <a:normAutofit fontScale="92500" lnSpcReduction="20000"/>
          </a:bodyPr>
          <a:lstStyle/>
          <a:p>
            <a:r>
              <a:rPr lang="en-IN" sz="2800" dirty="0" smtClean="0"/>
              <a:t>The first application of project metrics occurs during estimation</a:t>
            </a:r>
            <a:endParaRPr lang="en-IN" sz="1600" dirty="0" smtClean="0"/>
          </a:p>
          <a:p>
            <a:pPr lvl="1"/>
            <a:r>
              <a:rPr lang="en-IN" dirty="0" smtClean="0"/>
              <a:t>Metrics from past projects are used as a basis for estimating </a:t>
            </a:r>
            <a:r>
              <a:rPr lang="en-IN" u="sng" dirty="0" smtClean="0"/>
              <a:t>time</a:t>
            </a:r>
            <a:r>
              <a:rPr lang="en-IN" dirty="0" smtClean="0"/>
              <a:t> and </a:t>
            </a:r>
            <a:r>
              <a:rPr lang="en-IN" u="sng" dirty="0" smtClean="0"/>
              <a:t>effort</a:t>
            </a:r>
            <a:endParaRPr lang="en-IN" sz="1400" dirty="0" smtClean="0"/>
          </a:p>
          <a:p>
            <a:r>
              <a:rPr lang="en-IN" sz="2800" dirty="0" smtClean="0"/>
              <a:t>As a project proceeds, the amount of time and effort expended are compared to original estimates</a:t>
            </a:r>
            <a:endParaRPr lang="en-IN" sz="1600" dirty="0" smtClean="0"/>
          </a:p>
          <a:p>
            <a:r>
              <a:rPr lang="en-IN" sz="2800" dirty="0" smtClean="0"/>
              <a:t>As technical work commences, other project metrics become important</a:t>
            </a:r>
            <a:endParaRPr lang="en-IN" sz="1600" dirty="0" smtClean="0"/>
          </a:p>
          <a:p>
            <a:pPr lvl="1"/>
            <a:r>
              <a:rPr lang="en-IN" u="sng" dirty="0" smtClean="0"/>
              <a:t>Production rates</a:t>
            </a:r>
            <a:r>
              <a:rPr lang="en-IN" dirty="0" smtClean="0"/>
              <a:t> are measured (represented in terms of models created, review hours, function points, and delivered source lines of code)</a:t>
            </a:r>
            <a:endParaRPr lang="en-IN" sz="1400" dirty="0" smtClean="0"/>
          </a:p>
          <a:p>
            <a:pPr lvl="1"/>
            <a:r>
              <a:rPr lang="en-IN" u="sng" dirty="0" smtClean="0"/>
              <a:t>Error</a:t>
            </a:r>
            <a:r>
              <a:rPr lang="en-IN" dirty="0" smtClean="0"/>
              <a:t> uncovered during each generic framework activity (</a:t>
            </a:r>
            <a:r>
              <a:rPr lang="en-IN" dirty="0" err="1" smtClean="0"/>
              <a:t>i.e</a:t>
            </a:r>
            <a:r>
              <a:rPr lang="en-IN" dirty="0" smtClean="0"/>
              <a:t>, communication, planning, modeling, construction, deployment) are measured</a:t>
            </a:r>
            <a:endParaRPr lang="en-IN" sz="1400" dirty="0" smtClean="0"/>
          </a:p>
          <a:p>
            <a:endParaRPr lang="en-IN" sz="28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 of Project Metrics......</a:t>
            </a:r>
            <a:endParaRPr lang="en-IN" dirty="0"/>
          </a:p>
        </p:txBody>
      </p:sp>
      <p:sp>
        <p:nvSpPr>
          <p:cNvPr id="3" name="Content Placeholder 2"/>
          <p:cNvSpPr>
            <a:spLocks noGrp="1"/>
          </p:cNvSpPr>
          <p:nvPr>
            <p:ph sz="quarter" idx="1"/>
          </p:nvPr>
        </p:nvSpPr>
        <p:spPr/>
        <p:txBody>
          <a:bodyPr>
            <a:normAutofit/>
          </a:bodyPr>
          <a:lstStyle/>
          <a:p>
            <a:r>
              <a:rPr lang="en-IN" sz="2800" dirty="0" smtClean="0"/>
              <a:t>Project metrics are used to</a:t>
            </a:r>
            <a:endParaRPr lang="en-IN" sz="1600" dirty="0" smtClean="0"/>
          </a:p>
          <a:p>
            <a:pPr lvl="1"/>
            <a:r>
              <a:rPr lang="en-IN" dirty="0" smtClean="0"/>
              <a:t>Minimize the development schedule by making the adjustments necessary to avoid delays and mitigate potential problems and risks</a:t>
            </a:r>
            <a:endParaRPr lang="en-IN" sz="1400" dirty="0" smtClean="0"/>
          </a:p>
          <a:p>
            <a:pPr lvl="1"/>
            <a:r>
              <a:rPr lang="en-IN" dirty="0" smtClean="0"/>
              <a:t>Assess product quality on an ongoing basis and, when necessary, to modify the technical approach to improve quality</a:t>
            </a:r>
            <a:endParaRPr lang="en-IN" sz="1400" dirty="0" smtClean="0"/>
          </a:p>
          <a:p>
            <a:r>
              <a:rPr lang="en-IN" sz="2800" dirty="0" smtClean="0"/>
              <a:t>In summary</a:t>
            </a:r>
            <a:endParaRPr lang="en-IN" sz="1600" dirty="0" smtClean="0"/>
          </a:p>
          <a:p>
            <a:pPr lvl="1"/>
            <a:r>
              <a:rPr lang="en-IN" dirty="0" smtClean="0"/>
              <a:t>As </a:t>
            </a:r>
            <a:r>
              <a:rPr lang="en-IN" u="sng" dirty="0" smtClean="0"/>
              <a:t>quality improves</a:t>
            </a:r>
            <a:r>
              <a:rPr lang="en-IN" dirty="0" smtClean="0"/>
              <a:t>, defects are minimized</a:t>
            </a:r>
            <a:endParaRPr lang="en-IN" sz="1400" dirty="0" smtClean="0"/>
          </a:p>
          <a:p>
            <a:pPr lvl="1"/>
            <a:r>
              <a:rPr lang="en-IN" dirty="0" smtClean="0"/>
              <a:t>As </a:t>
            </a:r>
            <a:r>
              <a:rPr lang="en-IN" u="sng" dirty="0" smtClean="0"/>
              <a:t>defects go down</a:t>
            </a:r>
            <a:r>
              <a:rPr lang="en-IN" dirty="0" smtClean="0"/>
              <a:t>, the amount of rework required during the project is also reduced</a:t>
            </a:r>
            <a:endParaRPr lang="en-IN" sz="1400" dirty="0" smtClean="0"/>
          </a:p>
          <a:p>
            <a:pPr lvl="1"/>
            <a:r>
              <a:rPr lang="en-IN" dirty="0" smtClean="0"/>
              <a:t>As </a:t>
            </a:r>
            <a:r>
              <a:rPr lang="en-IN" u="sng" dirty="0" smtClean="0"/>
              <a:t>rework goes down</a:t>
            </a:r>
            <a:r>
              <a:rPr lang="en-IN" dirty="0" smtClean="0"/>
              <a:t>, the overall project </a:t>
            </a:r>
            <a:r>
              <a:rPr lang="en-IN" u="sng" dirty="0" smtClean="0"/>
              <a:t>cost is reduced</a:t>
            </a:r>
            <a:endParaRPr lang="en-IN" sz="1400" dirty="0" smtClean="0"/>
          </a:p>
          <a:p>
            <a:endParaRPr lang="en-IN" sz="28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Categories of Software Measurement</a:t>
            </a:r>
            <a:endParaRPr lang="en-IN" dirty="0"/>
          </a:p>
        </p:txBody>
      </p:sp>
      <p:sp>
        <p:nvSpPr>
          <p:cNvPr id="3" name="Content Placeholder 2"/>
          <p:cNvSpPr>
            <a:spLocks noGrp="1"/>
          </p:cNvSpPr>
          <p:nvPr>
            <p:ph sz="quarter" idx="1"/>
          </p:nvPr>
        </p:nvSpPr>
        <p:spPr>
          <a:xfrm>
            <a:off x="838200" y="1447800"/>
            <a:ext cx="7772400" cy="4724400"/>
          </a:xfrm>
        </p:spPr>
        <p:txBody>
          <a:bodyPr/>
          <a:lstStyle/>
          <a:p>
            <a:r>
              <a:rPr lang="en-IN" sz="2800" dirty="0" smtClean="0"/>
              <a:t>Two categories of software measurement</a:t>
            </a:r>
            <a:endParaRPr lang="en-IN" sz="1600" dirty="0" smtClean="0"/>
          </a:p>
          <a:p>
            <a:pPr lvl="1"/>
            <a:r>
              <a:rPr lang="en-IN" dirty="0" smtClean="0"/>
              <a:t>Direct measures of the</a:t>
            </a:r>
            <a:endParaRPr lang="en-IN" sz="1400" dirty="0" smtClean="0"/>
          </a:p>
          <a:p>
            <a:pPr lvl="2"/>
            <a:r>
              <a:rPr lang="en-IN" dirty="0" smtClean="0"/>
              <a:t>Software process (cost, effort, etc.)</a:t>
            </a:r>
            <a:endParaRPr lang="en-IN" sz="1100" dirty="0" smtClean="0"/>
          </a:p>
          <a:p>
            <a:pPr lvl="2"/>
            <a:r>
              <a:rPr lang="en-IN" dirty="0" smtClean="0"/>
              <a:t>Software product (lines of code produced, execution speed, defects reported over time, etc.)</a:t>
            </a:r>
            <a:endParaRPr lang="en-IN" sz="1100" dirty="0" smtClean="0"/>
          </a:p>
          <a:p>
            <a:pPr lvl="1"/>
            <a:r>
              <a:rPr lang="en-IN" dirty="0" smtClean="0"/>
              <a:t>Indirect measures of the</a:t>
            </a:r>
            <a:endParaRPr lang="en-IN" sz="1400" dirty="0" smtClean="0"/>
          </a:p>
          <a:p>
            <a:pPr lvl="2"/>
            <a:r>
              <a:rPr lang="en-IN" dirty="0" smtClean="0"/>
              <a:t>Software product (functionality, quality, complexity, efficiency, reliability, maintainability, etc.)</a:t>
            </a:r>
            <a:endParaRPr lang="en-IN" sz="11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Size-oriented Metrics</a:t>
            </a:r>
            <a:endParaRPr lang="en-IN" dirty="0"/>
          </a:p>
        </p:txBody>
      </p:sp>
      <p:sp>
        <p:nvSpPr>
          <p:cNvPr id="3" name="Content Placeholder 2"/>
          <p:cNvSpPr>
            <a:spLocks noGrp="1"/>
          </p:cNvSpPr>
          <p:nvPr>
            <p:ph sz="quarter" idx="1"/>
          </p:nvPr>
        </p:nvSpPr>
        <p:spPr/>
        <p:txBody>
          <a:bodyPr>
            <a:normAutofit fontScale="85000" lnSpcReduction="20000"/>
          </a:bodyPr>
          <a:lstStyle/>
          <a:p>
            <a:r>
              <a:rPr lang="en-IN" sz="2800" dirty="0" smtClean="0"/>
              <a:t>Derived by normalizing quality and/or productivity measures by considering the size of the software produced</a:t>
            </a:r>
            <a:endParaRPr lang="en-IN" sz="1600" dirty="0" smtClean="0"/>
          </a:p>
          <a:p>
            <a:r>
              <a:rPr lang="en-IN" sz="2800" dirty="0" smtClean="0"/>
              <a:t>Thousand lines of code (KLOC) are often chosen as the normalization value</a:t>
            </a:r>
            <a:endParaRPr lang="en-IN" sz="1600" dirty="0" smtClean="0"/>
          </a:p>
          <a:p>
            <a:r>
              <a:rPr lang="en-IN" sz="2800" dirty="0" smtClean="0"/>
              <a:t>Based on the LOC/KLOC count of software, many other metrics can be computed</a:t>
            </a:r>
            <a:r>
              <a:rPr lang="en-IN" sz="2800" b="1" dirty="0" smtClean="0"/>
              <a:t>: </a:t>
            </a:r>
          </a:p>
          <a:p>
            <a:pPr lvl="1"/>
            <a:r>
              <a:rPr lang="en-IN" dirty="0" smtClean="0"/>
              <a:t>Errors/KLOC.</a:t>
            </a:r>
          </a:p>
          <a:p>
            <a:pPr lvl="1"/>
            <a:r>
              <a:rPr lang="en-IN" dirty="0" smtClean="0"/>
              <a:t>$/ KLOC.</a:t>
            </a:r>
          </a:p>
          <a:p>
            <a:pPr lvl="1"/>
            <a:r>
              <a:rPr lang="en-IN" dirty="0" smtClean="0"/>
              <a:t>Defects/KLOC.</a:t>
            </a:r>
          </a:p>
          <a:p>
            <a:pPr lvl="1"/>
            <a:r>
              <a:rPr lang="en-IN" dirty="0" smtClean="0"/>
              <a:t>Pages of documentation/KLOC.</a:t>
            </a:r>
          </a:p>
          <a:p>
            <a:r>
              <a:rPr lang="en-US" dirty="0" smtClean="0"/>
              <a:t>You can also compute other things like,</a:t>
            </a:r>
            <a:endParaRPr lang="en-IN" dirty="0" smtClean="0"/>
          </a:p>
          <a:p>
            <a:pPr lvl="1"/>
            <a:r>
              <a:rPr lang="en-IN" dirty="0" smtClean="0"/>
              <a:t>Errors/PM.</a:t>
            </a:r>
          </a:p>
          <a:p>
            <a:pPr lvl="1"/>
            <a:r>
              <a:rPr lang="en-IN" dirty="0" smtClean="0"/>
              <a:t>Productivity = KLOC/PM (effort is measured in person-months).</a:t>
            </a:r>
          </a:p>
          <a:p>
            <a:pPr lvl="1"/>
            <a:r>
              <a:rPr lang="en-IN" dirty="0" smtClean="0"/>
              <a:t>$/ Page of documentation.</a:t>
            </a:r>
          </a:p>
          <a:p>
            <a:pPr>
              <a:buNone/>
            </a:pPr>
            <a:endParaRPr lang="en-IN" sz="28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Size-oriented Metrics</a:t>
            </a:r>
            <a:endParaRPr lang="en-IN" dirty="0"/>
          </a:p>
        </p:txBody>
      </p:sp>
      <p:pic>
        <p:nvPicPr>
          <p:cNvPr id="4" name="Content Placeholder 3" descr="Capture.PNG"/>
          <p:cNvPicPr>
            <a:picLocks noGrp="1" noChangeAspect="1"/>
          </p:cNvPicPr>
          <p:nvPr>
            <p:ph sz="quarter" idx="1"/>
          </p:nvPr>
        </p:nvPicPr>
        <p:blipFill>
          <a:blip r:embed="rId2"/>
          <a:stretch>
            <a:fillRect/>
          </a:stretch>
        </p:blipFill>
        <p:spPr>
          <a:xfrm>
            <a:off x="1413989" y="1699928"/>
            <a:ext cx="6773221" cy="4067743"/>
          </a:xfrm>
        </p:spPr>
      </p:pic>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Size-oriented Metrics.....</a:t>
            </a:r>
            <a:endParaRPr lang="en-IN" dirty="0"/>
          </a:p>
        </p:txBody>
      </p:sp>
      <p:sp>
        <p:nvSpPr>
          <p:cNvPr id="3" name="Content Placeholder 2"/>
          <p:cNvSpPr>
            <a:spLocks noGrp="1"/>
          </p:cNvSpPr>
          <p:nvPr>
            <p:ph sz="quarter" idx="1"/>
          </p:nvPr>
        </p:nvSpPr>
        <p:spPr/>
        <p:txBody>
          <a:bodyPr/>
          <a:lstStyle/>
          <a:p>
            <a:r>
              <a:rPr lang="en-IN" sz="2800" dirty="0" smtClean="0"/>
              <a:t>Size-oriented metrics are not universally accepted as the best way to measure the software process</a:t>
            </a:r>
            <a:endParaRPr lang="en-IN" sz="1600" dirty="0" smtClean="0"/>
          </a:p>
          <a:p>
            <a:r>
              <a:rPr lang="en-IN" sz="2800" dirty="0" smtClean="0"/>
              <a:t>Opponents argue that KLOC measurements</a:t>
            </a:r>
            <a:endParaRPr lang="en-IN" sz="1600" dirty="0" smtClean="0"/>
          </a:p>
          <a:p>
            <a:pPr lvl="1"/>
            <a:r>
              <a:rPr lang="en-IN" dirty="0" smtClean="0"/>
              <a:t>Are dependent on the programming language</a:t>
            </a:r>
            <a:endParaRPr lang="en-IN" sz="1400" dirty="0" smtClean="0"/>
          </a:p>
          <a:p>
            <a:pPr lvl="1"/>
            <a:r>
              <a:rPr lang="en-IN" dirty="0" smtClean="0"/>
              <a:t>Penalize well-designed but short programs</a:t>
            </a:r>
            <a:endParaRPr lang="en-IN" sz="1400" dirty="0" smtClean="0"/>
          </a:p>
          <a:p>
            <a:pPr lvl="1"/>
            <a:r>
              <a:rPr lang="en-IN" dirty="0" smtClean="0"/>
              <a:t>Require a level of detail that may be difficult to achieve</a:t>
            </a:r>
            <a:endParaRPr lang="en-IN" sz="1400" dirty="0" smtClean="0"/>
          </a:p>
          <a:p>
            <a:pPr>
              <a:buNone/>
            </a:pPr>
            <a:endParaRPr lang="en-IN" sz="2800" dirty="0" smtClean="0"/>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a:t>
            </a:fld>
            <a:endParaRPr lang="en-US"/>
          </a:p>
        </p:txBody>
      </p:sp>
      <p:sp>
        <p:nvSpPr>
          <p:cNvPr id="4" name="Content Placeholder 3"/>
          <p:cNvSpPr>
            <a:spLocks noGrp="1"/>
          </p:cNvSpPr>
          <p:nvPr>
            <p:ph sz="quarter" idx="1"/>
          </p:nvPr>
        </p:nvSpPr>
        <p:spPr/>
        <p:txBody>
          <a:bodyPr/>
          <a:lstStyle/>
          <a:p>
            <a:r>
              <a:rPr lang="en-IN" sz="2800" b="1" dirty="0" smtClean="0"/>
              <a:t>Measure:</a:t>
            </a:r>
          </a:p>
          <a:p>
            <a:pPr>
              <a:buNone/>
            </a:pPr>
            <a:r>
              <a:rPr lang="en-IN" dirty="0" smtClean="0"/>
              <a:t>     It provides a quantitative indication of the extent, dimension, size and the capacity of a product.</a:t>
            </a:r>
          </a:p>
          <a:p>
            <a:r>
              <a:rPr lang="en-US" dirty="0" smtClean="0"/>
              <a:t> </a:t>
            </a:r>
            <a:r>
              <a:rPr lang="en-IN" sz="2800" b="1" dirty="0" smtClean="0"/>
              <a:t>Measurement: </a:t>
            </a:r>
          </a:p>
          <a:p>
            <a:pPr>
              <a:buNone/>
            </a:pPr>
            <a:r>
              <a:rPr lang="en-IN" dirty="0" smtClean="0"/>
              <a:t>       It is defined as the act of evaluating a measure.</a:t>
            </a:r>
          </a:p>
          <a:p>
            <a:r>
              <a:rPr lang="en-IN" sz="2800" b="1" dirty="0" smtClean="0"/>
              <a:t>Metric: </a:t>
            </a:r>
          </a:p>
          <a:p>
            <a:pPr>
              <a:buNone/>
            </a:pPr>
            <a:r>
              <a:rPr lang="en-IN" dirty="0" smtClean="0"/>
              <a:t>       It is a quantitative measure of the degree to which a system    or its component possesses a given attribute.</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7CD9F5F-00A7-480E-9EAD-B6F529023CA3}" type="slidenum">
              <a:rPr lang="zh-CN" altLang="en-US"/>
              <a:pPr/>
              <a:t>20</a:t>
            </a:fld>
            <a:endParaRPr lang="en-US" altLang="zh-CN"/>
          </a:p>
        </p:txBody>
      </p:sp>
      <p:sp>
        <p:nvSpPr>
          <p:cNvPr id="839684" name="Rectangle 4"/>
          <p:cNvSpPr>
            <a:spLocks noGrp="1" noChangeArrowheads="1"/>
          </p:cNvSpPr>
          <p:nvPr>
            <p:ph type="title"/>
          </p:nvPr>
        </p:nvSpPr>
        <p:spPr/>
        <p:txBody>
          <a:bodyPr/>
          <a:lstStyle/>
          <a:p>
            <a:r>
              <a:rPr lang="en-US" altLang="zh-CN" dirty="0"/>
              <a:t>Function-Based Metrics</a:t>
            </a:r>
          </a:p>
        </p:txBody>
      </p:sp>
      <p:sp>
        <p:nvSpPr>
          <p:cNvPr id="839685" name="Rectangle 5"/>
          <p:cNvSpPr>
            <a:spLocks noGrp="1" noChangeArrowheads="1"/>
          </p:cNvSpPr>
          <p:nvPr>
            <p:ph type="body" idx="1"/>
          </p:nvPr>
        </p:nvSpPr>
        <p:spPr>
          <a:xfrm>
            <a:off x="914400" y="1447800"/>
            <a:ext cx="7772400" cy="5029200"/>
          </a:xfrm>
        </p:spPr>
        <p:txBody>
          <a:bodyPr>
            <a:normAutofit/>
          </a:bodyPr>
          <a:lstStyle/>
          <a:p>
            <a:pPr>
              <a:lnSpc>
                <a:spcPct val="80000"/>
              </a:lnSpc>
            </a:pPr>
            <a:r>
              <a:rPr lang="en-IN" sz="2400" dirty="0" smtClean="0"/>
              <a:t>In 1977, A. J. Albrecht of IBM developed a method of software metrics based on the functionality of the software delivered by an application as a normalization value. </a:t>
            </a:r>
          </a:p>
          <a:p>
            <a:pPr>
              <a:lnSpc>
                <a:spcPct val="80000"/>
              </a:lnSpc>
            </a:pPr>
            <a:r>
              <a:rPr lang="en-IN" sz="2400" dirty="0" smtClean="0"/>
              <a:t>He called it the </a:t>
            </a:r>
            <a:r>
              <a:rPr lang="en-IN" sz="2400" b="1" dirty="0" smtClean="0"/>
              <a:t>Function Points (FPs). </a:t>
            </a:r>
          </a:p>
          <a:p>
            <a:pPr>
              <a:lnSpc>
                <a:spcPct val="80000"/>
              </a:lnSpc>
            </a:pPr>
            <a:r>
              <a:rPr lang="en-IN" sz="2400" dirty="0" smtClean="0"/>
              <a:t>They are derived using an empirical relationship based on direct measures of software’s information domain and assessments of software complexity.</a:t>
            </a:r>
          </a:p>
          <a:p>
            <a:pPr>
              <a:lnSpc>
                <a:spcPct val="80000"/>
              </a:lnSpc>
            </a:pPr>
            <a:r>
              <a:rPr lang="en-IN" sz="2400" dirty="0" smtClean="0"/>
              <a:t> FPs try to quantify the functionality of the system, i.e., what the system performs. </a:t>
            </a:r>
          </a:p>
          <a:p>
            <a:pPr>
              <a:lnSpc>
                <a:spcPct val="80000"/>
              </a:lnSpc>
            </a:pPr>
            <a:r>
              <a:rPr lang="en-IN" sz="2400" dirty="0" smtClean="0"/>
              <a:t>This is taken as the method of measurement as FPs cannot be measured directly.</a:t>
            </a:r>
          </a:p>
          <a:p>
            <a:pPr>
              <a:lnSpc>
                <a:spcPct val="80000"/>
              </a:lnSpc>
            </a:pPr>
            <a:r>
              <a:rPr lang="en-IN" sz="2400" dirty="0" smtClean="0"/>
              <a:t> </a:t>
            </a:r>
            <a:r>
              <a:rPr lang="en-IN" sz="2400" b="1" dirty="0" smtClean="0"/>
              <a:t>FP is not a single characteristic but is a combination of several software features/characteristics.</a:t>
            </a:r>
            <a:endParaRPr lang="en-US" altLang="zh-CN" sz="24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Function-Based Metrics</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21</a:t>
            </a:fld>
            <a:endParaRPr lang="en-US"/>
          </a:p>
        </p:txBody>
      </p:sp>
      <p:sp>
        <p:nvSpPr>
          <p:cNvPr id="4" name="Content Placeholder 3"/>
          <p:cNvSpPr>
            <a:spLocks noGrp="1"/>
          </p:cNvSpPr>
          <p:nvPr>
            <p:ph sz="quarter" idx="1"/>
          </p:nvPr>
        </p:nvSpPr>
        <p:spPr/>
        <p:txBody>
          <a:bodyPr/>
          <a:lstStyle/>
          <a:p>
            <a:r>
              <a:rPr lang="en-IN" dirty="0" smtClean="0"/>
              <a:t>The effort required to develop the project depends on what the software does.</a:t>
            </a:r>
          </a:p>
          <a:p>
            <a:r>
              <a:rPr lang="en-IN" dirty="0" smtClean="0"/>
              <a:t>FP is programming language independent. </a:t>
            </a:r>
          </a:p>
          <a:p>
            <a:r>
              <a:rPr lang="en-IN" dirty="0" smtClean="0"/>
              <a:t> FP method is used for data processing systems, business systems like information systems.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696200" cy="792162"/>
          </a:xfrm>
        </p:spPr>
        <p:txBody>
          <a:bodyPr/>
          <a:lstStyle/>
          <a:p>
            <a:r>
              <a:rPr lang="en-US" dirty="0" smtClean="0"/>
              <a:t>Function Point Computation</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22</a:t>
            </a:fld>
            <a:endParaRPr lang="en-US"/>
          </a:p>
        </p:txBody>
      </p:sp>
      <p:sp>
        <p:nvSpPr>
          <p:cNvPr id="4" name="Content Placeholder 3"/>
          <p:cNvSpPr>
            <a:spLocks noGrp="1"/>
          </p:cNvSpPr>
          <p:nvPr>
            <p:ph sz="quarter" idx="1"/>
          </p:nvPr>
        </p:nvSpPr>
        <p:spPr>
          <a:xfrm>
            <a:off x="914400" y="990600"/>
            <a:ext cx="7924800" cy="5410200"/>
          </a:xfrm>
        </p:spPr>
        <p:txBody>
          <a:bodyPr>
            <a:normAutofit/>
          </a:bodyPr>
          <a:lstStyle/>
          <a:p>
            <a:r>
              <a:rPr lang="en-IN" dirty="0" smtClean="0"/>
              <a:t>FPs of an application is found out by counting the number and types of functions used in the applications. </a:t>
            </a:r>
          </a:p>
          <a:p>
            <a:r>
              <a:rPr lang="en-IN" dirty="0" smtClean="0"/>
              <a:t>Various functions used in an application can be put under five types as shown in Table: </a:t>
            </a:r>
          </a:p>
          <a:p>
            <a:endParaRPr lang="en-US" dirty="0" smtClean="0"/>
          </a:p>
          <a:p>
            <a:endParaRPr lang="en-US" dirty="0" smtClean="0"/>
          </a:p>
          <a:p>
            <a:endParaRPr lang="en-US" dirty="0" smtClean="0"/>
          </a:p>
          <a:p>
            <a:pPr>
              <a:buNone/>
            </a:pPr>
            <a:endParaRPr lang="en-IN" dirty="0" smtClean="0"/>
          </a:p>
          <a:p>
            <a:r>
              <a:rPr lang="en-IN" dirty="0" smtClean="0"/>
              <a:t>The 5 parameters mentioned are also known as information domain characteristics.</a:t>
            </a:r>
          </a:p>
          <a:p>
            <a:r>
              <a:rPr lang="en-IN" dirty="0" smtClean="0"/>
              <a:t>All these parameters are then individually assessed for complexity.</a:t>
            </a:r>
          </a:p>
          <a:p>
            <a:endParaRPr lang="en-IN" dirty="0" smtClean="0"/>
          </a:p>
          <a:p>
            <a:pPr>
              <a:buNone/>
            </a:pPr>
            <a:endParaRPr lang="en-IN" dirty="0" smtClean="0"/>
          </a:p>
          <a:p>
            <a:pPr>
              <a:buNone/>
            </a:pPr>
            <a:endParaRPr lang="en-IN" dirty="0"/>
          </a:p>
        </p:txBody>
      </p:sp>
      <p:pic>
        <p:nvPicPr>
          <p:cNvPr id="6" name="Picture 5" descr="Capture.PNG"/>
          <p:cNvPicPr>
            <a:picLocks noChangeAspect="1"/>
          </p:cNvPicPr>
          <p:nvPr/>
        </p:nvPicPr>
        <p:blipFill>
          <a:blip r:embed="rId2"/>
          <a:stretch>
            <a:fillRect/>
          </a:stretch>
        </p:blipFill>
        <p:spPr>
          <a:xfrm>
            <a:off x="1524000" y="2743200"/>
            <a:ext cx="6096000" cy="1867118"/>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FPA components</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23</a:t>
            </a:fld>
            <a:endParaRPr lang="en-US"/>
          </a:p>
        </p:txBody>
      </p:sp>
      <p:pic>
        <p:nvPicPr>
          <p:cNvPr id="5" name="Content Placeholder 4" descr="FPA.png"/>
          <p:cNvPicPr>
            <a:picLocks noGrp="1" noChangeAspect="1"/>
          </p:cNvPicPr>
          <p:nvPr>
            <p:ph sz="quarter" idx="1"/>
          </p:nvPr>
        </p:nvPicPr>
        <p:blipFill>
          <a:blip r:embed="rId2"/>
          <a:stretch>
            <a:fillRect/>
          </a:stretch>
        </p:blipFill>
        <p:spPr>
          <a:xfrm>
            <a:off x="990600" y="1462087"/>
            <a:ext cx="7620000" cy="4543425"/>
          </a:xfr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Point Computation…..</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24</a:t>
            </a:fld>
            <a:endParaRPr lang="en-US"/>
          </a:p>
        </p:txBody>
      </p:sp>
      <p:sp>
        <p:nvSpPr>
          <p:cNvPr id="4" name="Content Placeholder 3"/>
          <p:cNvSpPr>
            <a:spLocks noGrp="1"/>
          </p:cNvSpPr>
          <p:nvPr>
            <p:ph sz="quarter" idx="1"/>
          </p:nvPr>
        </p:nvSpPr>
        <p:spPr/>
        <p:txBody>
          <a:bodyPr>
            <a:normAutofit/>
          </a:bodyPr>
          <a:lstStyle/>
          <a:p>
            <a:r>
              <a:rPr lang="en-IN" dirty="0" smtClean="0"/>
              <a:t>The calculation begins with the counting of the five function types of a project or application: </a:t>
            </a:r>
          </a:p>
          <a:p>
            <a:r>
              <a:rPr lang="en-IN" dirty="0" smtClean="0"/>
              <a:t>These 5 function types are then ranked according to their complexity: Low, Average or High, using a set of prescriptive standards.</a:t>
            </a:r>
          </a:p>
          <a:p>
            <a:r>
              <a:rPr lang="en-IN" dirty="0" smtClean="0"/>
              <a:t>These counts  are then  multiplied with the corresponding weights(complexity) values  and the values are added up to determine the </a:t>
            </a:r>
            <a:r>
              <a:rPr lang="en-IN" b="1" dirty="0" smtClean="0"/>
              <a:t>UFP</a:t>
            </a:r>
            <a:r>
              <a:rPr lang="en-IN" dirty="0" smtClean="0"/>
              <a:t> (Unadjusted Function Point) or </a:t>
            </a:r>
            <a:r>
              <a:rPr lang="en-IN" b="1" dirty="0" smtClean="0"/>
              <a:t>count total </a:t>
            </a:r>
            <a:r>
              <a:rPr lang="en-IN" dirty="0" smtClean="0"/>
              <a:t>of the subsystem. </a:t>
            </a:r>
          </a:p>
          <a:p>
            <a:pPr>
              <a:buNone/>
            </a:pPr>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Point Computation…..</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25</a:t>
            </a:fld>
            <a:endParaRPr lang="en-US"/>
          </a:p>
        </p:txBody>
      </p:sp>
      <p:sp>
        <p:nvSpPr>
          <p:cNvPr id="6" name="Content Placeholder 5"/>
          <p:cNvSpPr>
            <a:spLocks noGrp="1"/>
          </p:cNvSpPr>
          <p:nvPr>
            <p:ph sz="quarter" idx="1"/>
          </p:nvPr>
        </p:nvSpPr>
        <p:spPr>
          <a:xfrm>
            <a:off x="914400" y="1447800"/>
            <a:ext cx="7772400" cy="5029200"/>
          </a:xfrm>
        </p:spPr>
        <p:txBody>
          <a:bodyPr/>
          <a:lstStyle/>
          <a:p>
            <a:r>
              <a:rPr lang="en-IN" dirty="0" smtClean="0"/>
              <a:t>Organizations that use FP methods, develop criteria for determining whether a particular entry is Low, Average or High.  </a:t>
            </a:r>
          </a:p>
          <a:p>
            <a:r>
              <a:rPr lang="en-IN" dirty="0" smtClean="0"/>
              <a:t>Nonetheless, the determination of complexity is somewhat subjective.</a:t>
            </a:r>
          </a:p>
          <a:p>
            <a:pPr>
              <a:buNone/>
            </a:pPr>
            <a:endParaRPr lang="en-IN" dirty="0"/>
          </a:p>
        </p:txBody>
      </p:sp>
      <p:pic>
        <p:nvPicPr>
          <p:cNvPr id="7" name="Picture 6" descr="Capture.PNG"/>
          <p:cNvPicPr>
            <a:picLocks noChangeAspect="1"/>
          </p:cNvPicPr>
          <p:nvPr/>
        </p:nvPicPr>
        <p:blipFill>
          <a:blip r:embed="rId2"/>
          <a:stretch>
            <a:fillRect/>
          </a:stretch>
        </p:blipFill>
        <p:spPr>
          <a:xfrm>
            <a:off x="1143000" y="3733800"/>
            <a:ext cx="7087590" cy="2572109"/>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Point Computation…..</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26</a:t>
            </a:fld>
            <a:endParaRPr lang="en-US"/>
          </a:p>
        </p:txBody>
      </p:sp>
      <p:sp>
        <p:nvSpPr>
          <p:cNvPr id="4" name="Content Placeholder 3"/>
          <p:cNvSpPr>
            <a:spLocks noGrp="1"/>
          </p:cNvSpPr>
          <p:nvPr>
            <p:ph sz="quarter" idx="1"/>
          </p:nvPr>
        </p:nvSpPr>
        <p:spPr/>
        <p:txBody>
          <a:bodyPr/>
          <a:lstStyle/>
          <a:p>
            <a:pPr>
              <a:buNone/>
            </a:pPr>
            <a:r>
              <a:rPr lang="en-IN" b="1" dirty="0" smtClean="0"/>
              <a:t>complexity adjustment value/ factor</a:t>
            </a:r>
          </a:p>
          <a:p>
            <a:r>
              <a:rPr lang="en-IN" dirty="0" smtClean="0"/>
              <a:t>The last step involves assessing the environment and processing complexity of the project or application as a whole.  </a:t>
            </a:r>
          </a:p>
          <a:p>
            <a:r>
              <a:rPr lang="en-IN" dirty="0" smtClean="0"/>
              <a:t>In this step, the impact of 14 general system characteristics is rated on a scale from 0 to 5 in terms of their likely effect on the project or application.</a:t>
            </a:r>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complexity adjustment value/ factor</a:t>
            </a:r>
            <a:endParaRPr lang="en-IN" dirty="0"/>
          </a:p>
        </p:txBody>
      </p:sp>
      <p:sp>
        <p:nvSpPr>
          <p:cNvPr id="3" name="Content Placeholder 2"/>
          <p:cNvSpPr>
            <a:spLocks noGrp="1"/>
          </p:cNvSpPr>
          <p:nvPr>
            <p:ph sz="quarter" idx="1"/>
          </p:nvPr>
        </p:nvSpPr>
        <p:spPr/>
        <p:txBody>
          <a:bodyPr/>
          <a:lstStyle/>
          <a:p>
            <a:r>
              <a:rPr lang="en-IN" dirty="0" smtClean="0"/>
              <a:t>complexity adjustment value/ factor are calculated based on responses to the following questions</a:t>
            </a:r>
          </a:p>
          <a:p>
            <a:pPr>
              <a:buNone/>
            </a:pPr>
            <a:endParaRPr lang="en-IN" dirty="0"/>
          </a:p>
        </p:txBody>
      </p:sp>
      <p:pic>
        <p:nvPicPr>
          <p:cNvPr id="4" name="Picture 3" descr="Capture1.PNG"/>
          <p:cNvPicPr>
            <a:picLocks noChangeAspect="1"/>
          </p:cNvPicPr>
          <p:nvPr/>
        </p:nvPicPr>
        <p:blipFill>
          <a:blip r:embed="rId2"/>
          <a:stretch>
            <a:fillRect/>
          </a:stretch>
        </p:blipFill>
        <p:spPr>
          <a:xfrm>
            <a:off x="1066800" y="2438400"/>
            <a:ext cx="7630644" cy="3934406"/>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Computing Value Adjustment Factor….</a:t>
            </a:r>
            <a:endParaRPr lang="en-IN" dirty="0"/>
          </a:p>
        </p:txBody>
      </p:sp>
      <p:pic>
        <p:nvPicPr>
          <p:cNvPr id="4" name="Content Placeholder 3" descr="Capture2.PNG"/>
          <p:cNvPicPr>
            <a:picLocks noGrp="1" noChangeAspect="1"/>
          </p:cNvPicPr>
          <p:nvPr>
            <p:ph sz="quarter" idx="1"/>
          </p:nvPr>
        </p:nvPicPr>
        <p:blipFill>
          <a:blip r:embed="rId2"/>
          <a:stretch>
            <a:fillRect/>
          </a:stretch>
        </p:blipFill>
        <p:spPr>
          <a:xfrm>
            <a:off x="914400" y="1752600"/>
            <a:ext cx="7772400" cy="3179370"/>
          </a:xfrm>
        </p:spPr>
      </p:pic>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complexity adjustment value/ factor</a:t>
            </a:r>
            <a:endParaRPr lang="en-IN" dirty="0"/>
          </a:p>
        </p:txBody>
      </p:sp>
      <p:sp>
        <p:nvSpPr>
          <p:cNvPr id="3" name="Content Placeholder 2"/>
          <p:cNvSpPr>
            <a:spLocks noGrp="1"/>
          </p:cNvSpPr>
          <p:nvPr>
            <p:ph sz="quarter" idx="1"/>
          </p:nvPr>
        </p:nvSpPr>
        <p:spPr/>
        <p:txBody>
          <a:bodyPr>
            <a:normAutofit fontScale="85000" lnSpcReduction="10000"/>
          </a:bodyPr>
          <a:lstStyle/>
          <a:p>
            <a:r>
              <a:rPr lang="en-IN" dirty="0" smtClean="0"/>
              <a:t>Each of these questions is answered using an ordinal scale that ranges from 0 (not important or applicable) to 5 (absolutely essential). </a:t>
            </a:r>
          </a:p>
          <a:p>
            <a:pPr>
              <a:buNone/>
            </a:pPr>
            <a:endParaRPr lang="en-IN" dirty="0" smtClean="0"/>
          </a:p>
          <a:p>
            <a:pPr lvl="3"/>
            <a:r>
              <a:rPr lang="en-US" sz="2400" dirty="0" smtClean="0"/>
              <a:t>0 – No influence</a:t>
            </a:r>
          </a:p>
          <a:p>
            <a:pPr lvl="3"/>
            <a:r>
              <a:rPr lang="en-US" sz="2400" dirty="0" smtClean="0"/>
              <a:t>1 – Incidental</a:t>
            </a:r>
          </a:p>
          <a:p>
            <a:pPr lvl="3"/>
            <a:r>
              <a:rPr lang="en-US" sz="2400" dirty="0" smtClean="0"/>
              <a:t>2 – Moderate</a:t>
            </a:r>
          </a:p>
          <a:p>
            <a:pPr lvl="3"/>
            <a:r>
              <a:rPr lang="en-US" sz="2400" dirty="0" smtClean="0"/>
              <a:t>3 – Average</a:t>
            </a:r>
          </a:p>
          <a:p>
            <a:pPr lvl="3"/>
            <a:r>
              <a:rPr lang="en-US" sz="2400" dirty="0" smtClean="0"/>
              <a:t>4 – Significant</a:t>
            </a:r>
          </a:p>
          <a:p>
            <a:pPr lvl="3"/>
            <a:r>
              <a:rPr lang="en-US" sz="2400" dirty="0" smtClean="0"/>
              <a:t>5 - Essential</a:t>
            </a:r>
          </a:p>
          <a:p>
            <a:pPr lvl="3">
              <a:buNone/>
            </a:pPr>
            <a:endParaRPr lang="en-IN" sz="2400" dirty="0" smtClean="0"/>
          </a:p>
          <a:p>
            <a:endParaRPr lang="en-IN" dirty="0" smtClean="0"/>
          </a:p>
          <a:p>
            <a:r>
              <a:rPr lang="en-IN" dirty="0" smtClean="0"/>
              <a:t>The constant values in  FP Equation  and the weighting factors that are applied to information domain counts are determined empirically.</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 Quote on Measurement</a:t>
            </a:r>
            <a:endParaRPr lang="en-IN" dirty="0"/>
          </a:p>
        </p:txBody>
      </p:sp>
      <p:sp>
        <p:nvSpPr>
          <p:cNvPr id="3" name="Content Placeholder 2"/>
          <p:cNvSpPr>
            <a:spLocks noGrp="1"/>
          </p:cNvSpPr>
          <p:nvPr>
            <p:ph sz="quarter" idx="1"/>
          </p:nvPr>
        </p:nvSpPr>
        <p:spPr/>
        <p:txBody>
          <a:bodyPr>
            <a:normAutofit/>
          </a:bodyPr>
          <a:lstStyle/>
          <a:p>
            <a:r>
              <a:rPr lang="en-IN" dirty="0" smtClean="0"/>
              <a:t>“When you can measure what you are speaking about and express it in numbers, you know something about it; but when you cannot measure, when you cannot express it in numbers, your knowledge is of a </a:t>
            </a:r>
            <a:r>
              <a:rPr lang="en-IN" dirty="0" err="1" smtClean="0"/>
              <a:t>meager</a:t>
            </a:r>
            <a:r>
              <a:rPr lang="en-IN" dirty="0" smtClean="0"/>
              <a:t> and unsatisfactory kind; it may be the beginning of knowledge, but you have scarcely, in your thoughts, advanced to the stage of science.”</a:t>
            </a:r>
          </a:p>
          <a:p>
            <a:pPr>
              <a:buNone/>
            </a:pPr>
            <a:endParaRPr lang="en-IN" dirty="0" smtClean="0"/>
          </a:p>
          <a:p>
            <a:pPr>
              <a:buNone/>
            </a:pPr>
            <a:r>
              <a:rPr lang="en-IN" dirty="0" smtClean="0"/>
              <a:t>    LORD WILLIAM KELVIN (1824 – 1907)</a:t>
            </a:r>
          </a:p>
          <a:p>
            <a:pPr>
              <a:buNone/>
            </a:pPr>
            <a:endParaRPr lang="en-US" dirty="0" smtClean="0"/>
          </a:p>
          <a:p>
            <a:pPr>
              <a:buNone/>
            </a:pPr>
            <a:endParaRPr lang="en-US" dirty="0" smtClean="0"/>
          </a:p>
          <a:p>
            <a:pPr>
              <a:buNone/>
            </a:pP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Point Computation…..</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30</a:t>
            </a:fld>
            <a:endParaRPr lang="en-US"/>
          </a:p>
        </p:txBody>
      </p:sp>
      <p:sp>
        <p:nvSpPr>
          <p:cNvPr id="4" name="Content Placeholder 3"/>
          <p:cNvSpPr>
            <a:spLocks noGrp="1"/>
          </p:cNvSpPr>
          <p:nvPr>
            <p:ph sz="quarter" idx="1"/>
          </p:nvPr>
        </p:nvSpPr>
        <p:spPr/>
        <p:txBody>
          <a:bodyPr>
            <a:normAutofit/>
          </a:bodyPr>
          <a:lstStyle/>
          <a:p>
            <a:r>
              <a:rPr lang="en-IN" dirty="0" smtClean="0"/>
              <a:t>The Function Point (FP) is thus calculated with the following formula </a:t>
            </a:r>
          </a:p>
          <a:p>
            <a:pPr>
              <a:buNone/>
            </a:pPr>
            <a:r>
              <a:rPr lang="en-IN" dirty="0" smtClean="0"/>
              <a:t>       </a:t>
            </a:r>
            <a:r>
              <a:rPr lang="en-IN" b="1" dirty="0" smtClean="0"/>
              <a:t>FP = Count-total * [0.65 + 0.01 * ∑(</a:t>
            </a:r>
            <a:r>
              <a:rPr lang="en-IN" b="1" dirty="0" err="1" smtClean="0"/>
              <a:t>Fi</a:t>
            </a:r>
            <a:r>
              <a:rPr lang="en-IN" b="1" dirty="0" smtClean="0"/>
              <a:t> ) ] </a:t>
            </a:r>
          </a:p>
          <a:p>
            <a:pPr>
              <a:buNone/>
            </a:pPr>
            <a:r>
              <a:rPr lang="en-IN" b="1" dirty="0" smtClean="0"/>
              <a:t>            = Count-total * CAF </a:t>
            </a:r>
          </a:p>
          <a:p>
            <a:pPr>
              <a:buNone/>
            </a:pPr>
            <a:r>
              <a:rPr lang="en-IN" dirty="0" smtClean="0"/>
              <a:t>   where Count-total is obtained from the table 2.3.</a:t>
            </a:r>
          </a:p>
          <a:p>
            <a:pPr>
              <a:buNone/>
            </a:pPr>
            <a:r>
              <a:rPr lang="en-IN" dirty="0" smtClean="0"/>
              <a:t>              CAF = [0.65 + 0.01 * ∑(</a:t>
            </a:r>
            <a:r>
              <a:rPr lang="en-IN" dirty="0" err="1" smtClean="0"/>
              <a:t>Fi</a:t>
            </a:r>
            <a:r>
              <a:rPr lang="en-IN" dirty="0" smtClean="0"/>
              <a:t> )]</a:t>
            </a:r>
          </a:p>
          <a:p>
            <a:r>
              <a:rPr lang="en-IN" dirty="0" smtClean="0"/>
              <a:t>  ∑(</a:t>
            </a:r>
            <a:r>
              <a:rPr lang="en-IN" dirty="0" err="1" smtClean="0"/>
              <a:t>Fi</a:t>
            </a:r>
            <a:r>
              <a:rPr lang="en-IN" dirty="0" smtClean="0"/>
              <a:t> ) is the sum of all 14 questionnaires and show the </a:t>
            </a:r>
            <a:r>
              <a:rPr lang="en-IN" b="1" dirty="0" smtClean="0"/>
              <a:t>complexity adjustment value/ factor-CAF </a:t>
            </a:r>
            <a:r>
              <a:rPr lang="en-IN" dirty="0" smtClean="0"/>
              <a:t>(where </a:t>
            </a:r>
            <a:r>
              <a:rPr lang="en-IN" dirty="0" err="1" smtClean="0"/>
              <a:t>i</a:t>
            </a:r>
            <a:r>
              <a:rPr lang="en-IN" dirty="0" smtClean="0"/>
              <a:t> ranges from 1 to 14).</a:t>
            </a:r>
          </a:p>
          <a:p>
            <a:pPr>
              <a:buNone/>
            </a:pPr>
            <a:endParaRPr lang="en-I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Point Computation…..</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31</a:t>
            </a:fld>
            <a:endParaRPr lang="en-US"/>
          </a:p>
        </p:txBody>
      </p:sp>
      <p:sp>
        <p:nvSpPr>
          <p:cNvPr id="4" name="Content Placeholder 3"/>
          <p:cNvSpPr>
            <a:spLocks noGrp="1"/>
          </p:cNvSpPr>
          <p:nvPr>
            <p:ph sz="quarter" idx="1"/>
          </p:nvPr>
        </p:nvSpPr>
        <p:spPr/>
        <p:txBody>
          <a:bodyPr/>
          <a:lstStyle/>
          <a:p>
            <a:r>
              <a:rPr lang="en-IN" dirty="0" smtClean="0"/>
              <a:t>∑(</a:t>
            </a:r>
            <a:r>
              <a:rPr lang="en-IN" dirty="0" err="1" smtClean="0"/>
              <a:t>Fi</a:t>
            </a:r>
            <a:r>
              <a:rPr lang="en-IN" dirty="0" smtClean="0"/>
              <a:t> ) ranges from 0 to 70, </a:t>
            </a:r>
          </a:p>
          <a:p>
            <a:pPr>
              <a:buNone/>
            </a:pPr>
            <a:r>
              <a:rPr lang="en-IN" dirty="0" smtClean="0"/>
              <a:t>      i.e., 0 &lt;= ∑(</a:t>
            </a:r>
            <a:r>
              <a:rPr lang="en-IN" dirty="0" err="1" smtClean="0"/>
              <a:t>Fi</a:t>
            </a:r>
            <a:r>
              <a:rPr lang="en-IN" dirty="0" smtClean="0"/>
              <a:t>) &lt;=70 and CAF ranges from 0.65 to 1.35</a:t>
            </a:r>
          </a:p>
          <a:p>
            <a:r>
              <a:rPr lang="en-IN" dirty="0" smtClean="0"/>
              <a:t> because </a:t>
            </a:r>
          </a:p>
          <a:p>
            <a:pPr lvl="1">
              <a:buNone/>
            </a:pPr>
            <a:r>
              <a:rPr lang="en-IN" dirty="0" smtClean="0"/>
              <a:t>   (a) When ∑(</a:t>
            </a:r>
            <a:r>
              <a:rPr lang="en-IN" dirty="0" err="1" smtClean="0"/>
              <a:t>Fi</a:t>
            </a:r>
            <a:r>
              <a:rPr lang="en-IN" dirty="0" smtClean="0"/>
              <a:t>) = 0 then CAF = 0.65 </a:t>
            </a:r>
          </a:p>
          <a:p>
            <a:pPr lvl="1">
              <a:buNone/>
            </a:pPr>
            <a:r>
              <a:rPr lang="en-IN" dirty="0" smtClean="0"/>
              <a:t>   (b) When ∑(</a:t>
            </a:r>
            <a:r>
              <a:rPr lang="en-IN" dirty="0" err="1" smtClean="0"/>
              <a:t>Fi</a:t>
            </a:r>
            <a:r>
              <a:rPr lang="en-IN" dirty="0" smtClean="0"/>
              <a:t>) = 70 then CAF = 0.65 + (0.01 * 70) = 0.65 + 0.7 = 1.35</a:t>
            </a:r>
          </a:p>
          <a:p>
            <a:endParaRPr lang="en-I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Point Computation…..</a:t>
            </a:r>
            <a:endParaRPr lang="en-IN" dirty="0"/>
          </a:p>
        </p:txBody>
      </p:sp>
      <p:sp>
        <p:nvSpPr>
          <p:cNvPr id="3" name="Content Placeholder 2"/>
          <p:cNvSpPr>
            <a:spLocks noGrp="1"/>
          </p:cNvSpPr>
          <p:nvPr>
            <p:ph sz="quarter" idx="1"/>
          </p:nvPr>
        </p:nvSpPr>
        <p:spPr/>
        <p:txBody>
          <a:bodyPr>
            <a:normAutofit lnSpcReduction="10000"/>
          </a:bodyPr>
          <a:lstStyle/>
          <a:p>
            <a:r>
              <a:rPr lang="en-IN" dirty="0" smtClean="0"/>
              <a:t>Based on the FP measure of software many other metrics can be computed: </a:t>
            </a:r>
          </a:p>
          <a:p>
            <a:pPr>
              <a:buNone/>
            </a:pPr>
            <a:r>
              <a:rPr lang="en-IN" dirty="0" smtClean="0"/>
              <a:t>      (a) Errors/FP </a:t>
            </a:r>
          </a:p>
          <a:p>
            <a:pPr>
              <a:buNone/>
            </a:pPr>
            <a:r>
              <a:rPr lang="en-IN" dirty="0" smtClean="0"/>
              <a:t>      (b) $/FP. </a:t>
            </a:r>
          </a:p>
          <a:p>
            <a:pPr>
              <a:buNone/>
            </a:pPr>
            <a:r>
              <a:rPr lang="en-IN" dirty="0" smtClean="0"/>
              <a:t>      (c) Defects/FP</a:t>
            </a:r>
          </a:p>
          <a:p>
            <a:pPr>
              <a:buNone/>
            </a:pPr>
            <a:r>
              <a:rPr lang="en-IN" dirty="0" smtClean="0"/>
              <a:t>      (d) Pages of documentation/FP </a:t>
            </a:r>
          </a:p>
          <a:p>
            <a:pPr>
              <a:buNone/>
            </a:pPr>
            <a:r>
              <a:rPr lang="en-IN" dirty="0" smtClean="0"/>
              <a:t>       (e) Errors/PM. </a:t>
            </a:r>
          </a:p>
          <a:p>
            <a:pPr>
              <a:buNone/>
            </a:pPr>
            <a:r>
              <a:rPr lang="en-IN" dirty="0" smtClean="0"/>
              <a:t>       (f) Productivity = FP/PM (effort is measured in person-months). </a:t>
            </a:r>
          </a:p>
          <a:p>
            <a:pPr>
              <a:buNone/>
            </a:pPr>
            <a:r>
              <a:rPr lang="en-IN" dirty="0" smtClean="0"/>
              <a:t>       (g) $/Page of Documentation.</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33</a:t>
            </a:fld>
            <a:endParaRPr lang="en-US"/>
          </a:p>
        </p:txBody>
      </p:sp>
      <p:sp>
        <p:nvSpPr>
          <p:cNvPr id="4" name="Content Placeholder 3"/>
          <p:cNvSpPr>
            <a:spLocks noGrp="1"/>
          </p:cNvSpPr>
          <p:nvPr>
            <p:ph sz="quarter" idx="1"/>
          </p:nvPr>
        </p:nvSpPr>
        <p:spPr/>
        <p:txBody>
          <a:bodyPr>
            <a:normAutofit lnSpcReduction="10000"/>
          </a:bodyPr>
          <a:lstStyle/>
          <a:p>
            <a:pPr fontAlgn="base">
              <a:buNone/>
            </a:pPr>
            <a:r>
              <a:rPr lang="en-IN" dirty="0" smtClean="0"/>
              <a:t>   Given the following values, compute function point and productivity when all complexity adjustment factor (CAF) and weighting factors are </a:t>
            </a:r>
            <a:r>
              <a:rPr lang="en-IN" b="1" dirty="0" smtClean="0"/>
              <a:t>average</a:t>
            </a:r>
            <a:r>
              <a:rPr lang="en-IN" dirty="0" smtClean="0"/>
              <a:t>.</a:t>
            </a:r>
          </a:p>
          <a:p>
            <a:pPr>
              <a:buNone/>
            </a:pPr>
            <a:r>
              <a:rPr lang="en-IN" dirty="0" smtClean="0"/>
              <a:t>       </a:t>
            </a:r>
            <a:r>
              <a:rPr lang="en-IN" b="1" dirty="0" smtClean="0"/>
              <a:t>User Input = 50</a:t>
            </a:r>
          </a:p>
          <a:p>
            <a:pPr>
              <a:buNone/>
            </a:pPr>
            <a:r>
              <a:rPr lang="en-IN" b="1" dirty="0" smtClean="0"/>
              <a:t>       User Output = 40 </a:t>
            </a:r>
          </a:p>
          <a:p>
            <a:pPr>
              <a:buNone/>
            </a:pPr>
            <a:r>
              <a:rPr lang="en-IN" b="1" dirty="0" smtClean="0"/>
              <a:t>       User Inquiries = 35 </a:t>
            </a:r>
          </a:p>
          <a:p>
            <a:pPr>
              <a:buNone/>
            </a:pPr>
            <a:r>
              <a:rPr lang="en-IN" b="1" dirty="0" smtClean="0"/>
              <a:t>       User Files = 6 </a:t>
            </a:r>
          </a:p>
          <a:p>
            <a:pPr>
              <a:buNone/>
            </a:pPr>
            <a:r>
              <a:rPr lang="en-IN" b="1" dirty="0" smtClean="0"/>
              <a:t>       External Interface = 4 </a:t>
            </a:r>
          </a:p>
          <a:p>
            <a:pPr>
              <a:buNone/>
            </a:pPr>
            <a:r>
              <a:rPr lang="en-IN" dirty="0" smtClean="0"/>
              <a:t>       </a:t>
            </a:r>
            <a:r>
              <a:rPr lang="en-IN" b="1" dirty="0" smtClean="0"/>
              <a:t>Effort = 36.9 p-m</a:t>
            </a:r>
          </a:p>
          <a:p>
            <a:pPr>
              <a:buNone/>
            </a:pPr>
            <a:r>
              <a:rPr lang="en-US" b="1" dirty="0" smtClean="0"/>
              <a:t>       </a:t>
            </a:r>
            <a:endParaRPr lang="en-IN" b="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34</a:t>
            </a:fld>
            <a:endParaRPr lang="en-US"/>
          </a:p>
        </p:txBody>
      </p:sp>
      <p:sp>
        <p:nvSpPr>
          <p:cNvPr id="4" name="Content Placeholder 3"/>
          <p:cNvSpPr>
            <a:spLocks noGrp="1"/>
          </p:cNvSpPr>
          <p:nvPr>
            <p:ph sz="quarter" idx="1"/>
          </p:nvPr>
        </p:nvSpPr>
        <p:spPr>
          <a:xfrm>
            <a:off x="914400" y="1447800"/>
            <a:ext cx="7772400" cy="5181600"/>
          </a:xfrm>
        </p:spPr>
        <p:txBody>
          <a:bodyPr>
            <a:normAutofit/>
          </a:bodyPr>
          <a:lstStyle/>
          <a:p>
            <a:r>
              <a:rPr lang="en-US" b="1" dirty="0" smtClean="0"/>
              <a:t>Solution:</a:t>
            </a:r>
          </a:p>
          <a:p>
            <a:pPr fontAlgn="base"/>
            <a:r>
              <a:rPr lang="en-IN" sz="3100" b="1" dirty="0" smtClean="0"/>
              <a:t>Step-1:</a:t>
            </a:r>
            <a:r>
              <a:rPr lang="en-IN" sz="3100" dirty="0" smtClean="0"/>
              <a:t> </a:t>
            </a:r>
          </a:p>
          <a:p>
            <a:pPr fontAlgn="base">
              <a:buNone/>
            </a:pPr>
            <a:r>
              <a:rPr lang="en-IN" sz="3100" dirty="0" smtClean="0"/>
              <a:t>    As complexity adjustment factor is average (given in question), hence, scale = 3.</a:t>
            </a:r>
            <a:r>
              <a:rPr lang="en-US" sz="3100" dirty="0" smtClean="0"/>
              <a:t>   </a:t>
            </a:r>
            <a:endParaRPr lang="en-IN" sz="3100" dirty="0" smtClean="0"/>
          </a:p>
          <a:p>
            <a:pPr fontAlgn="base">
              <a:buNone/>
            </a:pPr>
            <a:r>
              <a:rPr lang="en-IN" sz="3100" dirty="0" smtClean="0"/>
              <a:t>         </a:t>
            </a:r>
            <a:r>
              <a:rPr lang="en-IN" sz="3200" dirty="0" smtClean="0"/>
              <a:t>∑(</a:t>
            </a:r>
            <a:r>
              <a:rPr lang="en-IN" sz="3200" dirty="0" err="1" smtClean="0"/>
              <a:t>Fi</a:t>
            </a:r>
            <a:r>
              <a:rPr lang="en-IN" sz="3200" dirty="0" smtClean="0"/>
              <a:t> )</a:t>
            </a:r>
            <a:r>
              <a:rPr lang="en-IN" sz="3100" dirty="0" smtClean="0"/>
              <a:t>  = 14 * 3 = 42 </a:t>
            </a:r>
          </a:p>
          <a:p>
            <a:pPr fontAlgn="base">
              <a:buNone/>
            </a:pPr>
            <a:endParaRPr lang="en-IN" sz="3100" dirty="0" smtClean="0"/>
          </a:p>
          <a:p>
            <a:pPr fontAlgn="base"/>
            <a:r>
              <a:rPr lang="en-IN" sz="3100" b="1" dirty="0" smtClean="0"/>
              <a:t>Step-2:</a:t>
            </a:r>
          </a:p>
          <a:p>
            <a:pPr fontAlgn="base">
              <a:buNone/>
            </a:pPr>
            <a:r>
              <a:rPr lang="en-IN" sz="2400" dirty="0" smtClean="0"/>
              <a:t>         CAF = [0.65 + 0.01 * ∑(</a:t>
            </a:r>
            <a:r>
              <a:rPr lang="en-IN" sz="2400" dirty="0" err="1" smtClean="0"/>
              <a:t>Fi</a:t>
            </a:r>
            <a:r>
              <a:rPr lang="en-IN" sz="2400" dirty="0" smtClean="0"/>
              <a:t> )]</a:t>
            </a:r>
            <a:endParaRPr lang="en-IN" sz="2400" b="1" dirty="0" smtClean="0"/>
          </a:p>
          <a:p>
            <a:pPr fontAlgn="base">
              <a:buNone/>
            </a:pPr>
            <a:r>
              <a:rPr lang="en-IN" sz="2400" b="1" dirty="0" smtClean="0"/>
              <a:t>         </a:t>
            </a:r>
            <a:r>
              <a:rPr lang="en-IN" sz="2400" dirty="0" smtClean="0"/>
              <a:t>CAF = 0.65 + ( 0.01 * 42 ) = 1.07 </a:t>
            </a:r>
          </a:p>
          <a:p>
            <a:pPr fontAlgn="base"/>
            <a:endParaRPr lang="en-IN" sz="3100" dirty="0" smtClean="0"/>
          </a:p>
          <a:p>
            <a:pPr>
              <a:buNone/>
            </a:pPr>
            <a:endParaRPr lang="en-IN" b="1"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35</a:t>
            </a:fld>
            <a:endParaRPr lang="en-US"/>
          </a:p>
        </p:txBody>
      </p:sp>
      <p:sp>
        <p:nvSpPr>
          <p:cNvPr id="4" name="Content Placeholder 3"/>
          <p:cNvSpPr>
            <a:spLocks noGrp="1"/>
          </p:cNvSpPr>
          <p:nvPr>
            <p:ph sz="quarter" idx="1"/>
          </p:nvPr>
        </p:nvSpPr>
        <p:spPr>
          <a:xfrm>
            <a:off x="914400" y="1447800"/>
            <a:ext cx="7772400" cy="5181600"/>
          </a:xfrm>
        </p:spPr>
        <p:txBody>
          <a:bodyPr>
            <a:normAutofit fontScale="77500" lnSpcReduction="20000"/>
          </a:bodyPr>
          <a:lstStyle/>
          <a:p>
            <a:pPr fontAlgn="base"/>
            <a:r>
              <a:rPr lang="en-IN" sz="3200" b="1" dirty="0" smtClean="0"/>
              <a:t>Step-3:</a:t>
            </a:r>
            <a:r>
              <a:rPr lang="en-IN" sz="3200" dirty="0" smtClean="0"/>
              <a:t> </a:t>
            </a:r>
          </a:p>
          <a:p>
            <a:pPr fontAlgn="base">
              <a:buNone/>
            </a:pPr>
            <a:r>
              <a:rPr lang="en-IN" sz="3200" dirty="0" smtClean="0"/>
              <a:t>    As weighting factors are also average (given in question) hence we will multiply each individual function point to corresponding values in  function point table 2.3</a:t>
            </a:r>
          </a:p>
          <a:p>
            <a:pPr fontAlgn="base">
              <a:buNone/>
            </a:pPr>
            <a:r>
              <a:rPr lang="en-IN" sz="3200" dirty="0" smtClean="0"/>
              <a:t> </a:t>
            </a:r>
          </a:p>
          <a:p>
            <a:pPr fontAlgn="base">
              <a:buNone/>
            </a:pPr>
            <a:r>
              <a:rPr lang="en-IN" sz="3200" b="1" dirty="0" smtClean="0"/>
              <a:t>Count Total  </a:t>
            </a:r>
            <a:r>
              <a:rPr lang="en-IN" sz="3200" dirty="0" smtClean="0"/>
              <a:t>= (50*4) + (40*5) + (35*4) + (6*10) + (4*7) </a:t>
            </a:r>
          </a:p>
          <a:p>
            <a:pPr fontAlgn="base">
              <a:buNone/>
            </a:pPr>
            <a:r>
              <a:rPr lang="en-IN" sz="3200" dirty="0" smtClean="0"/>
              <a:t>                      = 628 </a:t>
            </a:r>
            <a:endParaRPr lang="en-IN" sz="3200" b="1" dirty="0" smtClean="0"/>
          </a:p>
          <a:p>
            <a:pPr fontAlgn="base"/>
            <a:endParaRPr lang="en-IN" sz="3200" b="1" dirty="0" smtClean="0"/>
          </a:p>
          <a:p>
            <a:pPr fontAlgn="base"/>
            <a:r>
              <a:rPr lang="en-IN" sz="3200" b="1" dirty="0" smtClean="0"/>
              <a:t>Step-4:</a:t>
            </a:r>
          </a:p>
          <a:p>
            <a:pPr fontAlgn="base">
              <a:buNone/>
            </a:pPr>
            <a:r>
              <a:rPr lang="en-IN" sz="3200" dirty="0" smtClean="0"/>
              <a:t>          </a:t>
            </a:r>
            <a:r>
              <a:rPr lang="en-IN" sz="3200" b="1" dirty="0" smtClean="0"/>
              <a:t>FP = Count-total * [0.65 + 0.01 * ∑(</a:t>
            </a:r>
            <a:r>
              <a:rPr lang="en-IN" sz="3200" b="1" dirty="0" err="1" smtClean="0"/>
              <a:t>Fi</a:t>
            </a:r>
            <a:r>
              <a:rPr lang="en-IN" sz="3200" b="1" dirty="0" smtClean="0"/>
              <a:t> )] </a:t>
            </a:r>
          </a:p>
          <a:p>
            <a:pPr fontAlgn="base">
              <a:buNone/>
            </a:pPr>
            <a:r>
              <a:rPr lang="en-US" sz="3200" b="1" dirty="0" smtClean="0"/>
              <a:t>                 = </a:t>
            </a:r>
            <a:r>
              <a:rPr lang="en-IN" sz="3200" b="1" dirty="0" smtClean="0"/>
              <a:t>Count-total * CAF</a:t>
            </a:r>
          </a:p>
          <a:p>
            <a:pPr fontAlgn="base">
              <a:buNone/>
            </a:pPr>
            <a:r>
              <a:rPr lang="en-IN" sz="3200" b="1" dirty="0" smtClean="0"/>
              <a:t>                </a:t>
            </a:r>
            <a:r>
              <a:rPr lang="en-IN" sz="3200" dirty="0" smtClean="0"/>
              <a:t>= 628 * 1.07 = 671.96</a:t>
            </a:r>
          </a:p>
          <a:p>
            <a:pPr fontAlgn="base">
              <a:buNone/>
            </a:pPr>
            <a:r>
              <a:rPr lang="fr-FR" sz="3200" b="1" dirty="0" smtClean="0"/>
              <a:t>          </a:t>
            </a:r>
          </a:p>
          <a:p>
            <a:pPr fontAlgn="base">
              <a:buNone/>
            </a:pPr>
            <a:r>
              <a:rPr lang="en-US" dirty="0" smtClean="0"/>
              <a:t>        </a:t>
            </a:r>
            <a:endParaRPr lang="en-I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36</a:t>
            </a:fld>
            <a:endParaRPr lang="en-US"/>
          </a:p>
        </p:txBody>
      </p:sp>
      <p:sp>
        <p:nvSpPr>
          <p:cNvPr id="4" name="Content Placeholder 3"/>
          <p:cNvSpPr>
            <a:spLocks noGrp="1"/>
          </p:cNvSpPr>
          <p:nvPr>
            <p:ph sz="quarter" idx="1"/>
          </p:nvPr>
        </p:nvSpPr>
        <p:spPr/>
        <p:txBody>
          <a:bodyPr/>
          <a:lstStyle/>
          <a:p>
            <a:pPr fontAlgn="base">
              <a:buNone/>
            </a:pPr>
            <a:r>
              <a:rPr lang="fr-FR" sz="2800" b="1" dirty="0" smtClean="0"/>
              <a:t> </a:t>
            </a:r>
            <a:r>
              <a:rPr lang="fr-FR" sz="2800" b="1" dirty="0" err="1" smtClean="0"/>
              <a:t>Productivity</a:t>
            </a:r>
            <a:r>
              <a:rPr lang="fr-FR" sz="2800" dirty="0" smtClean="0"/>
              <a:t> = FP/ Effort</a:t>
            </a:r>
          </a:p>
          <a:p>
            <a:pPr fontAlgn="base">
              <a:buNone/>
            </a:pPr>
            <a:r>
              <a:rPr lang="fr-FR" sz="2800" dirty="0" smtClean="0"/>
              <a:t>                                 = 671.96/36.9</a:t>
            </a:r>
          </a:p>
          <a:p>
            <a:pPr fontAlgn="base">
              <a:buNone/>
            </a:pPr>
            <a:r>
              <a:rPr lang="fr-FR" sz="2800" dirty="0" smtClean="0"/>
              <a:t>                                   = 18.21</a:t>
            </a:r>
            <a:endParaRPr lang="en-I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 Point Controversy</a:t>
            </a:r>
            <a:endParaRPr lang="en-IN" dirty="0"/>
          </a:p>
        </p:txBody>
      </p:sp>
      <p:sp>
        <p:nvSpPr>
          <p:cNvPr id="3" name="Content Placeholder 2"/>
          <p:cNvSpPr>
            <a:spLocks noGrp="1"/>
          </p:cNvSpPr>
          <p:nvPr>
            <p:ph sz="quarter" idx="1"/>
          </p:nvPr>
        </p:nvSpPr>
        <p:spPr/>
        <p:txBody>
          <a:bodyPr>
            <a:normAutofit fontScale="92500" lnSpcReduction="20000"/>
          </a:bodyPr>
          <a:lstStyle/>
          <a:p>
            <a:r>
              <a:rPr lang="en-IN" sz="2800" dirty="0" smtClean="0"/>
              <a:t>Like the KLOC measure, function point use also has proponents and opponents</a:t>
            </a:r>
            <a:endParaRPr lang="en-IN" sz="1600" dirty="0" smtClean="0"/>
          </a:p>
          <a:p>
            <a:r>
              <a:rPr lang="en-IN" sz="2800" dirty="0" smtClean="0"/>
              <a:t>Proponents claim that</a:t>
            </a:r>
            <a:endParaRPr lang="en-IN" sz="1600" dirty="0" smtClean="0"/>
          </a:p>
          <a:p>
            <a:pPr lvl="1"/>
            <a:r>
              <a:rPr lang="en-IN" dirty="0" smtClean="0"/>
              <a:t>FP is programming language independent</a:t>
            </a:r>
            <a:endParaRPr lang="en-IN" sz="1400" dirty="0" smtClean="0"/>
          </a:p>
          <a:p>
            <a:pPr lvl="1"/>
            <a:r>
              <a:rPr lang="en-IN" dirty="0" smtClean="0"/>
              <a:t>FP is based on data that are more likely to be known in the early stages of a project, making it more attractive as an estimation approach</a:t>
            </a:r>
            <a:endParaRPr lang="en-IN" sz="1400" dirty="0" smtClean="0"/>
          </a:p>
          <a:p>
            <a:r>
              <a:rPr lang="en-IN" sz="2800" dirty="0" smtClean="0"/>
              <a:t>Opponents claim that</a:t>
            </a:r>
            <a:endParaRPr lang="en-IN" sz="1600" dirty="0" smtClean="0"/>
          </a:p>
          <a:p>
            <a:pPr lvl="1"/>
            <a:r>
              <a:rPr lang="en-IN" dirty="0" smtClean="0"/>
              <a:t>FP requires some “sleight of hand” because the computation is based on subjective data.</a:t>
            </a:r>
            <a:endParaRPr lang="en-IN" sz="1400" dirty="0" smtClean="0"/>
          </a:p>
          <a:p>
            <a:pPr lvl="1"/>
            <a:r>
              <a:rPr lang="en-IN" dirty="0" smtClean="0"/>
              <a:t>FPA has been criticized as not being universally applicable to all types of software.  </a:t>
            </a:r>
          </a:p>
          <a:p>
            <a:pPr lvl="3"/>
            <a:r>
              <a:rPr lang="en-IN" dirty="0" smtClean="0"/>
              <a:t>For example, FPA doesn’t capture all functional characteristics of real-time software</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Object-oriented Metrics</a:t>
            </a:r>
            <a:endParaRPr lang="en-IN" b="1" dirty="0"/>
          </a:p>
        </p:txBody>
      </p:sp>
      <p:sp>
        <p:nvSpPr>
          <p:cNvPr id="3" name="Content Placeholder 2"/>
          <p:cNvSpPr>
            <a:spLocks noGrp="1"/>
          </p:cNvSpPr>
          <p:nvPr>
            <p:ph sz="quarter" idx="1"/>
          </p:nvPr>
        </p:nvSpPr>
        <p:spPr/>
        <p:txBody>
          <a:bodyPr/>
          <a:lstStyle/>
          <a:p>
            <a:r>
              <a:rPr lang="en-US" dirty="0" smtClean="0"/>
              <a:t>If you are planning to develop a software through an object oriented approach, then you can go for  object oriented metrics.</a:t>
            </a:r>
          </a:p>
          <a:p>
            <a:pPr>
              <a:buNone/>
            </a:pPr>
            <a:endParaRPr lang="en-US" dirty="0" smtClean="0"/>
          </a:p>
          <a:p>
            <a:r>
              <a:rPr lang="en-US" dirty="0" smtClean="0"/>
              <a:t>Conventional metrics are not provide granularity for schedule and effort estimation for incremental or evolutionary projects. </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Object-oriented Metrics…..</a:t>
            </a:r>
            <a:endParaRPr lang="en-IN" dirty="0"/>
          </a:p>
        </p:txBody>
      </p:sp>
      <p:sp>
        <p:nvSpPr>
          <p:cNvPr id="3" name="Content Placeholder 2"/>
          <p:cNvSpPr>
            <a:spLocks noGrp="1"/>
          </p:cNvSpPr>
          <p:nvPr>
            <p:ph sz="quarter" idx="1"/>
          </p:nvPr>
        </p:nvSpPr>
        <p:spPr/>
        <p:txBody>
          <a:bodyPr>
            <a:normAutofit/>
          </a:bodyPr>
          <a:lstStyle/>
          <a:p>
            <a:r>
              <a:rPr lang="en-IN" sz="2800" dirty="0" smtClean="0"/>
              <a:t>Lorenz and Kidd [Lor94]    suggest the following set of metrics for OO projects:</a:t>
            </a:r>
          </a:p>
          <a:p>
            <a:r>
              <a:rPr lang="en-IN" sz="2800" b="1" dirty="0" smtClean="0"/>
              <a:t>Number of scenario scripts </a:t>
            </a:r>
            <a:r>
              <a:rPr lang="en-IN" sz="2800" dirty="0" smtClean="0"/>
              <a:t>(i.e., use cases)</a:t>
            </a:r>
          </a:p>
          <a:p>
            <a:pPr lvl="1"/>
            <a:r>
              <a:rPr lang="en-IN" dirty="0" smtClean="0"/>
              <a:t>detailed sequence of steps that describes the interaction between the user and the application. </a:t>
            </a:r>
          </a:p>
          <a:p>
            <a:pPr lvl="1"/>
            <a:r>
              <a:rPr lang="en-IN" dirty="0" smtClean="0"/>
              <a:t>Each script is organized into triplets of the form</a:t>
            </a:r>
          </a:p>
          <a:p>
            <a:pPr>
              <a:buNone/>
            </a:pPr>
            <a:r>
              <a:rPr lang="en-IN" sz="2800" dirty="0" smtClean="0"/>
              <a:t>         { </a:t>
            </a:r>
            <a:r>
              <a:rPr lang="en-IN" sz="2800" b="1" dirty="0" smtClean="0"/>
              <a:t>initiator, </a:t>
            </a:r>
            <a:r>
              <a:rPr lang="en-IN" sz="2800" b="1" i="1" dirty="0" smtClean="0"/>
              <a:t>action, participant }</a:t>
            </a:r>
            <a:endParaRPr lang="en-IN" sz="2800" dirty="0" smtClean="0"/>
          </a:p>
          <a:p>
            <a:pPr lvl="1"/>
            <a:r>
              <a:rPr lang="en-IN" dirty="0" smtClean="0"/>
              <a:t>This number is directly related to the size of an application and to the number of test cases required to test the system</a:t>
            </a:r>
            <a:endParaRPr lang="en-IN" sz="1400" dirty="0" smtClean="0"/>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are Software Metrics?</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a:p>
        </p:txBody>
      </p:sp>
      <p:sp>
        <p:nvSpPr>
          <p:cNvPr id="4" name="Content Placeholder 3"/>
          <p:cNvSpPr>
            <a:spLocks noGrp="1"/>
          </p:cNvSpPr>
          <p:nvPr>
            <p:ph sz="quarter" idx="1"/>
          </p:nvPr>
        </p:nvSpPr>
        <p:spPr/>
        <p:txBody>
          <a:bodyPr/>
          <a:lstStyle/>
          <a:p>
            <a:pPr>
              <a:buNone/>
            </a:pPr>
            <a:endParaRPr lang="en-IN" dirty="0" smtClean="0"/>
          </a:p>
          <a:p>
            <a:pPr>
              <a:buNone/>
            </a:pPr>
            <a:r>
              <a:rPr lang="en-IN" dirty="0" smtClean="0"/>
              <a:t>A </a:t>
            </a:r>
            <a:r>
              <a:rPr lang="en-IN" b="1" dirty="0" smtClean="0"/>
              <a:t>software metric</a:t>
            </a:r>
            <a:r>
              <a:rPr lang="en-IN" dirty="0" smtClean="0"/>
              <a:t> is a measure of </a:t>
            </a:r>
            <a:r>
              <a:rPr lang="en-IN" b="1" dirty="0" smtClean="0"/>
              <a:t>software</a:t>
            </a:r>
            <a:r>
              <a:rPr lang="en-IN" dirty="0" smtClean="0"/>
              <a:t> characteristics which are measurable or countable. </a:t>
            </a:r>
          </a:p>
          <a:p>
            <a:pPr>
              <a:buNone/>
            </a:pPr>
            <a:endParaRPr lang="en-IN" b="1" dirty="0" smtClean="0"/>
          </a:p>
          <a:p>
            <a:pPr>
              <a:buNone/>
            </a:pPr>
            <a:r>
              <a:rPr lang="en-IN" b="1" dirty="0" smtClean="0"/>
              <a:t>Software metrics</a:t>
            </a:r>
            <a:r>
              <a:rPr lang="en-IN" dirty="0" smtClean="0"/>
              <a:t> are valuable for many reasons, including measuring </a:t>
            </a:r>
            <a:r>
              <a:rPr lang="en-IN" b="1" dirty="0" smtClean="0"/>
              <a:t>software</a:t>
            </a:r>
            <a:r>
              <a:rPr lang="en-IN" dirty="0" smtClean="0"/>
              <a:t> performance, planning work items, measuring productivity, and many other uses.</a:t>
            </a:r>
            <a:endParaRPr lang="en-I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Object-oriented Metrics</a:t>
            </a:r>
            <a:endParaRPr lang="en-IN" dirty="0"/>
          </a:p>
        </p:txBody>
      </p:sp>
      <p:sp>
        <p:nvSpPr>
          <p:cNvPr id="3" name="Content Placeholder 2"/>
          <p:cNvSpPr>
            <a:spLocks noGrp="1"/>
          </p:cNvSpPr>
          <p:nvPr>
            <p:ph sz="quarter" idx="1"/>
          </p:nvPr>
        </p:nvSpPr>
        <p:spPr/>
        <p:txBody>
          <a:bodyPr>
            <a:normAutofit lnSpcReduction="10000"/>
          </a:bodyPr>
          <a:lstStyle/>
          <a:p>
            <a:r>
              <a:rPr lang="en-IN" sz="2800" b="1" dirty="0" smtClean="0"/>
              <a:t>Number of </a:t>
            </a:r>
            <a:r>
              <a:rPr lang="en-IN" sz="2800" b="1" u="sng" dirty="0" smtClean="0"/>
              <a:t>key</a:t>
            </a:r>
            <a:r>
              <a:rPr lang="en-IN" sz="2800" b="1" dirty="0" smtClean="0"/>
              <a:t> classes </a:t>
            </a:r>
            <a:r>
              <a:rPr lang="en-IN" sz="2800" dirty="0" smtClean="0"/>
              <a:t>(the highly independent components)</a:t>
            </a:r>
            <a:endParaRPr lang="en-IN" sz="1600" dirty="0" smtClean="0"/>
          </a:p>
          <a:p>
            <a:pPr lvl="1"/>
            <a:r>
              <a:rPr lang="en-IN" dirty="0" smtClean="0"/>
              <a:t>Key classes are defined early in object-oriented analysis and are central to the problem domain</a:t>
            </a:r>
            <a:endParaRPr lang="en-IN" sz="1400" dirty="0" smtClean="0"/>
          </a:p>
          <a:p>
            <a:pPr lvl="1"/>
            <a:r>
              <a:rPr lang="en-IN" dirty="0" smtClean="0"/>
              <a:t>This number indicates the amount of effort required to develop the software</a:t>
            </a:r>
            <a:endParaRPr lang="en-IN" sz="1400" dirty="0" smtClean="0"/>
          </a:p>
          <a:p>
            <a:pPr lvl="1"/>
            <a:r>
              <a:rPr lang="en-IN" dirty="0" smtClean="0"/>
              <a:t>It also indicates the potential amount of reuse to be applied during development</a:t>
            </a:r>
            <a:endParaRPr lang="en-IN" sz="1400" dirty="0" smtClean="0"/>
          </a:p>
          <a:p>
            <a:r>
              <a:rPr lang="en-IN" sz="2800" b="1" dirty="0" smtClean="0"/>
              <a:t>Number of </a:t>
            </a:r>
            <a:r>
              <a:rPr lang="en-IN" sz="2800" b="1" u="sng" dirty="0" smtClean="0"/>
              <a:t>support</a:t>
            </a:r>
            <a:r>
              <a:rPr lang="en-IN" sz="2800" b="1" dirty="0" smtClean="0"/>
              <a:t> classes</a:t>
            </a:r>
            <a:endParaRPr lang="en-IN" sz="1600" b="1" dirty="0" smtClean="0"/>
          </a:p>
          <a:p>
            <a:pPr lvl="1"/>
            <a:r>
              <a:rPr lang="en-IN" dirty="0" smtClean="0"/>
              <a:t>Support classes are required to implement the system but are not immediately related to the problem domain (e.g., user interface, database, computation)</a:t>
            </a:r>
            <a:endParaRPr lang="en-IN" sz="1400" dirty="0" smtClean="0"/>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Object-oriented Metrics...</a:t>
            </a:r>
            <a:endParaRPr lang="en-IN" dirty="0"/>
          </a:p>
        </p:txBody>
      </p:sp>
      <p:sp>
        <p:nvSpPr>
          <p:cNvPr id="3" name="Content Placeholder 2"/>
          <p:cNvSpPr>
            <a:spLocks noGrp="1"/>
          </p:cNvSpPr>
          <p:nvPr>
            <p:ph sz="quarter" idx="1"/>
          </p:nvPr>
        </p:nvSpPr>
        <p:spPr/>
        <p:txBody>
          <a:bodyPr>
            <a:normAutofit lnSpcReduction="10000"/>
          </a:bodyPr>
          <a:lstStyle/>
          <a:p>
            <a:r>
              <a:rPr lang="en-IN" sz="2800" b="1" dirty="0" smtClean="0"/>
              <a:t>Average number of support classes per key class</a:t>
            </a:r>
            <a:endParaRPr lang="en-IN" sz="1600" b="1" dirty="0" smtClean="0"/>
          </a:p>
          <a:p>
            <a:pPr lvl="1"/>
            <a:r>
              <a:rPr lang="en-IN" dirty="0" smtClean="0"/>
              <a:t>Key classes are identified early in a project (e.g., at requirements analysis)</a:t>
            </a:r>
            <a:endParaRPr lang="en-IN" sz="1400" dirty="0" smtClean="0"/>
          </a:p>
          <a:p>
            <a:pPr lvl="1"/>
            <a:r>
              <a:rPr lang="en-IN" dirty="0" smtClean="0"/>
              <a:t>Estimation of the number of support classes can be made from the number of key classes</a:t>
            </a:r>
            <a:endParaRPr lang="en-IN" sz="1400" dirty="0" smtClean="0"/>
          </a:p>
          <a:p>
            <a:pPr lvl="1"/>
            <a:r>
              <a:rPr lang="en-IN" dirty="0" smtClean="0"/>
              <a:t>GUI applications have between </a:t>
            </a:r>
            <a:r>
              <a:rPr lang="en-IN" u="sng" dirty="0" smtClean="0"/>
              <a:t>two and three times</a:t>
            </a:r>
            <a:r>
              <a:rPr lang="en-IN" dirty="0" smtClean="0"/>
              <a:t> more support classes as key classes</a:t>
            </a:r>
            <a:endParaRPr lang="en-IN" sz="1400" dirty="0" smtClean="0"/>
          </a:p>
          <a:p>
            <a:pPr lvl="1"/>
            <a:r>
              <a:rPr lang="en-IN" dirty="0" smtClean="0"/>
              <a:t>Non-GUI applications have between </a:t>
            </a:r>
            <a:r>
              <a:rPr lang="en-IN" u="sng" dirty="0" smtClean="0"/>
              <a:t>one and two times</a:t>
            </a:r>
            <a:r>
              <a:rPr lang="en-IN" dirty="0" smtClean="0"/>
              <a:t> more support classes as key classes</a:t>
            </a:r>
            <a:endParaRPr lang="en-IN" sz="1400" dirty="0" smtClean="0"/>
          </a:p>
          <a:p>
            <a:r>
              <a:rPr lang="en-IN" sz="2800" b="1" dirty="0" smtClean="0"/>
              <a:t>Number of subsystems</a:t>
            </a:r>
            <a:endParaRPr lang="en-IN" sz="1600" b="1" dirty="0" smtClean="0"/>
          </a:p>
          <a:p>
            <a:pPr lvl="1"/>
            <a:r>
              <a:rPr lang="en-IN" dirty="0" smtClean="0"/>
              <a:t>A subsystem is an aggregation of classes that support a function that is visible to the end user of a system</a:t>
            </a:r>
            <a:endParaRPr lang="en-IN" sz="1400" dirty="0" smtClean="0"/>
          </a:p>
          <a:p>
            <a:pPr>
              <a:buNone/>
            </a:pP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Use Case-Oriented Metrics</a:t>
            </a:r>
            <a:endParaRPr lang="en-IN" dirty="0"/>
          </a:p>
        </p:txBody>
      </p:sp>
      <p:sp>
        <p:nvSpPr>
          <p:cNvPr id="3" name="Content Placeholder 2"/>
          <p:cNvSpPr>
            <a:spLocks noGrp="1"/>
          </p:cNvSpPr>
          <p:nvPr>
            <p:ph sz="quarter" idx="1"/>
          </p:nvPr>
        </p:nvSpPr>
        <p:spPr/>
        <p:txBody>
          <a:bodyPr/>
          <a:lstStyle/>
          <a:p>
            <a:r>
              <a:rPr lang="en-IN" dirty="0" smtClean="0"/>
              <a:t>Describes customer-level or business domain requirements that imply software features and functions.</a:t>
            </a:r>
          </a:p>
          <a:p>
            <a:r>
              <a:rPr lang="en-IN" dirty="0" smtClean="0"/>
              <a:t> Use case is defined early in the software process, allowing it to be used for estimation before significant modeling and construction activities are initiated.</a:t>
            </a:r>
          </a:p>
          <a:p>
            <a:r>
              <a:rPr lang="en-US" dirty="0" smtClean="0"/>
              <a:t>Independent of programming language.</a:t>
            </a:r>
            <a:endParaRPr lang="en-IN" dirty="0" smtClean="0"/>
          </a:p>
          <a:p>
            <a:r>
              <a:rPr lang="en-IN" dirty="0" smtClean="0"/>
              <a:t>The number of use cases is directly proportional to the size of the application in LOC and to the number of test cases that will have to be designed to fully exercise the application.</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Use Case-Oriented Metrics…</a:t>
            </a:r>
            <a:endParaRPr lang="en-IN" dirty="0"/>
          </a:p>
        </p:txBody>
      </p:sp>
      <p:sp>
        <p:nvSpPr>
          <p:cNvPr id="3" name="Content Placeholder 2"/>
          <p:cNvSpPr>
            <a:spLocks noGrp="1"/>
          </p:cNvSpPr>
          <p:nvPr>
            <p:ph sz="quarter" idx="1"/>
          </p:nvPr>
        </p:nvSpPr>
        <p:spPr/>
        <p:txBody>
          <a:bodyPr/>
          <a:lstStyle/>
          <a:p>
            <a:r>
              <a:rPr lang="en-IN" dirty="0" smtClean="0"/>
              <a:t>Use cases can be created at vastly different levels of abstraction, there is no standard “size” for a use case.</a:t>
            </a:r>
            <a:endParaRPr lang="en-IN" i="1" dirty="0" smtClean="0"/>
          </a:p>
          <a:p>
            <a:r>
              <a:rPr lang="en-IN" i="1" dirty="0" smtClean="0"/>
              <a:t>use-case points (UCPs) as a mechanism for estimating </a:t>
            </a:r>
            <a:r>
              <a:rPr lang="en-IN" dirty="0" smtClean="0"/>
              <a:t>project effort and other characteristics.</a:t>
            </a:r>
          </a:p>
          <a:p>
            <a:r>
              <a:rPr lang="en-IN" dirty="0" smtClean="0"/>
              <a:t>The UCP is a function of the number of actors and transactions implied by the use-case models.</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Metrics for Software Quality</a:t>
            </a:r>
            <a:endParaRPr lang="en-IN" dirty="0"/>
          </a:p>
        </p:txBody>
      </p:sp>
      <p:sp>
        <p:nvSpPr>
          <p:cNvPr id="3" name="Content Placeholder 2"/>
          <p:cNvSpPr>
            <a:spLocks noGrp="1"/>
          </p:cNvSpPr>
          <p:nvPr>
            <p:ph sz="quarter" idx="1"/>
          </p:nvPr>
        </p:nvSpPr>
        <p:spPr/>
        <p:txBody>
          <a:bodyPr>
            <a:normAutofit lnSpcReduction="10000"/>
          </a:bodyPr>
          <a:lstStyle/>
          <a:p>
            <a:r>
              <a:rPr lang="en-IN" dirty="0" smtClean="0"/>
              <a:t>You can use measurement to assess the quality of the requirements  and design models, the source code, and the test cases that have been created as the software is  engineered.</a:t>
            </a:r>
          </a:p>
          <a:p>
            <a:r>
              <a:rPr lang="en-IN" dirty="0" smtClean="0"/>
              <a:t>A project manager must also evaluate quality as the project progresses. </a:t>
            </a:r>
          </a:p>
          <a:p>
            <a:r>
              <a:rPr lang="en-IN" dirty="0" smtClean="0"/>
              <a:t>Private metrics collected by individual software engineers are combined to provide project-level results.</a:t>
            </a:r>
          </a:p>
          <a:p>
            <a:r>
              <a:rPr lang="en-IN" dirty="0" smtClean="0"/>
              <a:t>Although there are many measures of software quality, correctness, maintainability, integrity, and usability provide useful indicators for the project team.</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IN" dirty="0" smtClean="0"/>
              <a:t>Metrics for Software Quality…..</a:t>
            </a:r>
            <a:endParaRPr lang="en-IN" dirty="0"/>
          </a:p>
        </p:txBody>
      </p:sp>
      <p:sp>
        <p:nvSpPr>
          <p:cNvPr id="3" name="Content Placeholder 2"/>
          <p:cNvSpPr>
            <a:spLocks noGrp="1"/>
          </p:cNvSpPr>
          <p:nvPr>
            <p:ph sz="quarter" idx="1"/>
          </p:nvPr>
        </p:nvSpPr>
        <p:spPr/>
        <p:txBody>
          <a:bodyPr>
            <a:normAutofit lnSpcReduction="10000"/>
          </a:bodyPr>
          <a:lstStyle/>
          <a:p>
            <a:r>
              <a:rPr lang="en-IN" sz="2800" dirty="0" smtClean="0"/>
              <a:t>Correctness</a:t>
            </a:r>
            <a:endParaRPr lang="en-IN" sz="1600" dirty="0" smtClean="0"/>
          </a:p>
          <a:p>
            <a:pPr lvl="1"/>
            <a:r>
              <a:rPr lang="en-IN" dirty="0" smtClean="0"/>
              <a:t>This is the number of defects per KLOC, where a defect is a verified lack of conformance to requirements</a:t>
            </a:r>
            <a:endParaRPr lang="en-IN" sz="1400" dirty="0" smtClean="0"/>
          </a:p>
          <a:p>
            <a:pPr lvl="1"/>
            <a:r>
              <a:rPr lang="en-IN" dirty="0" smtClean="0"/>
              <a:t>Defects are those problems reported by a program user after the program is released for general use</a:t>
            </a:r>
            <a:endParaRPr lang="en-IN" sz="1400" dirty="0" smtClean="0"/>
          </a:p>
          <a:p>
            <a:r>
              <a:rPr lang="en-IN" sz="2800" dirty="0" smtClean="0"/>
              <a:t>Maintainability</a:t>
            </a:r>
            <a:endParaRPr lang="en-IN" sz="1600" dirty="0" smtClean="0"/>
          </a:p>
          <a:p>
            <a:pPr lvl="1"/>
            <a:r>
              <a:rPr lang="en-IN" dirty="0" smtClean="0"/>
              <a:t>This describes the ease with which a program can be </a:t>
            </a:r>
            <a:r>
              <a:rPr lang="en-IN" u="sng" dirty="0" smtClean="0"/>
              <a:t>corrected</a:t>
            </a:r>
            <a:r>
              <a:rPr lang="en-IN" dirty="0" smtClean="0"/>
              <a:t> if an error is found, </a:t>
            </a:r>
            <a:r>
              <a:rPr lang="en-IN" u="sng" dirty="0" smtClean="0"/>
              <a:t>adapted</a:t>
            </a:r>
            <a:r>
              <a:rPr lang="en-IN" dirty="0" smtClean="0"/>
              <a:t> if the environment changes, or </a:t>
            </a:r>
            <a:r>
              <a:rPr lang="en-IN" u="sng" dirty="0" smtClean="0"/>
              <a:t>enhanced</a:t>
            </a:r>
            <a:r>
              <a:rPr lang="en-IN" dirty="0" smtClean="0"/>
              <a:t> if the customer has changed requirements</a:t>
            </a:r>
            <a:endParaRPr lang="en-IN" sz="1400" dirty="0" smtClean="0"/>
          </a:p>
          <a:p>
            <a:pPr lvl="1"/>
            <a:r>
              <a:rPr lang="en-IN" dirty="0" smtClean="0"/>
              <a:t>Mean time to change (MTTC) : the time to analyze, design, implement, test, and distribute a change to all users</a:t>
            </a:r>
            <a:endParaRPr lang="en-IN" sz="1400" dirty="0" smtClean="0"/>
          </a:p>
          <a:p>
            <a:pPr lvl="2"/>
            <a:r>
              <a:rPr lang="en-IN" dirty="0" smtClean="0"/>
              <a:t>Maintainable programs on average have a lower MTTC</a:t>
            </a:r>
            <a:endParaRPr lang="en-IN" sz="1100" dirty="0" smtClean="0"/>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Metrics for Software Quality…..</a:t>
            </a:r>
            <a:endParaRPr lang="en-IN" dirty="0"/>
          </a:p>
        </p:txBody>
      </p:sp>
      <p:sp>
        <p:nvSpPr>
          <p:cNvPr id="3" name="Content Placeholder 2"/>
          <p:cNvSpPr>
            <a:spLocks noGrp="1"/>
          </p:cNvSpPr>
          <p:nvPr>
            <p:ph sz="quarter" idx="1"/>
          </p:nvPr>
        </p:nvSpPr>
        <p:spPr/>
        <p:txBody>
          <a:bodyPr>
            <a:normAutofit/>
          </a:bodyPr>
          <a:lstStyle/>
          <a:p>
            <a:pPr>
              <a:buFont typeface="Symbol" pitchFamily="18" charset="2"/>
              <a:buChar char="·"/>
            </a:pPr>
            <a:r>
              <a:rPr lang="en-US" b="1" dirty="0" smtClean="0"/>
              <a:t>integrity</a:t>
            </a:r>
          </a:p>
          <a:p>
            <a:pPr lvl="1"/>
            <a:r>
              <a:rPr lang="en-US" dirty="0" smtClean="0"/>
              <a:t>measures system’s ability to withstand attacks on its security</a:t>
            </a:r>
          </a:p>
          <a:p>
            <a:r>
              <a:rPr lang="en-IN" sz="2800" dirty="0" smtClean="0"/>
              <a:t>To measure integrity, two additional attributes must be defined: </a:t>
            </a:r>
          </a:p>
          <a:p>
            <a:pPr lvl="3"/>
            <a:r>
              <a:rPr lang="en-IN" sz="2200" dirty="0" smtClean="0"/>
              <a:t>threat </a:t>
            </a:r>
          </a:p>
          <a:p>
            <a:pPr lvl="3"/>
            <a:r>
              <a:rPr lang="en-IN" sz="2200" dirty="0" smtClean="0"/>
              <a:t> security.</a:t>
            </a:r>
          </a:p>
          <a:p>
            <a:r>
              <a:rPr lang="en-IN" i="1" dirty="0" smtClean="0"/>
              <a:t>Threat is the </a:t>
            </a:r>
            <a:r>
              <a:rPr lang="en-IN" dirty="0" smtClean="0"/>
              <a:t>probability that an attack of a specific type will occur within a given time.</a:t>
            </a:r>
          </a:p>
          <a:p>
            <a:r>
              <a:rPr lang="en-IN" i="1" dirty="0" smtClean="0"/>
              <a:t>Security </a:t>
            </a:r>
            <a:r>
              <a:rPr lang="en-IN" dirty="0" smtClean="0"/>
              <a:t>is the probability that the attack of a specific type will be repelled.</a:t>
            </a:r>
          </a:p>
          <a:p>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Metrics for Software Quality…..</a:t>
            </a:r>
            <a:endParaRPr lang="en-IN" dirty="0"/>
          </a:p>
        </p:txBody>
      </p:sp>
      <p:sp>
        <p:nvSpPr>
          <p:cNvPr id="3" name="Content Placeholder 2"/>
          <p:cNvSpPr>
            <a:spLocks noGrp="1"/>
          </p:cNvSpPr>
          <p:nvPr>
            <p:ph sz="quarter" idx="1"/>
          </p:nvPr>
        </p:nvSpPr>
        <p:spPr/>
        <p:txBody>
          <a:bodyPr/>
          <a:lstStyle/>
          <a:p>
            <a:r>
              <a:rPr lang="en-IN" dirty="0" smtClean="0"/>
              <a:t>The integrity of a system can then be defined as:</a:t>
            </a:r>
          </a:p>
          <a:p>
            <a:pPr>
              <a:buNone/>
            </a:pPr>
            <a:r>
              <a:rPr lang="en-IN" dirty="0" smtClean="0"/>
              <a:t>     Integrity = ∑ [1 – (threat * (1 – security))]</a:t>
            </a:r>
          </a:p>
          <a:p>
            <a:r>
              <a:rPr lang="en-IN" dirty="0" smtClean="0"/>
              <a:t>For example, if threat (the probability that an attack will occur) is 0.25 and security (the likelihood of repelling an attack) is 0.95, the integrity of the system is 0.99 (very high).</a:t>
            </a:r>
          </a:p>
          <a:p>
            <a:r>
              <a:rPr lang="en-IN" b="1" dirty="0" smtClean="0"/>
              <a:t>Usability.</a:t>
            </a:r>
          </a:p>
          <a:p>
            <a:pPr lvl="1"/>
            <a:r>
              <a:rPr lang="en-IN" dirty="0" smtClean="0"/>
              <a:t>Usability is an attempt to quantify ease of use and can be measured in terms of </a:t>
            </a:r>
            <a:r>
              <a:rPr lang="en-IN" smtClean="0"/>
              <a:t>the characteristics</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Arguments for Software Metrics</a:t>
            </a:r>
            <a:endParaRPr lang="en-IN" dirty="0"/>
          </a:p>
        </p:txBody>
      </p:sp>
      <p:sp>
        <p:nvSpPr>
          <p:cNvPr id="3" name="Content Placeholder 2"/>
          <p:cNvSpPr>
            <a:spLocks noGrp="1"/>
          </p:cNvSpPr>
          <p:nvPr>
            <p:ph sz="quarter" idx="1"/>
          </p:nvPr>
        </p:nvSpPr>
        <p:spPr/>
        <p:txBody>
          <a:bodyPr>
            <a:normAutofit lnSpcReduction="10000"/>
          </a:bodyPr>
          <a:lstStyle/>
          <a:p>
            <a:r>
              <a:rPr lang="en-IN" dirty="0" smtClean="0"/>
              <a:t>Most software developers do not measure, and most have little desire to begin</a:t>
            </a:r>
          </a:p>
          <a:p>
            <a:r>
              <a:rPr lang="en-IN" dirty="0" smtClean="0"/>
              <a:t>Establishing a successful company-wide software metrics program can be a </a:t>
            </a:r>
            <a:r>
              <a:rPr lang="en-IN" u="sng" dirty="0" smtClean="0"/>
              <a:t>multi-year</a:t>
            </a:r>
            <a:r>
              <a:rPr lang="en-IN" dirty="0" smtClean="0"/>
              <a:t> effort</a:t>
            </a:r>
          </a:p>
          <a:p>
            <a:r>
              <a:rPr lang="en-IN" dirty="0" smtClean="0"/>
              <a:t>But if we do not measure, there is no real way of determining whether we are improving</a:t>
            </a:r>
          </a:p>
          <a:p>
            <a:r>
              <a:rPr lang="en-IN" dirty="0" smtClean="0"/>
              <a:t>Measurement is used to establish a process baseline from which improvements can be assessed</a:t>
            </a:r>
          </a:p>
          <a:p>
            <a:r>
              <a:rPr lang="en-IN" dirty="0" smtClean="0"/>
              <a:t>Software metrics help people to develop better project estimates, produce higher-quality systems, and get products out the door on time</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Software Metrics Baseline Process</a:t>
            </a:r>
            <a:endParaRPr lang="en-IN" dirty="0"/>
          </a:p>
        </p:txBody>
      </p:sp>
      <p:pic>
        <p:nvPicPr>
          <p:cNvPr id="4" name="Content Placeholder 3" descr="Capture.PNG"/>
          <p:cNvPicPr>
            <a:picLocks noGrp="1" noChangeAspect="1"/>
          </p:cNvPicPr>
          <p:nvPr>
            <p:ph sz="quarter" idx="1"/>
          </p:nvPr>
        </p:nvPicPr>
        <p:blipFill>
          <a:blip r:embed="rId2"/>
          <a:stretch>
            <a:fillRect/>
          </a:stretch>
        </p:blipFill>
        <p:spPr>
          <a:xfrm>
            <a:off x="914400" y="1507599"/>
            <a:ext cx="7772400" cy="4452401"/>
          </a:xfrm>
        </p:spPr>
      </p:pic>
      <p:sp>
        <p:nvSpPr>
          <p:cNvPr id="5" name="Slide Number Placeholder 4"/>
          <p:cNvSpPr>
            <a:spLocks noGrp="1"/>
          </p:cNvSpPr>
          <p:nvPr>
            <p:ph type="sldNum" sz="quarter" idx="12"/>
          </p:nvPr>
        </p:nvSpPr>
        <p:spPr/>
        <p:txBody>
          <a:bodyPr/>
          <a:lstStyle/>
          <a:p>
            <a:fld id="{B6F15528-21DE-4FAA-801E-634DDDAF4B2B}"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are Metrics?</a:t>
            </a:r>
            <a:endParaRPr lang="en-IN" dirty="0"/>
          </a:p>
        </p:txBody>
      </p:sp>
      <p:sp>
        <p:nvSpPr>
          <p:cNvPr id="3" name="Content Placeholder 2"/>
          <p:cNvSpPr>
            <a:spLocks noGrp="1"/>
          </p:cNvSpPr>
          <p:nvPr>
            <p:ph sz="quarter" idx="1"/>
          </p:nvPr>
        </p:nvSpPr>
        <p:spPr/>
        <p:txBody>
          <a:bodyPr>
            <a:normAutofit fontScale="92500" lnSpcReduction="20000"/>
          </a:bodyPr>
          <a:lstStyle/>
          <a:p>
            <a:r>
              <a:rPr lang="en-IN" dirty="0" smtClean="0"/>
              <a:t>Software metrics are quantitative measures</a:t>
            </a:r>
          </a:p>
          <a:p>
            <a:r>
              <a:rPr lang="en-IN" dirty="0" smtClean="0"/>
              <a:t>They are a management tool</a:t>
            </a:r>
          </a:p>
          <a:p>
            <a:r>
              <a:rPr lang="en-IN" dirty="0" smtClean="0"/>
              <a:t>They offer insight into the effectiveness of the software process and the projects.</a:t>
            </a:r>
          </a:p>
          <a:p>
            <a:r>
              <a:rPr lang="en-IN" dirty="0" smtClean="0"/>
              <a:t>Basic quality and productivity data are collected</a:t>
            </a:r>
          </a:p>
          <a:p>
            <a:r>
              <a:rPr lang="en-IN" dirty="0" smtClean="0"/>
              <a:t>These data are analyzed, compared against past averages, and assessed</a:t>
            </a:r>
          </a:p>
          <a:p>
            <a:r>
              <a:rPr lang="en-IN" dirty="0" smtClean="0"/>
              <a:t>The goal is to determine whether quality and productivity improvements have occurred</a:t>
            </a:r>
          </a:p>
          <a:p>
            <a:r>
              <a:rPr lang="en-IN" dirty="0" smtClean="0"/>
              <a:t>The data can also be used to pinpoint problem areas</a:t>
            </a:r>
          </a:p>
          <a:p>
            <a:r>
              <a:rPr lang="en-IN" dirty="0" smtClean="0"/>
              <a:t>Remedies can then be developed and the software process can be improved</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Establishing a Metrics Baseline</a:t>
            </a:r>
            <a:endParaRPr lang="en-IN" dirty="0"/>
          </a:p>
        </p:txBody>
      </p:sp>
      <p:sp>
        <p:nvSpPr>
          <p:cNvPr id="3" name="Content Placeholder 2"/>
          <p:cNvSpPr>
            <a:spLocks noGrp="1"/>
          </p:cNvSpPr>
          <p:nvPr>
            <p:ph sz="quarter" idx="1"/>
          </p:nvPr>
        </p:nvSpPr>
        <p:spPr/>
        <p:txBody>
          <a:bodyPr>
            <a:normAutofit fontScale="92500" lnSpcReduction="20000"/>
          </a:bodyPr>
          <a:lstStyle/>
          <a:p>
            <a:r>
              <a:rPr lang="en-IN" sz="2800" dirty="0" smtClean="0"/>
              <a:t>By establishing a metrics baseline, benefits can be obtained at the software process, product, and project levels</a:t>
            </a:r>
            <a:endParaRPr lang="en-IN" sz="1600" dirty="0" smtClean="0"/>
          </a:p>
          <a:p>
            <a:r>
              <a:rPr lang="en-IN" sz="2800" dirty="0" smtClean="0"/>
              <a:t>The same metrics can serve many masters</a:t>
            </a:r>
            <a:endParaRPr lang="en-IN" sz="1600" dirty="0" smtClean="0"/>
          </a:p>
          <a:p>
            <a:r>
              <a:rPr lang="en-IN" sz="2800" dirty="0" smtClean="0"/>
              <a:t>The </a:t>
            </a:r>
            <a:r>
              <a:rPr lang="en-IN" sz="2800" u="sng" dirty="0" smtClean="0"/>
              <a:t>baseline</a:t>
            </a:r>
            <a:r>
              <a:rPr lang="en-IN" sz="2800" dirty="0" smtClean="0"/>
              <a:t> consists of data collected from past projects</a:t>
            </a:r>
            <a:endParaRPr lang="en-IN" sz="1600" dirty="0" smtClean="0"/>
          </a:p>
          <a:p>
            <a:r>
              <a:rPr lang="en-IN" sz="2800" dirty="0" smtClean="0"/>
              <a:t>Baseline data must have the following attributes</a:t>
            </a:r>
            <a:endParaRPr lang="en-IN" sz="1600" dirty="0" smtClean="0"/>
          </a:p>
          <a:p>
            <a:pPr lvl="1"/>
            <a:r>
              <a:rPr lang="en-IN" dirty="0" smtClean="0"/>
              <a:t>Data must be reasonably </a:t>
            </a:r>
            <a:r>
              <a:rPr lang="en-IN" u="sng" dirty="0" smtClean="0"/>
              <a:t>accurate</a:t>
            </a:r>
            <a:r>
              <a:rPr lang="en-IN" dirty="0" smtClean="0"/>
              <a:t> (guesses should be avoided)</a:t>
            </a:r>
            <a:endParaRPr lang="en-IN" sz="1400" dirty="0" smtClean="0"/>
          </a:p>
          <a:p>
            <a:pPr lvl="1"/>
            <a:r>
              <a:rPr lang="en-IN" dirty="0" smtClean="0"/>
              <a:t>Data should be collected for </a:t>
            </a:r>
            <a:r>
              <a:rPr lang="en-IN" u="sng" dirty="0" smtClean="0"/>
              <a:t>as many projects as possible</a:t>
            </a:r>
            <a:endParaRPr lang="en-IN" sz="1400" dirty="0" smtClean="0"/>
          </a:p>
          <a:p>
            <a:pPr lvl="1"/>
            <a:r>
              <a:rPr lang="en-IN" dirty="0" smtClean="0"/>
              <a:t>Measures must be </a:t>
            </a:r>
            <a:r>
              <a:rPr lang="en-IN" u="sng" dirty="0" smtClean="0"/>
              <a:t>consistent</a:t>
            </a:r>
            <a:r>
              <a:rPr lang="en-IN" dirty="0" smtClean="0"/>
              <a:t> (e.g., a line of code must be interpreted consistently across all projects)</a:t>
            </a:r>
            <a:endParaRPr lang="en-IN" sz="1400" dirty="0" smtClean="0"/>
          </a:p>
          <a:p>
            <a:pPr lvl="1"/>
            <a:r>
              <a:rPr lang="en-IN" dirty="0" smtClean="0"/>
              <a:t>Past applications should be </a:t>
            </a:r>
            <a:r>
              <a:rPr lang="en-IN" u="sng" dirty="0" smtClean="0"/>
              <a:t>similar</a:t>
            </a:r>
            <a:r>
              <a:rPr lang="en-IN" dirty="0" smtClean="0"/>
              <a:t> to the work that is to be estimated</a:t>
            </a:r>
            <a:endParaRPr lang="en-IN" sz="1400" dirty="0" smtClean="0"/>
          </a:p>
          <a:p>
            <a:r>
              <a:rPr lang="en-IN" sz="2800" dirty="0" smtClean="0"/>
              <a:t>After data is collected and metrics are computed, the metrics should be evaluated and applied during estimation, technical work, project control, and process improvement</a:t>
            </a:r>
            <a:endParaRPr lang="en-IN" sz="1600" dirty="0" smtClean="0"/>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Uses of Measurement</a:t>
            </a:r>
            <a:endParaRPr lang="en-IN" dirty="0"/>
          </a:p>
        </p:txBody>
      </p:sp>
      <p:sp>
        <p:nvSpPr>
          <p:cNvPr id="3" name="Content Placeholder 2"/>
          <p:cNvSpPr>
            <a:spLocks noGrp="1"/>
          </p:cNvSpPr>
          <p:nvPr>
            <p:ph sz="quarter" idx="1"/>
          </p:nvPr>
        </p:nvSpPr>
        <p:spPr/>
        <p:txBody>
          <a:bodyPr/>
          <a:lstStyle/>
          <a:p>
            <a:r>
              <a:rPr lang="en-IN" dirty="0" smtClean="0"/>
              <a:t>Can be applied to the software </a:t>
            </a:r>
            <a:r>
              <a:rPr lang="en-IN" u="sng" dirty="0" smtClean="0"/>
              <a:t>process</a:t>
            </a:r>
            <a:r>
              <a:rPr lang="en-IN" dirty="0" smtClean="0"/>
              <a:t> with the intent of improving it on a continuous basis</a:t>
            </a:r>
          </a:p>
          <a:p>
            <a:r>
              <a:rPr lang="en-IN" dirty="0" smtClean="0"/>
              <a:t>Can be used throughout a software </a:t>
            </a:r>
            <a:r>
              <a:rPr lang="en-IN" u="sng" dirty="0" smtClean="0"/>
              <a:t>project</a:t>
            </a:r>
            <a:r>
              <a:rPr lang="en-IN" dirty="0" smtClean="0"/>
              <a:t> to assist in estimation, quality control, productivity assessment, and project control</a:t>
            </a:r>
          </a:p>
          <a:p>
            <a:r>
              <a:rPr lang="en-IN" dirty="0" smtClean="0"/>
              <a:t>Can be used to help assess the quality of software </a:t>
            </a:r>
            <a:r>
              <a:rPr lang="en-IN" u="sng" dirty="0" smtClean="0"/>
              <a:t>work products</a:t>
            </a:r>
            <a:r>
              <a:rPr lang="en-IN" dirty="0" smtClean="0"/>
              <a:t> and to assist in tactical decision making as a project proceeds</a:t>
            </a:r>
          </a:p>
          <a:p>
            <a:pPr>
              <a:buNone/>
            </a:pP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7"/>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fontScale="90000"/>
          </a:bodyPr>
          <a:lstStyle/>
          <a:p>
            <a:pPr marL="0" lvl="0" indent="0" algn="l" rtl="0">
              <a:spcBef>
                <a:spcPts val="0"/>
              </a:spcBef>
              <a:spcAft>
                <a:spcPts val="0"/>
              </a:spcAft>
              <a:buClr>
                <a:schemeClr val="dk2"/>
              </a:buClr>
              <a:buSzPct val="100000"/>
              <a:buFont typeface="Libre Franklin"/>
              <a:buNone/>
            </a:pPr>
            <a:r>
              <a:rPr lang="en-IN" b="1" dirty="0" smtClean="0"/>
              <a:t/>
            </a:r>
            <a:br>
              <a:rPr lang="en-IN" b="1" dirty="0" smtClean="0"/>
            </a:br>
            <a:r>
              <a:rPr lang="en-IN" b="1" dirty="0" smtClean="0"/>
              <a:t/>
            </a:r>
            <a:br>
              <a:rPr lang="en-IN" b="1" dirty="0" smtClean="0"/>
            </a:br>
            <a:r>
              <a:rPr lang="en-IN" b="1" dirty="0" smtClean="0"/>
              <a:t>What </a:t>
            </a:r>
            <a:r>
              <a:rPr lang="en-IN" b="1" dirty="0"/>
              <a:t>to be measured? </a:t>
            </a:r>
            <a:br>
              <a:rPr lang="en-IN" b="1" dirty="0"/>
            </a:br>
            <a:endParaRPr/>
          </a:p>
        </p:txBody>
      </p:sp>
      <p:sp>
        <p:nvSpPr>
          <p:cNvPr id="147" name="Google Shape;147;p7"/>
          <p:cNvSpPr txBox="1">
            <a:spLocks noGrp="1"/>
          </p:cNvSpPr>
          <p:nvPr>
            <p:ph type="body" idx="1"/>
          </p:nvPr>
        </p:nvSpPr>
        <p:spPr>
          <a:xfrm>
            <a:off x="914400" y="988825"/>
            <a:ext cx="7772400" cy="5031000"/>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spcBef>
                <a:spcPts val="370"/>
              </a:spcBef>
              <a:spcAft>
                <a:spcPts val="0"/>
              </a:spcAft>
              <a:buNone/>
            </a:pPr>
            <a:endParaRPr/>
          </a:p>
          <a:p>
            <a:pPr marL="548640" lvl="1" indent="-209169" algn="l" rtl="0">
              <a:spcBef>
                <a:spcPts val="370"/>
              </a:spcBef>
              <a:spcAft>
                <a:spcPts val="0"/>
              </a:spcAft>
              <a:buSzPct val="78461"/>
              <a:buChar char="⚫"/>
            </a:pPr>
            <a:r>
              <a:rPr lang="en-IN" sz="2600" b="1" dirty="0"/>
              <a:t>Characteristics of the software product:</a:t>
            </a:r>
            <a:endParaRPr sz="2600" b="1"/>
          </a:p>
          <a:p>
            <a:pPr marL="1097280" lvl="3" indent="-213359" algn="l" rtl="0">
              <a:spcBef>
                <a:spcPts val="370"/>
              </a:spcBef>
              <a:spcAft>
                <a:spcPts val="0"/>
              </a:spcAft>
              <a:buSzPct val="80000"/>
              <a:buChar char="⚫"/>
            </a:pPr>
            <a:r>
              <a:rPr lang="en-IN" dirty="0"/>
              <a:t>Software size and complexity</a:t>
            </a:r>
            <a:endParaRPr/>
          </a:p>
          <a:p>
            <a:pPr marL="1097280" lvl="3" indent="-213359" algn="l" rtl="0">
              <a:spcBef>
                <a:spcPts val="370"/>
              </a:spcBef>
              <a:spcAft>
                <a:spcPts val="0"/>
              </a:spcAft>
              <a:buSzPct val="80000"/>
              <a:buChar char="⚫"/>
            </a:pPr>
            <a:r>
              <a:rPr lang="en-IN" dirty="0"/>
              <a:t>Software reliability and quality</a:t>
            </a:r>
            <a:endParaRPr/>
          </a:p>
          <a:p>
            <a:pPr marL="1097280" lvl="3" indent="-213359" algn="l" rtl="0">
              <a:spcBef>
                <a:spcPts val="370"/>
              </a:spcBef>
              <a:spcAft>
                <a:spcPts val="0"/>
              </a:spcAft>
              <a:buSzPct val="80000"/>
              <a:buChar char="⚫"/>
            </a:pPr>
            <a:r>
              <a:rPr lang="en-IN" dirty="0"/>
              <a:t>Functionalities </a:t>
            </a:r>
            <a:endParaRPr/>
          </a:p>
          <a:p>
            <a:pPr marL="1097280" lvl="3" indent="-213359" algn="l" rtl="0">
              <a:spcBef>
                <a:spcPts val="370"/>
              </a:spcBef>
              <a:spcAft>
                <a:spcPts val="0"/>
              </a:spcAft>
              <a:buSzPct val="80000"/>
              <a:buChar char="⚫"/>
            </a:pPr>
            <a:r>
              <a:rPr lang="en-IN" dirty="0"/>
              <a:t>Performance </a:t>
            </a:r>
            <a:endParaRPr/>
          </a:p>
          <a:p>
            <a:pPr marL="274320" lvl="0" indent="0" algn="l" rtl="0">
              <a:spcBef>
                <a:spcPts val="0"/>
              </a:spcBef>
              <a:spcAft>
                <a:spcPts val="0"/>
              </a:spcAft>
              <a:buNone/>
            </a:pPr>
            <a:endParaRPr/>
          </a:p>
          <a:p>
            <a:pPr marL="548640" lvl="1" indent="-231838" algn="l" rtl="0">
              <a:spcBef>
                <a:spcPts val="370"/>
              </a:spcBef>
              <a:spcAft>
                <a:spcPts val="0"/>
              </a:spcAft>
              <a:buSzPct val="78461"/>
              <a:buChar char="⚫"/>
            </a:pPr>
            <a:r>
              <a:rPr lang="en-IN" sz="2600" b="1" dirty="0"/>
              <a:t>Characteristics of the software project:</a:t>
            </a:r>
            <a:endParaRPr sz="2600" b="1"/>
          </a:p>
          <a:p>
            <a:pPr marL="1097280" lvl="3" indent="-220821" algn="l" rtl="0">
              <a:spcBef>
                <a:spcPts val="370"/>
              </a:spcBef>
              <a:spcAft>
                <a:spcPts val="0"/>
              </a:spcAft>
              <a:buSzPct val="85000"/>
              <a:buChar char="⚫"/>
            </a:pPr>
            <a:r>
              <a:rPr lang="en-IN" dirty="0"/>
              <a:t>Number of software developer</a:t>
            </a:r>
            <a:endParaRPr/>
          </a:p>
          <a:p>
            <a:pPr marL="1097280" lvl="3" indent="-220821" algn="l" rtl="0">
              <a:spcBef>
                <a:spcPts val="370"/>
              </a:spcBef>
              <a:spcAft>
                <a:spcPts val="0"/>
              </a:spcAft>
              <a:buSzPct val="85000"/>
              <a:buChar char="⚫"/>
            </a:pPr>
            <a:r>
              <a:rPr lang="en-IN" dirty="0"/>
              <a:t>Staffing pattern over the life cycle of software</a:t>
            </a:r>
            <a:endParaRPr/>
          </a:p>
          <a:p>
            <a:pPr marL="1097280" lvl="3" indent="-220821" algn="l" rtl="0">
              <a:spcBef>
                <a:spcPts val="370"/>
              </a:spcBef>
              <a:spcAft>
                <a:spcPts val="0"/>
              </a:spcAft>
              <a:buSzPct val="85000"/>
              <a:buChar char="⚫"/>
            </a:pPr>
            <a:r>
              <a:rPr lang="en-IN" dirty="0"/>
              <a:t>Cost and schedule</a:t>
            </a:r>
            <a:endParaRPr/>
          </a:p>
          <a:p>
            <a:pPr marL="1097280" lvl="3" indent="-220821" algn="l" rtl="0">
              <a:spcBef>
                <a:spcPts val="370"/>
              </a:spcBef>
              <a:spcAft>
                <a:spcPts val="0"/>
              </a:spcAft>
              <a:buSzPct val="85000"/>
              <a:buChar char="⚫"/>
            </a:pPr>
            <a:r>
              <a:rPr lang="en-IN" dirty="0"/>
              <a:t>Productivity</a:t>
            </a:r>
            <a:endParaRPr/>
          </a:p>
          <a:p>
            <a:pPr marL="1097280" lvl="0" indent="0" algn="l" rtl="0">
              <a:spcBef>
                <a:spcPts val="580"/>
              </a:spcBef>
              <a:spcAft>
                <a:spcPts val="0"/>
              </a:spcAft>
              <a:buNone/>
            </a:pPr>
            <a:endParaRPr/>
          </a:p>
          <a:p>
            <a:pPr marL="548640" marR="0" lvl="1" indent="-231838" algn="l" rtl="0">
              <a:lnSpc>
                <a:spcPct val="100000"/>
              </a:lnSpc>
              <a:spcBef>
                <a:spcPts val="370"/>
              </a:spcBef>
              <a:spcAft>
                <a:spcPts val="0"/>
              </a:spcAft>
              <a:buSzPct val="78461"/>
              <a:buChar char="⚫"/>
            </a:pPr>
            <a:r>
              <a:rPr lang="en-IN" sz="2600" b="1" dirty="0"/>
              <a:t>Characteristics of software process:</a:t>
            </a:r>
            <a:endParaRPr sz="2600" b="1"/>
          </a:p>
          <a:p>
            <a:pPr marL="1097280" marR="0" lvl="3" indent="-220821" algn="l" rtl="0">
              <a:lnSpc>
                <a:spcPct val="100000"/>
              </a:lnSpc>
              <a:spcBef>
                <a:spcPts val="370"/>
              </a:spcBef>
              <a:spcAft>
                <a:spcPts val="0"/>
              </a:spcAft>
              <a:buSzPct val="85000"/>
              <a:buChar char="⚫"/>
            </a:pPr>
            <a:r>
              <a:rPr lang="en-IN" dirty="0"/>
              <a:t>Methods, tools, and techniques used for software development</a:t>
            </a:r>
            <a:endParaRPr/>
          </a:p>
          <a:p>
            <a:pPr marL="1097280" marR="0" lvl="3" indent="-220821" algn="l" rtl="0">
              <a:lnSpc>
                <a:spcPct val="100000"/>
              </a:lnSpc>
              <a:spcBef>
                <a:spcPts val="370"/>
              </a:spcBef>
              <a:spcAft>
                <a:spcPts val="0"/>
              </a:spcAft>
              <a:buSzPct val="65384"/>
              <a:buChar char="⚫"/>
            </a:pPr>
            <a:r>
              <a:rPr lang="en-IN" dirty="0"/>
              <a:t>Efficiency of detection of fault</a:t>
            </a:r>
            <a:endParaRPr sz="2600" b="1"/>
          </a:p>
          <a:p>
            <a:pPr marL="1097280" lvl="3" indent="-228600" algn="l" rtl="0">
              <a:spcBef>
                <a:spcPts val="370"/>
              </a:spcBef>
              <a:spcAft>
                <a:spcPts val="0"/>
              </a:spcAft>
              <a:buClr>
                <a:schemeClr val="dk1"/>
              </a:buClr>
              <a:buSzPct val="80000"/>
              <a:buFont typeface="Arial"/>
              <a:buNone/>
            </a:pPr>
            <a:endParaRPr/>
          </a:p>
          <a:p>
            <a:pPr marL="0" lvl="0" indent="0" algn="l" rtl="0">
              <a:spcBef>
                <a:spcPts val="370"/>
              </a:spcBef>
              <a:spcAft>
                <a:spcPts val="0"/>
              </a:spcAft>
              <a:buNone/>
            </a:pPr>
            <a:endParaRPr/>
          </a:p>
          <a:p>
            <a:pPr marL="1371600" lvl="4" indent="-111125" algn="l" rtl="0">
              <a:spcBef>
                <a:spcPts val="370"/>
              </a:spcBef>
              <a:spcAft>
                <a:spcPts val="0"/>
              </a:spcAft>
              <a:buSzPct val="100000"/>
              <a:buFont typeface="Libre Baskerville"/>
              <a:buNone/>
            </a:pPr>
            <a:endParaRPr/>
          </a:p>
        </p:txBody>
      </p:sp>
      <p:sp>
        <p:nvSpPr>
          <p:cNvPr id="148" name="Google Shape;148;p7"/>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7</a:t>
            </a:fl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Reasons to Measure</a:t>
            </a:r>
            <a:endParaRPr lang="en-IN" dirty="0"/>
          </a:p>
        </p:txBody>
      </p:sp>
      <p:sp>
        <p:nvSpPr>
          <p:cNvPr id="3" name="Content Placeholder 2"/>
          <p:cNvSpPr>
            <a:spLocks noGrp="1"/>
          </p:cNvSpPr>
          <p:nvPr>
            <p:ph sz="quarter" idx="1"/>
          </p:nvPr>
        </p:nvSpPr>
        <p:spPr/>
        <p:txBody>
          <a:bodyPr>
            <a:normAutofit/>
          </a:bodyPr>
          <a:lstStyle/>
          <a:p>
            <a:r>
              <a:rPr lang="en-IN" sz="2800" dirty="0" smtClean="0"/>
              <a:t>To </a:t>
            </a:r>
            <a:r>
              <a:rPr lang="en-IN" sz="2800" u="sng" dirty="0" smtClean="0"/>
              <a:t>characterize</a:t>
            </a:r>
            <a:r>
              <a:rPr lang="en-IN" sz="2800" dirty="0" smtClean="0"/>
              <a:t> in order to</a:t>
            </a:r>
            <a:endParaRPr lang="en-IN" sz="1600" dirty="0" smtClean="0"/>
          </a:p>
          <a:p>
            <a:pPr lvl="1"/>
            <a:r>
              <a:rPr lang="en-IN" dirty="0" smtClean="0"/>
              <a:t>Gain an understanding of processes, products, resources, and environments</a:t>
            </a:r>
            <a:endParaRPr lang="en-IN" sz="1400" dirty="0" smtClean="0"/>
          </a:p>
          <a:p>
            <a:pPr lvl="1"/>
            <a:r>
              <a:rPr lang="en-IN" dirty="0" smtClean="0"/>
              <a:t>Establish baselines for comparisons with future assessments</a:t>
            </a:r>
            <a:endParaRPr lang="en-IN" sz="1400" dirty="0" smtClean="0"/>
          </a:p>
          <a:p>
            <a:r>
              <a:rPr lang="en-IN" sz="2800" dirty="0" smtClean="0"/>
              <a:t>To </a:t>
            </a:r>
            <a:r>
              <a:rPr lang="en-IN" sz="2800" u="sng" dirty="0" smtClean="0"/>
              <a:t>evaluate</a:t>
            </a:r>
            <a:r>
              <a:rPr lang="en-IN" sz="2800" dirty="0" smtClean="0"/>
              <a:t> in order to</a:t>
            </a:r>
            <a:endParaRPr lang="en-IN" sz="1600" dirty="0" smtClean="0"/>
          </a:p>
          <a:p>
            <a:pPr lvl="1"/>
            <a:r>
              <a:rPr lang="en-IN" dirty="0" smtClean="0"/>
              <a:t>Determine status with respect to plans</a:t>
            </a:r>
            <a:endParaRPr lang="en-IN" sz="1400" dirty="0" smtClean="0"/>
          </a:p>
          <a:p>
            <a:r>
              <a:rPr lang="en-IN" sz="2800" dirty="0" smtClean="0"/>
              <a:t>To </a:t>
            </a:r>
            <a:r>
              <a:rPr lang="en-IN" sz="2800" u="sng" dirty="0" smtClean="0"/>
              <a:t>improve</a:t>
            </a:r>
            <a:r>
              <a:rPr lang="en-IN" sz="2800" dirty="0" smtClean="0"/>
              <a:t> in order to</a:t>
            </a:r>
            <a:endParaRPr lang="en-IN" sz="1600" dirty="0" smtClean="0"/>
          </a:p>
          <a:p>
            <a:pPr lvl="1"/>
            <a:r>
              <a:rPr lang="en-IN" dirty="0" smtClean="0"/>
              <a:t>Identify roadblocks, root causes, inefficiencies, and other opportunities for improving product quality and process performance</a:t>
            </a:r>
            <a:endParaRPr lang="en-IN" sz="1400" dirty="0" smtClean="0"/>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Role of Metrics in the </a:t>
            </a:r>
            <a:r>
              <a:rPr lang="en-IN" u="sng" dirty="0" smtClean="0"/>
              <a:t>Process</a:t>
            </a:r>
            <a:r>
              <a:rPr lang="en-IN" dirty="0" smtClean="0"/>
              <a:t> Domain</a:t>
            </a:r>
            <a:endParaRPr lang="en-IN" dirty="0"/>
          </a:p>
        </p:txBody>
      </p:sp>
      <p:sp>
        <p:nvSpPr>
          <p:cNvPr id="3" name="Content Placeholder 2"/>
          <p:cNvSpPr>
            <a:spLocks noGrp="1"/>
          </p:cNvSpPr>
          <p:nvPr>
            <p:ph sz="quarter" idx="1"/>
          </p:nvPr>
        </p:nvSpPr>
        <p:spPr/>
        <p:txBody>
          <a:bodyPr>
            <a:normAutofit lnSpcReduction="10000"/>
          </a:bodyPr>
          <a:lstStyle/>
          <a:p>
            <a:r>
              <a:rPr lang="en-IN" sz="2800" dirty="0" smtClean="0"/>
              <a:t>Process metrics are collected across all projects and over long periods of time</a:t>
            </a:r>
            <a:endParaRPr lang="en-IN" sz="1600" dirty="0" smtClean="0"/>
          </a:p>
          <a:p>
            <a:r>
              <a:rPr lang="en-IN" sz="2800" dirty="0" smtClean="0"/>
              <a:t>They are used for making </a:t>
            </a:r>
            <a:r>
              <a:rPr lang="en-IN" sz="2800" u="sng" dirty="0" smtClean="0"/>
              <a:t>strategic</a:t>
            </a:r>
            <a:r>
              <a:rPr lang="en-IN" sz="2800" dirty="0" smtClean="0"/>
              <a:t> decisions</a:t>
            </a:r>
            <a:endParaRPr lang="en-IN" sz="1600" dirty="0" smtClean="0"/>
          </a:p>
          <a:p>
            <a:r>
              <a:rPr lang="en-IN" sz="2800" dirty="0" smtClean="0"/>
              <a:t>The intent is to provide a set of process indicators that lead to long-term software process improvement</a:t>
            </a:r>
            <a:endParaRPr lang="en-IN" sz="1600" dirty="0" smtClean="0"/>
          </a:p>
          <a:p>
            <a:r>
              <a:rPr lang="en-IN" sz="2800" dirty="0" smtClean="0"/>
              <a:t>The only way to know how/where to improve any process is to</a:t>
            </a:r>
            <a:endParaRPr lang="en-IN" sz="1600" dirty="0" smtClean="0"/>
          </a:p>
          <a:p>
            <a:pPr lvl="1"/>
            <a:r>
              <a:rPr lang="en-IN" dirty="0" smtClean="0"/>
              <a:t>Measure specific </a:t>
            </a:r>
            <a:r>
              <a:rPr lang="en-IN" u="sng" dirty="0" smtClean="0"/>
              <a:t>attributes</a:t>
            </a:r>
            <a:r>
              <a:rPr lang="en-IN" dirty="0" smtClean="0"/>
              <a:t> of the process</a:t>
            </a:r>
            <a:endParaRPr lang="en-IN" sz="1400" dirty="0" smtClean="0"/>
          </a:p>
          <a:p>
            <a:pPr lvl="1"/>
            <a:r>
              <a:rPr lang="en-IN" dirty="0" smtClean="0"/>
              <a:t>Develop a set of meaningful </a:t>
            </a:r>
            <a:r>
              <a:rPr lang="en-IN" u="sng" dirty="0" smtClean="0"/>
              <a:t>metrics</a:t>
            </a:r>
            <a:r>
              <a:rPr lang="en-IN" dirty="0" smtClean="0"/>
              <a:t> based on these attributes</a:t>
            </a:r>
            <a:endParaRPr lang="en-IN" sz="1400" dirty="0" smtClean="0"/>
          </a:p>
          <a:p>
            <a:pPr lvl="1"/>
            <a:r>
              <a:rPr lang="en-IN" dirty="0" smtClean="0"/>
              <a:t>Use the metrics to provide </a:t>
            </a:r>
            <a:r>
              <a:rPr lang="en-IN" u="sng" dirty="0" smtClean="0"/>
              <a:t>indicators</a:t>
            </a:r>
            <a:r>
              <a:rPr lang="en-IN" dirty="0" smtClean="0"/>
              <a:t> that will lead to a strategy for improvement</a:t>
            </a:r>
            <a:endParaRPr lang="en-IN" sz="1400" dirty="0" smtClean="0"/>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3046</TotalTime>
  <Words>2385</Words>
  <Application>Microsoft Office PowerPoint</Application>
  <PresentationFormat>On-screen Show (4:3)</PresentationFormat>
  <Paragraphs>378</Paragraphs>
  <Slides>50</Slides>
  <Notes>2</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Equity</vt:lpstr>
      <vt:lpstr>Introduction to Metrics</vt:lpstr>
      <vt:lpstr>Introduction </vt:lpstr>
      <vt:lpstr>A Quote on Measurement</vt:lpstr>
      <vt:lpstr>What are Software Metrics?</vt:lpstr>
      <vt:lpstr>What are Metrics?</vt:lpstr>
      <vt:lpstr>Uses of Measurement</vt:lpstr>
      <vt:lpstr>  What to be measured?  </vt:lpstr>
      <vt:lpstr>Reasons to Measure</vt:lpstr>
      <vt:lpstr>Role of Metrics in the Process Domain</vt:lpstr>
      <vt:lpstr>Metrics in the Process Domain.......</vt:lpstr>
      <vt:lpstr>Determinants for software quality an organizational  effectiveness.</vt:lpstr>
      <vt:lpstr>Etiquette of Process Metrics</vt:lpstr>
      <vt:lpstr>Role of Metrics in the Project Domain</vt:lpstr>
      <vt:lpstr>Use of Project Metrics</vt:lpstr>
      <vt:lpstr>Use of Project Metrics......</vt:lpstr>
      <vt:lpstr>Categories of Software Measurement</vt:lpstr>
      <vt:lpstr>Size-oriented Metrics</vt:lpstr>
      <vt:lpstr>Size-oriented Metrics</vt:lpstr>
      <vt:lpstr>Size-oriented Metrics.....</vt:lpstr>
      <vt:lpstr>Function-Based Metrics</vt:lpstr>
      <vt:lpstr>Function-Based Metrics</vt:lpstr>
      <vt:lpstr>Function Point Computation</vt:lpstr>
      <vt:lpstr>FPA components</vt:lpstr>
      <vt:lpstr>Function Point Computation…..</vt:lpstr>
      <vt:lpstr>Function Point Computation…..</vt:lpstr>
      <vt:lpstr>Function Point Computation…..</vt:lpstr>
      <vt:lpstr>complexity adjustment value/ factor</vt:lpstr>
      <vt:lpstr>Computing Value Adjustment Factor….</vt:lpstr>
      <vt:lpstr>complexity adjustment value/ factor</vt:lpstr>
      <vt:lpstr>Function Point Computation…..</vt:lpstr>
      <vt:lpstr>Function Point Computation…..</vt:lpstr>
      <vt:lpstr>Function Point Computation…..</vt:lpstr>
      <vt:lpstr>Example </vt:lpstr>
      <vt:lpstr>Example…….</vt:lpstr>
      <vt:lpstr>Example…….</vt:lpstr>
      <vt:lpstr>Example…….</vt:lpstr>
      <vt:lpstr>Function Point Controversy</vt:lpstr>
      <vt:lpstr>Object-oriented Metrics</vt:lpstr>
      <vt:lpstr>Object-oriented Metrics…..</vt:lpstr>
      <vt:lpstr>Object-oriented Metrics</vt:lpstr>
      <vt:lpstr>Object-oriented Metrics...</vt:lpstr>
      <vt:lpstr>Use Case-Oriented Metrics</vt:lpstr>
      <vt:lpstr>Use Case-Oriented Metrics…</vt:lpstr>
      <vt:lpstr>Metrics for Software Quality</vt:lpstr>
      <vt:lpstr>Metrics for Software Quality…..</vt:lpstr>
      <vt:lpstr>Metrics for Software Quality…..</vt:lpstr>
      <vt:lpstr>Metrics for Software Quality…..</vt:lpstr>
      <vt:lpstr>Arguments for Software Metrics</vt:lpstr>
      <vt:lpstr>Software Metrics Baseline Process</vt:lpstr>
      <vt:lpstr>Establishing a Metrics Baseline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and Project Metrics</dc:title>
  <dc:creator>Admin</dc:creator>
  <cp:lastModifiedBy>Admin</cp:lastModifiedBy>
  <cp:revision>88</cp:revision>
  <dcterms:created xsi:type="dcterms:W3CDTF">2006-08-16T00:00:00Z</dcterms:created>
  <dcterms:modified xsi:type="dcterms:W3CDTF">2021-03-21T15:48:10Z</dcterms:modified>
</cp:coreProperties>
</file>