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79" r:id="rId10"/>
    <p:sldId id="280" r:id="rId11"/>
    <p:sldId id="281" r:id="rId12"/>
    <p:sldId id="298" r:id="rId13"/>
    <p:sldId id="304" r:id="rId14"/>
    <p:sldId id="283" r:id="rId15"/>
    <p:sldId id="284" r:id="rId16"/>
    <p:sldId id="299" r:id="rId17"/>
    <p:sldId id="286" r:id="rId18"/>
    <p:sldId id="307" r:id="rId19"/>
    <p:sldId id="308" r:id="rId20"/>
    <p:sldId id="290" r:id="rId21"/>
    <p:sldId id="291" r:id="rId22"/>
    <p:sldId id="292" r:id="rId23"/>
    <p:sldId id="293" r:id="rId24"/>
    <p:sldId id="300" r:id="rId25"/>
    <p:sldId id="301" r:id="rId26"/>
    <p:sldId id="302" r:id="rId27"/>
    <p:sldId id="303" r:id="rId28"/>
    <p:sldId id="305" r:id="rId29"/>
    <p:sldId id="306" r:id="rId30"/>
    <p:sldId id="295" r:id="rId31"/>
    <p:sldId id="297" r:id="rId32"/>
    <p:sldId id="296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2D89C-50A9-4D60-B673-78C17C282766}" type="datetimeFigureOut">
              <a:rPr lang="en-US" smtClean="0"/>
              <a:pPr/>
              <a:t>4/7/2021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E7A27-C335-414D-9AC1-C0756A679E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B903-11D9-496F-8B9C-BDADE5EC553F}" type="datetime1">
              <a:rPr lang="en-US" smtClean="0"/>
              <a:pPr/>
              <a:t>4/7/2021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D9A92-5527-40D9-B09C-64FD887A4936}" type="datetime1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EA1-4C32-4065-92E3-6D7680D35DDF}" type="datetime1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223E-BBDD-4F8D-8DF1-B6DC997D40FC}" type="datetime1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2931-9BA6-47DC-895C-1B3EFC65BDD3}" type="datetime1">
              <a:rPr lang="en-US" smtClean="0"/>
              <a:pPr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7E52-23B9-4CAE-8ADF-9C2B785BBE7A}" type="datetime1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57E1-4131-4ABE-9F30-C6A94A1C8EFB}" type="datetime1">
              <a:rPr lang="en-US" smtClean="0"/>
              <a:pPr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3D7C-43B4-4905-90F9-2BEE6D02AD25}" type="datetime1">
              <a:rPr lang="en-US" smtClean="0"/>
              <a:pPr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8414-B140-4EA2-ADB2-14F933E3297C}" type="datetime1">
              <a:rPr lang="en-US" smtClean="0"/>
              <a:pPr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FB46C-0DAE-4004-9FC1-25F9294C46CE}" type="datetime1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6F3-F4CB-4DCF-8546-81148D0C691B}" type="datetime1">
              <a:rPr lang="en-US" smtClean="0"/>
              <a:pPr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5AC4CA-7A21-4070-BA05-758AE4B8EAE9}" type="datetime1">
              <a:rPr lang="en-US" smtClean="0"/>
              <a:pPr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Costing ,Scheduling and Tracking Techniques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6400" y="461899"/>
            <a:ext cx="490639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5" dirty="0">
                <a:latin typeface="Times New Roman" pitchFamily="18" charset="0"/>
                <a:cs typeface="Times New Roman" pitchFamily="18" charset="0"/>
              </a:rPr>
              <a:t>COCOMO</a:t>
            </a:r>
            <a:r>
              <a:rPr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Models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607261"/>
            <a:ext cx="8042909" cy="425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COCOMO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defined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5" dirty="0">
                <a:latin typeface="Carlito"/>
                <a:cs typeface="Carlito"/>
              </a:rPr>
              <a:t>terms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three </a:t>
            </a:r>
            <a:r>
              <a:rPr sz="3200" spc="-25" dirty="0">
                <a:latin typeface="Carlito"/>
                <a:cs typeface="Carlito"/>
              </a:rPr>
              <a:t>different  </a:t>
            </a:r>
            <a:r>
              <a:rPr sz="3200" dirty="0">
                <a:latin typeface="Carlito"/>
                <a:cs typeface="Carlito"/>
              </a:rPr>
              <a:t>models: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2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Basic</a:t>
            </a:r>
            <a:r>
              <a:rPr sz="2800" b="1" spc="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rlito"/>
                <a:cs typeface="Carlito"/>
              </a:rPr>
              <a:t>model</a:t>
            </a:r>
            <a:r>
              <a:rPr sz="2800" spc="-10" dirty="0">
                <a:latin typeface="Carlito"/>
                <a:cs typeface="Carlito"/>
              </a:rPr>
              <a:t>,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spc="-20" dirty="0">
                <a:solidFill>
                  <a:srgbClr val="FF0000"/>
                </a:solidFill>
                <a:latin typeface="Carlito"/>
                <a:cs typeface="Carlito"/>
              </a:rPr>
              <a:t>Intermediate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model</a:t>
            </a:r>
            <a:r>
              <a:rPr sz="2800" spc="-5" dirty="0">
                <a:latin typeface="Carlito"/>
                <a:cs typeface="Carlito"/>
              </a:rPr>
              <a:t>,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and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b="1" spc="-15" dirty="0">
                <a:solidFill>
                  <a:srgbClr val="FF0000"/>
                </a:solidFill>
                <a:latin typeface="Carlito"/>
                <a:cs typeface="Carlito"/>
              </a:rPr>
              <a:t>Detailed</a:t>
            </a:r>
            <a:r>
              <a:rPr sz="2800" b="1" spc="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model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  <a:p>
            <a:pPr marL="355600" marR="373380" indent="-342900" algn="just">
              <a:lnSpc>
                <a:spcPct val="100000"/>
              </a:lnSpc>
              <a:spcBef>
                <a:spcPts val="98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more </a:t>
            </a:r>
            <a:r>
              <a:rPr sz="3200" spc="-15" dirty="0">
                <a:latin typeface="Carlito"/>
                <a:cs typeface="Carlito"/>
              </a:rPr>
              <a:t>complex </a:t>
            </a:r>
            <a:r>
              <a:rPr sz="3200" spc="-5" dirty="0">
                <a:latin typeface="Carlito"/>
                <a:cs typeface="Carlito"/>
              </a:rPr>
              <a:t>models account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10" dirty="0">
                <a:latin typeface="Carlito"/>
                <a:cs typeface="Carlito"/>
              </a:rPr>
              <a:t>more  </a:t>
            </a:r>
            <a:r>
              <a:rPr sz="3200" spc="-25" dirty="0">
                <a:latin typeface="Carlito"/>
                <a:cs typeface="Carlito"/>
              </a:rPr>
              <a:t>factors </a:t>
            </a:r>
            <a:r>
              <a:rPr sz="3200" spc="-5" dirty="0">
                <a:latin typeface="Carlito"/>
                <a:cs typeface="Carlito"/>
              </a:rPr>
              <a:t>that </a:t>
            </a:r>
            <a:r>
              <a:rPr sz="3200" spc="-10" dirty="0">
                <a:latin typeface="Carlito"/>
                <a:cs typeface="Carlito"/>
              </a:rPr>
              <a:t>influence </a:t>
            </a:r>
            <a:r>
              <a:rPr sz="3200" spc="-15" dirty="0">
                <a:latin typeface="Carlito"/>
                <a:cs typeface="Carlito"/>
              </a:rPr>
              <a:t>software </a:t>
            </a:r>
            <a:r>
              <a:rPr sz="3200" spc="-5" dirty="0">
                <a:latin typeface="Carlito"/>
                <a:cs typeface="Carlito"/>
              </a:rPr>
              <a:t>projects,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30" dirty="0">
                <a:latin typeface="Carlito"/>
                <a:cs typeface="Carlito"/>
              </a:rPr>
              <a:t>make </a:t>
            </a:r>
            <a:r>
              <a:rPr sz="3200" spc="-10" dirty="0">
                <a:latin typeface="Carlito"/>
                <a:cs typeface="Carlito"/>
              </a:rPr>
              <a:t>more </a:t>
            </a:r>
            <a:r>
              <a:rPr sz="3200" spc="-15" dirty="0">
                <a:latin typeface="Carlito"/>
                <a:cs typeface="Carlito"/>
              </a:rPr>
              <a:t>accurate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estimates.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1560" y="461899"/>
            <a:ext cx="5501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</a:t>
            </a:r>
            <a:r>
              <a:rPr spc="-10" dirty="0"/>
              <a:t>Development</a:t>
            </a:r>
            <a:r>
              <a:rPr spc="-70" dirty="0"/>
              <a:t> </a:t>
            </a:r>
            <a:r>
              <a:rPr dirty="0"/>
              <a:t>mode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607261"/>
            <a:ext cx="7835900" cy="520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01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important 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factors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contributing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project's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duration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cost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Mode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1155700" marR="130810" lvl="1" indent="-228600" algn="just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Organic </a:t>
            </a: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developed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familiar, 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stable environment,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similar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previously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developed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products.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is 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relatively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small,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requires little innovation.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155700" lvl="1" indent="-229235" algn="just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Semidetached Mode</a:t>
            </a:r>
            <a:r>
              <a:rPr sz="2400" b="1" spc="-5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an intermediate (in terms of size and complexity) project. </a:t>
            </a:r>
            <a:r>
              <a:rPr sz="2400" spc="-5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project's </a:t>
            </a:r>
            <a:r>
              <a:rPr sz="2400" spc="-10">
                <a:latin typeface="Times New Roman" pitchFamily="18" charset="0"/>
                <a:cs typeface="Times New Roman" pitchFamily="18" charset="0"/>
              </a:rPr>
              <a:t>characteristics</a:t>
            </a:r>
            <a:r>
              <a:rPr sz="2400" spc="-3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intermediate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Organic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Embedded.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The </a:t>
            </a:r>
            <a:r>
              <a:rPr lang="en-IN" spc="-10" dirty="0" smtClean="0"/>
              <a:t>Development</a:t>
            </a:r>
            <a:r>
              <a:rPr lang="en-IN" spc="-70" dirty="0" smtClean="0"/>
              <a:t> </a:t>
            </a:r>
            <a:r>
              <a:rPr lang="en-IN" dirty="0" smtClean="0"/>
              <a:t>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sz="2800" b="1" spc="-5" dirty="0" smtClean="0">
                <a:solidFill>
                  <a:srgbClr val="FF0000"/>
                </a:solidFill>
                <a:latin typeface="Carlito"/>
                <a:cs typeface="Carlito"/>
              </a:rPr>
              <a:t>Embedded Mode</a:t>
            </a:r>
            <a:r>
              <a:rPr lang="en-IN" sz="2800" b="1" spc="-5" dirty="0" smtClean="0">
                <a:latin typeface="Carlito"/>
                <a:cs typeface="Carlito"/>
              </a:rPr>
              <a:t>: </a:t>
            </a:r>
          </a:p>
          <a:p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characterized by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tight,  </a:t>
            </a: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inflexible </a:t>
            </a:r>
            <a:r>
              <a:rPr lang="en-IN" sz="2400" spc="-15" dirty="0" smtClean="0">
                <a:latin typeface="Times New Roman" pitchFamily="18" charset="0"/>
                <a:cs typeface="Times New Roman" pitchFamily="18" charset="0"/>
              </a:rPr>
              <a:t>constraints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spc="-15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requirements.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embedded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mode </a:t>
            </a: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require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spc="-15" dirty="0" smtClean="0">
                <a:latin typeface="Times New Roman" pitchFamily="18" charset="0"/>
                <a:cs typeface="Times New Roman" pitchFamily="18" charset="0"/>
              </a:rPr>
              <a:t>great </a:t>
            </a:r>
            <a:r>
              <a:rPr lang="en-IN" sz="2400" spc="-5" dirty="0" smtClean="0">
                <a:latin typeface="Times New Roman" pitchFamily="18" charset="0"/>
                <a:cs typeface="Times New Roman" pitchFamily="18" charset="0"/>
              </a:rPr>
              <a:t>deal of  </a:t>
            </a:r>
            <a:r>
              <a:rPr lang="en-IN" sz="2400" spc="-10" dirty="0" smtClean="0">
                <a:latin typeface="Times New Roman" pitchFamily="18" charset="0"/>
                <a:cs typeface="Times New Roman" pitchFamily="18" charset="0"/>
              </a:rPr>
              <a:t>innovation.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project having a high level of complexity with a large team size by considering all sets of parameters (software, hardware and operational).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The </a:t>
            </a:r>
            <a:r>
              <a:rPr lang="en-IN" spc="-10" dirty="0" smtClean="0"/>
              <a:t>Development</a:t>
            </a:r>
            <a:r>
              <a:rPr lang="en-IN" spc="-70" dirty="0" smtClean="0"/>
              <a:t> </a:t>
            </a:r>
            <a:r>
              <a:rPr lang="en-IN" dirty="0" smtClean="0"/>
              <a:t>mode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2133600"/>
            <a:ext cx="7467600" cy="32004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20946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5589" y="461899"/>
            <a:ext cx="5053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</a:t>
            </a:r>
            <a:r>
              <a:rPr spc="-15" dirty="0"/>
              <a:t>COCOMO</a:t>
            </a:r>
            <a:r>
              <a:rPr spc="-75" dirty="0"/>
              <a:t> </a:t>
            </a:r>
            <a:r>
              <a:rPr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93570"/>
            <a:ext cx="7875270" cy="12856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 pitchFamily="18" charset="0"/>
                <a:cs typeface="Times New Roman" pitchFamily="18" charset="0"/>
              </a:rPr>
              <a:t>Computes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effort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(and 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cost)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size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expressed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 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estimated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lines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code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Model: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5399" y="4267177"/>
          <a:ext cx="6627495" cy="1391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835"/>
                <a:gridCol w="1191895"/>
                <a:gridCol w="1284605"/>
                <a:gridCol w="1194435"/>
                <a:gridCol w="1101725"/>
              </a:tblGrid>
              <a:tr h="347225">
                <a:tc>
                  <a:txBody>
                    <a:bodyPr/>
                    <a:lstStyle/>
                    <a:p>
                      <a:pPr marL="109855">
                        <a:lnSpc>
                          <a:spcPts val="2540"/>
                        </a:lnSpc>
                      </a:pPr>
                      <a:r>
                        <a:rPr sz="2150" spc="-100" dirty="0">
                          <a:latin typeface="Times New Roman"/>
                          <a:cs typeface="Times New Roman"/>
                        </a:rPr>
                        <a:t>Category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150" spc="-9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175" spc="-142" baseline="-11494" dirty="0">
                          <a:latin typeface="Times New Roman"/>
                          <a:cs typeface="Times New Roman"/>
                        </a:rPr>
                        <a:t>b</a:t>
                      </a:r>
                      <a:endParaRPr sz="2175" baseline="-1149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150" spc="-1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175" spc="-150" baseline="-11494" dirty="0">
                          <a:latin typeface="Times New Roman"/>
                          <a:cs typeface="Times New Roman"/>
                        </a:rPr>
                        <a:t>b</a:t>
                      </a:r>
                      <a:endParaRPr sz="2175" baseline="-1149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150" spc="-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175" spc="-150" baseline="-11494" dirty="0">
                          <a:latin typeface="Times New Roman"/>
                          <a:cs typeface="Times New Roman"/>
                        </a:rPr>
                        <a:t>b</a:t>
                      </a:r>
                      <a:endParaRPr sz="2175" baseline="-1149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150" spc="-1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175" spc="-150" baseline="-11494" dirty="0">
                          <a:latin typeface="Times New Roman"/>
                          <a:cs typeface="Times New Roman"/>
                        </a:rPr>
                        <a:t>b</a:t>
                      </a:r>
                      <a:endParaRPr sz="2175" baseline="-1149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009">
                <a:tc>
                  <a:txBody>
                    <a:bodyPr/>
                    <a:lstStyle/>
                    <a:p>
                      <a:pPr marL="109855">
                        <a:lnSpc>
                          <a:spcPts val="2540"/>
                        </a:lnSpc>
                      </a:pPr>
                      <a:r>
                        <a:rPr sz="2150" spc="-110" dirty="0">
                          <a:latin typeface="Times New Roman"/>
                          <a:cs typeface="Times New Roman"/>
                        </a:rPr>
                        <a:t>Organic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150" spc="-100" dirty="0">
                          <a:latin typeface="Times New Roman"/>
                          <a:cs typeface="Times New Roman"/>
                        </a:rPr>
                        <a:t>2.4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150" spc="-105" dirty="0">
                          <a:latin typeface="Times New Roman"/>
                          <a:cs typeface="Times New Roman"/>
                        </a:rPr>
                        <a:t>1.05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150" spc="-100" dirty="0">
                          <a:latin typeface="Times New Roman"/>
                          <a:cs typeface="Times New Roman"/>
                        </a:rPr>
                        <a:t>2.5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150" spc="-105" dirty="0">
                          <a:latin typeface="Times New Roman"/>
                          <a:cs typeface="Times New Roman"/>
                        </a:rPr>
                        <a:t>0.38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225">
                <a:tc>
                  <a:txBody>
                    <a:bodyPr/>
                    <a:lstStyle/>
                    <a:p>
                      <a:pPr marL="109855">
                        <a:lnSpc>
                          <a:spcPts val="2540"/>
                        </a:lnSpc>
                      </a:pPr>
                      <a:r>
                        <a:rPr sz="2150" spc="-105" dirty="0">
                          <a:latin typeface="Times New Roman"/>
                          <a:cs typeface="Times New Roman"/>
                        </a:rPr>
                        <a:t>Semi-detached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150" spc="-100" dirty="0">
                          <a:latin typeface="Times New Roman"/>
                          <a:cs typeface="Times New Roman"/>
                        </a:rPr>
                        <a:t>3.0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150" spc="-105" dirty="0">
                          <a:latin typeface="Times New Roman"/>
                          <a:cs typeface="Times New Roman"/>
                        </a:rPr>
                        <a:t>1.12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150" spc="-100" dirty="0">
                          <a:latin typeface="Times New Roman"/>
                          <a:cs typeface="Times New Roman"/>
                        </a:rPr>
                        <a:t>2.5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150" spc="-105" dirty="0">
                          <a:latin typeface="Times New Roman"/>
                          <a:cs typeface="Times New Roman"/>
                        </a:rPr>
                        <a:t>0.35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7234">
                <a:tc>
                  <a:txBody>
                    <a:bodyPr/>
                    <a:lstStyle/>
                    <a:p>
                      <a:pPr marL="109855">
                        <a:lnSpc>
                          <a:spcPts val="2540"/>
                        </a:lnSpc>
                      </a:pPr>
                      <a:r>
                        <a:rPr sz="2150" spc="-125" dirty="0">
                          <a:latin typeface="Times New Roman"/>
                          <a:cs typeface="Times New Roman"/>
                        </a:rPr>
                        <a:t>Embedded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150" spc="-100" dirty="0">
                          <a:latin typeface="Times New Roman"/>
                          <a:cs typeface="Times New Roman"/>
                        </a:rPr>
                        <a:t>3.6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150" spc="-105" dirty="0">
                          <a:latin typeface="Times New Roman"/>
                          <a:cs typeface="Times New Roman"/>
                        </a:rPr>
                        <a:t>1.20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150" spc="-100" dirty="0">
                          <a:latin typeface="Times New Roman"/>
                          <a:cs typeface="Times New Roman"/>
                        </a:rPr>
                        <a:t>2.5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150" spc="-105" dirty="0">
                          <a:latin typeface="Times New Roman"/>
                          <a:cs typeface="Times New Roman"/>
                        </a:rPr>
                        <a:t>0.32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20946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401" y="461899"/>
            <a:ext cx="6201156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</a:t>
            </a:r>
            <a:r>
              <a:rPr spc="-15" dirty="0"/>
              <a:t>COCOMO</a:t>
            </a:r>
            <a:r>
              <a:rPr spc="-85" dirty="0"/>
              <a:t> </a:t>
            </a:r>
            <a:r>
              <a:rPr spc="-10" dirty="0"/>
              <a:t>Equations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9440" y="1660467"/>
            <a:ext cx="7324090" cy="37525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42185" marR="2075814">
              <a:lnSpc>
                <a:spcPct val="136900"/>
              </a:lnSpc>
              <a:spcBef>
                <a:spcPts val="90"/>
              </a:spcBef>
            </a:pPr>
            <a:r>
              <a:rPr sz="4000" i="1" spc="270" dirty="0">
                <a:latin typeface="Times New Roman"/>
                <a:cs typeface="Times New Roman"/>
              </a:rPr>
              <a:t>E</a:t>
            </a:r>
            <a:r>
              <a:rPr sz="4000" i="1" spc="220" dirty="0">
                <a:latin typeface="Times New Roman"/>
                <a:cs typeface="Times New Roman"/>
              </a:rPr>
              <a:t> </a:t>
            </a:r>
            <a:r>
              <a:rPr sz="4000" spc="240">
                <a:latin typeface="Symbol"/>
                <a:cs typeface="Symbol"/>
              </a:rPr>
              <a:t></a:t>
            </a:r>
            <a:r>
              <a:rPr sz="4000" spc="-45">
                <a:latin typeface="Times New Roman"/>
                <a:cs typeface="Times New Roman"/>
              </a:rPr>
              <a:t> </a:t>
            </a:r>
            <a:r>
              <a:rPr sz="4000" i="1" spc="155" smtClean="0">
                <a:latin typeface="Times New Roman"/>
                <a:cs typeface="Times New Roman"/>
              </a:rPr>
              <a:t>a</a:t>
            </a:r>
            <a:r>
              <a:rPr sz="4000" i="1" spc="445" smtClean="0">
                <a:latin typeface="Times New Roman"/>
                <a:cs typeface="Times New Roman"/>
              </a:rPr>
              <a:t>k</a:t>
            </a:r>
            <a:r>
              <a:rPr sz="4000" i="1" spc="325" smtClean="0">
                <a:latin typeface="Times New Roman"/>
                <a:cs typeface="Times New Roman"/>
              </a:rPr>
              <a:t>L</a:t>
            </a:r>
            <a:r>
              <a:rPr sz="4000" i="1" spc="305" smtClean="0">
                <a:latin typeface="Times New Roman"/>
                <a:cs typeface="Times New Roman"/>
              </a:rPr>
              <a:t>O</a:t>
            </a:r>
            <a:r>
              <a:rPr sz="4000" i="1" spc="10" smtClean="0">
                <a:latin typeface="Times New Roman"/>
                <a:cs typeface="Times New Roman"/>
              </a:rPr>
              <a:t>C</a:t>
            </a:r>
            <a:r>
              <a:rPr sz="3525" i="1" spc="120" baseline="42553" smtClean="0">
                <a:latin typeface="Times New Roman"/>
                <a:cs typeface="Times New Roman"/>
              </a:rPr>
              <a:t>b</a:t>
            </a:r>
            <a:r>
              <a:rPr sz="2475" i="1" spc="112" baseline="60606" smtClean="0">
                <a:latin typeface="Times New Roman"/>
                <a:cs typeface="Times New Roman"/>
              </a:rPr>
              <a:t> </a:t>
            </a:r>
            <a:r>
              <a:rPr sz="2475" i="1" spc="75" baseline="60606" smtClean="0">
                <a:latin typeface="Times New Roman"/>
                <a:cs typeface="Times New Roman"/>
              </a:rPr>
              <a:t> </a:t>
            </a:r>
            <a:r>
              <a:rPr sz="4000" i="1" spc="320" dirty="0">
                <a:latin typeface="Times New Roman"/>
                <a:cs typeface="Times New Roman"/>
              </a:rPr>
              <a:t>D</a:t>
            </a:r>
            <a:r>
              <a:rPr sz="4000" i="1" spc="50" dirty="0">
                <a:latin typeface="Times New Roman"/>
                <a:cs typeface="Times New Roman"/>
              </a:rPr>
              <a:t> </a:t>
            </a:r>
            <a:r>
              <a:rPr sz="4000" spc="240">
                <a:latin typeface="Symbol"/>
                <a:cs typeface="Symbol"/>
              </a:rPr>
              <a:t></a:t>
            </a:r>
            <a:r>
              <a:rPr sz="4000" spc="-45">
                <a:latin typeface="Times New Roman"/>
                <a:cs typeface="Times New Roman"/>
              </a:rPr>
              <a:t> </a:t>
            </a:r>
            <a:r>
              <a:rPr sz="4000" i="1" spc="170" smtClean="0">
                <a:latin typeface="Times New Roman"/>
                <a:cs typeface="Times New Roman"/>
              </a:rPr>
              <a:t>c</a:t>
            </a:r>
            <a:r>
              <a:rPr sz="4000" i="1" spc="590" smtClean="0">
                <a:latin typeface="Times New Roman"/>
                <a:cs typeface="Times New Roman"/>
              </a:rPr>
              <a:t>E</a:t>
            </a:r>
            <a:r>
              <a:rPr sz="3525" i="1" spc="120" baseline="42553" smtClean="0">
                <a:latin typeface="Times New Roman"/>
                <a:cs typeface="Times New Roman"/>
              </a:rPr>
              <a:t>d</a:t>
            </a:r>
            <a:endParaRPr sz="2475" baseline="60606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060"/>
              </a:spcBef>
            </a:pPr>
            <a:r>
              <a:rPr sz="2400" spc="-10" dirty="0">
                <a:latin typeface="Times New Roman" pitchFamily="18" charset="0"/>
                <a:cs typeface="Times New Roman" pitchFamily="18" charset="0"/>
              </a:rPr>
              <a:t>where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683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E is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effort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person-months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683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D is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time in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months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3683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400" spc="-20" dirty="0">
                <a:latin typeface="Times New Roman" pitchFamily="18" charset="0"/>
                <a:cs typeface="Times New Roman" pitchFamily="18" charset="0"/>
              </a:rPr>
              <a:t>kLOC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estimated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lines of</a:t>
            </a:r>
            <a:r>
              <a:rPr sz="24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code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</a:t>
            </a:r>
            <a:r>
              <a:rPr lang="en-IN" spc="-15" dirty="0" smtClean="0"/>
              <a:t>COCOMO</a:t>
            </a:r>
            <a:r>
              <a:rPr lang="en-IN" spc="-85" dirty="0" smtClean="0"/>
              <a:t> </a:t>
            </a:r>
            <a:r>
              <a:rPr lang="en-IN" spc="-10" dirty="0" smtClean="0"/>
              <a:t>Equations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R="156210" lvl="2">
              <a:spcBef>
                <a:spcPts val="1255"/>
              </a:spcBef>
            </a:pPr>
            <a:r>
              <a:rPr lang="en-IN" sz="2200" dirty="0" smtClean="0">
                <a:latin typeface="Carlito"/>
                <a:cs typeface="Carlito"/>
              </a:rPr>
              <a:t>P=E/D</a:t>
            </a:r>
          </a:p>
          <a:p>
            <a:pPr marL="12065" marR="5080" indent="-171450" algn="ctr">
              <a:lnSpc>
                <a:spcPct val="100000"/>
              </a:lnSpc>
              <a:spcBef>
                <a:spcPts val="1155"/>
              </a:spcBef>
            </a:pPr>
            <a:r>
              <a:rPr lang="en-IN" sz="2800" dirty="0" smtClean="0">
                <a:latin typeface="Carlito"/>
                <a:cs typeface="Carlito"/>
              </a:rPr>
              <a:t>P- </a:t>
            </a:r>
            <a:r>
              <a:rPr lang="en-IN" sz="2800" spc="-100" dirty="0" smtClean="0">
                <a:latin typeface="Carlito"/>
                <a:cs typeface="Carlito"/>
              </a:rPr>
              <a:t>Total </a:t>
            </a:r>
            <a:r>
              <a:rPr lang="en-IN" sz="2800" spc="-5" dirty="0" smtClean="0">
                <a:latin typeface="Carlito"/>
                <a:cs typeface="Carlito"/>
              </a:rPr>
              <a:t>number of </a:t>
            </a:r>
            <a:r>
              <a:rPr lang="en-IN" sz="2800" spc="-20" dirty="0" smtClean="0">
                <a:latin typeface="Carlito"/>
                <a:cs typeface="Carlito"/>
              </a:rPr>
              <a:t>persons  required to </a:t>
            </a:r>
            <a:r>
              <a:rPr lang="en-IN" sz="2800" spc="-10" dirty="0" smtClean="0">
                <a:latin typeface="Carlito"/>
                <a:cs typeface="Carlito"/>
              </a:rPr>
              <a:t>accomplish </a:t>
            </a:r>
            <a:r>
              <a:rPr lang="en-IN" sz="2800" dirty="0" smtClean="0">
                <a:latin typeface="Carlito"/>
                <a:cs typeface="Carlito"/>
              </a:rPr>
              <a:t>the  </a:t>
            </a:r>
            <a:r>
              <a:rPr lang="en-IN" sz="2800" spc="-20" dirty="0" smtClean="0">
                <a:latin typeface="Carlito"/>
                <a:cs typeface="Carlito"/>
              </a:rPr>
              <a:t>project</a:t>
            </a:r>
            <a:endParaRPr lang="en-IN" sz="2800" dirty="0" smtClean="0">
              <a:latin typeface="Carlito"/>
              <a:cs typeface="Carlito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5334" y="461899"/>
            <a:ext cx="1511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Merits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877809" cy="222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Good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quick,early,rough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order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-15">
                <a:latin typeface="Times New Roman" pitchFamily="18" charset="0"/>
                <a:cs typeface="Times New Roman" pitchFamily="18" charset="0"/>
              </a:rPr>
              <a:t>estimates  </a:t>
            </a:r>
            <a:endParaRPr lang="en-US" sz="2400" spc="-1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201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smtClean="0"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: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812800" lvl="1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 pitchFamily="18" charset="0"/>
                <a:cs typeface="Times New Roman" pitchFamily="18" charset="0"/>
              </a:rPr>
              <a:t>Accuracy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limited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812800" marR="33020" lvl="1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Does not </a:t>
            </a:r>
            <a:r>
              <a:rPr sz="2400" spc="-5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sz="2400" spc="-5" smtClean="0">
                <a:latin typeface="Times New Roman" pitchFamily="18" charset="0"/>
                <a:cs typeface="Times New Roman" pitchFamily="18" charset="0"/>
              </a:rPr>
              <a:t>certain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smtClean="0">
                <a:latin typeface="Times New Roman" pitchFamily="18" charset="0"/>
                <a:cs typeface="Times New Roman" pitchFamily="18" charset="0"/>
              </a:rPr>
              <a:t>factors(</a:t>
            </a:r>
            <a:r>
              <a:rPr sz="2400" spc="-15" smtClean="0"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sz="2400" spc="-20" smtClean="0">
                <a:latin typeface="Times New Roman" pitchFamily="18" charset="0"/>
                <a:cs typeface="Times New Roman" pitchFamily="18" charset="0"/>
              </a:rPr>
              <a:t>quality,experience,tools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IN" dirty="0" smtClean="0"/>
              <a:t>For a given project was estimated with a size of 300 KLOC. Calculate the Effort, Scheduled time for development. Also, calculate the Average staff size and Productivity of the software for Organic project type.</a:t>
            </a:r>
          </a:p>
          <a:p>
            <a:r>
              <a:rPr lang="en-IN" b="1" dirty="0" err="1" smtClean="0"/>
              <a:t>Ans</a:t>
            </a:r>
            <a:r>
              <a:rPr lang="en-IN" b="1" dirty="0" smtClean="0"/>
              <a:t>:</a:t>
            </a:r>
            <a:r>
              <a:rPr lang="en-IN" dirty="0" smtClean="0"/>
              <a:t> Given estimated size of project is: 300 KLOC</a:t>
            </a:r>
          </a:p>
          <a:p>
            <a:r>
              <a:rPr lang="en-IN" b="1" dirty="0" smtClean="0"/>
              <a:t>For Organic</a:t>
            </a:r>
          </a:p>
          <a:p>
            <a:r>
              <a:rPr lang="en-IN" dirty="0" smtClean="0"/>
              <a:t>Effort (E) = a*(KLOC)</a:t>
            </a:r>
            <a:r>
              <a:rPr lang="en-IN" baseline="30000" dirty="0" smtClean="0"/>
              <a:t>b </a:t>
            </a:r>
            <a:r>
              <a:rPr lang="en-IN" dirty="0" smtClean="0"/>
              <a:t>= 2.4*(300)</a:t>
            </a:r>
            <a:r>
              <a:rPr lang="en-IN" baseline="30000" dirty="0" smtClean="0"/>
              <a:t>1.05</a:t>
            </a:r>
            <a:r>
              <a:rPr lang="en-IN" dirty="0" smtClean="0"/>
              <a:t> = 957.61 PM</a:t>
            </a:r>
            <a:br>
              <a:rPr lang="en-IN" dirty="0" smtClean="0"/>
            </a:br>
            <a:r>
              <a:rPr lang="en-IN" dirty="0" smtClean="0"/>
              <a:t>Scheduled Time (D) = c*(E)</a:t>
            </a:r>
            <a:r>
              <a:rPr lang="en-IN" baseline="30000" dirty="0" smtClean="0"/>
              <a:t>d</a:t>
            </a:r>
            <a:r>
              <a:rPr lang="en-IN" b="1" baseline="30000" dirty="0" smtClean="0"/>
              <a:t>  </a:t>
            </a:r>
            <a:r>
              <a:rPr lang="en-IN" dirty="0" smtClean="0"/>
              <a:t>= 2.5*(957.61)</a:t>
            </a:r>
            <a:r>
              <a:rPr lang="en-IN" baseline="30000" dirty="0" smtClean="0"/>
              <a:t>0.38</a:t>
            </a:r>
            <a:r>
              <a:rPr lang="en-IN" dirty="0" smtClean="0"/>
              <a:t> =        33.95 Months(M)</a:t>
            </a:r>
            <a:br>
              <a:rPr lang="en-IN" dirty="0" smtClean="0"/>
            </a:b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Avg. staff Size(P) =  E/D = 957.61/33.95 = 28.21 Persons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Productivity of Software = KLOC/E = 300/957.61 = 0.3132 KLOC/MM = 313 LOC/MM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cs typeface="Times New Roman" pitchFamily="18" charset="0"/>
              </a:rPr>
              <a:t>Cost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altLang="en-US" b="1" dirty="0" smtClean="0">
                <a:cs typeface="Times" charset="0"/>
              </a:rPr>
              <a:t>To estimate how much software-engineering time will be required to do some work.</a:t>
            </a:r>
          </a:p>
          <a:p>
            <a:pPr lvl="1"/>
            <a:r>
              <a:rPr lang="en-GB" altLang="en-US" i="1" dirty="0" smtClean="0">
                <a:cs typeface="Times" charset="0"/>
              </a:rPr>
              <a:t>Elapsed time</a:t>
            </a:r>
          </a:p>
          <a:p>
            <a:pPr lvl="2"/>
            <a:r>
              <a:rPr lang="en-GB" altLang="en-US" dirty="0" smtClean="0">
                <a:cs typeface="Times" charset="0"/>
              </a:rPr>
              <a:t>The difference in time from the start date to the end date of a task or project. </a:t>
            </a:r>
          </a:p>
          <a:p>
            <a:pPr lvl="1"/>
            <a:r>
              <a:rPr lang="en-GB" altLang="en-US" i="1" dirty="0" smtClean="0">
                <a:cs typeface="Times" charset="0"/>
              </a:rPr>
              <a:t>Development effort</a:t>
            </a:r>
            <a:endParaRPr lang="en-GB" altLang="en-US" dirty="0" smtClean="0">
              <a:cs typeface="Times" charset="0"/>
            </a:endParaRPr>
          </a:p>
          <a:p>
            <a:pPr lvl="2"/>
            <a:r>
              <a:rPr lang="en-GB" altLang="en-US" dirty="0" smtClean="0">
                <a:cs typeface="Times" charset="0"/>
              </a:rPr>
              <a:t>The amount of labour used in </a:t>
            </a:r>
            <a:r>
              <a:rPr lang="en-GB" altLang="en-US" i="1" dirty="0" smtClean="0">
                <a:cs typeface="Times" charset="0"/>
              </a:rPr>
              <a:t>person-months</a:t>
            </a:r>
            <a:r>
              <a:rPr lang="en-GB" altLang="en-US" dirty="0" smtClean="0">
                <a:cs typeface="Times" charset="0"/>
              </a:rPr>
              <a:t> or </a:t>
            </a:r>
            <a:r>
              <a:rPr lang="en-GB" altLang="en-US" i="1" dirty="0" smtClean="0">
                <a:cs typeface="Times" charset="0"/>
              </a:rPr>
              <a:t>person-days.</a:t>
            </a:r>
          </a:p>
          <a:p>
            <a:pPr lvl="2"/>
            <a:r>
              <a:rPr lang="en-GB" altLang="en-US" dirty="0" smtClean="0">
                <a:cs typeface="Times" charset="0"/>
              </a:rPr>
              <a:t>To convert an estimate of development effort to an amount of money:</a:t>
            </a:r>
          </a:p>
          <a:p>
            <a:pPr lvl="3">
              <a:buFontTx/>
              <a:buNone/>
            </a:pPr>
            <a:r>
              <a:rPr lang="en-GB" altLang="en-US" dirty="0" smtClean="0">
                <a:cs typeface="Times" charset="0"/>
              </a:rPr>
              <a:t>   You multiply it by the </a:t>
            </a:r>
            <a:r>
              <a:rPr lang="en-GB" altLang="en-US" i="1" dirty="0" smtClean="0">
                <a:cs typeface="Times" charset="0"/>
              </a:rPr>
              <a:t>weighted average cost</a:t>
            </a:r>
            <a:r>
              <a:rPr lang="en-GB" altLang="en-US" dirty="0" smtClean="0">
                <a:cs typeface="Times" charset="0"/>
              </a:rPr>
              <a:t> (</a:t>
            </a:r>
            <a:r>
              <a:rPr lang="en-GB" altLang="en-US" i="1" dirty="0" smtClean="0">
                <a:cs typeface="Times" charset="0"/>
              </a:rPr>
              <a:t>burdened</a:t>
            </a:r>
            <a:r>
              <a:rPr lang="en-GB" altLang="en-US" dirty="0" smtClean="0">
                <a:cs typeface="Times" charset="0"/>
              </a:rPr>
              <a:t> cost) of employing a software engineer for a month (or a day).</a:t>
            </a:r>
          </a:p>
          <a:p>
            <a:pPr lvl="3">
              <a:buFontTx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981200"/>
            <a:ext cx="8086725" cy="42915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-10" smtClean="0">
                <a:latin typeface="Times New Roman" pitchFamily="18" charset="0"/>
                <a:cs typeface="Times New Roman" pitchFamily="18" charset="0"/>
              </a:rPr>
              <a:t>omputes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effort 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function of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size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and a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set of </a:t>
            </a:r>
            <a:r>
              <a:rPr sz="2800" spc="-40" dirty="0">
                <a:latin typeface="Times New Roman" pitchFamily="18" charset="0"/>
                <a:cs typeface="Times New Roman" pitchFamily="18" charset="0"/>
              </a:rPr>
              <a:t>“cost 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drivers”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include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subjective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assessments of 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product,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hardware,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personnel,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800" spc="-10">
                <a:latin typeface="Times New Roman" pitchFamily="18" charset="0"/>
                <a:cs typeface="Times New Roman" pitchFamily="18" charset="0"/>
              </a:rPr>
              <a:t>project  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 pitchFamily="18" charset="0"/>
                <a:cs typeface="Times New Roman" pitchFamily="18" charset="0"/>
              </a:rPr>
              <a:t>Give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rating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15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attributes,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“very </a:t>
            </a:r>
            <a:r>
              <a:rPr sz="2800" spc="20" dirty="0">
                <a:latin typeface="Times New Roman" pitchFamily="18" charset="0"/>
                <a:cs typeface="Times New Roman" pitchFamily="18" charset="0"/>
              </a:rPr>
              <a:t>low”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sz="2800" spc="-35" dirty="0">
                <a:latin typeface="Times New Roman" pitchFamily="18" charset="0"/>
                <a:cs typeface="Times New Roman" pitchFamily="18" charset="0"/>
              </a:rPr>
              <a:t>“extra </a:t>
            </a:r>
            <a:r>
              <a:rPr sz="2800" spc="-55" dirty="0">
                <a:latin typeface="Times New Roman" pitchFamily="18" charset="0"/>
                <a:cs typeface="Times New Roman" pitchFamily="18" charset="0"/>
              </a:rPr>
              <a:t>high”,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effort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multipllier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(from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table) 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effort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multipliers 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gives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an  </a:t>
            </a:r>
            <a:r>
              <a:rPr sz="2800" b="1" i="1" spc="-5" dirty="0">
                <a:latin typeface="Times New Roman" pitchFamily="18" charset="0"/>
                <a:cs typeface="Times New Roman" pitchFamily="18" charset="0"/>
              </a:rPr>
              <a:t>effort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adjustment </a:t>
            </a:r>
            <a:r>
              <a:rPr sz="2800" b="1" i="1" spc="-15" dirty="0">
                <a:latin typeface="Times New Roman" pitchFamily="18" charset="0"/>
                <a:cs typeface="Times New Roman" pitchFamily="18" charset="0"/>
              </a:rPr>
              <a:t>factor</a:t>
            </a:r>
            <a:r>
              <a:rPr sz="2800" b="1" i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i="1" spc="-10" dirty="0">
                <a:latin typeface="Times New Roman" pitchFamily="18" charset="0"/>
                <a:cs typeface="Times New Roman" pitchFamily="18" charset="0"/>
              </a:rPr>
              <a:t>(EAF)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  <a:tabLst>
                <a:tab pos="3957954" algn="l"/>
              </a:tabLst>
            </a:pPr>
            <a:endParaRPr lang="en-US" sz="1200" dirty="0" smtClean="0">
              <a:solidFill>
                <a:srgbClr val="888888"/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  <a:tabLst>
                <a:tab pos="3957954" algn="l"/>
              </a:tabLst>
            </a:pP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461899"/>
            <a:ext cx="614679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5" dirty="0"/>
              <a:t>Intermediate</a:t>
            </a:r>
            <a:r>
              <a:rPr b="1" spc="-70" dirty="0"/>
              <a:t> </a:t>
            </a:r>
            <a:r>
              <a:rPr b="1" spc="-15" dirty="0"/>
              <a:t>COCOMO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6548" y="461899"/>
            <a:ext cx="4927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Cost </a:t>
            </a:r>
            <a:r>
              <a:rPr spc="-15" dirty="0"/>
              <a:t>Driver</a:t>
            </a:r>
            <a:r>
              <a:rPr spc="-10" dirty="0"/>
              <a:t> </a:t>
            </a:r>
            <a:r>
              <a:rPr spc="-25" dirty="0"/>
              <a:t>Attributes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582594"/>
            <a:ext cx="4697095" cy="43916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Product </a:t>
            </a:r>
            <a:r>
              <a:rPr sz="3200" spc="-15" dirty="0">
                <a:latin typeface="Carlito"/>
                <a:cs typeface="Carlito"/>
              </a:rPr>
              <a:t>attributes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Required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reliability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Database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size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Product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complexity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Computer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attributes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Execution </a:t>
            </a:r>
            <a:r>
              <a:rPr sz="2800" spc="-5" dirty="0">
                <a:latin typeface="Carlito"/>
                <a:cs typeface="Carlito"/>
              </a:rPr>
              <a:t>time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constraint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Main </a:t>
            </a:r>
            <a:r>
              <a:rPr sz="2800" spc="-25" dirty="0">
                <a:latin typeface="Carlito"/>
                <a:cs typeface="Carlito"/>
              </a:rPr>
              <a:t>storage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constraint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Virtual machine </a:t>
            </a:r>
            <a:r>
              <a:rPr sz="2800" spc="-10" dirty="0">
                <a:latin typeface="Carlito"/>
                <a:cs typeface="Carlito"/>
              </a:rPr>
              <a:t>volatility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Computer turnaround</a:t>
            </a:r>
            <a:r>
              <a:rPr sz="2800" spc="-5" dirty="0">
                <a:latin typeface="Carlito"/>
                <a:cs typeface="Carlito"/>
              </a:rPr>
              <a:t> time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06226"/>
            <a:ext cx="6711315" cy="417037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Personnel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attributes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Analyst </a:t>
            </a:r>
            <a:r>
              <a:rPr sz="2400" spc="-25" dirty="0">
                <a:latin typeface="Carlito"/>
                <a:cs typeface="Carlito"/>
              </a:rPr>
              <a:t>capability, </a:t>
            </a:r>
            <a:r>
              <a:rPr sz="2400" spc="-20" dirty="0">
                <a:latin typeface="Carlito"/>
                <a:cs typeface="Carlito"/>
              </a:rPr>
              <a:t>Programmer</a:t>
            </a:r>
            <a:r>
              <a:rPr sz="2400" spc="114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capability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Applications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experience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Virtual </a:t>
            </a:r>
            <a:r>
              <a:rPr sz="2400" spc="-5" dirty="0">
                <a:latin typeface="Carlito"/>
                <a:cs typeface="Carlito"/>
              </a:rPr>
              <a:t>machine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experience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rlito"/>
                <a:cs typeface="Carlito"/>
              </a:rPr>
              <a:t>Programming </a:t>
            </a:r>
            <a:r>
              <a:rPr sz="2400" spc="-5" dirty="0">
                <a:latin typeface="Carlito"/>
                <a:cs typeface="Carlito"/>
              </a:rPr>
              <a:t>language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experience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Project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attributes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Use of modern </a:t>
            </a:r>
            <a:r>
              <a:rPr sz="2400" spc="-20" dirty="0">
                <a:latin typeface="Carlito"/>
                <a:cs typeface="Carlito"/>
              </a:rPr>
              <a:t>programming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practices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software</a:t>
            </a:r>
            <a:r>
              <a:rPr sz="2400" spc="-10" dirty="0">
                <a:latin typeface="Carlito"/>
                <a:cs typeface="Carlito"/>
              </a:rPr>
              <a:t> tools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Required </a:t>
            </a:r>
            <a:r>
              <a:rPr sz="2400" spc="-15">
                <a:latin typeface="Carlito"/>
                <a:cs typeface="Carlito"/>
              </a:rPr>
              <a:t>development</a:t>
            </a:r>
            <a:r>
              <a:rPr sz="2400" spc="50">
                <a:latin typeface="Carlito"/>
                <a:cs typeface="Carlito"/>
              </a:rPr>
              <a:t> </a:t>
            </a:r>
            <a:r>
              <a:rPr sz="2400" spc="-10" smtClean="0">
                <a:latin typeface="Carlito"/>
                <a:cs typeface="Carlito"/>
              </a:rPr>
              <a:t>schedule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9126" y="461899"/>
            <a:ext cx="6765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Cost </a:t>
            </a:r>
            <a:r>
              <a:rPr spc="-15" dirty="0"/>
              <a:t>Driver </a:t>
            </a:r>
            <a:r>
              <a:rPr spc="-25" dirty="0"/>
              <a:t>Attributes</a:t>
            </a:r>
            <a:r>
              <a:rPr spc="30" dirty="0"/>
              <a:t> </a:t>
            </a:r>
            <a:r>
              <a:rPr sz="2800" spc="-10" dirty="0"/>
              <a:t>(Continued)</a:t>
            </a:r>
            <a:endParaRPr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8132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6894" y="461899"/>
            <a:ext cx="7429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Intermediate COCOMO</a:t>
            </a:r>
            <a:r>
              <a:rPr spc="-45" dirty="0"/>
              <a:t> </a:t>
            </a:r>
            <a:r>
              <a:rPr spc="-15" dirty="0"/>
              <a:t>Equation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9440" y="3455338"/>
            <a:ext cx="7324090" cy="31745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489" algn="ctr">
              <a:lnSpc>
                <a:spcPct val="100000"/>
              </a:lnSpc>
              <a:spcBef>
                <a:spcPts val="95"/>
              </a:spcBef>
              <a:tabLst>
                <a:tab pos="2915920" algn="l"/>
              </a:tabLst>
            </a:pPr>
            <a:r>
              <a:rPr sz="3750" i="1" spc="270" dirty="0">
                <a:latin typeface="Times New Roman"/>
                <a:cs typeface="Times New Roman"/>
              </a:rPr>
              <a:t>E</a:t>
            </a:r>
            <a:r>
              <a:rPr sz="3750" i="1" spc="160" dirty="0">
                <a:latin typeface="Times New Roman"/>
                <a:cs typeface="Times New Roman"/>
              </a:rPr>
              <a:t> </a:t>
            </a:r>
            <a:r>
              <a:rPr sz="3750" spc="240">
                <a:latin typeface="Symbol"/>
                <a:cs typeface="Symbol"/>
              </a:rPr>
              <a:t></a:t>
            </a:r>
            <a:r>
              <a:rPr sz="3750" spc="-80">
                <a:latin typeface="Times New Roman"/>
                <a:cs typeface="Times New Roman"/>
              </a:rPr>
              <a:t> </a:t>
            </a:r>
            <a:r>
              <a:rPr sz="3750" i="1" spc="135" smtClean="0">
                <a:latin typeface="Times New Roman"/>
                <a:cs typeface="Times New Roman"/>
              </a:rPr>
              <a:t>a</a:t>
            </a:r>
            <a:r>
              <a:rPr sz="3750" i="1" spc="405" smtClean="0">
                <a:latin typeface="Times New Roman"/>
                <a:cs typeface="Times New Roman"/>
              </a:rPr>
              <a:t>k</a:t>
            </a:r>
            <a:r>
              <a:rPr sz="3750" i="1" spc="280" smtClean="0">
                <a:latin typeface="Times New Roman"/>
                <a:cs typeface="Times New Roman"/>
              </a:rPr>
              <a:t>L</a:t>
            </a:r>
            <a:r>
              <a:rPr sz="3750" i="1" spc="260" smtClean="0">
                <a:latin typeface="Times New Roman"/>
                <a:cs typeface="Times New Roman"/>
              </a:rPr>
              <a:t>O</a:t>
            </a:r>
            <a:r>
              <a:rPr sz="3750" i="1" spc="-5" smtClean="0">
                <a:latin typeface="Times New Roman"/>
                <a:cs typeface="Times New Roman"/>
              </a:rPr>
              <a:t>C</a:t>
            </a:r>
            <a:r>
              <a:rPr sz="3225" i="1" spc="142" baseline="43927" smtClean="0">
                <a:latin typeface="Times New Roman"/>
                <a:cs typeface="Times New Roman"/>
              </a:rPr>
              <a:t>b</a:t>
            </a:r>
            <a:r>
              <a:rPr sz="2325" i="1" baseline="60931" dirty="0">
                <a:latin typeface="Times New Roman"/>
                <a:cs typeface="Times New Roman"/>
              </a:rPr>
              <a:t>	</a:t>
            </a:r>
            <a:r>
              <a:rPr sz="3750" spc="240" dirty="0">
                <a:latin typeface="Symbol"/>
                <a:cs typeface="Symbol"/>
              </a:rPr>
              <a:t></a:t>
            </a:r>
            <a:r>
              <a:rPr sz="3750" spc="-295" dirty="0">
                <a:latin typeface="Times New Roman"/>
                <a:cs typeface="Times New Roman"/>
              </a:rPr>
              <a:t> </a:t>
            </a:r>
            <a:r>
              <a:rPr sz="3750" i="1" spc="375" dirty="0">
                <a:latin typeface="Times New Roman"/>
                <a:cs typeface="Times New Roman"/>
              </a:rPr>
              <a:t>E</a:t>
            </a:r>
            <a:r>
              <a:rPr sz="3750" i="1" spc="380" dirty="0">
                <a:latin typeface="Times New Roman"/>
                <a:cs typeface="Times New Roman"/>
              </a:rPr>
              <a:t>A</a:t>
            </a:r>
            <a:r>
              <a:rPr sz="3750" i="1" spc="270" dirty="0">
                <a:latin typeface="Times New Roman"/>
                <a:cs typeface="Times New Roman"/>
              </a:rPr>
              <a:t>F</a:t>
            </a:r>
            <a:endParaRPr sz="3750">
              <a:latin typeface="Times New Roman"/>
              <a:cs typeface="Times New Roman"/>
            </a:endParaRPr>
          </a:p>
          <a:p>
            <a:pPr marL="368300" indent="-343535">
              <a:lnSpc>
                <a:spcPct val="100000"/>
              </a:lnSpc>
              <a:spcBef>
                <a:spcPts val="3165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3200" spc="-10" dirty="0">
                <a:latin typeface="Carlito"/>
                <a:cs typeface="Carlito"/>
              </a:rPr>
              <a:t>where</a:t>
            </a:r>
            <a:endParaRPr sz="3200">
              <a:latin typeface="Carlito"/>
              <a:cs typeface="Carlito"/>
            </a:endParaRPr>
          </a:p>
          <a:p>
            <a:pPr marL="3683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3200" dirty="0">
                <a:latin typeface="Carlito"/>
                <a:cs typeface="Carlito"/>
              </a:rPr>
              <a:t>E is </a:t>
            </a:r>
            <a:r>
              <a:rPr sz="3200" spc="-30" dirty="0">
                <a:latin typeface="Carlito"/>
                <a:cs typeface="Carlito"/>
              </a:rPr>
              <a:t>effort </a:t>
            </a:r>
            <a:r>
              <a:rPr sz="3200" spc="-10" dirty="0">
                <a:latin typeface="Carlito"/>
                <a:cs typeface="Carlito"/>
              </a:rPr>
              <a:t>in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person-months,</a:t>
            </a:r>
            <a:endParaRPr sz="3200">
              <a:latin typeface="Carlito"/>
              <a:cs typeface="Carlito"/>
            </a:endParaRPr>
          </a:p>
          <a:p>
            <a:pPr marL="3683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3200" spc="-20" dirty="0">
                <a:latin typeface="Carlito"/>
                <a:cs typeface="Carlito"/>
              </a:rPr>
              <a:t>kLOC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15" dirty="0">
                <a:latin typeface="Carlito"/>
                <a:cs typeface="Carlito"/>
              </a:rPr>
              <a:t>estimated </a:t>
            </a:r>
            <a:r>
              <a:rPr sz="3200" spc="-5" dirty="0">
                <a:latin typeface="Carlito"/>
                <a:cs typeface="Carlito"/>
              </a:rPr>
              <a:t>number of </a:t>
            </a:r>
            <a:r>
              <a:rPr sz="3200" dirty="0">
                <a:latin typeface="Carlito"/>
                <a:cs typeface="Carlito"/>
              </a:rPr>
              <a:t>lines of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code</a:t>
            </a:r>
            <a:endParaRPr sz="32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33598" y="1752638"/>
          <a:ext cx="4693919" cy="1335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0410"/>
                <a:gridCol w="1291589"/>
                <a:gridCol w="1391920"/>
              </a:tblGrid>
              <a:tr h="332915">
                <a:tc>
                  <a:txBody>
                    <a:bodyPr/>
                    <a:lstStyle/>
                    <a:p>
                      <a:pPr marL="119380">
                        <a:lnSpc>
                          <a:spcPts val="2435"/>
                        </a:lnSpc>
                      </a:pPr>
                      <a:r>
                        <a:rPr sz="2050" spc="20" dirty="0">
                          <a:latin typeface="Times New Roman"/>
                          <a:cs typeface="Times New Roman"/>
                        </a:rPr>
                        <a:t>Category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5"/>
                        </a:lnSpc>
                      </a:pPr>
                      <a:r>
                        <a:rPr sz="205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25" spc="15" baseline="-10288" dirty="0">
                          <a:latin typeface="Times New Roman"/>
                          <a:cs typeface="Times New Roman"/>
                        </a:rPr>
                        <a:t>i</a:t>
                      </a:r>
                      <a:endParaRPr sz="2025" baseline="-102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5"/>
                        </a:lnSpc>
                      </a:pPr>
                      <a:r>
                        <a:rPr sz="2050" spc="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25" spc="22" baseline="-10288" dirty="0">
                          <a:latin typeface="Times New Roman"/>
                          <a:cs typeface="Times New Roman"/>
                        </a:rPr>
                        <a:t>i</a:t>
                      </a:r>
                      <a:endParaRPr sz="2025" baseline="-102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134">
                <a:tc>
                  <a:txBody>
                    <a:bodyPr/>
                    <a:lstStyle/>
                    <a:p>
                      <a:pPr marL="119380">
                        <a:lnSpc>
                          <a:spcPts val="2435"/>
                        </a:lnSpc>
                      </a:pPr>
                      <a:r>
                        <a:rPr sz="2050" spc="15" dirty="0">
                          <a:latin typeface="Times New Roman"/>
                          <a:cs typeface="Times New Roman"/>
                        </a:rPr>
                        <a:t>Organic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435"/>
                        </a:lnSpc>
                      </a:pPr>
                      <a:r>
                        <a:rPr sz="2050" spc="15" dirty="0">
                          <a:latin typeface="Times New Roman"/>
                          <a:cs typeface="Times New Roman"/>
                        </a:rPr>
                        <a:t>3.2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435"/>
                        </a:lnSpc>
                      </a:pPr>
                      <a:r>
                        <a:rPr sz="2050" spc="15" dirty="0">
                          <a:latin typeface="Times New Roman"/>
                          <a:cs typeface="Times New Roman"/>
                        </a:rPr>
                        <a:t>1.05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2915">
                <a:tc>
                  <a:txBody>
                    <a:bodyPr/>
                    <a:lstStyle/>
                    <a:p>
                      <a:pPr marL="119380">
                        <a:lnSpc>
                          <a:spcPts val="2435"/>
                        </a:lnSpc>
                      </a:pPr>
                      <a:r>
                        <a:rPr sz="2050" spc="15" dirty="0">
                          <a:latin typeface="Times New Roman"/>
                          <a:cs typeface="Times New Roman"/>
                        </a:rPr>
                        <a:t>Semi-detached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435"/>
                        </a:lnSpc>
                      </a:pPr>
                      <a:r>
                        <a:rPr sz="2050" spc="15" dirty="0">
                          <a:latin typeface="Times New Roman"/>
                          <a:cs typeface="Times New Roman"/>
                        </a:rPr>
                        <a:t>3.0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435"/>
                        </a:lnSpc>
                      </a:pPr>
                      <a:r>
                        <a:rPr sz="2050" spc="15" dirty="0">
                          <a:latin typeface="Times New Roman"/>
                          <a:cs typeface="Times New Roman"/>
                        </a:rPr>
                        <a:t>1.12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459">
                <a:tc>
                  <a:txBody>
                    <a:bodyPr/>
                    <a:lstStyle/>
                    <a:p>
                      <a:pPr marL="119380">
                        <a:lnSpc>
                          <a:spcPts val="2435"/>
                        </a:lnSpc>
                      </a:pPr>
                      <a:r>
                        <a:rPr sz="2050" spc="15" dirty="0">
                          <a:latin typeface="Times New Roman"/>
                          <a:cs typeface="Times New Roman"/>
                        </a:rPr>
                        <a:t>Embedded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435"/>
                        </a:lnSpc>
                      </a:pPr>
                      <a:r>
                        <a:rPr sz="2050" spc="15" dirty="0">
                          <a:latin typeface="Times New Roman"/>
                          <a:cs typeface="Times New Roman"/>
                        </a:rPr>
                        <a:t>2.8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435"/>
                        </a:lnSpc>
                      </a:pPr>
                      <a:r>
                        <a:rPr sz="2050" spc="15" dirty="0">
                          <a:latin typeface="Times New Roman"/>
                          <a:cs typeface="Times New Roman"/>
                        </a:rPr>
                        <a:t>1.20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EAF Parameter values</a:t>
            </a:r>
            <a:endParaRPr lang="en-IN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2189847"/>
            <a:ext cx="7772400" cy="308790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EAF Parameter values</a:t>
            </a:r>
            <a:endParaRPr lang="en-IN" dirty="0"/>
          </a:p>
        </p:txBody>
      </p:sp>
      <p:pic>
        <p:nvPicPr>
          <p:cNvPr id="4" name="Content Placeholder 3" descr="Capture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2428001"/>
            <a:ext cx="7772400" cy="261159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EAF Parameter values</a:t>
            </a:r>
            <a:endParaRPr lang="en-IN" dirty="0"/>
          </a:p>
        </p:txBody>
      </p:sp>
      <p:pic>
        <p:nvPicPr>
          <p:cNvPr id="4" name="Content Placeholder 3" descr="Capture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2171700"/>
            <a:ext cx="7772400" cy="3124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EAF Parameter values</a:t>
            </a:r>
            <a:endParaRPr lang="en-IN" dirty="0"/>
          </a:p>
        </p:txBody>
      </p:sp>
      <p:pic>
        <p:nvPicPr>
          <p:cNvPr id="4" name="Content Placeholder 3" descr="Capture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2362200"/>
            <a:ext cx="7772400" cy="236535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IN" dirty="0" smtClean="0"/>
              <a:t>For a given project was estimated with a size of 300 KLOC. Calculate the Effort, Scheduled time for development by considering developer having very high application experience and very low experience in programming.</a:t>
            </a:r>
          </a:p>
          <a:p>
            <a:pPr>
              <a:buNone/>
            </a:pPr>
            <a:r>
              <a:rPr lang="en-IN" b="1" dirty="0" smtClean="0"/>
              <a:t>     </a:t>
            </a:r>
            <a:r>
              <a:rPr lang="en-IN" b="1" dirty="0" err="1" smtClean="0"/>
              <a:t>Ans</a:t>
            </a:r>
            <a:r>
              <a:rPr lang="en-IN" b="1" dirty="0" smtClean="0"/>
              <a:t>:</a:t>
            </a:r>
            <a:endParaRPr lang="en-IN" dirty="0" smtClean="0"/>
          </a:p>
          <a:p>
            <a:r>
              <a:rPr lang="en-IN" dirty="0" smtClean="0"/>
              <a:t>Given the estimated size of the project is: 300 KLOC</a:t>
            </a:r>
            <a:br>
              <a:rPr lang="en-IN" dirty="0" smtClean="0"/>
            </a:br>
            <a:r>
              <a:rPr lang="en-IN" dirty="0" smtClean="0"/>
              <a:t>Developer having highly application experience: 0.82 (as per above table)</a:t>
            </a:r>
            <a:br>
              <a:rPr lang="en-IN" dirty="0" smtClean="0"/>
            </a:br>
            <a:r>
              <a:rPr lang="en-IN" dirty="0" smtClean="0"/>
              <a:t>Developer having very low experience in programming: 1.14(as per above table)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EAF = 0.82*1.14 = 0.9348</a:t>
            </a:r>
            <a:br>
              <a:rPr lang="en-IN" dirty="0" smtClean="0"/>
            </a:br>
            <a:r>
              <a:rPr lang="en-IN" dirty="0" smtClean="0"/>
              <a:t>Effort (E) = a*(KLOC)</a:t>
            </a:r>
            <a:r>
              <a:rPr lang="en-IN" baseline="30000" dirty="0" smtClean="0"/>
              <a:t>b </a:t>
            </a:r>
            <a:r>
              <a:rPr lang="en-IN" dirty="0" smtClean="0"/>
              <a:t>*EAF = 3.0*(300)</a:t>
            </a:r>
            <a:r>
              <a:rPr lang="en-IN" baseline="30000" dirty="0" smtClean="0"/>
              <a:t>1.12 </a:t>
            </a:r>
            <a:r>
              <a:rPr lang="en-IN" dirty="0" smtClean="0"/>
              <a:t>*0.9348 = 1668.07 PM</a:t>
            </a:r>
            <a:br>
              <a:rPr lang="en-IN" dirty="0" smtClean="0"/>
            </a:br>
            <a:r>
              <a:rPr lang="en-IN" dirty="0" smtClean="0"/>
              <a:t>Scheduled Time (D) = c*(E)</a:t>
            </a:r>
            <a:r>
              <a:rPr lang="en-IN" baseline="30000" dirty="0" smtClean="0"/>
              <a:t>d</a:t>
            </a:r>
            <a:r>
              <a:rPr lang="en-IN" b="1" baseline="30000" dirty="0" smtClean="0"/>
              <a:t> </a:t>
            </a:r>
            <a:r>
              <a:rPr lang="en-IN" dirty="0" smtClean="0"/>
              <a:t> = 2.5*(1668.07)</a:t>
            </a:r>
            <a:r>
              <a:rPr lang="en-IN" baseline="30000" dirty="0" smtClean="0"/>
              <a:t>0.35</a:t>
            </a:r>
            <a:r>
              <a:rPr lang="en-IN" dirty="0" smtClean="0"/>
              <a:t> = 33.55 Months(M)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i="1" dirty="0" smtClean="0"/>
              <a:t>In your organization, although the average salary is $4,000 /month, the weighted average salary for cost estimation purposes is $11,000/month. You have determined that a particular project will take 7 person-months to complete. How much would you estimate this project will cost financially?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You estimate that the project will cost 7×$11,000 = $77,000.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8132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0952" y="461899"/>
            <a:ext cx="45624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Advanced</a:t>
            </a:r>
            <a:r>
              <a:rPr b="1" spc="-45" dirty="0"/>
              <a:t> </a:t>
            </a:r>
            <a:r>
              <a:rPr b="1" spc="-15" dirty="0"/>
              <a:t>COCOMO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07261"/>
            <a:ext cx="8379460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Times New Roman" pitchFamily="18" charset="0"/>
                <a:cs typeface="Times New Roman" pitchFamily="18" charset="0"/>
              </a:rPr>
              <a:t>Incorporates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3200" spc="-10">
                <a:latin typeface="Times New Roman" pitchFamily="18" charset="0"/>
                <a:cs typeface="Times New Roman" pitchFamily="18" charset="0"/>
              </a:rPr>
              <a:t>characteristics </a:t>
            </a:r>
            <a:r>
              <a:rPr sz="3200" spc="5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smtClean="0">
                <a:latin typeface="Times New Roman" pitchFamily="18" charset="0"/>
                <a:cs typeface="Times New Roman" pitchFamily="18" charset="0"/>
              </a:rPr>
              <a:t>intermediate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COCOMOwith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assessment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spc="2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smtClean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sz="32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smtClean="0">
                <a:latin typeface="Times New Roman" pitchFamily="18" charset="0"/>
                <a:cs typeface="Times New Roman" pitchFamily="18" charset="0"/>
              </a:rPr>
              <a:t>driver’s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impact on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software 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32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1725" y="461899"/>
            <a:ext cx="4398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COCOMO </a:t>
            </a:r>
            <a:r>
              <a:rPr dirty="0"/>
              <a:t>2</a:t>
            </a:r>
            <a:r>
              <a:rPr spc="-70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7085"/>
            <a:ext cx="7944484" cy="35655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71755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COCOMO </a:t>
            </a:r>
            <a:r>
              <a:rPr sz="2400" dirty="0">
                <a:latin typeface="Carlito"/>
                <a:cs typeface="Carlito"/>
              </a:rPr>
              <a:t>2 </a:t>
            </a:r>
            <a:r>
              <a:rPr sz="2400" spc="-15" dirty="0">
                <a:latin typeface="Carlito"/>
                <a:cs typeface="Carlito"/>
              </a:rPr>
              <a:t>incorporates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range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sub-models that produce  </a:t>
            </a:r>
            <a:r>
              <a:rPr sz="2400" spc="-5" dirty="0">
                <a:latin typeface="Carlito"/>
                <a:cs typeface="Carlito"/>
              </a:rPr>
              <a:t>increasingly detailed </a:t>
            </a:r>
            <a:r>
              <a:rPr sz="2400" spc="-10" dirty="0">
                <a:latin typeface="Carlito"/>
                <a:cs typeface="Carlito"/>
              </a:rPr>
              <a:t>software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estimates.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sub-models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5" dirty="0">
                <a:latin typeface="Carlito"/>
                <a:cs typeface="Carlito"/>
              </a:rPr>
              <a:t>COCOMO </a:t>
            </a:r>
            <a:r>
              <a:rPr sz="2400" dirty="0">
                <a:latin typeface="Carlito"/>
                <a:cs typeface="Carlito"/>
              </a:rPr>
              <a:t>2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are:</a:t>
            </a:r>
            <a:endParaRPr sz="2400">
              <a:latin typeface="Carlito"/>
              <a:cs typeface="Carlito"/>
            </a:endParaRPr>
          </a:p>
          <a:p>
            <a:pPr marL="756285" marR="375285" lvl="1" indent="-287020">
              <a:lnSpc>
                <a:spcPts val="2160"/>
              </a:lnSpc>
              <a:spcBef>
                <a:spcPts val="5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F81BC"/>
                </a:solidFill>
                <a:latin typeface="Carlito"/>
                <a:cs typeface="Carlito"/>
              </a:rPr>
              <a:t>Application composition </a:t>
            </a:r>
            <a:r>
              <a:rPr sz="2000" dirty="0">
                <a:solidFill>
                  <a:srgbClr val="4F81BC"/>
                </a:solidFill>
                <a:latin typeface="Carlito"/>
                <a:cs typeface="Carlito"/>
              </a:rPr>
              <a:t>model</a:t>
            </a:r>
            <a:r>
              <a:rPr sz="2000" dirty="0">
                <a:latin typeface="Carlito"/>
                <a:cs typeface="Carlito"/>
              </a:rPr>
              <a:t>.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dirty="0">
                <a:latin typeface="Carlito"/>
                <a:cs typeface="Carlito"/>
              </a:rPr>
              <a:t>when </a:t>
            </a:r>
            <a:r>
              <a:rPr sz="2000" spc="-10" dirty="0">
                <a:latin typeface="Carlito"/>
                <a:cs typeface="Carlito"/>
              </a:rPr>
              <a:t>software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composed 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10" dirty="0">
                <a:latin typeface="Carlito"/>
                <a:cs typeface="Carlito"/>
              </a:rPr>
              <a:t>existing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parts.</a:t>
            </a:r>
            <a:endParaRPr sz="2000">
              <a:latin typeface="Carlito"/>
              <a:cs typeface="Carlito"/>
            </a:endParaRPr>
          </a:p>
          <a:p>
            <a:pPr marL="756285" marR="7620" lvl="1" indent="-287020">
              <a:lnSpc>
                <a:spcPts val="216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4F81BC"/>
                </a:solidFill>
                <a:latin typeface="Carlito"/>
                <a:cs typeface="Carlito"/>
              </a:rPr>
              <a:t>Early </a:t>
            </a:r>
            <a:r>
              <a:rPr sz="2000" spc="-5" dirty="0">
                <a:solidFill>
                  <a:srgbClr val="4F81BC"/>
                </a:solidFill>
                <a:latin typeface="Carlito"/>
                <a:cs typeface="Carlito"/>
              </a:rPr>
              <a:t>design model</a:t>
            </a:r>
            <a:r>
              <a:rPr sz="2000" spc="-5" dirty="0">
                <a:latin typeface="Carlito"/>
                <a:cs typeface="Carlito"/>
              </a:rPr>
              <a:t>. Used </a:t>
            </a:r>
            <a:r>
              <a:rPr sz="2000" dirty="0">
                <a:latin typeface="Carlito"/>
                <a:cs typeface="Carlito"/>
              </a:rPr>
              <a:t>when </a:t>
            </a:r>
            <a:r>
              <a:rPr sz="2000" spc="-10" dirty="0">
                <a:latin typeface="Carlito"/>
                <a:cs typeface="Carlito"/>
              </a:rPr>
              <a:t>requirements are available </a:t>
            </a:r>
            <a:r>
              <a:rPr sz="2000" dirty="0">
                <a:latin typeface="Carlito"/>
                <a:cs typeface="Carlito"/>
              </a:rPr>
              <a:t>but </a:t>
            </a:r>
            <a:r>
              <a:rPr sz="2000" spc="-5" dirty="0">
                <a:latin typeface="Carlito"/>
                <a:cs typeface="Carlito"/>
              </a:rPr>
              <a:t>design  has </a:t>
            </a:r>
            <a:r>
              <a:rPr sz="2000" dirty="0">
                <a:latin typeface="Carlito"/>
                <a:cs typeface="Carlito"/>
              </a:rPr>
              <a:t>not </a:t>
            </a:r>
            <a:r>
              <a:rPr sz="2000" spc="-10" dirty="0">
                <a:latin typeface="Carlito"/>
                <a:cs typeface="Carlito"/>
              </a:rPr>
              <a:t>yet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started.</a:t>
            </a:r>
            <a:endParaRPr sz="2000">
              <a:latin typeface="Carlito"/>
              <a:cs typeface="Carlito"/>
            </a:endParaRPr>
          </a:p>
          <a:p>
            <a:pPr marL="756285" marR="521334" lvl="1" indent="-287020">
              <a:lnSpc>
                <a:spcPts val="216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F81BC"/>
                </a:solidFill>
                <a:latin typeface="Carlito"/>
                <a:cs typeface="Carlito"/>
              </a:rPr>
              <a:t>Reuse model</a:t>
            </a:r>
            <a:r>
              <a:rPr sz="2000" spc="-5" dirty="0">
                <a:latin typeface="Carlito"/>
                <a:cs typeface="Carlito"/>
              </a:rPr>
              <a:t>. Used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compute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effort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integrating </a:t>
            </a:r>
            <a:r>
              <a:rPr sz="2000" spc="-5" dirty="0">
                <a:latin typeface="Carlito"/>
                <a:cs typeface="Carlito"/>
              </a:rPr>
              <a:t>reusable  components.</a:t>
            </a:r>
            <a:endParaRPr sz="2000">
              <a:latin typeface="Carlito"/>
              <a:cs typeface="Carlito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4F81BC"/>
                </a:solidFill>
                <a:latin typeface="Carlito"/>
                <a:cs typeface="Carlito"/>
              </a:rPr>
              <a:t>Post-architecture </a:t>
            </a:r>
            <a:r>
              <a:rPr sz="2000" dirty="0">
                <a:solidFill>
                  <a:srgbClr val="4F81BC"/>
                </a:solidFill>
                <a:latin typeface="Carlito"/>
                <a:cs typeface="Carlito"/>
              </a:rPr>
              <a:t>model</a:t>
            </a:r>
            <a:r>
              <a:rPr sz="2000" dirty="0">
                <a:latin typeface="Carlito"/>
                <a:cs typeface="Carlito"/>
              </a:rPr>
              <a:t>.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dirty="0">
                <a:latin typeface="Carlito"/>
                <a:cs typeface="Carlito"/>
              </a:rPr>
              <a:t>once the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spc="-10" dirty="0">
                <a:latin typeface="Carlito"/>
                <a:cs typeface="Carlito"/>
              </a:rPr>
              <a:t>architecture </a:t>
            </a:r>
            <a:r>
              <a:rPr sz="2000" spc="-5" dirty="0">
                <a:latin typeface="Carlito"/>
                <a:cs typeface="Carlito"/>
              </a:rPr>
              <a:t>has been  designed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more information </a:t>
            </a:r>
            <a:r>
              <a:rPr sz="2000" spc="-5" dirty="0">
                <a:latin typeface="Carlito"/>
                <a:cs typeface="Carlito"/>
              </a:rPr>
              <a:t>about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available.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341" y="461899"/>
            <a:ext cx="5973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 </a:t>
            </a:r>
            <a:r>
              <a:rPr spc="-5" dirty="0"/>
              <a:t>of </a:t>
            </a:r>
            <a:r>
              <a:rPr spc="-15" dirty="0"/>
              <a:t>COCOMO </a:t>
            </a:r>
            <a:r>
              <a:rPr dirty="0"/>
              <a:t>2</a:t>
            </a:r>
            <a:r>
              <a:rPr spc="-60" dirty="0"/>
              <a:t> </a:t>
            </a:r>
            <a:r>
              <a:rPr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000" y="1676400"/>
            <a:ext cx="8458200" cy="4648200"/>
            <a:chOff x="381000" y="1676400"/>
            <a:chExt cx="8458200" cy="4648200"/>
          </a:xfrm>
        </p:grpSpPr>
        <p:sp>
          <p:nvSpPr>
            <p:cNvPr id="4" name="object 4"/>
            <p:cNvSpPr/>
            <p:nvPr/>
          </p:nvSpPr>
          <p:spPr>
            <a:xfrm>
              <a:off x="381000" y="1676400"/>
              <a:ext cx="8458200" cy="4648200"/>
            </a:xfrm>
            <a:custGeom>
              <a:avLst/>
              <a:gdLst/>
              <a:ahLst/>
              <a:cxnLst/>
              <a:rect l="l" t="t" r="r" b="b"/>
              <a:pathLst>
                <a:path w="8458200" h="4648200">
                  <a:moveTo>
                    <a:pt x="8458200" y="0"/>
                  </a:moveTo>
                  <a:lnTo>
                    <a:pt x="0" y="0"/>
                  </a:lnTo>
                  <a:lnTo>
                    <a:pt x="0" y="4648200"/>
                  </a:lnTo>
                  <a:lnTo>
                    <a:pt x="8458200" y="4648200"/>
                  </a:lnTo>
                  <a:lnTo>
                    <a:pt x="84582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000" y="1828800"/>
              <a:ext cx="7467600" cy="4386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Times New Roman" pitchFamily="18" charset="0"/>
              </a:rPr>
              <a:t>Principles of effective cost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>
                <a:cs typeface="Times New Roman" pitchFamily="18" charset="0"/>
              </a:rPr>
              <a:t>Principle 4: </a:t>
            </a:r>
            <a:r>
              <a:rPr lang="en-GB" altLang="en-US" b="1" dirty="0" smtClean="0">
                <a:cs typeface="Times" charset="0"/>
              </a:rPr>
              <a:t>Be sure to account for </a:t>
            </a:r>
            <a:r>
              <a:rPr lang="en-GB" altLang="en-US" b="1" i="1" dirty="0" smtClean="0">
                <a:cs typeface="Times" charset="0"/>
              </a:rPr>
              <a:t>differences</a:t>
            </a:r>
            <a:r>
              <a:rPr lang="en-GB" altLang="en-US" b="1" dirty="0" smtClean="0">
                <a:cs typeface="Times" charset="0"/>
              </a:rPr>
              <a:t> when extrapolating from other projects.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</a:p>
          <a:p>
            <a:pPr lvl="1"/>
            <a:r>
              <a:rPr lang="en-GB" altLang="en-US" dirty="0" smtClean="0">
                <a:cs typeface="Times" charset="0"/>
              </a:rPr>
              <a:t>Different software developers</a:t>
            </a:r>
          </a:p>
          <a:p>
            <a:pPr lvl="1"/>
            <a:r>
              <a:rPr lang="en-GB" altLang="en-US" dirty="0" smtClean="0">
                <a:cs typeface="Times" charset="0"/>
              </a:rPr>
              <a:t>Different development processes and maturity levels</a:t>
            </a:r>
          </a:p>
          <a:p>
            <a:pPr lvl="1"/>
            <a:r>
              <a:rPr lang="en-GB" altLang="en-US" dirty="0" smtClean="0">
                <a:cs typeface="Times" charset="0"/>
              </a:rPr>
              <a:t>Different types of customers and users</a:t>
            </a:r>
          </a:p>
          <a:p>
            <a:pPr lvl="1"/>
            <a:r>
              <a:rPr lang="en-GB" altLang="en-US" dirty="0" smtClean="0">
                <a:cs typeface="Times" charset="0"/>
              </a:rPr>
              <a:t>Different schedule demands</a:t>
            </a:r>
          </a:p>
          <a:p>
            <a:pPr lvl="1"/>
            <a:r>
              <a:rPr lang="en-GB" altLang="en-US" dirty="0" smtClean="0">
                <a:cs typeface="Times" charset="0"/>
              </a:rPr>
              <a:t>Different technology</a:t>
            </a:r>
          </a:p>
          <a:p>
            <a:pPr lvl="1"/>
            <a:r>
              <a:rPr lang="en-GB" altLang="en-US" dirty="0" smtClean="0">
                <a:cs typeface="Times" charset="0"/>
              </a:rPr>
              <a:t>Different technical complexity of the requirements</a:t>
            </a:r>
          </a:p>
          <a:p>
            <a:pPr lvl="1"/>
            <a:r>
              <a:rPr lang="en-GB" altLang="en-US" dirty="0" smtClean="0">
                <a:cs typeface="Times" charset="0"/>
              </a:rPr>
              <a:t>Different domains</a:t>
            </a:r>
          </a:p>
          <a:p>
            <a:pPr lvl="1"/>
            <a:r>
              <a:rPr lang="en-GB" altLang="en-US" dirty="0" smtClean="0">
                <a:cs typeface="Times" charset="0"/>
              </a:rPr>
              <a:t>Different levels of requirement stability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Times New Roman" pitchFamily="18" charset="0"/>
              </a:rPr>
              <a:t>Principles of effective cost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dirty="0" smtClean="0">
                <a:cs typeface="Times New Roman" pitchFamily="18" charset="0"/>
              </a:rPr>
              <a:t>Principle 5: </a:t>
            </a:r>
            <a:r>
              <a:rPr lang="en-GB" altLang="en-US" b="1" dirty="0" smtClean="0">
                <a:cs typeface="Times" charset="0"/>
              </a:rPr>
              <a:t>Anticipate the worst case and plan for contingencies.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</a:p>
          <a:p>
            <a:pPr lvl="1"/>
            <a:r>
              <a:rPr lang="en-US" altLang="en-US" dirty="0" smtClean="0">
                <a:cs typeface="Times New Roman" pitchFamily="18" charset="0"/>
              </a:rPr>
              <a:t>Develop the most critical use cases first</a:t>
            </a:r>
          </a:p>
          <a:p>
            <a:pPr lvl="2"/>
            <a:r>
              <a:rPr lang="en-US" altLang="en-US" dirty="0" smtClean="0">
                <a:cs typeface="Times New Roman" pitchFamily="18" charset="0"/>
              </a:rPr>
              <a:t>If the project runs into difficulty, then the critical features are more likely to have been completed</a:t>
            </a:r>
          </a:p>
          <a:p>
            <a:pPr lvl="1"/>
            <a:r>
              <a:rPr lang="en-US" altLang="en-US" dirty="0" smtClean="0">
                <a:cs typeface="Times New Roman" pitchFamily="18" charset="0"/>
              </a:rPr>
              <a:t>Make three estimates:</a:t>
            </a:r>
          </a:p>
          <a:p>
            <a:pPr lvl="2"/>
            <a:r>
              <a:rPr lang="en-US" altLang="en-US" dirty="0" smtClean="0">
                <a:cs typeface="Times New Roman" pitchFamily="18" charset="0"/>
              </a:rPr>
              <a:t>Optimistic (O)</a:t>
            </a:r>
          </a:p>
          <a:p>
            <a:pPr lvl="3"/>
            <a:r>
              <a:rPr lang="en-US" altLang="en-US" dirty="0" smtClean="0">
                <a:cs typeface="Times New Roman" pitchFamily="18" charset="0"/>
              </a:rPr>
              <a:t>Imagining a everything going perfectly</a:t>
            </a:r>
          </a:p>
          <a:p>
            <a:pPr lvl="2"/>
            <a:r>
              <a:rPr lang="en-US" altLang="en-US" dirty="0" smtClean="0">
                <a:cs typeface="Times New Roman" pitchFamily="18" charset="0"/>
              </a:rPr>
              <a:t>Likely (L)</a:t>
            </a:r>
          </a:p>
          <a:p>
            <a:pPr lvl="3"/>
            <a:r>
              <a:rPr lang="en-US" altLang="en-US" dirty="0" smtClean="0">
                <a:cs typeface="Times New Roman" pitchFamily="18" charset="0"/>
              </a:rPr>
              <a:t>Allowing for typical things going wrong</a:t>
            </a:r>
          </a:p>
          <a:p>
            <a:pPr lvl="2"/>
            <a:r>
              <a:rPr lang="en-US" altLang="en-US" dirty="0" smtClean="0">
                <a:cs typeface="Times New Roman" pitchFamily="18" charset="0"/>
              </a:rPr>
              <a:t>Pessimistic</a:t>
            </a:r>
          </a:p>
          <a:p>
            <a:pPr lvl="3"/>
            <a:r>
              <a:rPr lang="en-US" altLang="en-US" dirty="0" smtClean="0">
                <a:cs typeface="Times New Roman" pitchFamily="18" charset="0"/>
              </a:rPr>
              <a:t>Accounting for everything that could go wring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Times New Roman" pitchFamily="18" charset="0"/>
              </a:rPr>
              <a:t>Principles of effective cost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 smtClean="0">
                <a:cs typeface="Times New Roman" pitchFamily="18" charset="0"/>
              </a:rPr>
              <a:t>Principle 6: </a:t>
            </a:r>
            <a:r>
              <a:rPr lang="en-GB" altLang="en-US" b="1" dirty="0" smtClean="0">
                <a:cs typeface="Times" charset="0"/>
              </a:rPr>
              <a:t>Combine multiple independent estimates.</a:t>
            </a:r>
            <a:endParaRPr lang="en-US" altLang="en-US" b="1" dirty="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dirty="0" smtClean="0">
                <a:cs typeface="Times" charset="0"/>
              </a:rPr>
              <a:t>Use several different techniques and compare the results. </a:t>
            </a:r>
          </a:p>
          <a:p>
            <a:pPr lvl="1">
              <a:lnSpc>
                <a:spcPct val="90000"/>
              </a:lnSpc>
            </a:pPr>
            <a:r>
              <a:rPr lang="en-GB" altLang="en-US" dirty="0" smtClean="0">
                <a:cs typeface="Times" charset="0"/>
              </a:rPr>
              <a:t>If there are discrepancies, analyze your calculations to discover what factors causing the differences.</a:t>
            </a:r>
          </a:p>
          <a:p>
            <a:pPr lvl="1">
              <a:lnSpc>
                <a:spcPct val="90000"/>
              </a:lnSpc>
            </a:pPr>
            <a:r>
              <a:rPr lang="en-GB" altLang="en-US" dirty="0" smtClean="0">
                <a:cs typeface="Times" charset="0"/>
              </a:rPr>
              <a:t>Use the </a:t>
            </a:r>
            <a:r>
              <a:rPr lang="en-GB" altLang="en-US" b="1" dirty="0" smtClean="0">
                <a:cs typeface="Times" charset="0"/>
              </a:rPr>
              <a:t>Delphi technique. </a:t>
            </a:r>
          </a:p>
          <a:p>
            <a:pPr lvl="2">
              <a:lnSpc>
                <a:spcPct val="90000"/>
              </a:lnSpc>
            </a:pPr>
            <a:r>
              <a:rPr lang="en-GB" altLang="en-US" dirty="0" smtClean="0">
                <a:cs typeface="Times" charset="0"/>
              </a:rPr>
              <a:t>Several individuals initially make cost estimates in private. </a:t>
            </a:r>
          </a:p>
          <a:p>
            <a:pPr lvl="2">
              <a:lnSpc>
                <a:spcPct val="90000"/>
              </a:lnSpc>
            </a:pPr>
            <a:r>
              <a:rPr lang="en-GB" altLang="en-US" dirty="0" smtClean="0">
                <a:cs typeface="Times" charset="0"/>
              </a:rPr>
              <a:t>They then share their estimates to discover the discrepancies. </a:t>
            </a:r>
          </a:p>
          <a:p>
            <a:pPr lvl="2">
              <a:lnSpc>
                <a:spcPct val="90000"/>
              </a:lnSpc>
            </a:pPr>
            <a:r>
              <a:rPr lang="en-GB" altLang="en-US" dirty="0" smtClean="0">
                <a:cs typeface="Times" charset="0"/>
              </a:rPr>
              <a:t>Each individual repeatedly adjusts his or her estimates until a consensus is reached.</a:t>
            </a:r>
            <a:r>
              <a:rPr lang="en-US" altLang="en-US" dirty="0" smtClean="0">
                <a:cs typeface="Times" charset="0"/>
              </a:rPr>
              <a:t>   </a:t>
            </a:r>
            <a:endParaRPr lang="en-GB" altLang="en-US" dirty="0" smtClean="0">
              <a:cs typeface="Times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Times New Roman" pitchFamily="18" charset="0"/>
              </a:rPr>
              <a:t>Principles of effective cost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dirty="0" smtClean="0">
                <a:cs typeface="Times New Roman" pitchFamily="18" charset="0"/>
              </a:rPr>
              <a:t>Principle 7: </a:t>
            </a:r>
            <a:r>
              <a:rPr lang="en-GB" altLang="en-US" b="1" dirty="0" smtClean="0">
                <a:cs typeface="Times" charset="0"/>
              </a:rPr>
              <a:t>Revise and refine estimates as work progresses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</a:p>
          <a:p>
            <a:pPr lvl="1"/>
            <a:r>
              <a:rPr lang="en-GB" altLang="en-US" dirty="0" smtClean="0">
                <a:cs typeface="Times" charset="0"/>
              </a:rPr>
              <a:t>As you add detail.</a:t>
            </a:r>
            <a:r>
              <a:rPr lang="en-US" altLang="en-US" dirty="0" smtClean="0">
                <a:cs typeface="Times" charset="0"/>
              </a:rPr>
              <a:t> </a:t>
            </a:r>
          </a:p>
          <a:p>
            <a:pPr lvl="1"/>
            <a:r>
              <a:rPr lang="en-US" altLang="en-US" dirty="0" smtClean="0">
                <a:cs typeface="Times" charset="0"/>
              </a:rPr>
              <a:t>As the requirements change.</a:t>
            </a:r>
          </a:p>
          <a:p>
            <a:pPr lvl="1"/>
            <a:r>
              <a:rPr lang="en-US" altLang="en-US" dirty="0" smtClean="0">
                <a:cs typeface="Times" charset="0"/>
              </a:rPr>
              <a:t>As the risk management process uncovers problems.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cs typeface="Times" charset="0"/>
              </a:rPr>
              <a:t>Project Scheduling and Tracking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GB" altLang="en-US" i="1" dirty="0" smtClean="0">
                <a:cs typeface="Times" charset="0"/>
              </a:rPr>
              <a:t>Scheduling</a:t>
            </a:r>
            <a:r>
              <a:rPr lang="en-GB" altLang="en-US" dirty="0" smtClean="0">
                <a:cs typeface="Times" charset="0"/>
              </a:rPr>
              <a:t> is the process of deciding:</a:t>
            </a:r>
          </a:p>
          <a:p>
            <a:pPr lvl="2"/>
            <a:r>
              <a:rPr lang="en-GB" altLang="en-US" dirty="0" smtClean="0">
                <a:cs typeface="Times" charset="0"/>
              </a:rPr>
              <a:t>In what sequence a set of activities will be performed.</a:t>
            </a:r>
          </a:p>
          <a:p>
            <a:pPr lvl="2"/>
            <a:r>
              <a:rPr lang="en-GB" altLang="en-US" dirty="0" smtClean="0">
                <a:cs typeface="Times" charset="0"/>
              </a:rPr>
              <a:t>When they should start and be completed.</a:t>
            </a:r>
          </a:p>
          <a:p>
            <a:pPr lvl="2"/>
            <a:r>
              <a:rPr lang="en-GB" altLang="en-US" dirty="0" smtClean="0">
                <a:cs typeface="Times" charset="0"/>
              </a:rPr>
              <a:t>Two important scheduling techniques</a:t>
            </a:r>
          </a:p>
          <a:p>
            <a:pPr lvl="3"/>
            <a:r>
              <a:rPr lang="en-GB" altLang="en-US" dirty="0" smtClean="0">
                <a:cs typeface="Times" charset="0"/>
              </a:rPr>
              <a:t> PERT chart</a:t>
            </a:r>
          </a:p>
          <a:p>
            <a:pPr lvl="3"/>
            <a:r>
              <a:rPr lang="en-GB" altLang="en-US" dirty="0" smtClean="0">
                <a:cs typeface="Times" charset="0"/>
              </a:rPr>
              <a:t>Gantt chart</a:t>
            </a:r>
          </a:p>
          <a:p>
            <a:pPr lvl="1"/>
            <a:r>
              <a:rPr lang="en-GB" altLang="en-US" i="1" dirty="0" smtClean="0">
                <a:cs typeface="Times" charset="0"/>
              </a:rPr>
              <a:t>Tracking</a:t>
            </a:r>
            <a:r>
              <a:rPr lang="en-GB" altLang="en-US" dirty="0" smtClean="0">
                <a:cs typeface="Times" charset="0"/>
              </a:rPr>
              <a:t> is the process of determining how well you are sticking to the cost estimate and schedule.</a:t>
            </a:r>
            <a:r>
              <a:rPr lang="en-US" altLang="en-US" dirty="0" smtClean="0">
                <a:cs typeface="Times" charset="0"/>
              </a:rPr>
              <a:t> </a:t>
            </a:r>
          </a:p>
          <a:p>
            <a:pPr lvl="1"/>
            <a:r>
              <a:rPr lang="en-US" altLang="en-US" dirty="0" smtClean="0">
                <a:cs typeface="Times" charset="0"/>
              </a:rPr>
              <a:t>Important tracking technique</a:t>
            </a:r>
          </a:p>
          <a:p>
            <a:pPr lvl="2"/>
            <a:r>
              <a:rPr lang="en-US" altLang="en-US" dirty="0" smtClean="0">
                <a:cs typeface="Times" charset="0"/>
              </a:rPr>
              <a:t>Earned value charts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>
                <a:cs typeface="Times" charset="0"/>
              </a:rPr>
              <a:t>PERT charts(</a:t>
            </a:r>
            <a:r>
              <a:rPr lang="en-IN" dirty="0" smtClean="0"/>
              <a:t>Program Evaluation</a:t>
            </a:r>
            <a:br>
              <a:rPr lang="en-IN" dirty="0" smtClean="0"/>
            </a:br>
            <a:r>
              <a:rPr lang="en-IN" dirty="0" smtClean="0"/>
              <a:t>Review Technique </a:t>
            </a:r>
            <a:r>
              <a:rPr lang="en-GB" altLang="en-US" dirty="0" smtClean="0">
                <a:cs typeface="Times" charset="0"/>
              </a:rPr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886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GB" altLang="en-US" dirty="0" smtClean="0">
              <a:cs typeface="Times" charset="0"/>
            </a:endParaRPr>
          </a:p>
          <a:p>
            <a:r>
              <a:rPr lang="en-GB" altLang="en-US" dirty="0" smtClean="0">
                <a:cs typeface="Times" charset="0"/>
              </a:rPr>
              <a:t>A PERT chart shows the sequence in which tasks must be completed.</a:t>
            </a:r>
            <a:r>
              <a:rPr lang="en-US" altLang="en-US" dirty="0" smtClean="0">
                <a:cs typeface="Times" charset="0"/>
              </a:rPr>
              <a:t> </a:t>
            </a:r>
          </a:p>
          <a:p>
            <a:pPr lvl="1"/>
            <a:r>
              <a:rPr lang="en-GB" altLang="en-US" dirty="0" smtClean="0">
                <a:cs typeface="Times" charset="0"/>
              </a:rPr>
              <a:t>In each node of a PERT chart, you typically show the elapsed time and effort estimates.</a:t>
            </a:r>
            <a:r>
              <a:rPr lang="en-US" altLang="en-US" dirty="0" smtClean="0">
                <a:cs typeface="Times" charset="0"/>
              </a:rPr>
              <a:t> </a:t>
            </a:r>
          </a:p>
          <a:p>
            <a:pPr lvl="1"/>
            <a:r>
              <a:rPr lang="en-IN" dirty="0" smtClean="0"/>
              <a:t>One of the most important uses of a PERT chart is to</a:t>
            </a:r>
            <a:br>
              <a:rPr lang="en-IN" dirty="0" smtClean="0"/>
            </a:br>
            <a:r>
              <a:rPr lang="en-IN" dirty="0" smtClean="0"/>
              <a:t>determine the </a:t>
            </a:r>
            <a:r>
              <a:rPr lang="en-IN" b="1" i="1" dirty="0" smtClean="0"/>
              <a:t>critical path</a:t>
            </a:r>
            <a:r>
              <a:rPr lang="en-IN" dirty="0" smtClean="0"/>
              <a:t>. </a:t>
            </a:r>
            <a:endParaRPr lang="en-US" altLang="en-US" dirty="0" smtClean="0">
              <a:cs typeface="Times" charset="0"/>
            </a:endParaRPr>
          </a:p>
          <a:p>
            <a:pPr lvl="2"/>
            <a:r>
              <a:rPr lang="en-GB" altLang="en-US" dirty="0" smtClean="0">
                <a:cs typeface="Times" charset="0"/>
              </a:rPr>
              <a:t>The </a:t>
            </a:r>
            <a:r>
              <a:rPr lang="en-GB" altLang="en-US" b="1" i="1" dirty="0" smtClean="0">
                <a:cs typeface="Times" charset="0"/>
              </a:rPr>
              <a:t>critical path</a:t>
            </a:r>
            <a:r>
              <a:rPr lang="en-GB" altLang="en-US" b="1" dirty="0" smtClean="0">
                <a:cs typeface="Times" charset="0"/>
              </a:rPr>
              <a:t> </a:t>
            </a:r>
            <a:r>
              <a:rPr lang="en-GB" altLang="en-US" dirty="0" smtClean="0">
                <a:cs typeface="Times" charset="0"/>
              </a:rPr>
              <a:t>indicates the minimum time in which it is possible to complete the project.</a:t>
            </a:r>
            <a:r>
              <a:rPr lang="en-US" altLang="en-US" dirty="0" smtClean="0">
                <a:cs typeface="Times" charset="0"/>
              </a:rPr>
              <a:t> </a:t>
            </a:r>
          </a:p>
          <a:p>
            <a:pPr lvl="2"/>
            <a:r>
              <a:rPr lang="en-IN" dirty="0" smtClean="0"/>
              <a:t>It is computed by searching for the path through the chart that has the greatest cumulative elapsed time and no idle time. </a:t>
            </a:r>
            <a:br>
              <a:rPr lang="en-IN" dirty="0" smtClean="0"/>
            </a:br>
            <a:endParaRPr lang="en-US" altLang="en-US" dirty="0" smtClean="0">
              <a:cs typeface="Times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cs typeface="Times" charset="0"/>
              </a:rPr>
              <a:t>Example of a PERT chart</a:t>
            </a:r>
            <a:endParaRPr lang="en-IN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752600"/>
            <a:ext cx="7772400" cy="47243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Times New Roman" pitchFamily="18" charset="0"/>
              </a:rPr>
              <a:t>Principles of effective cost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dirty="0" smtClean="0">
                <a:cs typeface="Times New Roman" pitchFamily="18" charset="0"/>
              </a:rPr>
              <a:t>Principle 1: Divide and conquer.</a:t>
            </a:r>
          </a:p>
          <a:p>
            <a:pPr lvl="1"/>
            <a:r>
              <a:rPr lang="en-GB" altLang="en-US" dirty="0" smtClean="0">
                <a:cs typeface="Times" charset="0"/>
              </a:rPr>
              <a:t>To make a better estimate, you should divide the project up into individual subsystems.</a:t>
            </a:r>
          </a:p>
          <a:p>
            <a:pPr lvl="1"/>
            <a:r>
              <a:rPr lang="en-GB" altLang="en-US" dirty="0" smtClean="0">
                <a:cs typeface="Times" charset="0"/>
              </a:rPr>
              <a:t>Then divide each subsystem further into the activities that will be required to develop it. </a:t>
            </a:r>
          </a:p>
          <a:p>
            <a:pPr lvl="1"/>
            <a:r>
              <a:rPr lang="en-GB" altLang="en-US" dirty="0" smtClean="0">
                <a:cs typeface="Times" charset="0"/>
              </a:rPr>
              <a:t>Next, you make a series of detailed estimates for each individual activity.</a:t>
            </a:r>
          </a:p>
          <a:p>
            <a:pPr lvl="1"/>
            <a:r>
              <a:rPr lang="en-GB" altLang="en-US" dirty="0" smtClean="0">
                <a:cs typeface="Times" charset="0"/>
              </a:rPr>
              <a:t>And sum the results to arrive at the grand total estimate for the project</a:t>
            </a:r>
            <a:r>
              <a:rPr lang="en-US" altLang="en-US" dirty="0" smtClean="0">
                <a:cs typeface="Times New Roman" pitchFamily="18" charset="0"/>
              </a:rPr>
              <a:t>.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cs typeface="Times" charset="0"/>
              </a:rPr>
              <a:t>Gantt charts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en-US" dirty="0" smtClean="0">
                <a:cs typeface="Times" charset="0"/>
              </a:rPr>
              <a:t>A Gantt chart is used to graphically present the start and end dates of each software engineering task</a:t>
            </a:r>
            <a:r>
              <a:rPr lang="en-US" altLang="en-US" dirty="0" smtClean="0">
                <a:cs typeface="Times" charset="0"/>
              </a:rPr>
              <a:t> </a:t>
            </a:r>
          </a:p>
          <a:p>
            <a:pPr lvl="1"/>
            <a:r>
              <a:rPr lang="en-GB" altLang="en-US" dirty="0" smtClean="0">
                <a:cs typeface="Times" charset="0"/>
              </a:rPr>
              <a:t>One axis shows time.</a:t>
            </a:r>
          </a:p>
          <a:p>
            <a:pPr lvl="1"/>
            <a:r>
              <a:rPr lang="en-GB" altLang="en-US" dirty="0" smtClean="0">
                <a:cs typeface="Times" charset="0"/>
              </a:rPr>
              <a:t>The other axis shows the activities that will be performed.</a:t>
            </a:r>
          </a:p>
          <a:p>
            <a:pPr lvl="1"/>
            <a:r>
              <a:rPr lang="en-GB" altLang="en-US" dirty="0" smtClean="0">
                <a:cs typeface="Times" charset="0"/>
              </a:rPr>
              <a:t>The black bars are the top-level tasks. </a:t>
            </a:r>
          </a:p>
          <a:p>
            <a:pPr lvl="1"/>
            <a:r>
              <a:rPr lang="en-GB" altLang="en-US" dirty="0" smtClean="0">
                <a:cs typeface="Times" charset="0"/>
              </a:rPr>
              <a:t>The white bars are subtasks</a:t>
            </a:r>
          </a:p>
          <a:p>
            <a:pPr lvl="1"/>
            <a:r>
              <a:rPr lang="en-GB" altLang="en-US" dirty="0" smtClean="0">
                <a:cs typeface="Times" charset="0"/>
              </a:rPr>
              <a:t>The diamonds are </a:t>
            </a:r>
            <a:r>
              <a:rPr lang="en-GB" altLang="en-US" i="1" dirty="0" smtClean="0">
                <a:cs typeface="Times" charset="0"/>
              </a:rPr>
              <a:t>milestones:</a:t>
            </a:r>
          </a:p>
          <a:p>
            <a:pPr lvl="2"/>
            <a:r>
              <a:rPr lang="en-GB" altLang="en-US" dirty="0" smtClean="0">
                <a:cs typeface="Times" charset="0"/>
              </a:rPr>
              <a:t>Important deadline dates, at which specific events may occur</a:t>
            </a:r>
            <a:r>
              <a:rPr lang="en-US" altLang="en-US" dirty="0" smtClean="0">
                <a:cs typeface="Times" charset="0"/>
              </a:rPr>
              <a:t> 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cs typeface="Times" charset="0"/>
              </a:rPr>
              <a:t>Example of a Gantt chart</a:t>
            </a:r>
            <a:endParaRPr lang="en-IN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524000"/>
            <a:ext cx="7953911" cy="4800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cs typeface="Times" charset="0"/>
              </a:rPr>
              <a:t>Earned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GB" altLang="en-US" i="1" dirty="0" smtClean="0">
                <a:cs typeface="Times" charset="0"/>
              </a:rPr>
              <a:t>Earned value</a:t>
            </a:r>
            <a:r>
              <a:rPr lang="en-GB" altLang="en-US" dirty="0" smtClean="0">
                <a:cs typeface="Times" charset="0"/>
              </a:rPr>
              <a:t> is the amount of work completed, measured according to the  </a:t>
            </a:r>
            <a:r>
              <a:rPr lang="en-GB" altLang="en-US" i="1" dirty="0" smtClean="0">
                <a:cs typeface="Times" charset="0"/>
              </a:rPr>
              <a:t>budgeted</a:t>
            </a:r>
            <a:r>
              <a:rPr lang="en-GB" altLang="en-US" dirty="0" smtClean="0">
                <a:cs typeface="Times" charset="0"/>
              </a:rPr>
              <a:t> effort that the work was supposed to consume. </a:t>
            </a:r>
          </a:p>
          <a:p>
            <a:pPr lvl="1"/>
            <a:r>
              <a:rPr lang="en-GB" altLang="en-US" dirty="0" smtClean="0">
                <a:cs typeface="Times" charset="0"/>
              </a:rPr>
              <a:t>It is also called the </a:t>
            </a:r>
            <a:r>
              <a:rPr lang="en-GB" altLang="en-US" i="1" dirty="0" smtClean="0">
                <a:cs typeface="Times" charset="0"/>
              </a:rPr>
              <a:t>budgeted cost of work performed</a:t>
            </a:r>
            <a:r>
              <a:rPr lang="en-GB" altLang="en-US" dirty="0" smtClean="0">
                <a:cs typeface="Times" charset="0"/>
              </a:rPr>
              <a:t>.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cs typeface="Times" charset="0"/>
              </a:rPr>
              <a:t>Earned value charts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en-US" dirty="0" smtClean="0">
                <a:cs typeface="Times" charset="0"/>
              </a:rPr>
              <a:t>An earned value chart has three curves:</a:t>
            </a:r>
          </a:p>
          <a:p>
            <a:pPr lvl="1"/>
            <a:r>
              <a:rPr lang="en-US" altLang="en-US" dirty="0" smtClean="0"/>
              <a:t>The budgeted cost of the work scheduled(planned value)</a:t>
            </a:r>
          </a:p>
          <a:p>
            <a:pPr lvl="1"/>
            <a:r>
              <a:rPr lang="en-US" altLang="en-US" dirty="0" smtClean="0"/>
              <a:t>The earned value.</a:t>
            </a:r>
          </a:p>
          <a:p>
            <a:pPr lvl="1"/>
            <a:r>
              <a:rPr lang="en-US" altLang="en-US" dirty="0" smtClean="0"/>
              <a:t>The actual cost of the work performed so far.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cs typeface="Times" charset="0"/>
              </a:rPr>
              <a:t>Example of an earned value chart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Content Placeholder 6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76400" y="1447800"/>
            <a:ext cx="64008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Times New Roman" pitchFamily="18" charset="0"/>
              </a:rPr>
              <a:t>Principles of effective cost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b="1" dirty="0" smtClean="0">
                <a:cs typeface="Times New Roman" pitchFamily="18" charset="0"/>
              </a:rPr>
              <a:t>Principle 2: </a:t>
            </a:r>
            <a:r>
              <a:rPr lang="en-GB" altLang="en-US" b="1" dirty="0" smtClean="0">
                <a:cs typeface="Times" charset="0"/>
              </a:rPr>
              <a:t>Include all activities when making estimates.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</a:p>
          <a:p>
            <a:pPr lvl="1"/>
            <a:r>
              <a:rPr lang="en-GB" altLang="en-US" dirty="0" smtClean="0">
                <a:cs typeface="Times" charset="0"/>
              </a:rPr>
              <a:t>The time required for </a:t>
            </a:r>
            <a:r>
              <a:rPr lang="en-GB" altLang="en-US" i="1" dirty="0" smtClean="0">
                <a:cs typeface="Times" charset="0"/>
              </a:rPr>
              <a:t>all</a:t>
            </a:r>
            <a:r>
              <a:rPr lang="en-GB" altLang="en-US" dirty="0" smtClean="0">
                <a:cs typeface="Times" charset="0"/>
              </a:rPr>
              <a:t> development activities must be taken into account.</a:t>
            </a:r>
          </a:p>
          <a:p>
            <a:pPr lvl="1"/>
            <a:r>
              <a:rPr lang="en-GB" altLang="en-US" dirty="0" smtClean="0">
                <a:cs typeface="Times" charset="0"/>
              </a:rPr>
              <a:t>Including:</a:t>
            </a:r>
          </a:p>
          <a:p>
            <a:pPr lvl="3"/>
            <a:r>
              <a:rPr lang="en-GB" altLang="en-US" dirty="0" smtClean="0">
                <a:cs typeface="Times" charset="0"/>
              </a:rPr>
              <a:t>Prototyping</a:t>
            </a:r>
          </a:p>
          <a:p>
            <a:pPr lvl="3"/>
            <a:r>
              <a:rPr lang="en-GB" altLang="en-US" dirty="0" smtClean="0">
                <a:cs typeface="Times" charset="0"/>
              </a:rPr>
              <a:t>Design</a:t>
            </a:r>
          </a:p>
          <a:p>
            <a:pPr lvl="3"/>
            <a:r>
              <a:rPr lang="en-GB" altLang="en-US" dirty="0" smtClean="0">
                <a:cs typeface="Times" charset="0"/>
              </a:rPr>
              <a:t>Inspecting</a:t>
            </a:r>
          </a:p>
          <a:p>
            <a:pPr lvl="3"/>
            <a:r>
              <a:rPr lang="en-GB" altLang="en-US" dirty="0" smtClean="0">
                <a:cs typeface="Times" charset="0"/>
              </a:rPr>
              <a:t>Testing</a:t>
            </a:r>
          </a:p>
          <a:p>
            <a:pPr lvl="3"/>
            <a:r>
              <a:rPr lang="en-GB" altLang="en-US" dirty="0" smtClean="0">
                <a:cs typeface="Times" charset="0"/>
              </a:rPr>
              <a:t>Debugging</a:t>
            </a:r>
          </a:p>
          <a:p>
            <a:pPr lvl="3"/>
            <a:r>
              <a:rPr lang="en-GB" altLang="en-US" dirty="0" smtClean="0">
                <a:cs typeface="Times" charset="0"/>
              </a:rPr>
              <a:t>Writing user documentation</a:t>
            </a:r>
          </a:p>
          <a:p>
            <a:pPr lvl="3"/>
            <a:r>
              <a:rPr lang="en-GB" altLang="en-US" dirty="0" smtClean="0">
                <a:cs typeface="Times" charset="0"/>
              </a:rPr>
              <a:t>Deployment.</a:t>
            </a:r>
            <a:r>
              <a:rPr lang="en-US" altLang="en-US" dirty="0" smtClean="0">
                <a:cs typeface="Times" charset="0"/>
              </a:rPr>
              <a:t> </a:t>
            </a:r>
            <a:endParaRPr lang="en-US" altLang="en-US" b="1" dirty="0" smtClean="0"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cs typeface="Times New Roman" pitchFamily="18" charset="0"/>
              </a:rPr>
              <a:t>Principles of effective cost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b="1" dirty="0" smtClean="0">
                <a:cs typeface="Times New Roman" pitchFamily="18" charset="0"/>
              </a:rPr>
              <a:t>Principle 3: </a:t>
            </a:r>
            <a:r>
              <a:rPr lang="en-GB" altLang="en-US" b="1" dirty="0" smtClean="0">
                <a:cs typeface="Times" charset="0"/>
              </a:rPr>
              <a:t>Base your estimates on past experience combined with knowledge of the current project.</a:t>
            </a:r>
            <a:r>
              <a:rPr lang="en-US" altLang="en-US" b="1" dirty="0" smtClean="0"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altLang="en-US" dirty="0" smtClean="0">
                <a:cs typeface="Times" charset="0"/>
              </a:rPr>
              <a:t>If you are developing a project that has many similarities with a past project:</a:t>
            </a:r>
          </a:p>
          <a:p>
            <a:pPr lvl="2">
              <a:lnSpc>
                <a:spcPct val="90000"/>
              </a:lnSpc>
            </a:pPr>
            <a:r>
              <a:rPr lang="en-GB" altLang="en-US" dirty="0" smtClean="0">
                <a:cs typeface="Times" charset="0"/>
              </a:rPr>
              <a:t> You can expect it to take a similar amount of work.</a:t>
            </a:r>
            <a:r>
              <a:rPr lang="en-US" altLang="en-US" dirty="0" smtClean="0">
                <a:cs typeface="Times" charset="0"/>
              </a:rPr>
              <a:t> </a:t>
            </a:r>
            <a:endParaRPr lang="en-GB" altLang="en-US" dirty="0" smtClean="0">
              <a:cs typeface="Times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dirty="0" smtClean="0">
                <a:cs typeface="Times" charset="0"/>
              </a:rPr>
              <a:t>Base your estimates on the </a:t>
            </a:r>
            <a:r>
              <a:rPr lang="en-GB" altLang="en-US" i="1" dirty="0" smtClean="0">
                <a:cs typeface="Times" charset="0"/>
              </a:rPr>
              <a:t>personal judgement</a:t>
            </a:r>
            <a:r>
              <a:rPr lang="en-GB" altLang="en-US" dirty="0" smtClean="0">
                <a:cs typeface="Times" charset="0"/>
              </a:rPr>
              <a:t> of your experts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GB" altLang="en-US" dirty="0" smtClean="0">
                <a:cs typeface="Times" charset="0"/>
              </a:rPr>
              <a:t>or</a:t>
            </a:r>
          </a:p>
          <a:p>
            <a:pPr lvl="1">
              <a:lnSpc>
                <a:spcPct val="90000"/>
              </a:lnSpc>
            </a:pPr>
            <a:r>
              <a:rPr lang="en-GB" altLang="en-US" dirty="0" smtClean="0">
                <a:cs typeface="Times" charset="0"/>
              </a:rPr>
              <a:t>Use </a:t>
            </a:r>
            <a:r>
              <a:rPr lang="en-GB" altLang="en-US" i="1" dirty="0" smtClean="0">
                <a:cs typeface="Times" charset="0"/>
              </a:rPr>
              <a:t>algorithmic models</a:t>
            </a:r>
            <a:r>
              <a:rPr lang="en-GB" altLang="en-US" dirty="0" smtClean="0">
                <a:cs typeface="Times" charset="0"/>
              </a:rPr>
              <a:t> developed in the software industry as a whole by analyzing a wide range of projects.</a:t>
            </a:r>
            <a:r>
              <a:rPr lang="en-GB" altLang="en-US" sz="2000" dirty="0" smtClean="0">
                <a:cs typeface="Times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GB" altLang="en-US" dirty="0" smtClean="0">
                <a:cs typeface="Times" charset="0"/>
              </a:rPr>
              <a:t>They take into account various aspects of a project’s size and complexity, and provide formulas to compute anticipated cost</a:t>
            </a:r>
          </a:p>
          <a:p>
            <a:pPr lvl="2">
              <a:lnSpc>
                <a:spcPct val="9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Algorithmic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en-US" dirty="0" smtClean="0">
                <a:cs typeface="Times" charset="0"/>
              </a:rPr>
              <a:t>Allow you to systematically estimate development effort. </a:t>
            </a:r>
          </a:p>
          <a:p>
            <a:pPr lvl="1"/>
            <a:r>
              <a:rPr lang="en-IN" dirty="0" smtClean="0"/>
              <a:t>Project managers base their estimates on factors such</a:t>
            </a:r>
            <a:br>
              <a:rPr lang="en-IN" dirty="0" smtClean="0"/>
            </a:br>
            <a:r>
              <a:rPr lang="en-IN" dirty="0" smtClean="0"/>
              <a:t>as the following </a:t>
            </a:r>
          </a:p>
          <a:p>
            <a:pPr lvl="2"/>
            <a:r>
              <a:rPr lang="en-US" altLang="en-US" dirty="0" smtClean="0"/>
              <a:t>The number of use cases</a:t>
            </a:r>
          </a:p>
          <a:p>
            <a:pPr lvl="2"/>
            <a:r>
              <a:rPr lang="en-US" altLang="en-US" dirty="0" smtClean="0"/>
              <a:t>The number of distinct requirements</a:t>
            </a:r>
          </a:p>
          <a:p>
            <a:pPr lvl="2"/>
            <a:r>
              <a:rPr lang="en-US" altLang="en-US" dirty="0" smtClean="0"/>
              <a:t>The number of classes in the domain model</a:t>
            </a:r>
          </a:p>
          <a:p>
            <a:pPr lvl="2"/>
            <a:r>
              <a:rPr lang="en-US" altLang="en-US" dirty="0" smtClean="0"/>
              <a:t>The number of widgets in the prototype user interface</a:t>
            </a:r>
          </a:p>
          <a:p>
            <a:pPr lvl="2"/>
            <a:r>
              <a:rPr lang="en-US" altLang="en-US" dirty="0" smtClean="0"/>
              <a:t>An estimate of the number of lines of code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Algorithmic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en-US" sz="2800" dirty="0" smtClean="0">
                <a:cs typeface="Times" charset="0"/>
              </a:rPr>
              <a:t>A typical algorithmic model uses a formula like the following:</a:t>
            </a:r>
            <a:r>
              <a:rPr lang="en-US" altLang="en-US" sz="2800" dirty="0" smtClean="0"/>
              <a:t> </a:t>
            </a:r>
          </a:p>
          <a:p>
            <a:pPr lvl="1"/>
            <a:r>
              <a:rPr lang="en-US" altLang="en-US" sz="2800" dirty="0" smtClean="0"/>
              <a:t>COCOMO</a:t>
            </a:r>
          </a:p>
          <a:p>
            <a:pPr lvl="1"/>
            <a:r>
              <a:rPr lang="en-US" altLang="en-US" sz="2800" dirty="0" smtClean="0"/>
              <a:t>Functions Points:</a:t>
            </a:r>
          </a:p>
          <a:p>
            <a:pPr lvl="1">
              <a:buNone/>
            </a:pPr>
            <a:endParaRPr lang="en-US" altLang="en-US" dirty="0" smtClean="0"/>
          </a:p>
          <a:p>
            <a:pPr marL="0" lvl="1" indent="-274320">
              <a:spcBef>
                <a:spcPts val="580"/>
              </a:spcBef>
              <a:buClr>
                <a:schemeClr val="accent1"/>
              </a:buClr>
              <a:buNone/>
            </a:pPr>
            <a:endParaRPr lang="en-US" alt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005" y="2146173"/>
            <a:ext cx="601789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b="1" spc="-15" dirty="0"/>
              <a:t>COCOMO</a:t>
            </a:r>
            <a:r>
              <a:rPr b="1" spc="-30" dirty="0"/>
              <a:t> </a:t>
            </a:r>
            <a:r>
              <a:rPr b="1" dirty="0"/>
              <a:t>MODEL</a:t>
            </a:r>
          </a:p>
          <a:p>
            <a:pPr algn="ctr">
              <a:lnSpc>
                <a:spcPct val="100000"/>
              </a:lnSpc>
            </a:pPr>
            <a:r>
              <a:rPr spc="-10" smtClean="0"/>
              <a:t>(</a:t>
            </a:r>
            <a:r>
              <a:rPr lang="en-IN" dirty="0" smtClean="0"/>
              <a:t>Constructive Cost </a:t>
            </a:r>
            <a:r>
              <a:rPr lang="en-IN" b="1" dirty="0" smtClean="0"/>
              <a:t>Model</a:t>
            </a:r>
            <a:r>
              <a:rPr smtClean="0"/>
              <a:t>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08200" y="3813429"/>
            <a:ext cx="5926455" cy="16719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5080" algn="ctr">
              <a:lnSpc>
                <a:spcPts val="2880"/>
              </a:lnSpc>
              <a:spcBef>
                <a:spcPts val="795"/>
              </a:spcBef>
            </a:pPr>
            <a:r>
              <a:rPr sz="3000" spc="-10" dirty="0">
                <a:solidFill>
                  <a:srgbClr val="888888"/>
                </a:solidFill>
                <a:latin typeface="Carlito"/>
                <a:cs typeface="Carlito"/>
              </a:rPr>
              <a:t>Most </a:t>
            </a:r>
            <a:r>
              <a:rPr sz="3000" spc="-5" dirty="0">
                <a:solidFill>
                  <a:srgbClr val="888888"/>
                </a:solidFill>
                <a:latin typeface="Carlito"/>
                <a:cs typeface="Carlito"/>
              </a:rPr>
              <a:t>widely used </a:t>
            </a:r>
            <a:r>
              <a:rPr sz="3000" spc="-15" dirty="0">
                <a:solidFill>
                  <a:srgbClr val="888888"/>
                </a:solidFill>
                <a:latin typeface="Carlito"/>
                <a:cs typeface="Carlito"/>
              </a:rPr>
              <a:t>software </a:t>
            </a:r>
            <a:r>
              <a:rPr sz="3000" spc="-10" dirty="0">
                <a:solidFill>
                  <a:srgbClr val="888888"/>
                </a:solidFill>
                <a:latin typeface="Carlito"/>
                <a:cs typeface="Carlito"/>
              </a:rPr>
              <a:t>estimation  </a:t>
            </a:r>
            <a:r>
              <a:rPr sz="3000" spc="-5" dirty="0">
                <a:solidFill>
                  <a:srgbClr val="888888"/>
                </a:solidFill>
                <a:latin typeface="Carlito"/>
                <a:cs typeface="Carlito"/>
              </a:rPr>
              <a:t>model.</a:t>
            </a:r>
            <a:endParaRPr sz="3000">
              <a:latin typeface="Carlito"/>
              <a:cs typeface="Carlito"/>
            </a:endParaRPr>
          </a:p>
          <a:p>
            <a:pPr marL="372110" marR="363855" algn="ctr">
              <a:lnSpc>
                <a:spcPct val="80000"/>
              </a:lnSpc>
              <a:spcBef>
                <a:spcPts val="745"/>
              </a:spcBef>
            </a:pPr>
            <a:r>
              <a:rPr sz="3000" spc="-10" dirty="0">
                <a:solidFill>
                  <a:srgbClr val="888888"/>
                </a:solidFill>
                <a:latin typeface="Carlito"/>
                <a:cs typeface="Carlito"/>
              </a:rPr>
              <a:t>COCOMO predicts </a:t>
            </a:r>
            <a:r>
              <a:rPr sz="3000" dirty="0">
                <a:solidFill>
                  <a:srgbClr val="888888"/>
                </a:solidFill>
                <a:latin typeface="Carlito"/>
                <a:cs typeface="Carlito"/>
              </a:rPr>
              <a:t>the </a:t>
            </a:r>
            <a:r>
              <a:rPr sz="3000" spc="-20" dirty="0">
                <a:solidFill>
                  <a:srgbClr val="888888"/>
                </a:solidFill>
                <a:latin typeface="Carlito"/>
                <a:cs typeface="Carlito"/>
              </a:rPr>
              <a:t>efforts</a:t>
            </a:r>
            <a:r>
              <a:rPr sz="3000" spc="-1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3000" dirty="0">
                <a:solidFill>
                  <a:srgbClr val="888888"/>
                </a:solidFill>
                <a:latin typeface="Carlito"/>
                <a:cs typeface="Carlito"/>
              </a:rPr>
              <a:t>and  </a:t>
            </a:r>
            <a:r>
              <a:rPr sz="3000" spc="-10" dirty="0">
                <a:solidFill>
                  <a:srgbClr val="888888"/>
                </a:solidFill>
                <a:latin typeface="Carlito"/>
                <a:cs typeface="Carlito"/>
              </a:rPr>
              <a:t>schedule </a:t>
            </a:r>
            <a:r>
              <a:rPr sz="3000" spc="-5" dirty="0">
                <a:solidFill>
                  <a:srgbClr val="888888"/>
                </a:solidFill>
                <a:latin typeface="Carlito"/>
                <a:cs typeface="Carlito"/>
              </a:rPr>
              <a:t>of </a:t>
            </a:r>
            <a:r>
              <a:rPr sz="3000" dirty="0">
                <a:solidFill>
                  <a:srgbClr val="888888"/>
                </a:solidFill>
                <a:latin typeface="Carlito"/>
                <a:cs typeface="Carlito"/>
              </a:rPr>
              <a:t>a </a:t>
            </a:r>
            <a:r>
              <a:rPr sz="3000" spc="-15" dirty="0">
                <a:solidFill>
                  <a:srgbClr val="888888"/>
                </a:solidFill>
                <a:latin typeface="Carlito"/>
                <a:cs typeface="Carlito"/>
              </a:rPr>
              <a:t>software product.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1761</TotalTime>
  <Words>1654</Words>
  <Application>Microsoft Office PowerPoint</Application>
  <PresentationFormat>On-screen Show (4:3)</PresentationFormat>
  <Paragraphs>296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Equity</vt:lpstr>
      <vt:lpstr>Costing ,Scheduling and Tracking Techniques</vt:lpstr>
      <vt:lpstr>Cost estimation</vt:lpstr>
      <vt:lpstr>Example </vt:lpstr>
      <vt:lpstr>Principles of effective cost estimation</vt:lpstr>
      <vt:lpstr>Principles of effective cost estimation</vt:lpstr>
      <vt:lpstr>Principles of effective cost estimation</vt:lpstr>
      <vt:lpstr>Algorithmic models</vt:lpstr>
      <vt:lpstr>Algorithmic models</vt:lpstr>
      <vt:lpstr>COCOMO MODEL (Constructive Cost Model)</vt:lpstr>
      <vt:lpstr>COCOMO Models</vt:lpstr>
      <vt:lpstr>The Development mode</vt:lpstr>
      <vt:lpstr>The Development mode</vt:lpstr>
      <vt:lpstr>The Development mode</vt:lpstr>
      <vt:lpstr>Basic COCOMO model</vt:lpstr>
      <vt:lpstr>Basic COCOMO Equations</vt:lpstr>
      <vt:lpstr>Basic COCOMO Equations</vt:lpstr>
      <vt:lpstr>Merits</vt:lpstr>
      <vt:lpstr>Example</vt:lpstr>
      <vt:lpstr>Example</vt:lpstr>
      <vt:lpstr>Intermediate COCOMO</vt:lpstr>
      <vt:lpstr>Cost Driver Attributes</vt:lpstr>
      <vt:lpstr>Cost Driver Attributes (Continued)</vt:lpstr>
      <vt:lpstr>Intermediate COCOMO Equation</vt:lpstr>
      <vt:lpstr>EAF Parameter values</vt:lpstr>
      <vt:lpstr>EAF Parameter values</vt:lpstr>
      <vt:lpstr>EAF Parameter values</vt:lpstr>
      <vt:lpstr>EAF Parameter values</vt:lpstr>
      <vt:lpstr>Example</vt:lpstr>
      <vt:lpstr>Example</vt:lpstr>
      <vt:lpstr>Advanced COCOMO</vt:lpstr>
      <vt:lpstr>COCOMO 2 models</vt:lpstr>
      <vt:lpstr>Use of COCOMO 2 models</vt:lpstr>
      <vt:lpstr>Principles of effective cost estimation</vt:lpstr>
      <vt:lpstr>Principles of effective cost estimation</vt:lpstr>
      <vt:lpstr>Principles of effective cost estimation</vt:lpstr>
      <vt:lpstr>Principles of effective cost estimation</vt:lpstr>
      <vt:lpstr>Project Scheduling and Tracking</vt:lpstr>
      <vt:lpstr>PERT charts(Program Evaluation Review Technique )</vt:lpstr>
      <vt:lpstr>Example of a PERT chart</vt:lpstr>
      <vt:lpstr>Gantt charts</vt:lpstr>
      <vt:lpstr>Example of a Gantt chart</vt:lpstr>
      <vt:lpstr>Earned value</vt:lpstr>
      <vt:lpstr>Earned value charts</vt:lpstr>
      <vt:lpstr>Example of an earned value chart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13</cp:revision>
  <dcterms:created xsi:type="dcterms:W3CDTF">2006-08-16T00:00:00Z</dcterms:created>
  <dcterms:modified xsi:type="dcterms:W3CDTF">2021-04-07T04:48:09Z</dcterms:modified>
</cp:coreProperties>
</file>