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9" r:id="rId3"/>
    <p:sldId id="281" r:id="rId4"/>
    <p:sldId id="280" r:id="rId5"/>
    <p:sldId id="257" r:id="rId6"/>
    <p:sldId id="258" r:id="rId7"/>
    <p:sldId id="259" r:id="rId8"/>
    <p:sldId id="260" r:id="rId9"/>
    <p:sldId id="261" r:id="rId10"/>
    <p:sldId id="282" r:id="rId11"/>
    <p:sldId id="262" r:id="rId12"/>
    <p:sldId id="263" r:id="rId13"/>
    <p:sldId id="264" r:id="rId14"/>
    <p:sldId id="265" r:id="rId15"/>
    <p:sldId id="267" r:id="rId16"/>
    <p:sldId id="283" r:id="rId17"/>
    <p:sldId id="268" r:id="rId18"/>
    <p:sldId id="269" r:id="rId19"/>
    <p:sldId id="270" r:id="rId20"/>
    <p:sldId id="276" r:id="rId21"/>
    <p:sldId id="284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F6F51-9A57-40BE-BD0A-0ABE83C83965}" type="datetimeFigureOut">
              <a:rPr lang="en-US" smtClean="0"/>
              <a:pPr/>
              <a:t>4/23/2021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513BC-8CCA-4A28-9CAD-D379999CE2E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513BC-8CCA-4A28-9CAD-D379999CE2E8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Agile Approach and manifesto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/>
              <a:t>Agility</a:t>
            </a:r>
            <a:r>
              <a:rPr lang="en-IN" b="1" spc="10" dirty="0" smtClean="0"/>
              <a:t> </a:t>
            </a:r>
            <a:r>
              <a:rPr lang="en-IN" b="1" dirty="0" smtClean="0"/>
              <a:t>and	</a:t>
            </a:r>
            <a:r>
              <a:rPr lang="en-IN" b="1" spc="-5" dirty="0" smtClean="0"/>
              <a:t>the	</a:t>
            </a:r>
            <a:r>
              <a:rPr lang="en-IN" b="1" dirty="0" smtClean="0"/>
              <a:t>Cost of</a:t>
            </a:r>
            <a:r>
              <a:rPr lang="en-IN" b="1" spc="-110" dirty="0" smtClean="0"/>
              <a:t> </a:t>
            </a:r>
            <a:r>
              <a:rPr lang="en-IN" b="1" dirty="0" smtClean="0"/>
              <a:t>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 smtClean="0">
                <a:cs typeface="Arial"/>
              </a:rPr>
              <a:t>A well-designed </a:t>
            </a:r>
            <a:r>
              <a:rPr lang="en-IN" sz="2400" dirty="0" smtClean="0">
                <a:solidFill>
                  <a:srgbClr val="C00000"/>
                </a:solidFill>
                <a:cs typeface="Arial"/>
              </a:rPr>
              <a:t>agile process </a:t>
            </a:r>
            <a:r>
              <a:rPr lang="en-IN" sz="2400" dirty="0" smtClean="0">
                <a:cs typeface="Arial"/>
              </a:rPr>
              <a:t>may  </a:t>
            </a:r>
            <a:r>
              <a:rPr lang="en-IN" sz="2400" spc="-225" dirty="0" smtClean="0">
                <a:cs typeface="AoyagiKouzanFontT"/>
              </a:rPr>
              <a:t>“</a:t>
            </a:r>
            <a:r>
              <a:rPr lang="en-IN" sz="2400" spc="-225" dirty="0" smtClean="0">
                <a:solidFill>
                  <a:srgbClr val="C00000"/>
                </a:solidFill>
                <a:cs typeface="Arial"/>
              </a:rPr>
              <a:t>flatten</a:t>
            </a:r>
            <a:r>
              <a:rPr lang="en-IN" sz="2400" spc="-225" dirty="0" smtClean="0">
                <a:solidFill>
                  <a:srgbClr val="CE1C00"/>
                </a:solidFill>
                <a:cs typeface="AoyagiKouzanFontT"/>
              </a:rPr>
              <a:t>”   </a:t>
            </a:r>
            <a:r>
              <a:rPr lang="en-IN" sz="2400" spc="-5" dirty="0" smtClean="0">
                <a:cs typeface="Arial"/>
              </a:rPr>
              <a:t>the </a:t>
            </a:r>
            <a:r>
              <a:rPr lang="en-IN" sz="2400" dirty="0" smtClean="0">
                <a:cs typeface="Arial"/>
              </a:rPr>
              <a:t>cost of change</a:t>
            </a:r>
            <a:r>
              <a:rPr lang="en-IN" sz="2400" spc="-275" dirty="0" smtClean="0">
                <a:cs typeface="Arial"/>
              </a:rPr>
              <a:t> </a:t>
            </a:r>
            <a:r>
              <a:rPr lang="en-IN" sz="2400" dirty="0" smtClean="0">
                <a:cs typeface="Arial"/>
              </a:rPr>
              <a:t>curve  by coupling </a:t>
            </a:r>
            <a:r>
              <a:rPr lang="en-IN" sz="2400" spc="-5" dirty="0" smtClean="0">
                <a:solidFill>
                  <a:srgbClr val="FF0000"/>
                </a:solidFill>
                <a:cs typeface="Arial"/>
              </a:rPr>
              <a:t>incremental </a:t>
            </a:r>
            <a:r>
              <a:rPr lang="en-IN" sz="2400" dirty="0" smtClean="0">
                <a:solidFill>
                  <a:srgbClr val="FF0000"/>
                </a:solidFill>
                <a:cs typeface="Arial"/>
              </a:rPr>
              <a:t>delivery </a:t>
            </a:r>
            <a:r>
              <a:rPr lang="en-IN" sz="2400" spc="-5" dirty="0" smtClean="0">
                <a:cs typeface="Arial"/>
              </a:rPr>
              <a:t>with </a:t>
            </a:r>
            <a:r>
              <a:rPr lang="en-IN" sz="2400" dirty="0" smtClean="0">
                <a:cs typeface="Arial"/>
              </a:rPr>
              <a:t>agile </a:t>
            </a:r>
            <a:r>
              <a:rPr lang="en-IN" sz="2400" spc="-5" dirty="0" smtClean="0">
                <a:cs typeface="Arial"/>
              </a:rPr>
              <a:t>practices </a:t>
            </a:r>
            <a:r>
              <a:rPr lang="en-IN" sz="2400" dirty="0" smtClean="0">
                <a:cs typeface="Arial"/>
              </a:rPr>
              <a:t>such as  </a:t>
            </a:r>
            <a:r>
              <a:rPr lang="en-IN" sz="2400" spc="-5" dirty="0" smtClean="0">
                <a:solidFill>
                  <a:srgbClr val="FF0000"/>
                </a:solidFill>
                <a:cs typeface="Arial"/>
              </a:rPr>
              <a:t>continuous </a:t>
            </a:r>
            <a:r>
              <a:rPr lang="en-IN" sz="2400" dirty="0" smtClean="0">
                <a:solidFill>
                  <a:srgbClr val="FF0000"/>
                </a:solidFill>
                <a:cs typeface="Arial"/>
              </a:rPr>
              <a:t>unit </a:t>
            </a:r>
            <a:r>
              <a:rPr lang="en-IN" sz="2400" spc="-5" dirty="0" smtClean="0">
                <a:solidFill>
                  <a:srgbClr val="FF0000"/>
                </a:solidFill>
                <a:cs typeface="Arial"/>
              </a:rPr>
              <a:t>testing </a:t>
            </a:r>
            <a:r>
              <a:rPr lang="en-IN" sz="2400" dirty="0" smtClean="0">
                <a:cs typeface="Arial"/>
              </a:rPr>
              <a:t>and </a:t>
            </a:r>
            <a:r>
              <a:rPr lang="en-IN" sz="2400" dirty="0" smtClean="0">
                <a:solidFill>
                  <a:srgbClr val="FF0000"/>
                </a:solidFill>
                <a:cs typeface="Arial"/>
              </a:rPr>
              <a:t>pair </a:t>
            </a:r>
            <a:r>
              <a:rPr lang="en-IN" sz="2400" spc="-5" dirty="0" smtClean="0">
                <a:solidFill>
                  <a:srgbClr val="FF0000"/>
                </a:solidFill>
                <a:cs typeface="Arial"/>
              </a:rPr>
              <a:t>programming</a:t>
            </a:r>
            <a:r>
              <a:rPr lang="en-IN" sz="2400" spc="-5" dirty="0" smtClean="0">
                <a:cs typeface="Arial"/>
              </a:rPr>
              <a:t>. </a:t>
            </a:r>
          </a:p>
          <a:p>
            <a:r>
              <a:rPr lang="en-IN" sz="2400" spc="-5" dirty="0" smtClean="0">
                <a:cs typeface="Arial"/>
              </a:rPr>
              <a:t>Thus team </a:t>
            </a:r>
            <a:r>
              <a:rPr lang="en-IN" sz="2400" dirty="0" smtClean="0">
                <a:cs typeface="Arial"/>
              </a:rPr>
              <a:t>can  </a:t>
            </a:r>
            <a:r>
              <a:rPr lang="en-IN" sz="2400" spc="-5" dirty="0" smtClean="0">
                <a:cs typeface="Arial"/>
              </a:rPr>
              <a:t>accommodate </a:t>
            </a:r>
            <a:r>
              <a:rPr lang="en-IN" sz="2400" dirty="0" smtClean="0">
                <a:cs typeface="Arial"/>
              </a:rPr>
              <a:t>changes </a:t>
            </a:r>
            <a:r>
              <a:rPr lang="en-IN" sz="2400" spc="-5" dirty="0" smtClean="0">
                <a:cs typeface="Arial"/>
              </a:rPr>
              <a:t>late </a:t>
            </a:r>
            <a:r>
              <a:rPr lang="en-IN" sz="2400" dirty="0" smtClean="0">
                <a:cs typeface="Arial"/>
              </a:rPr>
              <a:t>in </a:t>
            </a:r>
            <a:r>
              <a:rPr lang="en-IN" sz="2400" spc="-5" dirty="0" smtClean="0">
                <a:cs typeface="Arial"/>
              </a:rPr>
              <a:t>the software </a:t>
            </a:r>
            <a:r>
              <a:rPr lang="en-IN" sz="2400" dirty="0" smtClean="0">
                <a:cs typeface="Arial"/>
              </a:rPr>
              <a:t>project </a:t>
            </a:r>
            <a:r>
              <a:rPr lang="en-IN" sz="2400" spc="-5" dirty="0" smtClean="0">
                <a:cs typeface="Arial"/>
              </a:rPr>
              <a:t>without dramatic  </a:t>
            </a:r>
            <a:r>
              <a:rPr lang="en-IN" sz="2400" dirty="0" smtClean="0">
                <a:cs typeface="Arial"/>
              </a:rPr>
              <a:t>cost and </a:t>
            </a:r>
            <a:r>
              <a:rPr lang="en-IN" sz="2400" spc="-5" dirty="0" smtClean="0">
                <a:cs typeface="Arial"/>
              </a:rPr>
              <a:t>time</a:t>
            </a:r>
            <a:r>
              <a:rPr lang="en-IN" sz="2400" spc="-10" dirty="0" smtClean="0">
                <a:cs typeface="Arial"/>
              </a:rPr>
              <a:t> </a:t>
            </a:r>
            <a:r>
              <a:rPr lang="en-IN" sz="2400" spc="-5" dirty="0" smtClean="0">
                <a:cs typeface="Arial"/>
              </a:rPr>
              <a:t>impact.</a:t>
            </a:r>
            <a:endParaRPr lang="en-IN" sz="2400" dirty="0" smtClean="0"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Agility</a:t>
            </a:r>
            <a:r>
              <a:rPr lang="en-IN" spc="10" dirty="0" smtClean="0"/>
              <a:t> </a:t>
            </a:r>
            <a:r>
              <a:rPr lang="en-IN" dirty="0" smtClean="0"/>
              <a:t>and	</a:t>
            </a:r>
            <a:r>
              <a:rPr lang="en-IN" spc="-5" dirty="0" smtClean="0"/>
              <a:t>the	</a:t>
            </a:r>
            <a:r>
              <a:rPr lang="en-IN" dirty="0" smtClean="0"/>
              <a:t>Cost of</a:t>
            </a:r>
            <a:r>
              <a:rPr lang="en-IN" spc="-110" dirty="0" smtClean="0"/>
              <a:t> </a:t>
            </a:r>
            <a:r>
              <a:rPr lang="en-IN" dirty="0" smtClean="0"/>
              <a:t>Change</a:t>
            </a:r>
            <a:endParaRPr lang="en-IN" dirty="0"/>
          </a:p>
        </p:txBody>
      </p:sp>
      <p:sp>
        <p:nvSpPr>
          <p:cNvPr id="4" name="object 3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 Agile	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Autofit/>
          </a:bodyPr>
          <a:lstStyle/>
          <a:p>
            <a:pPr marL="12700" algn="just">
              <a:lnSpc>
                <a:spcPts val="2840"/>
              </a:lnSpc>
              <a:spcBef>
                <a:spcPts val="100"/>
              </a:spcBef>
            </a:pPr>
            <a:r>
              <a:rPr lang="en-IN" sz="2400" spc="-5" dirty="0" smtClean="0">
                <a:cs typeface="Arial"/>
              </a:rPr>
              <a:t>Is </a:t>
            </a:r>
            <a:r>
              <a:rPr lang="en-IN" sz="2400" dirty="0" smtClean="0">
                <a:cs typeface="Arial"/>
              </a:rPr>
              <a:t>driven by </a:t>
            </a:r>
            <a:r>
              <a:rPr lang="en-IN" sz="2400" spc="-5" dirty="0" smtClean="0">
                <a:solidFill>
                  <a:srgbClr val="C00000"/>
                </a:solidFill>
                <a:cs typeface="Arial"/>
              </a:rPr>
              <a:t>customer descriptions </a:t>
            </a:r>
            <a:r>
              <a:rPr lang="en-IN" sz="2400" dirty="0" smtClean="0">
                <a:cs typeface="Arial"/>
              </a:rPr>
              <a:t>of what is</a:t>
            </a:r>
            <a:r>
              <a:rPr lang="en-IN" sz="2400" spc="-20" dirty="0" smtClean="0">
                <a:cs typeface="Arial"/>
              </a:rPr>
              <a:t> </a:t>
            </a:r>
            <a:r>
              <a:rPr lang="en-IN" sz="2400" dirty="0" smtClean="0">
                <a:cs typeface="Arial"/>
              </a:rPr>
              <a:t>required.</a:t>
            </a:r>
          </a:p>
          <a:p>
            <a:pPr marL="355600" algn="just">
              <a:lnSpc>
                <a:spcPts val="2360"/>
              </a:lnSpc>
            </a:pPr>
            <a:r>
              <a:rPr lang="en-IN" sz="2400" dirty="0" smtClean="0">
                <a:cs typeface="Arial"/>
              </a:rPr>
              <a:t>Some</a:t>
            </a:r>
            <a:r>
              <a:rPr lang="en-IN" sz="2400" spc="-10" dirty="0" smtClean="0">
                <a:cs typeface="Arial"/>
              </a:rPr>
              <a:t> </a:t>
            </a:r>
            <a:r>
              <a:rPr lang="en-IN" sz="2400" spc="-5" dirty="0" smtClean="0">
                <a:cs typeface="Arial"/>
              </a:rPr>
              <a:t>assumptions:</a:t>
            </a:r>
            <a:endParaRPr lang="en-IN" sz="2400" dirty="0" smtClean="0">
              <a:cs typeface="Arial"/>
            </a:endParaRPr>
          </a:p>
          <a:p>
            <a:pPr marL="749300" marR="93980" indent="-279400" algn="just">
              <a:lnSpc>
                <a:spcPct val="100800"/>
              </a:lnSpc>
              <a:spcBef>
                <a:spcPts val="459"/>
              </a:spcBef>
            </a:pPr>
            <a:r>
              <a:rPr lang="en-IN" sz="2400" dirty="0" smtClean="0">
                <a:cs typeface="Arial"/>
              </a:rPr>
              <a:t>Recognizes </a:t>
            </a:r>
            <a:r>
              <a:rPr lang="en-IN" sz="2400" spc="-5" dirty="0" smtClean="0">
                <a:cs typeface="Arial"/>
              </a:rPr>
              <a:t>that </a:t>
            </a:r>
            <a:r>
              <a:rPr lang="en-IN" sz="2400" dirty="0" smtClean="0">
                <a:cs typeface="Arial"/>
              </a:rPr>
              <a:t>plans are </a:t>
            </a:r>
            <a:r>
              <a:rPr lang="en-IN" sz="2400" spc="-5" dirty="0" smtClean="0">
                <a:solidFill>
                  <a:srgbClr val="C00000"/>
                </a:solidFill>
                <a:cs typeface="Arial"/>
              </a:rPr>
              <a:t>short-lived </a:t>
            </a:r>
            <a:r>
              <a:rPr lang="en-IN" sz="2400" dirty="0" smtClean="0">
                <a:cs typeface="Arial"/>
              </a:rPr>
              <a:t>(some </a:t>
            </a:r>
            <a:r>
              <a:rPr lang="en-IN" sz="2400" spc="-5" dirty="0" smtClean="0">
                <a:cs typeface="Arial"/>
              </a:rPr>
              <a:t>requirements </a:t>
            </a:r>
            <a:r>
              <a:rPr lang="en-IN" sz="2400" dirty="0" smtClean="0">
                <a:cs typeface="Arial"/>
              </a:rPr>
              <a:t>will </a:t>
            </a:r>
            <a:r>
              <a:rPr lang="en-IN" sz="2400" spc="-5" dirty="0" smtClean="0">
                <a:cs typeface="Arial"/>
              </a:rPr>
              <a:t>persist, </a:t>
            </a:r>
            <a:r>
              <a:rPr lang="en-IN" sz="2400" dirty="0" smtClean="0">
                <a:cs typeface="Arial"/>
              </a:rPr>
              <a:t>some  will change. </a:t>
            </a:r>
            <a:r>
              <a:rPr lang="en-IN" sz="2400" spc="-5" dirty="0" smtClean="0">
                <a:cs typeface="Arial"/>
              </a:rPr>
              <a:t>Customer priorities </a:t>
            </a:r>
            <a:r>
              <a:rPr lang="en-IN" sz="2400" dirty="0" smtClean="0">
                <a:cs typeface="Arial"/>
              </a:rPr>
              <a:t>will</a:t>
            </a:r>
            <a:r>
              <a:rPr lang="en-IN" sz="2400" spc="-10" dirty="0" smtClean="0">
                <a:cs typeface="Arial"/>
              </a:rPr>
              <a:t> </a:t>
            </a:r>
            <a:r>
              <a:rPr lang="en-IN" sz="2400" dirty="0" smtClean="0">
                <a:cs typeface="Arial"/>
              </a:rPr>
              <a:t>change)</a:t>
            </a:r>
          </a:p>
          <a:p>
            <a:pPr marL="749300" marR="88265" indent="-279400" algn="just">
              <a:lnSpc>
                <a:spcPct val="100400"/>
              </a:lnSpc>
              <a:spcBef>
                <a:spcPts val="450"/>
              </a:spcBef>
            </a:pPr>
            <a:r>
              <a:rPr lang="en-IN" sz="2400" dirty="0" smtClean="0">
                <a:cs typeface="Arial"/>
              </a:rPr>
              <a:t>Develops </a:t>
            </a:r>
            <a:r>
              <a:rPr lang="en-IN" sz="2400" spc="-5" dirty="0" smtClean="0">
                <a:cs typeface="Arial"/>
              </a:rPr>
              <a:t>software </a:t>
            </a:r>
            <a:r>
              <a:rPr lang="en-IN" sz="2400" spc="-5" dirty="0" smtClean="0">
                <a:solidFill>
                  <a:srgbClr val="C00000"/>
                </a:solidFill>
                <a:cs typeface="Arial"/>
              </a:rPr>
              <a:t>iteratively </a:t>
            </a:r>
            <a:r>
              <a:rPr lang="en-IN" sz="2400" spc="-5" dirty="0" smtClean="0">
                <a:cs typeface="Arial"/>
              </a:rPr>
              <a:t>with </a:t>
            </a:r>
            <a:r>
              <a:rPr lang="en-IN" sz="2400" dirty="0" smtClean="0">
                <a:cs typeface="Arial"/>
              </a:rPr>
              <a:t>a heavy emphasis on </a:t>
            </a:r>
            <a:r>
              <a:rPr lang="en-IN" sz="2400" spc="-5" dirty="0" smtClean="0">
                <a:solidFill>
                  <a:srgbClr val="C00000"/>
                </a:solidFill>
                <a:cs typeface="Arial"/>
              </a:rPr>
              <a:t>construction  </a:t>
            </a:r>
            <a:r>
              <a:rPr lang="en-IN" sz="2400" spc="-5" dirty="0" smtClean="0">
                <a:cs typeface="Arial"/>
              </a:rPr>
              <a:t>activities </a:t>
            </a:r>
            <a:r>
              <a:rPr lang="en-IN" sz="2400" dirty="0" smtClean="0">
                <a:cs typeface="Arial"/>
              </a:rPr>
              <a:t>(design and </a:t>
            </a:r>
            <a:r>
              <a:rPr lang="en-IN" sz="2400" spc="-5" dirty="0" smtClean="0">
                <a:cs typeface="Arial"/>
              </a:rPr>
              <a:t>construction </a:t>
            </a:r>
            <a:r>
              <a:rPr lang="en-IN" sz="2400" dirty="0" smtClean="0">
                <a:cs typeface="Arial"/>
              </a:rPr>
              <a:t>are </a:t>
            </a:r>
            <a:r>
              <a:rPr lang="en-IN" sz="2400" spc="-5" dirty="0" smtClean="0">
                <a:cs typeface="Arial"/>
              </a:rPr>
              <a:t>interleaved, </a:t>
            </a:r>
            <a:r>
              <a:rPr lang="en-IN" sz="2400" dirty="0" smtClean="0">
                <a:cs typeface="Arial"/>
              </a:rPr>
              <a:t>hard </a:t>
            </a:r>
            <a:r>
              <a:rPr lang="en-IN" sz="2400" spc="-5" dirty="0" smtClean="0">
                <a:cs typeface="Arial"/>
              </a:rPr>
              <a:t>to </a:t>
            </a:r>
            <a:r>
              <a:rPr lang="en-IN" sz="2400" dirty="0" smtClean="0">
                <a:cs typeface="Arial"/>
              </a:rPr>
              <a:t>say how much design is  necessary </a:t>
            </a:r>
            <a:r>
              <a:rPr lang="en-IN" sz="2400" spc="-5" dirty="0" smtClean="0">
                <a:cs typeface="Arial"/>
              </a:rPr>
              <a:t>before construction. </a:t>
            </a:r>
            <a:r>
              <a:rPr lang="en-IN" sz="2400" dirty="0" smtClean="0">
                <a:cs typeface="Arial"/>
              </a:rPr>
              <a:t>Design models are proven as </a:t>
            </a:r>
            <a:r>
              <a:rPr lang="en-IN" sz="2400" spc="-5" dirty="0" smtClean="0">
                <a:cs typeface="Arial"/>
              </a:rPr>
              <a:t>they </a:t>
            </a:r>
            <a:r>
              <a:rPr lang="en-IN" sz="2400" dirty="0" smtClean="0">
                <a:cs typeface="Arial"/>
              </a:rPr>
              <a:t>are </a:t>
            </a:r>
            <a:r>
              <a:rPr lang="en-IN" sz="2400" spc="-5" dirty="0" smtClean="0">
                <a:cs typeface="Arial"/>
              </a:rPr>
              <a:t>created.</a:t>
            </a:r>
            <a:r>
              <a:rPr lang="en-IN" sz="2400" dirty="0" smtClean="0">
                <a:cs typeface="Arial"/>
              </a:rPr>
              <a:t> )</a:t>
            </a:r>
          </a:p>
          <a:p>
            <a:pPr marL="749300" marR="88265" indent="-279400" algn="just">
              <a:lnSpc>
                <a:spcPct val="100400"/>
              </a:lnSpc>
              <a:spcBef>
                <a:spcPts val="450"/>
              </a:spcBef>
            </a:pPr>
            <a:r>
              <a:rPr lang="en-IN" sz="2400" dirty="0" smtClean="0">
                <a:cs typeface="Arial"/>
              </a:rPr>
              <a:t>Analysis, design, </a:t>
            </a:r>
            <a:r>
              <a:rPr lang="en-IN" sz="2400" spc="-5" dirty="0" smtClean="0">
                <a:cs typeface="Arial"/>
              </a:rPr>
              <a:t>construction </a:t>
            </a:r>
            <a:r>
              <a:rPr lang="en-IN" sz="2400" dirty="0" smtClean="0">
                <a:cs typeface="Arial"/>
              </a:rPr>
              <a:t>and </a:t>
            </a:r>
            <a:r>
              <a:rPr lang="en-IN" sz="2400" spc="-5" dirty="0" smtClean="0">
                <a:cs typeface="Arial"/>
              </a:rPr>
              <a:t>testing </a:t>
            </a:r>
            <a:r>
              <a:rPr lang="en-IN" sz="2400" dirty="0" smtClean="0">
                <a:cs typeface="Arial"/>
              </a:rPr>
              <a:t>are not </a:t>
            </a:r>
            <a:r>
              <a:rPr lang="en-IN" sz="2400" spc="-5" dirty="0" smtClean="0">
                <a:cs typeface="Arial"/>
              </a:rPr>
              <a:t>predictable.</a:t>
            </a:r>
            <a:endParaRPr lang="en-IN" sz="2400" dirty="0" smtClean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54965" algn="l"/>
              </a:tabLst>
            </a:pPr>
            <a:r>
              <a:rPr lang="en-IN" sz="2400" spc="-5" dirty="0" smtClean="0">
                <a:cs typeface="Arial"/>
              </a:rPr>
              <a:t>Thus </a:t>
            </a:r>
            <a:r>
              <a:rPr lang="en-IN" sz="2400" dirty="0" smtClean="0">
                <a:cs typeface="Arial"/>
              </a:rPr>
              <a:t>has </a:t>
            </a:r>
            <a:r>
              <a:rPr lang="en-IN" sz="2400" spc="-5" dirty="0" smtClean="0">
                <a:cs typeface="Arial"/>
              </a:rPr>
              <a:t>to </a:t>
            </a:r>
            <a:r>
              <a:rPr lang="en-IN" sz="2400" dirty="0" smtClean="0">
                <a:solidFill>
                  <a:srgbClr val="C00000"/>
                </a:solidFill>
                <a:cs typeface="Arial"/>
              </a:rPr>
              <a:t>Adapt </a:t>
            </a:r>
            <a:r>
              <a:rPr lang="en-IN" sz="2400" dirty="0" smtClean="0">
                <a:cs typeface="Arial"/>
              </a:rPr>
              <a:t>as changes occur due </a:t>
            </a:r>
            <a:r>
              <a:rPr lang="en-IN" sz="2400" spc="-5" dirty="0" smtClean="0">
                <a:cs typeface="Arial"/>
              </a:rPr>
              <a:t>to</a:t>
            </a:r>
            <a:r>
              <a:rPr lang="en-IN" sz="2400" spc="-30" dirty="0" smtClean="0">
                <a:cs typeface="Arial"/>
              </a:rPr>
              <a:t> </a:t>
            </a:r>
            <a:r>
              <a:rPr lang="en-IN" sz="2400" spc="-5" dirty="0" smtClean="0">
                <a:cs typeface="Arial"/>
              </a:rPr>
              <a:t>unpredictability.</a:t>
            </a:r>
            <a:endParaRPr lang="en-IN" sz="2400" dirty="0" smtClean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640"/>
              </a:spcBef>
              <a:tabLst>
                <a:tab pos="354965" algn="l"/>
              </a:tabLst>
            </a:pPr>
            <a:r>
              <a:rPr lang="en-IN" sz="2400" dirty="0" smtClean="0">
                <a:cs typeface="Arial"/>
              </a:rPr>
              <a:t>Delivers </a:t>
            </a:r>
            <a:r>
              <a:rPr lang="en-IN" sz="2400" spc="-5" dirty="0" smtClean="0">
                <a:cs typeface="Arial"/>
              </a:rPr>
              <a:t>multiple </a:t>
            </a:r>
            <a:r>
              <a:rPr lang="en-IN" sz="2400" spc="-140" dirty="0" smtClean="0">
                <a:cs typeface="AoyagiKouzanFontT"/>
              </a:rPr>
              <a:t>‘</a:t>
            </a:r>
            <a:r>
              <a:rPr lang="en-IN" sz="2400" spc="-140" dirty="0" smtClean="0">
                <a:cs typeface="Arial"/>
              </a:rPr>
              <a:t>software </a:t>
            </a:r>
            <a:r>
              <a:rPr lang="en-IN" sz="2400" spc="-105" dirty="0" smtClean="0">
                <a:solidFill>
                  <a:srgbClr val="C00000"/>
                </a:solidFill>
                <a:cs typeface="Arial"/>
              </a:rPr>
              <a:t>increments</a:t>
            </a:r>
            <a:r>
              <a:rPr lang="en-IN" sz="2400" spc="-105" dirty="0" smtClean="0">
                <a:cs typeface="AoyagiKouzanFontT"/>
              </a:rPr>
              <a:t>’</a:t>
            </a:r>
            <a:r>
              <a:rPr lang="en-IN" sz="2400" spc="-105" dirty="0" smtClean="0">
                <a:cs typeface="Arial"/>
              </a:rPr>
              <a:t>, </a:t>
            </a:r>
            <a:r>
              <a:rPr lang="en-IN" sz="2400" dirty="0" smtClean="0">
                <a:cs typeface="Arial"/>
              </a:rPr>
              <a:t>deliver an  </a:t>
            </a:r>
            <a:r>
              <a:rPr lang="en-IN" sz="2400" spc="-5" dirty="0" smtClean="0">
                <a:cs typeface="Arial"/>
              </a:rPr>
              <a:t>operational prototype </a:t>
            </a:r>
            <a:r>
              <a:rPr lang="en-IN" sz="2400" dirty="0" smtClean="0">
                <a:cs typeface="Arial"/>
              </a:rPr>
              <a:t>or </a:t>
            </a:r>
            <a:r>
              <a:rPr lang="en-IN" sz="2400" spc="-5" dirty="0" smtClean="0">
                <a:cs typeface="Arial"/>
              </a:rPr>
              <a:t>portion </a:t>
            </a:r>
            <a:r>
              <a:rPr lang="en-IN" sz="2400" dirty="0" smtClean="0">
                <a:cs typeface="Arial"/>
              </a:rPr>
              <a:t>of an </a:t>
            </a:r>
            <a:r>
              <a:rPr lang="en-IN" sz="2400" spc="-5" dirty="0" smtClean="0">
                <a:cs typeface="Arial"/>
              </a:rPr>
              <a:t>OS to </a:t>
            </a:r>
            <a:r>
              <a:rPr lang="en-IN" sz="2400" dirty="0" smtClean="0">
                <a:cs typeface="Arial"/>
              </a:rPr>
              <a:t>collect </a:t>
            </a:r>
            <a:r>
              <a:rPr lang="en-IN" sz="2400" spc="-5" dirty="0" smtClean="0">
                <a:cs typeface="Arial"/>
              </a:rPr>
              <a:t>customer  feedback for</a:t>
            </a:r>
            <a:r>
              <a:rPr lang="en-IN" sz="2400" spc="-10" dirty="0" smtClean="0">
                <a:cs typeface="Arial"/>
              </a:rPr>
              <a:t> </a:t>
            </a:r>
            <a:r>
              <a:rPr lang="en-IN" sz="2400" spc="-5" dirty="0" smtClean="0">
                <a:cs typeface="Arial"/>
              </a:rPr>
              <a:t>adaption.</a:t>
            </a:r>
            <a:endParaRPr lang="en-IN" sz="2400" dirty="0" smtClean="0">
              <a:cs typeface="Arial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Agility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55600" marR="255270" indent="-342900">
              <a:lnSpc>
                <a:spcPts val="1900"/>
              </a:lnSpc>
              <a:spcBef>
                <a:spcPts val="3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cs typeface="Palladio Uralic"/>
              </a:rPr>
              <a:t>Our highest priority is </a:t>
            </a:r>
            <a:r>
              <a:rPr lang="en-IN" sz="2800" dirty="0" smtClean="0">
                <a:cs typeface="Palladio Uralic"/>
              </a:rPr>
              <a:t>to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satisfy the customer </a:t>
            </a:r>
            <a:r>
              <a:rPr lang="en-IN" sz="2800" spc="-5" dirty="0" smtClean="0">
                <a:cs typeface="Palladio Uralic"/>
              </a:rPr>
              <a:t>through </a:t>
            </a:r>
            <a:r>
              <a:rPr lang="en-IN" sz="2800" dirty="0" smtClean="0">
                <a:cs typeface="Palladio Uralic"/>
              </a:rPr>
              <a:t>early  </a:t>
            </a:r>
            <a:r>
              <a:rPr lang="en-IN" sz="2800" spc="-5" dirty="0" smtClean="0">
                <a:cs typeface="Palladio Uralic"/>
              </a:rPr>
              <a:t>and continuous delivery of valuable</a:t>
            </a:r>
            <a:r>
              <a:rPr lang="en-IN" sz="2800" spc="5" dirty="0" smtClean="0">
                <a:cs typeface="Palladio Uralic"/>
              </a:rPr>
              <a:t> </a:t>
            </a:r>
            <a:r>
              <a:rPr lang="en-IN" sz="2800" spc="-5" dirty="0" smtClean="0">
                <a:cs typeface="Palladio Uralic"/>
              </a:rPr>
              <a:t>software.</a:t>
            </a:r>
            <a:endParaRPr lang="en-IN" sz="2800" dirty="0" smtClean="0">
              <a:cs typeface="Palladio Uralic"/>
            </a:endParaRPr>
          </a:p>
          <a:p>
            <a:pPr marL="355600" marR="5080" indent="-342900">
              <a:lnSpc>
                <a:spcPct val="90300"/>
              </a:lnSpc>
              <a:spcBef>
                <a:spcPts val="530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Welcome changing </a:t>
            </a:r>
            <a:r>
              <a:rPr lang="en-IN" sz="2800" spc="-5" dirty="0" smtClean="0">
                <a:cs typeface="Palladio Uralic"/>
              </a:rPr>
              <a:t>requirements, even </a:t>
            </a:r>
            <a:r>
              <a:rPr lang="en-IN" sz="2800" dirty="0" smtClean="0">
                <a:cs typeface="Palladio Uralic"/>
              </a:rPr>
              <a:t>late </a:t>
            </a:r>
            <a:r>
              <a:rPr lang="en-IN" sz="2800" spc="-5" dirty="0" smtClean="0">
                <a:cs typeface="Palladio Uralic"/>
              </a:rPr>
              <a:t>in development.  Agile processes harness change for the customer's competitive  advantage.</a:t>
            </a:r>
            <a:endParaRPr lang="en-IN" sz="2800" dirty="0" smtClean="0">
              <a:cs typeface="Palladio Uralic"/>
            </a:endParaRPr>
          </a:p>
          <a:p>
            <a:pPr marL="355600" marR="122555" indent="-342900">
              <a:lnSpc>
                <a:spcPct val="90300"/>
              </a:lnSpc>
              <a:spcBef>
                <a:spcPts val="650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Deliver working software frequently</a:t>
            </a:r>
            <a:r>
              <a:rPr lang="en-IN" sz="2800" spc="-5" dirty="0" smtClean="0">
                <a:cs typeface="Palladio Uralic"/>
              </a:rPr>
              <a:t>, from </a:t>
            </a:r>
            <a:r>
              <a:rPr lang="en-IN" sz="2800" dirty="0" smtClean="0">
                <a:cs typeface="Palladio Uralic"/>
              </a:rPr>
              <a:t>a </a:t>
            </a:r>
            <a:r>
              <a:rPr lang="en-IN" sz="2800" spc="-5" dirty="0" smtClean="0">
                <a:cs typeface="Palladio Uralic"/>
              </a:rPr>
              <a:t>couple of </a:t>
            </a:r>
            <a:r>
              <a:rPr lang="en-IN" sz="2800" dirty="0" smtClean="0">
                <a:cs typeface="Palladio Uralic"/>
              </a:rPr>
              <a:t>weeks  to a </a:t>
            </a:r>
            <a:r>
              <a:rPr lang="en-IN" sz="2800" spc="-5" dirty="0" smtClean="0">
                <a:cs typeface="Palladio Uralic"/>
              </a:rPr>
              <a:t>couple of months, </a:t>
            </a:r>
            <a:r>
              <a:rPr lang="en-IN" sz="2800" dirty="0" smtClean="0">
                <a:cs typeface="Palladio Uralic"/>
              </a:rPr>
              <a:t>with a </a:t>
            </a:r>
            <a:r>
              <a:rPr lang="en-IN" sz="2800" spc="-5" dirty="0" smtClean="0">
                <a:cs typeface="Palladio Uralic"/>
              </a:rPr>
              <a:t>preference </a:t>
            </a:r>
            <a:r>
              <a:rPr lang="en-IN" sz="2800" dirty="0" smtClean="0">
                <a:cs typeface="Palladio Uralic"/>
              </a:rPr>
              <a:t>to </a:t>
            </a:r>
            <a:r>
              <a:rPr lang="en-IN" sz="2800" spc="-5" dirty="0" smtClean="0">
                <a:cs typeface="Palladio Uralic"/>
              </a:rPr>
              <a:t>the shorter  timescale.</a:t>
            </a:r>
            <a:endParaRPr lang="en-IN" sz="2800" dirty="0" smtClean="0">
              <a:cs typeface="Palladio Uralic"/>
            </a:endParaRPr>
          </a:p>
          <a:p>
            <a:pPr marL="355600" marR="429895" indent="-342900">
              <a:lnSpc>
                <a:spcPts val="1900"/>
              </a:lnSpc>
              <a:spcBef>
                <a:spcPts val="62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cs typeface="Palladio Uralic"/>
              </a:rPr>
              <a:t>Business people </a:t>
            </a:r>
            <a:r>
              <a:rPr lang="en-IN" sz="2800" dirty="0" smtClean="0">
                <a:cs typeface="Palladio Uralic"/>
              </a:rPr>
              <a:t>and </a:t>
            </a:r>
            <a:r>
              <a:rPr lang="en-IN" sz="2800" spc="-5" dirty="0" smtClean="0">
                <a:cs typeface="Palladio Uralic"/>
              </a:rPr>
              <a:t>developers must work together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daily </a:t>
            </a:r>
            <a:r>
              <a:rPr lang="en-IN" sz="2800" spc="-5" dirty="0" smtClean="0">
                <a:cs typeface="Palladio Uralic"/>
              </a:rPr>
              <a:t> throughout the</a:t>
            </a:r>
            <a:r>
              <a:rPr lang="en-IN" sz="2800" spc="-10" dirty="0" smtClean="0">
                <a:cs typeface="Palladio Uralic"/>
              </a:rPr>
              <a:t> </a:t>
            </a:r>
            <a:r>
              <a:rPr lang="en-IN" sz="2800" spc="-5" dirty="0" smtClean="0">
                <a:cs typeface="Palladio Uralic"/>
              </a:rPr>
              <a:t>project.</a:t>
            </a:r>
            <a:endParaRPr lang="en-IN" sz="2800" dirty="0" smtClean="0">
              <a:cs typeface="Palladio Uralic"/>
            </a:endParaRPr>
          </a:p>
          <a:p>
            <a:pPr marL="355600" marR="30480" indent="-342900">
              <a:lnSpc>
                <a:spcPct val="90300"/>
              </a:lnSpc>
              <a:spcBef>
                <a:spcPts val="6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cs typeface="Palladio Uralic"/>
              </a:rPr>
              <a:t>Build projects around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motivated individuals</a:t>
            </a:r>
            <a:r>
              <a:rPr lang="en-IN" sz="2800" spc="-5" dirty="0" smtClean="0">
                <a:cs typeface="Palladio Uralic"/>
              </a:rPr>
              <a:t>. Give them the  environment </a:t>
            </a:r>
            <a:r>
              <a:rPr lang="en-IN" sz="2800" dirty="0" smtClean="0">
                <a:cs typeface="Palladio Uralic"/>
              </a:rPr>
              <a:t>and </a:t>
            </a:r>
            <a:r>
              <a:rPr lang="en-IN" sz="2800" spc="-5" dirty="0" smtClean="0">
                <a:cs typeface="Palladio Uralic"/>
              </a:rPr>
              <a:t>support they need, </a:t>
            </a:r>
            <a:r>
              <a:rPr lang="en-IN" sz="2800" dirty="0" smtClean="0">
                <a:cs typeface="Palladio Uralic"/>
              </a:rPr>
              <a:t>and </a:t>
            </a:r>
            <a:r>
              <a:rPr lang="en-IN" sz="2800" spc="-5" dirty="0" smtClean="0">
                <a:cs typeface="Palladio Uralic"/>
              </a:rPr>
              <a:t>trust them </a:t>
            </a:r>
            <a:r>
              <a:rPr lang="en-IN" sz="2800" dirty="0" smtClean="0">
                <a:cs typeface="Palladio Uralic"/>
              </a:rPr>
              <a:t>to get </a:t>
            </a:r>
            <a:r>
              <a:rPr lang="en-IN" sz="2800" spc="-5" dirty="0" smtClean="0">
                <a:cs typeface="Palladio Uralic"/>
              </a:rPr>
              <a:t>the  </a:t>
            </a:r>
            <a:r>
              <a:rPr lang="en-IN" sz="2800" dirty="0" smtClean="0">
                <a:cs typeface="Palladio Uralic"/>
              </a:rPr>
              <a:t>job</a:t>
            </a:r>
            <a:r>
              <a:rPr lang="en-IN" sz="2800" spc="-10" dirty="0" smtClean="0">
                <a:cs typeface="Palladio Uralic"/>
              </a:rPr>
              <a:t> </a:t>
            </a:r>
            <a:r>
              <a:rPr lang="en-IN" sz="2800" spc="-5" dirty="0" smtClean="0">
                <a:cs typeface="Palladio Uralic"/>
              </a:rPr>
              <a:t>done.</a:t>
            </a:r>
            <a:endParaRPr lang="en-IN" sz="2800" dirty="0" smtClean="0">
              <a:cs typeface="Palladio Uralic"/>
            </a:endParaRPr>
          </a:p>
          <a:p>
            <a:pPr marL="355600" marR="36195" indent="-342900">
              <a:lnSpc>
                <a:spcPct val="90300"/>
              </a:lnSpc>
              <a:spcBef>
                <a:spcPts val="5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cs typeface="Palladio Uralic"/>
              </a:rPr>
              <a:t>The most efficient </a:t>
            </a:r>
            <a:r>
              <a:rPr lang="en-IN" sz="2800" dirty="0" smtClean="0">
                <a:cs typeface="Palladio Uralic"/>
              </a:rPr>
              <a:t>and </a:t>
            </a:r>
            <a:r>
              <a:rPr lang="en-IN" sz="2800" spc="-5" dirty="0" smtClean="0">
                <a:cs typeface="Palladio Uralic"/>
              </a:rPr>
              <a:t>effective method of conveying  information </a:t>
            </a:r>
            <a:r>
              <a:rPr lang="en-IN" sz="2800" dirty="0" smtClean="0">
                <a:cs typeface="Palladio Uralic"/>
              </a:rPr>
              <a:t>to and </a:t>
            </a:r>
            <a:r>
              <a:rPr lang="en-IN" sz="2800" spc="-5" dirty="0" smtClean="0">
                <a:cs typeface="Palladio Uralic"/>
              </a:rPr>
              <a:t>within </a:t>
            </a:r>
            <a:r>
              <a:rPr lang="en-IN" sz="2800" dirty="0" smtClean="0">
                <a:cs typeface="Palladio Uralic"/>
              </a:rPr>
              <a:t>a </a:t>
            </a:r>
            <a:r>
              <a:rPr lang="en-IN" sz="2800" spc="-5" dirty="0" smtClean="0">
                <a:cs typeface="Palladio Uralic"/>
              </a:rPr>
              <a:t>development </a:t>
            </a:r>
            <a:r>
              <a:rPr lang="en-IN" sz="2800" dirty="0" smtClean="0">
                <a:cs typeface="Palladio Uralic"/>
              </a:rPr>
              <a:t>team </a:t>
            </a:r>
            <a:r>
              <a:rPr lang="en-IN" sz="2800" spc="-5" dirty="0" smtClean="0">
                <a:cs typeface="Palladio Uralic"/>
              </a:rPr>
              <a:t>is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face–to–face </a:t>
            </a:r>
            <a:r>
              <a:rPr lang="en-IN" sz="2800" spc="-5" dirty="0" smtClean="0">
                <a:cs typeface="Palladio Uralic"/>
              </a:rPr>
              <a:t> conversation.</a:t>
            </a:r>
            <a:endParaRPr lang="en-IN" sz="2800" dirty="0" smtClean="0">
              <a:cs typeface="Palladio Uralic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Agility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Principles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AutoNum type="arabicPeriod" startAt="7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Working software </a:t>
            </a:r>
            <a:r>
              <a:rPr lang="en-IN" sz="2800" spc="-5" dirty="0" smtClean="0">
                <a:cs typeface="Palladio Uralic"/>
              </a:rPr>
              <a:t>is the primary measure of</a:t>
            </a:r>
            <a:r>
              <a:rPr lang="en-IN" sz="2800" spc="40" dirty="0" smtClean="0">
                <a:cs typeface="Palladio Uralic"/>
              </a:rPr>
              <a:t> </a:t>
            </a:r>
            <a:r>
              <a:rPr lang="en-IN" sz="2800" spc="-5" dirty="0" smtClean="0">
                <a:cs typeface="Palladio Uralic"/>
              </a:rPr>
              <a:t>progress.</a:t>
            </a:r>
            <a:endParaRPr lang="en-IN" sz="2800" dirty="0" smtClean="0">
              <a:cs typeface="Palladio Uralic"/>
            </a:endParaRPr>
          </a:p>
          <a:p>
            <a:pPr marL="355600" marR="138430" indent="-342900">
              <a:lnSpc>
                <a:spcPct val="89600"/>
              </a:lnSpc>
              <a:spcBef>
                <a:spcPts val="550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cs typeface="Palladio Uralic"/>
              </a:rPr>
              <a:t>Agile processes promote sustainable development. The  sponsors, developers, </a:t>
            </a:r>
            <a:r>
              <a:rPr lang="en-IN" sz="2800" dirty="0" smtClean="0">
                <a:cs typeface="Palladio Uralic"/>
              </a:rPr>
              <a:t>and </a:t>
            </a:r>
            <a:r>
              <a:rPr lang="en-IN" sz="2800" spc="-5" dirty="0" smtClean="0">
                <a:cs typeface="Palladio Uralic"/>
              </a:rPr>
              <a:t>users should </a:t>
            </a:r>
            <a:r>
              <a:rPr lang="en-IN" sz="2800" dirty="0" smtClean="0">
                <a:cs typeface="Palladio Uralic"/>
              </a:rPr>
              <a:t>be </a:t>
            </a:r>
            <a:r>
              <a:rPr lang="en-IN" sz="2800" spc="-5" dirty="0" smtClean="0">
                <a:cs typeface="Palladio Uralic"/>
              </a:rPr>
              <a:t>able </a:t>
            </a:r>
            <a:r>
              <a:rPr lang="en-IN" sz="2800" dirty="0" smtClean="0">
                <a:cs typeface="Palladio Uralic"/>
              </a:rPr>
              <a:t>to  maintain </a:t>
            </a:r>
            <a:r>
              <a:rPr lang="en-IN" sz="2800" dirty="0" smtClean="0">
                <a:solidFill>
                  <a:srgbClr val="C00000"/>
                </a:solidFill>
                <a:cs typeface="Palladio Uralic"/>
              </a:rPr>
              <a:t>a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constant pace</a:t>
            </a:r>
            <a:r>
              <a:rPr lang="en-IN" sz="2800" spc="-20" dirty="0" smtClean="0">
                <a:solidFill>
                  <a:srgbClr val="C00000"/>
                </a:solidFill>
                <a:cs typeface="Palladio Uralic"/>
              </a:rPr>
              <a:t> </a:t>
            </a:r>
            <a:r>
              <a:rPr lang="en-IN" sz="2800" spc="-5" dirty="0" smtClean="0">
                <a:cs typeface="Palladio Uralic"/>
              </a:rPr>
              <a:t>indefinitely.</a:t>
            </a:r>
            <a:endParaRPr lang="en-IN" sz="2800" dirty="0" smtClean="0">
              <a:cs typeface="Palladio Uralic"/>
            </a:endParaRPr>
          </a:p>
          <a:p>
            <a:pPr marL="355600" marR="254635" indent="-342900">
              <a:lnSpc>
                <a:spcPts val="2200"/>
              </a:lnSpc>
              <a:spcBef>
                <a:spcPts val="640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lang="en-IN" sz="2800" spc="-5" dirty="0" smtClean="0">
                <a:cs typeface="Palladio Uralic"/>
              </a:rPr>
              <a:t>Continuous attention </a:t>
            </a:r>
            <a:r>
              <a:rPr lang="en-IN" sz="2800" dirty="0" smtClean="0">
                <a:cs typeface="Palladio Uralic"/>
              </a:rPr>
              <a:t>to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technical excellence </a:t>
            </a:r>
            <a:r>
              <a:rPr lang="en-IN" sz="2800" dirty="0" smtClean="0">
                <a:cs typeface="Palladio Uralic"/>
              </a:rPr>
              <a:t>and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good  design </a:t>
            </a:r>
            <a:r>
              <a:rPr lang="en-IN" sz="2800" spc="-5" dirty="0" smtClean="0">
                <a:cs typeface="Palladio Uralic"/>
              </a:rPr>
              <a:t>enhances</a:t>
            </a:r>
            <a:r>
              <a:rPr lang="en-IN" sz="2800" spc="-10" dirty="0" smtClean="0">
                <a:cs typeface="Palladio Uralic"/>
              </a:rPr>
              <a:t> </a:t>
            </a:r>
            <a:r>
              <a:rPr lang="en-IN" sz="2800" dirty="0" smtClean="0">
                <a:cs typeface="Palladio Uralic"/>
              </a:rPr>
              <a:t>agility.</a:t>
            </a:r>
          </a:p>
          <a:p>
            <a:pPr marL="355600" marR="178435" indent="-342900">
              <a:lnSpc>
                <a:spcPts val="2200"/>
              </a:lnSpc>
              <a:spcBef>
                <a:spcPts val="500"/>
              </a:spcBef>
              <a:buClr>
                <a:srgbClr val="000000"/>
              </a:buClr>
              <a:buAutoNum type="arabicPeriod" startAt="7"/>
              <a:tabLst>
                <a:tab pos="393700" algn="l"/>
              </a:tabLst>
            </a:pP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Simplicity </a:t>
            </a:r>
            <a:r>
              <a:rPr lang="en-IN" sz="2800" dirty="0" smtClean="0">
                <a:cs typeface="Palladio Uralic"/>
              </a:rPr>
              <a:t>– </a:t>
            </a:r>
            <a:r>
              <a:rPr lang="en-IN" sz="2800" spc="-5" dirty="0" smtClean="0">
                <a:cs typeface="Palladio Uralic"/>
              </a:rPr>
              <a:t>the </a:t>
            </a:r>
            <a:r>
              <a:rPr lang="en-IN" sz="2800" dirty="0" smtClean="0">
                <a:cs typeface="Palladio Uralic"/>
              </a:rPr>
              <a:t>art </a:t>
            </a:r>
            <a:r>
              <a:rPr lang="en-IN" sz="2800" spc="-5" dirty="0" smtClean="0">
                <a:cs typeface="Palladio Uralic"/>
              </a:rPr>
              <a:t>of maximizing the amount of work  not done </a:t>
            </a:r>
            <a:r>
              <a:rPr lang="en-IN" sz="2800" dirty="0" smtClean="0">
                <a:cs typeface="Palladio Uralic"/>
              </a:rPr>
              <a:t>– </a:t>
            </a:r>
            <a:r>
              <a:rPr lang="en-IN" sz="2800" spc="-5" dirty="0" smtClean="0">
                <a:cs typeface="Palladio Uralic"/>
              </a:rPr>
              <a:t>is</a:t>
            </a:r>
            <a:r>
              <a:rPr lang="en-IN" sz="2800" spc="-15" dirty="0" smtClean="0">
                <a:cs typeface="Palladio Uralic"/>
              </a:rPr>
              <a:t> </a:t>
            </a:r>
            <a:r>
              <a:rPr lang="en-IN" sz="2800" spc="-5" dirty="0" smtClean="0">
                <a:cs typeface="Palladio Uralic"/>
              </a:rPr>
              <a:t>essential.</a:t>
            </a:r>
            <a:endParaRPr lang="en-IN" sz="2800" dirty="0" smtClean="0">
              <a:cs typeface="Palladio Uralic"/>
            </a:endParaRPr>
          </a:p>
          <a:p>
            <a:pPr marL="355600" marR="741680" indent="-342900">
              <a:lnSpc>
                <a:spcPts val="2200"/>
              </a:lnSpc>
              <a:spcBef>
                <a:spcPts val="500"/>
              </a:spcBef>
              <a:buAutoNum type="arabicPeriod" startAt="7"/>
              <a:tabLst>
                <a:tab pos="393700" algn="l"/>
              </a:tabLst>
            </a:pPr>
            <a:r>
              <a:rPr lang="en-IN" sz="2800" spc="-5" dirty="0" smtClean="0">
                <a:cs typeface="Palladio Uralic"/>
              </a:rPr>
              <a:t>The best architectures, requirements, </a:t>
            </a:r>
            <a:r>
              <a:rPr lang="en-IN" sz="2800" dirty="0" smtClean="0">
                <a:cs typeface="Palladio Uralic"/>
              </a:rPr>
              <a:t>and </a:t>
            </a:r>
            <a:r>
              <a:rPr lang="en-IN" sz="2800" spc="-5" dirty="0" smtClean="0">
                <a:cs typeface="Palladio Uralic"/>
              </a:rPr>
              <a:t>designs  emerge from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self–organizing </a:t>
            </a:r>
            <a:r>
              <a:rPr lang="en-IN" sz="2800" spc="-5" dirty="0" smtClean="0">
                <a:cs typeface="Palladio Uralic"/>
              </a:rPr>
              <a:t>teams.</a:t>
            </a:r>
            <a:endParaRPr lang="en-IN" sz="2800" dirty="0" smtClean="0">
              <a:cs typeface="Palladio Uralic"/>
            </a:endParaRPr>
          </a:p>
          <a:p>
            <a:pPr marL="355600" marR="5080" indent="-342900">
              <a:lnSpc>
                <a:spcPct val="89600"/>
              </a:lnSpc>
              <a:spcBef>
                <a:spcPts val="610"/>
              </a:spcBef>
              <a:buAutoNum type="arabicPeriod" startAt="7"/>
              <a:tabLst>
                <a:tab pos="393700" algn="l"/>
              </a:tabLst>
            </a:pPr>
            <a:r>
              <a:rPr lang="en-IN" sz="2800" spc="-5" dirty="0" smtClean="0">
                <a:cs typeface="Palladio Uralic"/>
              </a:rPr>
              <a:t>At regular intervals, the </a:t>
            </a:r>
            <a:r>
              <a:rPr lang="en-IN" sz="2800" dirty="0" smtClean="0">
                <a:cs typeface="Palladio Uralic"/>
              </a:rPr>
              <a:t>team </a:t>
            </a:r>
            <a:r>
              <a:rPr lang="en-IN" sz="2800" spc="-10" dirty="0" smtClean="0">
                <a:cs typeface="Palladio Uralic"/>
              </a:rPr>
              <a:t>reflects </a:t>
            </a:r>
            <a:r>
              <a:rPr lang="en-IN" sz="2800" spc="-5" dirty="0" smtClean="0">
                <a:cs typeface="Palladio Uralic"/>
              </a:rPr>
              <a:t>on how </a:t>
            </a:r>
            <a:r>
              <a:rPr lang="en-IN" sz="2800" dirty="0" smtClean="0">
                <a:cs typeface="Palladio Uralic"/>
              </a:rPr>
              <a:t>to </a:t>
            </a:r>
            <a:r>
              <a:rPr lang="en-IN" sz="2800" spc="-5" dirty="0" smtClean="0">
                <a:cs typeface="Palladio Uralic"/>
              </a:rPr>
              <a:t>become  more effective, then </a:t>
            </a:r>
            <a:r>
              <a:rPr lang="en-IN" sz="2800" spc="-5" dirty="0" smtClean="0">
                <a:solidFill>
                  <a:srgbClr val="C00000"/>
                </a:solidFill>
                <a:cs typeface="Palladio Uralic"/>
              </a:rPr>
              <a:t>tunes and adjusts </a:t>
            </a:r>
            <a:r>
              <a:rPr lang="en-IN" sz="2800" dirty="0" smtClean="0">
                <a:cs typeface="Palladio Uralic"/>
              </a:rPr>
              <a:t>its </a:t>
            </a:r>
            <a:r>
              <a:rPr lang="en-IN" sz="2800" spc="-5" dirty="0" err="1" smtClean="0">
                <a:cs typeface="Palladio Uralic"/>
              </a:rPr>
              <a:t>behavior</a:t>
            </a:r>
            <a:r>
              <a:rPr lang="en-IN" sz="2800" spc="-5" dirty="0" smtClean="0">
                <a:cs typeface="Palladio Uralic"/>
              </a:rPr>
              <a:t>  accordingly.</a:t>
            </a:r>
            <a:endParaRPr lang="en-IN" sz="2800" dirty="0" smtClean="0">
              <a:cs typeface="Palladio Uralic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</a:t>
            </a:r>
            <a:r>
              <a:rPr lang="en-IN" spc="-5" dirty="0" smtClean="0"/>
              <a:t>t</a:t>
            </a:r>
            <a:r>
              <a:rPr lang="en-IN" dirty="0" smtClean="0"/>
              <a:t>reme Programming(XP)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70000" lnSpcReduction="20000"/>
          </a:bodyPr>
          <a:lstStyle/>
          <a:p>
            <a:pPr marL="355600" marR="2711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2900" spc="-5" dirty="0" smtClean="0">
                <a:cs typeface="Arial"/>
              </a:rPr>
              <a:t>One of the </a:t>
            </a:r>
            <a:r>
              <a:rPr lang="en-IN" sz="2900" dirty="0" smtClean="0">
                <a:cs typeface="Arial"/>
              </a:rPr>
              <a:t>most </a:t>
            </a:r>
            <a:r>
              <a:rPr lang="en-IN" sz="2900" dirty="0" smtClean="0">
                <a:cs typeface="Arial"/>
              </a:rPr>
              <a:t>widely used agile process, originally proposed by Kent Beck</a:t>
            </a:r>
            <a:r>
              <a:rPr lang="en-IN" sz="2900" spc="-120" dirty="0" smtClean="0">
                <a:cs typeface="Arial"/>
              </a:rPr>
              <a:t> </a:t>
            </a:r>
            <a:r>
              <a:rPr lang="en-IN" sz="2900" dirty="0" smtClean="0">
                <a:cs typeface="Arial"/>
              </a:rPr>
              <a:t>in  2004. </a:t>
            </a:r>
            <a:r>
              <a:rPr lang="en-IN" sz="2900" spc="-5" dirty="0" smtClean="0">
                <a:cs typeface="Arial"/>
              </a:rPr>
              <a:t>It </a:t>
            </a:r>
            <a:r>
              <a:rPr lang="en-IN" sz="2900" dirty="0" smtClean="0">
                <a:cs typeface="Arial"/>
              </a:rPr>
              <a:t>uses an </a:t>
            </a:r>
            <a:r>
              <a:rPr lang="en-IN" sz="2900" spc="-5" dirty="0" smtClean="0">
                <a:cs typeface="Arial"/>
              </a:rPr>
              <a:t>object-oriented</a:t>
            </a:r>
            <a:r>
              <a:rPr lang="en-IN" sz="2900" spc="-15" dirty="0" smtClean="0">
                <a:cs typeface="Arial"/>
              </a:rPr>
              <a:t> </a:t>
            </a:r>
            <a:r>
              <a:rPr lang="en-IN" sz="2900" dirty="0" smtClean="0">
                <a:cs typeface="Arial"/>
              </a:rPr>
              <a:t>approach</a:t>
            </a:r>
            <a:r>
              <a:rPr lang="en-IN" sz="2900" dirty="0" smtClean="0">
                <a:cs typeface="Arial"/>
              </a:rPr>
              <a:t>.</a:t>
            </a:r>
          </a:p>
          <a:p>
            <a:pPr marL="355600" marR="2711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z="2900" dirty="0" smtClean="0">
                <a:cs typeface="Arial"/>
              </a:rPr>
              <a:t>The key XP activities are :</a:t>
            </a:r>
          </a:p>
          <a:p>
            <a:pPr marL="904240" marR="271145" lvl="2" indent="-342900">
              <a:lnSpc>
                <a:spcPct val="17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2400" dirty="0" smtClean="0">
                <a:cs typeface="Arial"/>
              </a:rPr>
              <a:t>XP</a:t>
            </a:r>
            <a:r>
              <a:rPr lang="en-IN" sz="2400" spc="-5" dirty="0" smtClean="0">
                <a:cs typeface="Arial"/>
              </a:rPr>
              <a:t> </a:t>
            </a:r>
            <a:r>
              <a:rPr lang="en-IN" sz="2400" dirty="0" smtClean="0">
                <a:cs typeface="Arial"/>
              </a:rPr>
              <a:t>Planning</a:t>
            </a:r>
          </a:p>
          <a:p>
            <a:pPr marL="904240" marR="271145" lvl="2" indent="-342900">
              <a:lnSpc>
                <a:spcPct val="17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2400" dirty="0" smtClean="0">
                <a:cs typeface="Arial"/>
              </a:rPr>
              <a:t>XP Design</a:t>
            </a:r>
          </a:p>
          <a:p>
            <a:pPr marL="904240" marR="271145" lvl="2" indent="-342900">
              <a:lnSpc>
                <a:spcPct val="17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2400" dirty="0" smtClean="0">
                <a:cs typeface="Arial"/>
              </a:rPr>
              <a:t>XP</a:t>
            </a:r>
            <a:r>
              <a:rPr lang="en-IN" sz="2400" spc="-5" dirty="0" smtClean="0">
                <a:cs typeface="Arial"/>
              </a:rPr>
              <a:t> </a:t>
            </a:r>
            <a:r>
              <a:rPr lang="en-IN" sz="2400" dirty="0" smtClean="0">
                <a:cs typeface="Arial"/>
              </a:rPr>
              <a:t>Coding</a:t>
            </a:r>
          </a:p>
          <a:p>
            <a:pPr marL="904240" marR="271145" lvl="2" indent="-342900">
              <a:lnSpc>
                <a:spcPct val="17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2400" dirty="0" smtClean="0">
                <a:cs typeface="Arial"/>
              </a:rPr>
              <a:t>XP</a:t>
            </a:r>
            <a:r>
              <a:rPr lang="en-IN" sz="2400" spc="-5" dirty="0" smtClean="0">
                <a:cs typeface="Arial"/>
              </a:rPr>
              <a:t> </a:t>
            </a:r>
            <a:r>
              <a:rPr lang="en-IN" sz="2400" spc="-5" dirty="0" smtClean="0">
                <a:cs typeface="Arial"/>
              </a:rPr>
              <a:t>Testing</a:t>
            </a:r>
            <a:endParaRPr lang="en-IN" sz="2400" dirty="0" smtClean="0">
              <a:cs typeface="Arial"/>
            </a:endParaRPr>
          </a:p>
          <a:p>
            <a:pPr marL="904240" marR="271145" lvl="2" indent="-342900">
              <a:spcBef>
                <a:spcPts val="100"/>
              </a:spcBef>
              <a:tabLst>
                <a:tab pos="354965" algn="l"/>
              </a:tabLst>
            </a:pPr>
            <a:endParaRPr lang="en-US" dirty="0" smtClean="0">
              <a:cs typeface="Arial"/>
            </a:endParaRPr>
          </a:p>
          <a:p>
            <a:pPr marL="904240" marR="271145" lvl="2" indent="-342900">
              <a:spcBef>
                <a:spcPts val="100"/>
              </a:spcBef>
              <a:tabLst>
                <a:tab pos="354965" algn="l"/>
              </a:tabLst>
            </a:pPr>
            <a:endParaRPr lang="en-IN" dirty="0" smtClean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lang="en-IN" sz="2900" b="1" dirty="0" smtClean="0">
                <a:cs typeface="Arial"/>
              </a:rPr>
              <a:t>XP</a:t>
            </a:r>
            <a:r>
              <a:rPr lang="en-IN" sz="2900" b="1" spc="-5" dirty="0" smtClean="0">
                <a:cs typeface="Arial"/>
              </a:rPr>
              <a:t> </a:t>
            </a:r>
            <a:r>
              <a:rPr lang="en-IN" sz="2900" b="1" dirty="0" smtClean="0">
                <a:cs typeface="Arial"/>
              </a:rPr>
              <a:t>Planning</a:t>
            </a:r>
          </a:p>
          <a:p>
            <a:pPr marL="749300" marR="347345" indent="-279400">
              <a:lnSpc>
                <a:spcPct val="101099"/>
              </a:lnSpc>
              <a:spcBef>
                <a:spcPts val="350"/>
              </a:spcBef>
              <a:tabLst>
                <a:tab pos="755015" algn="l"/>
              </a:tabLst>
            </a:pPr>
            <a:r>
              <a:rPr lang="en-IN" sz="2900" dirty="0" smtClean="0">
                <a:cs typeface="Arial"/>
              </a:rPr>
              <a:t>Begins </a:t>
            </a:r>
            <a:r>
              <a:rPr lang="en-IN" sz="2900" spc="-5" dirty="0" smtClean="0">
                <a:cs typeface="Arial"/>
              </a:rPr>
              <a:t>with the listening, </a:t>
            </a:r>
            <a:r>
              <a:rPr lang="en-IN" sz="2900" dirty="0" smtClean="0">
                <a:cs typeface="Arial"/>
              </a:rPr>
              <a:t>leads </a:t>
            </a:r>
            <a:r>
              <a:rPr lang="en-IN" sz="2900" spc="-5" dirty="0" smtClean="0">
                <a:cs typeface="Arial"/>
              </a:rPr>
              <a:t>to creation </a:t>
            </a:r>
            <a:r>
              <a:rPr lang="en-IN" sz="2900" dirty="0" smtClean="0">
                <a:cs typeface="Arial"/>
              </a:rPr>
              <a:t>of </a:t>
            </a:r>
            <a:r>
              <a:rPr lang="en-IN" sz="2900" spc="-185" dirty="0" smtClean="0">
                <a:cs typeface="AoyagiKouzanFontT"/>
              </a:rPr>
              <a:t>“</a:t>
            </a:r>
            <a:r>
              <a:rPr lang="en-IN" sz="2900" spc="-185" dirty="0" smtClean="0">
                <a:solidFill>
                  <a:srgbClr val="9A0000"/>
                </a:solidFill>
                <a:cs typeface="Arial"/>
              </a:rPr>
              <a:t>user </a:t>
            </a:r>
            <a:r>
              <a:rPr lang="en-IN" sz="2900" spc="-114" dirty="0" smtClean="0">
                <a:solidFill>
                  <a:srgbClr val="9A0000"/>
                </a:solidFill>
                <a:cs typeface="Arial"/>
              </a:rPr>
              <a:t>stories</a:t>
            </a:r>
            <a:r>
              <a:rPr lang="en-IN" sz="2900" spc="-114" dirty="0" smtClean="0">
                <a:cs typeface="AoyagiKouzanFontT"/>
              </a:rPr>
              <a:t>” </a:t>
            </a:r>
            <a:r>
              <a:rPr lang="en-IN" sz="2900" spc="-5" dirty="0" smtClean="0">
                <a:cs typeface="Arial"/>
              </a:rPr>
              <a:t>that </a:t>
            </a:r>
            <a:r>
              <a:rPr lang="en-IN" sz="2900" dirty="0" smtClean="0">
                <a:cs typeface="Arial"/>
              </a:rPr>
              <a:t>describes  required </a:t>
            </a:r>
            <a:r>
              <a:rPr lang="en-IN" sz="2900" spc="-5" dirty="0" smtClean="0">
                <a:cs typeface="Arial"/>
              </a:rPr>
              <a:t>output, features, </a:t>
            </a:r>
            <a:r>
              <a:rPr lang="en-IN" sz="2900" dirty="0" smtClean="0">
                <a:cs typeface="Arial"/>
              </a:rPr>
              <a:t>and </a:t>
            </a:r>
            <a:r>
              <a:rPr lang="en-IN" sz="2900" spc="-5" dirty="0" smtClean="0">
                <a:cs typeface="Arial"/>
              </a:rPr>
              <a:t>functionality. Customer </a:t>
            </a:r>
            <a:r>
              <a:rPr lang="en-IN" sz="2900" dirty="0" smtClean="0">
                <a:cs typeface="Arial"/>
              </a:rPr>
              <a:t>assigns a </a:t>
            </a:r>
            <a:r>
              <a:rPr lang="en-IN" sz="2900" spc="-5" dirty="0" smtClean="0">
                <a:cs typeface="Arial"/>
              </a:rPr>
              <a:t>value(i.e., </a:t>
            </a:r>
            <a:r>
              <a:rPr lang="en-IN" sz="2900" dirty="0" smtClean="0">
                <a:cs typeface="Arial"/>
              </a:rPr>
              <a:t>a  </a:t>
            </a:r>
            <a:r>
              <a:rPr lang="en-IN" sz="2900" spc="-5" dirty="0" smtClean="0">
                <a:cs typeface="Arial"/>
              </a:rPr>
              <a:t>priority) to </a:t>
            </a:r>
            <a:r>
              <a:rPr lang="en-IN" sz="2900" dirty="0" smtClean="0">
                <a:cs typeface="Arial"/>
              </a:rPr>
              <a:t>each </a:t>
            </a:r>
            <a:r>
              <a:rPr lang="en-IN" sz="2900" spc="-5" dirty="0" smtClean="0">
                <a:cs typeface="Arial"/>
              </a:rPr>
              <a:t>story.</a:t>
            </a:r>
            <a:endParaRPr lang="en-IN" sz="2900" dirty="0" smtClean="0">
              <a:cs typeface="Arial"/>
            </a:endParaRPr>
          </a:p>
          <a:p>
            <a:pPr marL="749300" marR="160020" indent="-279400">
              <a:lnSpc>
                <a:spcPct val="100000"/>
              </a:lnSpc>
              <a:spcBef>
                <a:spcPts val="375"/>
              </a:spcBef>
              <a:tabLst>
                <a:tab pos="755015" algn="l"/>
              </a:tabLst>
            </a:pPr>
            <a:r>
              <a:rPr lang="en-IN" sz="2900" dirty="0" smtClean="0">
                <a:cs typeface="Arial"/>
              </a:rPr>
              <a:t>Agile </a:t>
            </a:r>
            <a:r>
              <a:rPr lang="en-IN" sz="2900" spc="-5" dirty="0" smtClean="0">
                <a:cs typeface="Arial"/>
              </a:rPr>
              <a:t>team </a:t>
            </a:r>
            <a:r>
              <a:rPr lang="en-IN" sz="2900" dirty="0" smtClean="0">
                <a:cs typeface="Arial"/>
              </a:rPr>
              <a:t>assesses each </a:t>
            </a:r>
            <a:r>
              <a:rPr lang="en-IN" sz="2900" spc="-5" dirty="0" smtClean="0">
                <a:cs typeface="Arial"/>
              </a:rPr>
              <a:t>story </a:t>
            </a:r>
            <a:r>
              <a:rPr lang="en-IN" sz="2900" dirty="0" smtClean="0">
                <a:cs typeface="Arial"/>
              </a:rPr>
              <a:t>and assigns a </a:t>
            </a:r>
            <a:r>
              <a:rPr lang="en-IN" sz="2900" dirty="0" smtClean="0">
                <a:solidFill>
                  <a:srgbClr val="9A0000"/>
                </a:solidFill>
                <a:cs typeface="Arial"/>
              </a:rPr>
              <a:t>cost </a:t>
            </a:r>
            <a:r>
              <a:rPr lang="en-IN" sz="2900" dirty="0" smtClean="0">
                <a:cs typeface="Arial"/>
              </a:rPr>
              <a:t>(development weeks. </a:t>
            </a:r>
            <a:r>
              <a:rPr lang="en-IN" sz="2900" spc="-5" dirty="0" smtClean="0">
                <a:cs typeface="Arial"/>
              </a:rPr>
              <a:t>If</a:t>
            </a:r>
            <a:r>
              <a:rPr lang="en-IN" sz="2900" spc="-95" dirty="0" smtClean="0">
                <a:cs typeface="Arial"/>
              </a:rPr>
              <a:t> </a:t>
            </a:r>
            <a:r>
              <a:rPr lang="en-IN" sz="2900" dirty="0" smtClean="0">
                <a:cs typeface="Arial"/>
              </a:rPr>
              <a:t>more  </a:t>
            </a:r>
            <a:r>
              <a:rPr lang="en-IN" sz="2900" spc="-5" dirty="0" smtClean="0">
                <a:cs typeface="Arial"/>
              </a:rPr>
              <a:t>than </a:t>
            </a:r>
            <a:r>
              <a:rPr lang="en-IN" sz="2900" dirty="0" smtClean="0">
                <a:cs typeface="Arial"/>
              </a:rPr>
              <a:t>3 weeks, </a:t>
            </a:r>
            <a:r>
              <a:rPr lang="en-IN" sz="2900" spc="-5" dirty="0" smtClean="0">
                <a:cs typeface="Arial"/>
              </a:rPr>
              <a:t>customer </a:t>
            </a:r>
            <a:r>
              <a:rPr lang="en-IN" sz="2900" dirty="0" smtClean="0">
                <a:cs typeface="Arial"/>
              </a:rPr>
              <a:t>asked </a:t>
            </a:r>
            <a:r>
              <a:rPr lang="en-IN" sz="2900" spc="-5" dirty="0" smtClean="0">
                <a:cs typeface="Arial"/>
              </a:rPr>
              <a:t>to </a:t>
            </a:r>
            <a:r>
              <a:rPr lang="en-IN" sz="2900" dirty="0" smtClean="0">
                <a:cs typeface="Arial"/>
              </a:rPr>
              <a:t>split </a:t>
            </a:r>
            <a:r>
              <a:rPr lang="en-IN" sz="2900" spc="-5" dirty="0" smtClean="0">
                <a:cs typeface="Arial"/>
              </a:rPr>
              <a:t>into </a:t>
            </a:r>
            <a:r>
              <a:rPr lang="en-IN" sz="2900" dirty="0" smtClean="0">
                <a:cs typeface="Arial"/>
              </a:rPr>
              <a:t>smaller </a:t>
            </a:r>
            <a:r>
              <a:rPr lang="en-IN" sz="2900" spc="-5" dirty="0" smtClean="0">
                <a:cs typeface="Arial"/>
              </a:rPr>
              <a:t>stories)</a:t>
            </a:r>
            <a:endParaRPr lang="en-IN" sz="2900" dirty="0" smtClean="0">
              <a:cs typeface="Arial"/>
            </a:endParaRPr>
          </a:p>
          <a:p>
            <a:pPr marL="744220" lvl="1">
              <a:spcBef>
                <a:spcPts val="420"/>
              </a:spcBef>
              <a:tabLst>
                <a:tab pos="755015" algn="l"/>
              </a:tabLst>
            </a:pPr>
            <a:r>
              <a:rPr lang="en-IN" sz="2900" spc="-5" dirty="0" smtClean="0">
                <a:cs typeface="Arial"/>
              </a:rPr>
              <a:t>Working together, stories </a:t>
            </a:r>
            <a:r>
              <a:rPr lang="en-IN" sz="2900" dirty="0" smtClean="0">
                <a:cs typeface="Arial"/>
              </a:rPr>
              <a:t>are grouped </a:t>
            </a:r>
            <a:r>
              <a:rPr lang="en-IN" sz="2900" spc="-5" dirty="0" smtClean="0">
                <a:cs typeface="Arial"/>
              </a:rPr>
              <a:t>for </a:t>
            </a:r>
            <a:r>
              <a:rPr lang="en-IN" sz="2900" dirty="0" smtClean="0">
                <a:cs typeface="Arial"/>
              </a:rPr>
              <a:t>a </a:t>
            </a:r>
            <a:r>
              <a:rPr lang="en-IN" sz="2900" dirty="0" smtClean="0">
                <a:solidFill>
                  <a:srgbClr val="9A0000"/>
                </a:solidFill>
                <a:cs typeface="Arial"/>
              </a:rPr>
              <a:t>deliverable increment next</a:t>
            </a:r>
            <a:r>
              <a:rPr lang="en-IN" sz="2900" spc="-10" dirty="0" smtClean="0">
                <a:solidFill>
                  <a:srgbClr val="9A0000"/>
                </a:solidFill>
                <a:cs typeface="Arial"/>
              </a:rPr>
              <a:t> </a:t>
            </a:r>
            <a:r>
              <a:rPr lang="en-IN" sz="2900" dirty="0" smtClean="0">
                <a:solidFill>
                  <a:srgbClr val="9A0000"/>
                </a:solidFill>
                <a:cs typeface="Arial"/>
              </a:rPr>
              <a:t>release.</a:t>
            </a:r>
            <a:endParaRPr lang="en-IN" sz="2900" dirty="0" smtClean="0"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</a:t>
            </a:r>
            <a:r>
              <a:rPr lang="en-IN" spc="-5" dirty="0" smtClean="0"/>
              <a:t>t</a:t>
            </a:r>
            <a:r>
              <a:rPr lang="en-IN" dirty="0" smtClean="0"/>
              <a:t>reme Programming(XP</a:t>
            </a:r>
            <a:r>
              <a:rPr lang="en-IN" dirty="0" smtClean="0"/>
              <a:t>)...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749300" marR="75565" indent="-279400" algn="just">
              <a:lnSpc>
                <a:spcPct val="101099"/>
              </a:lnSpc>
              <a:spcBef>
                <a:spcPts val="415"/>
              </a:spcBef>
            </a:pPr>
            <a:r>
              <a:rPr lang="en-IN" dirty="0" smtClean="0">
                <a:cs typeface="Arial"/>
              </a:rPr>
              <a:t>A </a:t>
            </a:r>
            <a:r>
              <a:rPr lang="en-IN" spc="-5" dirty="0" smtClean="0">
                <a:solidFill>
                  <a:srgbClr val="9A0000"/>
                </a:solidFill>
                <a:cs typeface="Arial"/>
              </a:rPr>
              <a:t>commitment </a:t>
            </a:r>
            <a:r>
              <a:rPr lang="en-IN" spc="-5" dirty="0" smtClean="0">
                <a:cs typeface="Arial"/>
              </a:rPr>
              <a:t>(stories to </a:t>
            </a:r>
            <a:r>
              <a:rPr lang="en-IN" dirty="0" smtClean="0">
                <a:cs typeface="Arial"/>
              </a:rPr>
              <a:t>be included, delivery </a:t>
            </a:r>
            <a:r>
              <a:rPr lang="en-IN" spc="-5" dirty="0" smtClean="0">
                <a:cs typeface="Arial"/>
              </a:rPr>
              <a:t>date </a:t>
            </a:r>
            <a:r>
              <a:rPr lang="en-IN" dirty="0" smtClean="0">
                <a:cs typeface="Arial"/>
              </a:rPr>
              <a:t>and </a:t>
            </a:r>
            <a:r>
              <a:rPr lang="en-IN" spc="-5" dirty="0" smtClean="0">
                <a:cs typeface="Arial"/>
              </a:rPr>
              <a:t>other </a:t>
            </a:r>
            <a:r>
              <a:rPr lang="en-IN" dirty="0" smtClean="0">
                <a:cs typeface="Arial"/>
              </a:rPr>
              <a:t>project </a:t>
            </a:r>
            <a:r>
              <a:rPr lang="en-IN" spc="-5" dirty="0" smtClean="0">
                <a:cs typeface="Arial"/>
              </a:rPr>
              <a:t>matters)  </a:t>
            </a:r>
            <a:r>
              <a:rPr lang="en-IN" dirty="0" smtClean="0">
                <a:cs typeface="Arial"/>
              </a:rPr>
              <a:t>is made. </a:t>
            </a:r>
          </a:p>
          <a:p>
            <a:pPr marL="749300" marR="75565" indent="-279400" algn="just">
              <a:lnSpc>
                <a:spcPct val="101099"/>
              </a:lnSpc>
              <a:spcBef>
                <a:spcPts val="415"/>
              </a:spcBef>
            </a:pPr>
            <a:r>
              <a:rPr lang="en-IN" spc="-5" dirty="0" smtClean="0">
                <a:cs typeface="Arial"/>
              </a:rPr>
              <a:t>Three </a:t>
            </a:r>
            <a:r>
              <a:rPr lang="en-IN" dirty="0" smtClean="0">
                <a:cs typeface="Arial"/>
              </a:rPr>
              <a:t>ways:</a:t>
            </a:r>
          </a:p>
          <a:p>
            <a:pPr marL="1572260" marR="75565" lvl="3" indent="-279400" algn="just">
              <a:lnSpc>
                <a:spcPct val="101099"/>
              </a:lnSpc>
              <a:spcBef>
                <a:spcPts val="415"/>
              </a:spcBef>
            </a:pPr>
            <a:r>
              <a:rPr lang="en-IN" dirty="0" smtClean="0">
                <a:cs typeface="Arial"/>
              </a:rPr>
              <a:t>1. </a:t>
            </a:r>
            <a:r>
              <a:rPr lang="en-IN" spc="-5" dirty="0" smtClean="0">
                <a:cs typeface="Arial"/>
              </a:rPr>
              <a:t>All</a:t>
            </a:r>
            <a:r>
              <a:rPr lang="en-IN" dirty="0" smtClean="0">
                <a:cs typeface="Arial"/>
              </a:rPr>
              <a:t> </a:t>
            </a:r>
            <a:r>
              <a:rPr lang="en-IN" spc="-5" dirty="0" smtClean="0">
                <a:cs typeface="Arial"/>
              </a:rPr>
              <a:t>stories </a:t>
            </a:r>
            <a:r>
              <a:rPr lang="en-IN" dirty="0" smtClean="0">
                <a:cs typeface="Arial"/>
              </a:rPr>
              <a:t>will be </a:t>
            </a:r>
            <a:r>
              <a:rPr lang="en-IN" spc="-5" dirty="0" smtClean="0">
                <a:cs typeface="Arial"/>
              </a:rPr>
              <a:t>implemented </a:t>
            </a:r>
            <a:r>
              <a:rPr lang="en-IN" dirty="0" smtClean="0">
                <a:cs typeface="Arial"/>
              </a:rPr>
              <a:t>in a </a:t>
            </a:r>
            <a:r>
              <a:rPr lang="en-IN" spc="-5" dirty="0" smtClean="0">
                <a:cs typeface="Arial"/>
              </a:rPr>
              <a:t>few </a:t>
            </a:r>
            <a:r>
              <a:rPr lang="en-IN" dirty="0" smtClean="0">
                <a:cs typeface="Arial"/>
              </a:rPr>
              <a:t>weeks</a:t>
            </a:r>
          </a:p>
          <a:p>
            <a:pPr marL="1572260" marR="75565" lvl="3" indent="-279400" algn="just">
              <a:lnSpc>
                <a:spcPct val="101099"/>
              </a:lnSpc>
              <a:spcBef>
                <a:spcPts val="415"/>
              </a:spcBef>
            </a:pPr>
            <a:r>
              <a:rPr lang="en-IN" dirty="0" smtClean="0">
                <a:cs typeface="Arial"/>
              </a:rPr>
              <a:t>2. High  </a:t>
            </a:r>
            <a:r>
              <a:rPr lang="en-IN" spc="-5" dirty="0" smtClean="0">
                <a:cs typeface="Arial"/>
              </a:rPr>
              <a:t>priority stories first </a:t>
            </a:r>
          </a:p>
          <a:p>
            <a:pPr marL="1572260" marR="75565" lvl="3" indent="-279400" algn="just">
              <a:lnSpc>
                <a:spcPct val="101099"/>
              </a:lnSpc>
              <a:spcBef>
                <a:spcPts val="415"/>
              </a:spcBef>
            </a:pPr>
            <a:r>
              <a:rPr lang="en-IN" dirty="0" smtClean="0">
                <a:cs typeface="Arial"/>
              </a:rPr>
              <a:t>3. </a:t>
            </a:r>
            <a:r>
              <a:rPr lang="en-IN" spc="-5" dirty="0" smtClean="0">
                <a:cs typeface="Arial"/>
              </a:rPr>
              <a:t>the </a:t>
            </a:r>
            <a:r>
              <a:rPr lang="en-IN" dirty="0" smtClean="0">
                <a:cs typeface="Arial"/>
              </a:rPr>
              <a:t>riskiest </a:t>
            </a:r>
            <a:r>
              <a:rPr lang="en-IN" spc="-5" dirty="0" smtClean="0">
                <a:cs typeface="Arial"/>
              </a:rPr>
              <a:t>stories </a:t>
            </a:r>
            <a:r>
              <a:rPr lang="en-IN" dirty="0" smtClean="0">
                <a:cs typeface="Arial"/>
              </a:rPr>
              <a:t>will be </a:t>
            </a:r>
            <a:r>
              <a:rPr lang="en-IN" spc="-5" dirty="0" smtClean="0">
                <a:cs typeface="Arial"/>
              </a:rPr>
              <a:t>implemented</a:t>
            </a:r>
            <a:r>
              <a:rPr lang="en-IN" spc="15" dirty="0" smtClean="0">
                <a:cs typeface="Arial"/>
              </a:rPr>
              <a:t> </a:t>
            </a:r>
            <a:r>
              <a:rPr lang="en-IN" spc="-5" dirty="0" smtClean="0">
                <a:cs typeface="Arial"/>
              </a:rPr>
              <a:t>first.</a:t>
            </a:r>
            <a:endParaRPr lang="en-IN" dirty="0" smtClean="0">
              <a:cs typeface="Arial"/>
            </a:endParaRPr>
          </a:p>
          <a:p>
            <a:endParaRPr lang="en-IN" spc="-5" dirty="0" smtClean="0">
              <a:cs typeface="Arial"/>
            </a:endParaRPr>
          </a:p>
          <a:p>
            <a:r>
              <a:rPr lang="en-IN" spc="-5" dirty="0" smtClean="0">
                <a:cs typeface="Arial"/>
              </a:rPr>
              <a:t>After </a:t>
            </a:r>
            <a:r>
              <a:rPr lang="en-IN" spc="-5" dirty="0" smtClean="0">
                <a:cs typeface="Arial"/>
              </a:rPr>
              <a:t>the </a:t>
            </a:r>
            <a:r>
              <a:rPr lang="en-IN" dirty="0" smtClean="0">
                <a:cs typeface="Arial"/>
              </a:rPr>
              <a:t>first increment </a:t>
            </a:r>
            <a:r>
              <a:rPr lang="en-IN" spc="-114" dirty="0" smtClean="0">
                <a:cs typeface="AoyagiKouzanFontT"/>
              </a:rPr>
              <a:t>“</a:t>
            </a:r>
            <a:r>
              <a:rPr lang="en-IN" spc="-114" dirty="0" smtClean="0">
                <a:solidFill>
                  <a:srgbClr val="9A0000"/>
                </a:solidFill>
                <a:cs typeface="Arial"/>
              </a:rPr>
              <a:t>project </a:t>
            </a:r>
            <a:r>
              <a:rPr lang="en-IN" spc="-95" dirty="0" smtClean="0">
                <a:solidFill>
                  <a:srgbClr val="9A0000"/>
                </a:solidFill>
                <a:cs typeface="Arial"/>
              </a:rPr>
              <a:t>velocity</a:t>
            </a:r>
            <a:r>
              <a:rPr lang="en-IN" spc="-95" dirty="0" smtClean="0">
                <a:cs typeface="AoyagiKouzanFontT"/>
              </a:rPr>
              <a:t>”</a:t>
            </a:r>
            <a:r>
              <a:rPr lang="en-IN" spc="-95" dirty="0" smtClean="0">
                <a:cs typeface="Arial"/>
              </a:rPr>
              <a:t>, </a:t>
            </a:r>
            <a:r>
              <a:rPr lang="en-IN" dirty="0" smtClean="0">
                <a:cs typeface="Arial"/>
              </a:rPr>
              <a:t>namely number of </a:t>
            </a:r>
            <a:r>
              <a:rPr lang="en-IN" spc="-5" dirty="0" smtClean="0">
                <a:cs typeface="Arial"/>
              </a:rPr>
              <a:t>stories  implemented </a:t>
            </a:r>
            <a:r>
              <a:rPr lang="en-IN" dirty="0" smtClean="0">
                <a:cs typeface="Arial"/>
              </a:rPr>
              <a:t>during </a:t>
            </a:r>
            <a:r>
              <a:rPr lang="en-IN" spc="-5" dirty="0" smtClean="0">
                <a:cs typeface="Arial"/>
              </a:rPr>
              <a:t>the </a:t>
            </a:r>
            <a:r>
              <a:rPr lang="en-IN" dirty="0" smtClean="0">
                <a:cs typeface="Arial"/>
              </a:rPr>
              <a:t>first release is used </a:t>
            </a:r>
            <a:r>
              <a:rPr lang="en-IN" spc="-5" dirty="0" smtClean="0">
                <a:cs typeface="Arial"/>
              </a:rPr>
              <a:t>to </a:t>
            </a:r>
            <a:r>
              <a:rPr lang="en-IN" dirty="0" smtClean="0">
                <a:cs typeface="Arial"/>
              </a:rPr>
              <a:t>help define subsequent delivery  </a:t>
            </a:r>
            <a:r>
              <a:rPr lang="en-IN" spc="-5" dirty="0" smtClean="0">
                <a:cs typeface="Arial"/>
              </a:rPr>
              <a:t>dates for other </a:t>
            </a:r>
            <a:r>
              <a:rPr lang="en-IN" spc="-5" dirty="0" smtClean="0">
                <a:cs typeface="Arial"/>
              </a:rPr>
              <a:t>increments.</a:t>
            </a:r>
          </a:p>
          <a:p>
            <a:r>
              <a:rPr lang="en-IN" spc="-5" dirty="0" smtClean="0">
                <a:cs typeface="Arial"/>
              </a:rPr>
              <a:t>Customers </a:t>
            </a:r>
            <a:r>
              <a:rPr lang="en-IN" dirty="0" smtClean="0">
                <a:cs typeface="Arial"/>
              </a:rPr>
              <a:t>can add </a:t>
            </a:r>
            <a:r>
              <a:rPr lang="en-IN" spc="-5" dirty="0" smtClean="0">
                <a:cs typeface="Arial"/>
              </a:rPr>
              <a:t>stories, delete existing stories,  </a:t>
            </a:r>
            <a:r>
              <a:rPr lang="en-IN" dirty="0" smtClean="0">
                <a:cs typeface="Arial"/>
              </a:rPr>
              <a:t>change values of an </a:t>
            </a:r>
            <a:r>
              <a:rPr lang="en-IN" spc="-5" dirty="0" smtClean="0">
                <a:cs typeface="Arial"/>
              </a:rPr>
              <a:t>existing story, </a:t>
            </a:r>
            <a:r>
              <a:rPr lang="en-IN" dirty="0" smtClean="0">
                <a:cs typeface="Arial"/>
              </a:rPr>
              <a:t>split </a:t>
            </a:r>
            <a:r>
              <a:rPr lang="en-IN" spc="-5" dirty="0" smtClean="0">
                <a:cs typeface="Arial"/>
              </a:rPr>
              <a:t>stories </a:t>
            </a:r>
            <a:r>
              <a:rPr lang="en-IN" dirty="0" smtClean="0">
                <a:cs typeface="Arial"/>
              </a:rPr>
              <a:t>as development work</a:t>
            </a:r>
            <a:r>
              <a:rPr lang="en-IN" spc="-35" dirty="0" smtClean="0">
                <a:cs typeface="Arial"/>
              </a:rPr>
              <a:t> </a:t>
            </a:r>
            <a:r>
              <a:rPr lang="en-IN" dirty="0" smtClean="0">
                <a:cs typeface="Arial"/>
              </a:rPr>
              <a:t>proceeds.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</a:t>
            </a:r>
            <a:r>
              <a:rPr lang="en-IN" spc="-5" dirty="0" smtClean="0"/>
              <a:t>t</a:t>
            </a:r>
            <a:r>
              <a:rPr lang="en-IN" dirty="0" smtClean="0"/>
              <a:t>reme Programming(XP)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7772400" cy="5715000"/>
          </a:xfrm>
        </p:spPr>
        <p:txBody>
          <a:bodyPr>
            <a:noAutofit/>
          </a:bodyPr>
          <a:lstStyle/>
          <a:p>
            <a:pPr marL="12700" algn="just">
              <a:lnSpc>
                <a:spcPct val="100000"/>
              </a:lnSpc>
              <a:spcBef>
                <a:spcPts val="260"/>
              </a:spcBef>
            </a:pPr>
            <a:r>
              <a:rPr lang="en-IN" sz="2000" b="1" dirty="0" smtClean="0">
                <a:cs typeface="Arial"/>
              </a:rPr>
              <a:t>XP Design </a:t>
            </a:r>
            <a:r>
              <a:rPr lang="en-IN" sz="2000" dirty="0" smtClean="0">
                <a:cs typeface="Arial"/>
              </a:rPr>
              <a:t>( occurs </a:t>
            </a:r>
            <a:r>
              <a:rPr lang="en-IN" sz="2000" spc="-5" dirty="0" smtClean="0">
                <a:cs typeface="Arial"/>
              </a:rPr>
              <a:t>both before </a:t>
            </a:r>
            <a:r>
              <a:rPr lang="en-IN" sz="2000" dirty="0" smtClean="0">
                <a:cs typeface="Arial"/>
              </a:rPr>
              <a:t>and </a:t>
            </a:r>
            <a:r>
              <a:rPr lang="en-IN" sz="2000" spc="-5" dirty="0" smtClean="0">
                <a:cs typeface="Arial"/>
              </a:rPr>
              <a:t>after </a:t>
            </a:r>
            <a:r>
              <a:rPr lang="en-IN" sz="2000" dirty="0" smtClean="0">
                <a:cs typeface="Arial"/>
              </a:rPr>
              <a:t>coding as </a:t>
            </a:r>
            <a:r>
              <a:rPr lang="en-IN" sz="2000" spc="-5" dirty="0" smtClean="0">
                <a:cs typeface="Arial"/>
              </a:rPr>
              <a:t>refactoring </a:t>
            </a:r>
            <a:r>
              <a:rPr lang="en-IN" sz="2000" dirty="0" smtClean="0">
                <a:cs typeface="Arial"/>
              </a:rPr>
              <a:t>is</a:t>
            </a:r>
            <a:r>
              <a:rPr lang="en-IN" sz="2000" spc="-5" dirty="0" smtClean="0">
                <a:cs typeface="Arial"/>
              </a:rPr>
              <a:t> </a:t>
            </a:r>
            <a:r>
              <a:rPr lang="en-IN" sz="2000" dirty="0" smtClean="0">
                <a:cs typeface="Arial"/>
              </a:rPr>
              <a:t>encouraged)</a:t>
            </a:r>
          </a:p>
          <a:p>
            <a:pPr marL="469900" algn="just">
              <a:lnSpc>
                <a:spcPct val="100000"/>
              </a:lnSpc>
              <a:spcBef>
                <a:spcPts val="165"/>
              </a:spcBef>
            </a:pPr>
            <a:r>
              <a:rPr lang="en-IN" sz="2000" spc="-5" dirty="0" smtClean="0">
                <a:cs typeface="Arial"/>
              </a:rPr>
              <a:t>Follows the </a:t>
            </a:r>
            <a:r>
              <a:rPr lang="en-IN" sz="2000" spc="-5" dirty="0" smtClean="0">
                <a:solidFill>
                  <a:srgbClr val="9A0000"/>
                </a:solidFill>
                <a:cs typeface="Arial"/>
              </a:rPr>
              <a:t>KIS </a:t>
            </a:r>
            <a:r>
              <a:rPr lang="en-IN" sz="2000" dirty="0" smtClean="0">
                <a:solidFill>
                  <a:srgbClr val="9A0000"/>
                </a:solidFill>
                <a:cs typeface="Arial"/>
              </a:rPr>
              <a:t>principle (keep it simple) </a:t>
            </a:r>
            <a:r>
              <a:rPr lang="en-IN" sz="2000" spc="-5" dirty="0" smtClean="0">
                <a:cs typeface="Arial"/>
              </a:rPr>
              <a:t>Nothing </a:t>
            </a:r>
            <a:r>
              <a:rPr lang="en-IN" sz="2000" dirty="0" smtClean="0">
                <a:cs typeface="Arial"/>
              </a:rPr>
              <a:t>more </a:t>
            </a:r>
            <a:r>
              <a:rPr lang="en-IN" sz="2000" spc="-5" dirty="0" smtClean="0">
                <a:cs typeface="Arial"/>
              </a:rPr>
              <a:t>nothing </a:t>
            </a:r>
            <a:r>
              <a:rPr lang="en-IN" sz="2000" dirty="0" smtClean="0">
                <a:cs typeface="Arial"/>
              </a:rPr>
              <a:t>less </a:t>
            </a:r>
            <a:r>
              <a:rPr lang="en-IN" sz="2000" spc="-5" dirty="0" smtClean="0">
                <a:cs typeface="Arial"/>
              </a:rPr>
              <a:t>than the</a:t>
            </a:r>
            <a:r>
              <a:rPr lang="en-IN" sz="2000" spc="35" dirty="0" smtClean="0">
                <a:cs typeface="Arial"/>
              </a:rPr>
              <a:t> </a:t>
            </a:r>
            <a:r>
              <a:rPr lang="en-IN" sz="2000" spc="-5" dirty="0" smtClean="0">
                <a:cs typeface="Arial"/>
              </a:rPr>
              <a:t>story.</a:t>
            </a:r>
            <a:endParaRPr lang="en-IN" sz="2000" dirty="0" smtClean="0">
              <a:cs typeface="Arial"/>
            </a:endParaRPr>
          </a:p>
          <a:p>
            <a:pPr marL="698500" marR="95250" indent="-228600" algn="just">
              <a:lnSpc>
                <a:spcPct val="150000"/>
              </a:lnSpc>
              <a:spcBef>
                <a:spcPts val="395"/>
              </a:spcBef>
            </a:pPr>
            <a:r>
              <a:rPr lang="en-IN" sz="2000" dirty="0" smtClean="0">
                <a:cs typeface="Arial"/>
              </a:rPr>
              <a:t>Encourage </a:t>
            </a:r>
            <a:r>
              <a:rPr lang="en-IN" sz="2000" spc="-5" dirty="0" smtClean="0">
                <a:cs typeface="Arial"/>
              </a:rPr>
              <a:t>the </a:t>
            </a:r>
            <a:r>
              <a:rPr lang="en-IN" sz="2000" dirty="0" smtClean="0">
                <a:cs typeface="Arial"/>
              </a:rPr>
              <a:t>use of </a:t>
            </a:r>
            <a:r>
              <a:rPr lang="en-IN" sz="2000" dirty="0" smtClean="0">
                <a:solidFill>
                  <a:srgbClr val="9A0000"/>
                </a:solidFill>
                <a:cs typeface="Arial"/>
              </a:rPr>
              <a:t>CRC </a:t>
            </a:r>
            <a:r>
              <a:rPr lang="en-IN" sz="2000" spc="-5" dirty="0" smtClean="0">
                <a:solidFill>
                  <a:srgbClr val="9A0000"/>
                </a:solidFill>
                <a:cs typeface="Arial"/>
              </a:rPr>
              <a:t>(class-responsibility-collaborator) </a:t>
            </a:r>
            <a:r>
              <a:rPr lang="en-IN" sz="2000" dirty="0" smtClean="0">
                <a:solidFill>
                  <a:srgbClr val="9A0000"/>
                </a:solidFill>
                <a:cs typeface="Arial"/>
              </a:rPr>
              <a:t>cards </a:t>
            </a:r>
            <a:r>
              <a:rPr lang="en-IN" sz="2000" dirty="0" smtClean="0">
                <a:cs typeface="Arial"/>
              </a:rPr>
              <a:t>in an </a:t>
            </a:r>
            <a:r>
              <a:rPr lang="en-IN" sz="2000" spc="-5" dirty="0" smtClean="0">
                <a:cs typeface="Arial"/>
              </a:rPr>
              <a:t>object-oriented  context. </a:t>
            </a:r>
            <a:r>
              <a:rPr lang="en-IN" sz="2000" spc="-5" dirty="0" smtClean="0">
                <a:cs typeface="Arial"/>
              </a:rPr>
              <a:t>The </a:t>
            </a:r>
            <a:r>
              <a:rPr lang="en-IN" sz="2000" dirty="0" smtClean="0">
                <a:cs typeface="Arial"/>
              </a:rPr>
              <a:t>only design work product of XP. </a:t>
            </a:r>
            <a:endParaRPr lang="en-IN" sz="2000" dirty="0" smtClean="0">
              <a:cs typeface="Arial"/>
            </a:endParaRPr>
          </a:p>
          <a:p>
            <a:pPr marL="698500" marR="95250" indent="-228600" algn="just">
              <a:lnSpc>
                <a:spcPct val="150000"/>
              </a:lnSpc>
              <a:spcBef>
                <a:spcPts val="395"/>
              </a:spcBef>
            </a:pPr>
            <a:r>
              <a:rPr lang="en-IN" sz="2000" spc="-5" dirty="0" smtClean="0">
                <a:cs typeface="Arial"/>
              </a:rPr>
              <a:t>They </a:t>
            </a:r>
            <a:r>
              <a:rPr lang="en-IN" sz="2000" spc="-5" dirty="0" smtClean="0">
                <a:cs typeface="Arial"/>
              </a:rPr>
              <a:t>identify </a:t>
            </a:r>
            <a:r>
              <a:rPr lang="en-IN" sz="2000" dirty="0" smtClean="0">
                <a:cs typeface="Arial"/>
              </a:rPr>
              <a:t>and organize </a:t>
            </a:r>
            <a:r>
              <a:rPr lang="en-IN" sz="2000" spc="-5" dirty="0" smtClean="0">
                <a:cs typeface="Arial"/>
              </a:rPr>
              <a:t>the </a:t>
            </a:r>
            <a:r>
              <a:rPr lang="en-IN" sz="2000" dirty="0" smtClean="0">
                <a:cs typeface="Arial"/>
              </a:rPr>
              <a:t>classes </a:t>
            </a:r>
            <a:r>
              <a:rPr lang="en-IN" sz="2000" spc="-5" dirty="0" smtClean="0">
                <a:cs typeface="Arial"/>
              </a:rPr>
              <a:t>that  </a:t>
            </a:r>
            <a:r>
              <a:rPr lang="en-IN" sz="2000" dirty="0" smtClean="0">
                <a:cs typeface="Arial"/>
              </a:rPr>
              <a:t>are relevant </a:t>
            </a:r>
            <a:r>
              <a:rPr lang="en-IN" sz="2000" spc="-5" dirty="0" smtClean="0">
                <a:cs typeface="Arial"/>
              </a:rPr>
              <a:t>to the </a:t>
            </a:r>
            <a:r>
              <a:rPr lang="en-IN" sz="2000" dirty="0" smtClean="0">
                <a:cs typeface="Arial"/>
              </a:rPr>
              <a:t>current </a:t>
            </a:r>
            <a:r>
              <a:rPr lang="en-IN" sz="2000" spc="-5" dirty="0" smtClean="0">
                <a:cs typeface="Arial"/>
              </a:rPr>
              <a:t>software increment. </a:t>
            </a:r>
            <a:endParaRPr lang="en-IN" sz="2000" dirty="0" smtClean="0">
              <a:cs typeface="Arial"/>
            </a:endParaRPr>
          </a:p>
          <a:p>
            <a:pPr marL="698500" marR="660400" indent="-228600">
              <a:lnSpc>
                <a:spcPct val="150000"/>
              </a:lnSpc>
              <a:spcBef>
                <a:spcPts val="484"/>
              </a:spcBef>
            </a:pPr>
            <a:r>
              <a:rPr lang="en-IN" sz="2000" spc="-5" dirty="0" smtClean="0">
                <a:cs typeface="Arial"/>
              </a:rPr>
              <a:t>For difficult </a:t>
            </a:r>
            <a:r>
              <a:rPr lang="en-IN" sz="2000" dirty="0" smtClean="0">
                <a:cs typeface="Arial"/>
              </a:rPr>
              <a:t>design problems, </a:t>
            </a:r>
            <a:r>
              <a:rPr lang="en-IN" sz="2000" spc="-5" dirty="0" smtClean="0">
                <a:cs typeface="Arial"/>
              </a:rPr>
              <a:t>suggests the creation </a:t>
            </a:r>
            <a:r>
              <a:rPr lang="en-IN" sz="2000" dirty="0" smtClean="0">
                <a:cs typeface="Arial"/>
              </a:rPr>
              <a:t>of </a:t>
            </a:r>
            <a:r>
              <a:rPr lang="en-IN" sz="2000" spc="-135" dirty="0" smtClean="0">
                <a:cs typeface="AoyagiKouzanFontT"/>
              </a:rPr>
              <a:t>“</a:t>
            </a:r>
            <a:r>
              <a:rPr lang="en-IN" sz="2000" spc="-135" dirty="0" smtClean="0">
                <a:solidFill>
                  <a:srgbClr val="9A0000"/>
                </a:solidFill>
                <a:cs typeface="Arial"/>
              </a:rPr>
              <a:t>spike </a:t>
            </a:r>
            <a:r>
              <a:rPr lang="en-IN" sz="2000" spc="-70" dirty="0" smtClean="0">
                <a:solidFill>
                  <a:srgbClr val="9A0000"/>
                </a:solidFill>
                <a:cs typeface="Arial"/>
              </a:rPr>
              <a:t>solutions</a:t>
            </a:r>
            <a:r>
              <a:rPr lang="en-IN" sz="2000" spc="-70" dirty="0" smtClean="0">
                <a:cs typeface="AoyagiKouzanFontT"/>
              </a:rPr>
              <a:t>”</a:t>
            </a:r>
            <a:r>
              <a:rPr lang="en-IN" sz="2000" spc="-70" dirty="0" smtClean="0">
                <a:cs typeface="Arial"/>
              </a:rPr>
              <a:t>—a </a:t>
            </a:r>
            <a:r>
              <a:rPr lang="en-IN" sz="2000" dirty="0" smtClean="0">
                <a:cs typeface="Arial"/>
              </a:rPr>
              <a:t>design  </a:t>
            </a:r>
            <a:r>
              <a:rPr lang="en-IN" sz="2000" spc="-5" dirty="0" smtClean="0">
                <a:cs typeface="Arial"/>
              </a:rPr>
              <a:t>prototype for that portion </a:t>
            </a:r>
            <a:r>
              <a:rPr lang="en-IN" sz="2000" dirty="0" smtClean="0">
                <a:cs typeface="Arial"/>
              </a:rPr>
              <a:t>is </a:t>
            </a:r>
            <a:r>
              <a:rPr lang="en-IN" sz="2000" spc="-5" dirty="0" smtClean="0">
                <a:cs typeface="Arial"/>
              </a:rPr>
              <a:t>implemented </a:t>
            </a:r>
            <a:r>
              <a:rPr lang="en-IN" sz="2000" dirty="0" smtClean="0">
                <a:cs typeface="Arial"/>
              </a:rPr>
              <a:t>and</a:t>
            </a:r>
            <a:r>
              <a:rPr lang="en-IN" sz="2000" spc="20" dirty="0" smtClean="0">
                <a:cs typeface="Arial"/>
              </a:rPr>
              <a:t> </a:t>
            </a:r>
            <a:r>
              <a:rPr lang="en-IN" sz="2000" spc="-5" dirty="0" smtClean="0">
                <a:cs typeface="Arial"/>
              </a:rPr>
              <a:t>evaluated.</a:t>
            </a:r>
            <a:endParaRPr lang="en-IN" sz="2000" dirty="0" smtClean="0">
              <a:cs typeface="Arial"/>
            </a:endParaRPr>
          </a:p>
          <a:p>
            <a:pPr marL="698500" marR="173990" indent="-228600">
              <a:lnSpc>
                <a:spcPct val="150000"/>
              </a:lnSpc>
              <a:spcBef>
                <a:spcPts val="350"/>
              </a:spcBef>
            </a:pPr>
            <a:r>
              <a:rPr lang="en-IN" sz="2000" dirty="0" smtClean="0">
                <a:cs typeface="Arial"/>
              </a:rPr>
              <a:t>Encourages </a:t>
            </a:r>
            <a:r>
              <a:rPr lang="en-IN" sz="2000" spc="-105" dirty="0" smtClean="0">
                <a:cs typeface="AoyagiKouzanFontT"/>
              </a:rPr>
              <a:t>“</a:t>
            </a:r>
            <a:r>
              <a:rPr lang="en-IN" sz="2000" spc="-105" dirty="0" smtClean="0">
                <a:solidFill>
                  <a:srgbClr val="9A0000"/>
                </a:solidFill>
                <a:cs typeface="Arial"/>
              </a:rPr>
              <a:t>refactoring</a:t>
            </a:r>
            <a:r>
              <a:rPr lang="en-IN" sz="2000" spc="-105" dirty="0" smtClean="0">
                <a:cs typeface="AoyagiKouzanFontT"/>
              </a:rPr>
              <a:t>”</a:t>
            </a:r>
            <a:r>
              <a:rPr lang="en-IN" sz="2000" spc="-105" dirty="0" smtClean="0">
                <a:cs typeface="Arial"/>
              </a:rPr>
              <a:t>—an </a:t>
            </a:r>
            <a:r>
              <a:rPr lang="en-IN" sz="2000" spc="-5" dirty="0" smtClean="0">
                <a:cs typeface="Arial"/>
              </a:rPr>
              <a:t>iterative </a:t>
            </a:r>
            <a:r>
              <a:rPr lang="en-IN" sz="2000" dirty="0" smtClean="0">
                <a:cs typeface="Arial"/>
              </a:rPr>
              <a:t>refinement of </a:t>
            </a:r>
            <a:r>
              <a:rPr lang="en-IN" sz="2000" spc="-5" dirty="0" smtClean="0">
                <a:cs typeface="Arial"/>
              </a:rPr>
              <a:t>the internal </a:t>
            </a:r>
            <a:r>
              <a:rPr lang="en-IN" sz="2000" dirty="0" smtClean="0">
                <a:cs typeface="Arial"/>
              </a:rPr>
              <a:t>program design. Does  not </a:t>
            </a:r>
            <a:r>
              <a:rPr lang="en-IN" sz="2000" spc="-5" dirty="0" smtClean="0">
                <a:cs typeface="Arial"/>
              </a:rPr>
              <a:t>alter the external </a:t>
            </a:r>
            <a:r>
              <a:rPr lang="en-IN" sz="2000" dirty="0" smtClean="0">
                <a:cs typeface="Arial"/>
              </a:rPr>
              <a:t>behaviour </a:t>
            </a:r>
            <a:r>
              <a:rPr lang="en-IN" sz="2000" dirty="0" smtClean="0">
                <a:cs typeface="Arial"/>
              </a:rPr>
              <a:t>yet improve </a:t>
            </a:r>
            <a:r>
              <a:rPr lang="en-IN" sz="2000" spc="-5" dirty="0" smtClean="0">
                <a:cs typeface="Arial"/>
              </a:rPr>
              <a:t>the internal structure. </a:t>
            </a:r>
            <a:r>
              <a:rPr lang="en-IN" sz="2000" dirty="0" smtClean="0">
                <a:cs typeface="Arial"/>
              </a:rPr>
              <a:t>Minimize chances of  bugs. More </a:t>
            </a:r>
            <a:r>
              <a:rPr lang="en-IN" sz="2000" spc="-5" dirty="0" smtClean="0">
                <a:cs typeface="Arial"/>
              </a:rPr>
              <a:t>efficient, </a:t>
            </a:r>
            <a:r>
              <a:rPr lang="en-IN" sz="2000" dirty="0" smtClean="0">
                <a:cs typeface="Arial"/>
              </a:rPr>
              <a:t>easy </a:t>
            </a:r>
            <a:r>
              <a:rPr lang="en-IN" sz="2000" spc="-5" dirty="0" smtClean="0">
                <a:cs typeface="Arial"/>
              </a:rPr>
              <a:t>to</a:t>
            </a:r>
            <a:r>
              <a:rPr lang="en-IN" sz="2000" spc="-15" dirty="0" smtClean="0">
                <a:cs typeface="Arial"/>
              </a:rPr>
              <a:t> </a:t>
            </a:r>
            <a:r>
              <a:rPr lang="en-IN" sz="2000" dirty="0" smtClean="0">
                <a:cs typeface="Arial"/>
              </a:rPr>
              <a:t>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IN" dirty="0" smtClean="0"/>
              <a:t>Ex</a:t>
            </a:r>
            <a:r>
              <a:rPr lang="en-IN" spc="-5" dirty="0" smtClean="0"/>
              <a:t>t</a:t>
            </a:r>
            <a:r>
              <a:rPr lang="en-IN" dirty="0" smtClean="0"/>
              <a:t>reme Programming(XP)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791200"/>
          </a:xfrm>
        </p:spPr>
        <p:txBody>
          <a:bodyPr>
            <a:normAutofit fontScale="70000" lnSpcReduction="20000"/>
          </a:bodyPr>
          <a:lstStyle/>
          <a:p>
            <a:pPr marL="12700">
              <a:lnSpc>
                <a:spcPct val="150000"/>
              </a:lnSpc>
              <a:spcBef>
                <a:spcPts val="260"/>
              </a:spcBef>
              <a:tabLst>
                <a:tab pos="297815" algn="l"/>
              </a:tabLst>
            </a:pPr>
            <a:r>
              <a:rPr lang="en-IN" sz="3200" b="1" dirty="0" smtClean="0">
                <a:cs typeface="Arial"/>
              </a:rPr>
              <a:t>XP</a:t>
            </a:r>
            <a:r>
              <a:rPr lang="en-IN" sz="3200" b="1" spc="-5" dirty="0" smtClean="0">
                <a:cs typeface="Arial"/>
              </a:rPr>
              <a:t> </a:t>
            </a:r>
            <a:r>
              <a:rPr lang="en-IN" sz="3200" b="1" dirty="0" smtClean="0">
                <a:cs typeface="Arial"/>
              </a:rPr>
              <a:t>Coding</a:t>
            </a:r>
          </a:p>
          <a:p>
            <a:pPr marL="698500" marR="367030" indent="-228600">
              <a:lnSpc>
                <a:spcPct val="150000"/>
              </a:lnSpc>
              <a:spcBef>
                <a:spcPts val="405"/>
              </a:spcBef>
            </a:pPr>
            <a:r>
              <a:rPr lang="en-IN" sz="2900" dirty="0" smtClean="0">
                <a:cs typeface="Arial"/>
              </a:rPr>
              <a:t>Recommends </a:t>
            </a:r>
            <a:r>
              <a:rPr lang="en-IN" sz="2900" spc="-5" dirty="0" smtClean="0">
                <a:cs typeface="Arial"/>
              </a:rPr>
              <a:t>the </a:t>
            </a:r>
            <a:r>
              <a:rPr lang="en-IN" sz="2900" spc="-5" dirty="0" smtClean="0">
                <a:solidFill>
                  <a:srgbClr val="9A0000"/>
                </a:solidFill>
                <a:cs typeface="Arial"/>
              </a:rPr>
              <a:t>construction </a:t>
            </a:r>
            <a:r>
              <a:rPr lang="en-IN" sz="2900" dirty="0" smtClean="0">
                <a:solidFill>
                  <a:srgbClr val="9A0000"/>
                </a:solidFill>
                <a:cs typeface="Arial"/>
              </a:rPr>
              <a:t>of a unit </a:t>
            </a:r>
            <a:r>
              <a:rPr lang="en-IN" sz="2900" spc="-5" dirty="0" smtClean="0">
                <a:solidFill>
                  <a:srgbClr val="9A0000"/>
                </a:solidFill>
                <a:cs typeface="Arial"/>
              </a:rPr>
              <a:t>test </a:t>
            </a:r>
            <a:r>
              <a:rPr lang="en-IN" sz="2900" spc="-5" dirty="0" smtClean="0">
                <a:cs typeface="Arial"/>
              </a:rPr>
              <a:t>for </a:t>
            </a:r>
            <a:r>
              <a:rPr lang="en-IN" sz="2900" dirty="0" smtClean="0">
                <a:cs typeface="Arial"/>
              </a:rPr>
              <a:t>a </a:t>
            </a:r>
            <a:r>
              <a:rPr lang="en-IN" sz="2900" spc="-5" dirty="0" smtClean="0">
                <a:cs typeface="Arial"/>
              </a:rPr>
              <a:t>story </a:t>
            </a:r>
            <a:r>
              <a:rPr lang="en-IN" sz="2900" i="1" spc="-5" dirty="0" smtClean="0">
                <a:cs typeface="Arial"/>
              </a:rPr>
              <a:t>before </a:t>
            </a:r>
            <a:r>
              <a:rPr lang="en-IN" sz="2900" dirty="0" smtClean="0">
                <a:cs typeface="Arial"/>
              </a:rPr>
              <a:t>coding commences. So  </a:t>
            </a:r>
            <a:r>
              <a:rPr lang="en-IN" sz="2900" spc="-5" dirty="0" smtClean="0">
                <a:cs typeface="Arial"/>
              </a:rPr>
              <a:t>implementer </a:t>
            </a:r>
            <a:r>
              <a:rPr lang="en-IN" sz="2900" dirty="0" smtClean="0">
                <a:cs typeface="Arial"/>
              </a:rPr>
              <a:t>can </a:t>
            </a:r>
            <a:r>
              <a:rPr lang="en-IN" sz="2900" spc="-5" dirty="0" smtClean="0">
                <a:cs typeface="Arial"/>
              </a:rPr>
              <a:t>focus </a:t>
            </a:r>
            <a:r>
              <a:rPr lang="en-IN" sz="2900" dirty="0" smtClean="0">
                <a:cs typeface="Arial"/>
              </a:rPr>
              <a:t>on what must be </a:t>
            </a:r>
            <a:r>
              <a:rPr lang="en-IN" sz="2900" spc="-5" dirty="0" smtClean="0">
                <a:cs typeface="Arial"/>
              </a:rPr>
              <a:t>implemented to </a:t>
            </a:r>
            <a:r>
              <a:rPr lang="en-IN" sz="2900" dirty="0" smtClean="0">
                <a:cs typeface="Arial"/>
              </a:rPr>
              <a:t>pass </a:t>
            </a:r>
            <a:r>
              <a:rPr lang="en-IN" sz="2900" spc="-5" dirty="0" smtClean="0">
                <a:cs typeface="Arial"/>
              </a:rPr>
              <a:t>the</a:t>
            </a:r>
            <a:r>
              <a:rPr lang="en-IN" sz="2900" spc="10" dirty="0" smtClean="0">
                <a:cs typeface="Arial"/>
              </a:rPr>
              <a:t> </a:t>
            </a:r>
            <a:r>
              <a:rPr lang="en-IN" sz="2900" spc="-5" dirty="0" smtClean="0">
                <a:cs typeface="Arial"/>
              </a:rPr>
              <a:t>test.</a:t>
            </a:r>
          </a:p>
          <a:p>
            <a:pPr marL="698500" marR="118110" indent="-228600">
              <a:lnSpc>
                <a:spcPct val="150000"/>
              </a:lnSpc>
              <a:spcBef>
                <a:spcPts val="360"/>
              </a:spcBef>
            </a:pPr>
            <a:r>
              <a:rPr lang="en-IN" sz="2900" dirty="0" smtClean="0">
                <a:cs typeface="Arial"/>
              </a:rPr>
              <a:t>Encourages </a:t>
            </a:r>
            <a:r>
              <a:rPr lang="en-IN" sz="2900" spc="-165" dirty="0" smtClean="0">
                <a:cs typeface="AoyagiKouzanFontT"/>
              </a:rPr>
              <a:t>“</a:t>
            </a:r>
            <a:r>
              <a:rPr lang="en-IN" sz="2900" spc="-165" dirty="0" smtClean="0">
                <a:solidFill>
                  <a:srgbClr val="9A0000"/>
                </a:solidFill>
                <a:cs typeface="Arial"/>
              </a:rPr>
              <a:t>pair </a:t>
            </a:r>
            <a:r>
              <a:rPr lang="en-IN" sz="2900" spc="-65" dirty="0" smtClean="0">
                <a:solidFill>
                  <a:srgbClr val="9A0000"/>
                </a:solidFill>
                <a:cs typeface="Arial"/>
              </a:rPr>
              <a:t>programming</a:t>
            </a:r>
            <a:r>
              <a:rPr lang="en-IN" sz="2900" spc="-65" dirty="0" smtClean="0">
                <a:cs typeface="AoyagiKouzanFontT"/>
              </a:rPr>
              <a:t>”</a:t>
            </a:r>
            <a:r>
              <a:rPr lang="en-IN" sz="2900" spc="-65" dirty="0" smtClean="0">
                <a:cs typeface="Arial"/>
              </a:rPr>
              <a:t>. </a:t>
            </a:r>
            <a:r>
              <a:rPr lang="en-IN" sz="2900" spc="-5" dirty="0" smtClean="0">
                <a:cs typeface="Arial"/>
              </a:rPr>
              <a:t>Two </a:t>
            </a:r>
            <a:r>
              <a:rPr lang="en-IN" sz="2900" dirty="0" smtClean="0">
                <a:cs typeface="Arial"/>
              </a:rPr>
              <a:t>people work </a:t>
            </a:r>
            <a:r>
              <a:rPr lang="en-IN" sz="2900" spc="-5" dirty="0" smtClean="0">
                <a:cs typeface="Arial"/>
              </a:rPr>
              <a:t>together </a:t>
            </a:r>
            <a:r>
              <a:rPr lang="en-IN" sz="2900" dirty="0" smtClean="0">
                <a:cs typeface="Arial"/>
              </a:rPr>
              <a:t>at one </a:t>
            </a:r>
            <a:r>
              <a:rPr lang="en-IN" sz="2900" spc="-5" dirty="0" smtClean="0">
                <a:cs typeface="Arial"/>
              </a:rPr>
              <a:t>workstation. </a:t>
            </a:r>
            <a:r>
              <a:rPr lang="en-IN" sz="2900" dirty="0" smtClean="0">
                <a:cs typeface="Arial"/>
              </a:rPr>
              <a:t>Real  </a:t>
            </a:r>
            <a:r>
              <a:rPr lang="en-IN" sz="2900" spc="-5" dirty="0" smtClean="0">
                <a:cs typeface="Arial"/>
              </a:rPr>
              <a:t>time </a:t>
            </a:r>
            <a:r>
              <a:rPr lang="en-IN" sz="2900" dirty="0" smtClean="0">
                <a:cs typeface="Arial"/>
              </a:rPr>
              <a:t>problem solving, real </a:t>
            </a:r>
            <a:r>
              <a:rPr lang="en-IN" sz="2900" spc="-5" dirty="0" smtClean="0">
                <a:cs typeface="Arial"/>
              </a:rPr>
              <a:t>time </a:t>
            </a:r>
            <a:r>
              <a:rPr lang="en-IN" sz="2900" dirty="0" smtClean="0">
                <a:cs typeface="Arial"/>
              </a:rPr>
              <a:t>review </a:t>
            </a:r>
            <a:r>
              <a:rPr lang="en-IN" sz="2900" spc="-5" dirty="0" smtClean="0">
                <a:cs typeface="Arial"/>
              </a:rPr>
              <a:t>for quality </a:t>
            </a:r>
            <a:r>
              <a:rPr lang="en-IN" sz="2900" dirty="0" smtClean="0">
                <a:cs typeface="Arial"/>
              </a:rPr>
              <a:t>assurance. </a:t>
            </a:r>
            <a:r>
              <a:rPr lang="en-IN" sz="2900" spc="-5" dirty="0" smtClean="0">
                <a:cs typeface="Arial"/>
              </a:rPr>
              <a:t>Take slightly different</a:t>
            </a:r>
            <a:r>
              <a:rPr lang="en-IN" sz="2900" spc="45" dirty="0" smtClean="0">
                <a:cs typeface="Arial"/>
              </a:rPr>
              <a:t> </a:t>
            </a:r>
            <a:r>
              <a:rPr lang="en-IN" sz="2900" dirty="0" smtClean="0">
                <a:cs typeface="Arial"/>
              </a:rPr>
              <a:t>roles.</a:t>
            </a:r>
            <a:endParaRPr lang="en-IN" sz="2400" spc="-450" dirty="0" smtClean="0">
              <a:solidFill>
                <a:srgbClr val="9A0000"/>
              </a:solidFill>
              <a:cs typeface="Times New Roman"/>
            </a:endParaRPr>
          </a:p>
          <a:p>
            <a:pPr marL="12700">
              <a:lnSpc>
                <a:spcPct val="150000"/>
              </a:lnSpc>
              <a:spcBef>
                <a:spcPts val="235"/>
              </a:spcBef>
              <a:tabLst>
                <a:tab pos="297815" algn="l"/>
              </a:tabLst>
            </a:pPr>
            <a:r>
              <a:rPr lang="en-IN" sz="3200" spc="-450" dirty="0" smtClean="0">
                <a:solidFill>
                  <a:srgbClr val="9A0000"/>
                </a:solidFill>
                <a:cs typeface="Times New Roman"/>
              </a:rPr>
              <a:t>	</a:t>
            </a:r>
            <a:r>
              <a:rPr lang="en-IN" sz="3200" b="1" dirty="0" smtClean="0">
                <a:cs typeface="Arial"/>
              </a:rPr>
              <a:t>XP</a:t>
            </a:r>
            <a:r>
              <a:rPr lang="en-IN" sz="3200" b="1" spc="-5" dirty="0" smtClean="0">
                <a:cs typeface="Arial"/>
              </a:rPr>
              <a:t> Testing</a:t>
            </a:r>
            <a:endParaRPr lang="en-IN" sz="3200" b="1" dirty="0" smtClean="0">
              <a:cs typeface="Arial"/>
            </a:endParaRPr>
          </a:p>
          <a:p>
            <a:pPr marL="698500" marR="275590" indent="-228600">
              <a:lnSpc>
                <a:spcPct val="150000"/>
              </a:lnSpc>
              <a:spcBef>
                <a:spcPts val="405"/>
              </a:spcBef>
            </a:pPr>
            <a:r>
              <a:rPr lang="en-IN" sz="2900" dirty="0" smtClean="0">
                <a:cs typeface="Arial"/>
              </a:rPr>
              <a:t>All </a:t>
            </a:r>
            <a:r>
              <a:rPr lang="en-IN" sz="2900" dirty="0" smtClean="0">
                <a:solidFill>
                  <a:srgbClr val="9A0000"/>
                </a:solidFill>
                <a:cs typeface="Arial"/>
              </a:rPr>
              <a:t>unit </a:t>
            </a:r>
            <a:r>
              <a:rPr lang="en-IN" sz="2900" spc="-5" dirty="0" smtClean="0">
                <a:solidFill>
                  <a:srgbClr val="9A0000"/>
                </a:solidFill>
                <a:cs typeface="Arial"/>
              </a:rPr>
              <a:t>tests </a:t>
            </a:r>
            <a:r>
              <a:rPr lang="en-IN" sz="2900" dirty="0" smtClean="0">
                <a:solidFill>
                  <a:srgbClr val="9A0000"/>
                </a:solidFill>
                <a:cs typeface="Arial"/>
              </a:rPr>
              <a:t>are </a:t>
            </a:r>
            <a:r>
              <a:rPr lang="en-IN" sz="2900" spc="-5" dirty="0" smtClean="0">
                <a:solidFill>
                  <a:srgbClr val="9A0000"/>
                </a:solidFill>
                <a:cs typeface="Arial"/>
              </a:rPr>
              <a:t>executed </a:t>
            </a:r>
            <a:r>
              <a:rPr lang="en-IN" sz="2900" dirty="0" smtClean="0">
                <a:solidFill>
                  <a:srgbClr val="9A0000"/>
                </a:solidFill>
                <a:cs typeface="Arial"/>
              </a:rPr>
              <a:t>daily </a:t>
            </a:r>
            <a:r>
              <a:rPr lang="en-IN" sz="2900" dirty="0" smtClean="0">
                <a:cs typeface="Arial"/>
              </a:rPr>
              <a:t>and ideally should be </a:t>
            </a:r>
            <a:r>
              <a:rPr lang="en-IN" sz="2900" spc="-5" dirty="0" smtClean="0">
                <a:cs typeface="Arial"/>
              </a:rPr>
              <a:t>automated. </a:t>
            </a:r>
            <a:r>
              <a:rPr lang="en-IN" sz="2900" dirty="0" smtClean="0">
                <a:cs typeface="Arial"/>
              </a:rPr>
              <a:t>Regression </a:t>
            </a:r>
            <a:r>
              <a:rPr lang="en-IN" sz="2900" spc="-5" dirty="0" smtClean="0">
                <a:cs typeface="Arial"/>
              </a:rPr>
              <a:t>tests </a:t>
            </a:r>
            <a:r>
              <a:rPr lang="en-IN" sz="2900" dirty="0" smtClean="0">
                <a:cs typeface="Arial"/>
              </a:rPr>
              <a:t>are  </a:t>
            </a:r>
            <a:r>
              <a:rPr lang="en-IN" sz="2900" spc="-5" dirty="0" smtClean="0">
                <a:cs typeface="Arial"/>
              </a:rPr>
              <a:t>conducted to test </a:t>
            </a:r>
            <a:r>
              <a:rPr lang="en-IN" sz="2900" dirty="0" smtClean="0">
                <a:cs typeface="Arial"/>
              </a:rPr>
              <a:t>current and previous </a:t>
            </a:r>
            <a:r>
              <a:rPr lang="en-IN" sz="2900" spc="-5" dirty="0" smtClean="0">
                <a:cs typeface="Arial"/>
              </a:rPr>
              <a:t>components.</a:t>
            </a:r>
            <a:endParaRPr lang="en-IN" sz="2900" dirty="0" smtClean="0">
              <a:cs typeface="Arial"/>
            </a:endParaRPr>
          </a:p>
          <a:p>
            <a:pPr marL="698500" marR="5080" indent="-228600">
              <a:lnSpc>
                <a:spcPct val="150000"/>
              </a:lnSpc>
              <a:spcBef>
                <a:spcPts val="360"/>
              </a:spcBef>
            </a:pPr>
            <a:r>
              <a:rPr lang="en-IN" sz="2900" spc="-75" dirty="0" smtClean="0">
                <a:solidFill>
                  <a:srgbClr val="AC1600"/>
                </a:solidFill>
                <a:cs typeface="AoyagiKouzanFontT"/>
              </a:rPr>
              <a:t>“</a:t>
            </a:r>
            <a:r>
              <a:rPr lang="en-IN" sz="2900" spc="-75" dirty="0" smtClean="0">
                <a:solidFill>
                  <a:srgbClr val="9A0000"/>
                </a:solidFill>
                <a:cs typeface="Arial"/>
              </a:rPr>
              <a:t>Acceptance </a:t>
            </a:r>
            <a:r>
              <a:rPr lang="en-IN" sz="2900" spc="-140" dirty="0" smtClean="0">
                <a:solidFill>
                  <a:srgbClr val="9A0000"/>
                </a:solidFill>
                <a:cs typeface="Arial"/>
              </a:rPr>
              <a:t>tests</a:t>
            </a:r>
            <a:r>
              <a:rPr lang="en-IN" sz="2900" spc="-140" dirty="0" smtClean="0">
                <a:solidFill>
                  <a:srgbClr val="AC1600"/>
                </a:solidFill>
                <a:cs typeface="AoyagiKouzanFontT"/>
              </a:rPr>
              <a:t>” </a:t>
            </a:r>
            <a:r>
              <a:rPr lang="en-IN" sz="2900" spc="-140" dirty="0" smtClean="0">
                <a:solidFill>
                  <a:srgbClr val="AC1600"/>
                </a:solidFill>
                <a:cs typeface="AoyagiKouzanFontT"/>
              </a:rPr>
              <a:t>(Customer Test)</a:t>
            </a:r>
            <a:r>
              <a:rPr lang="en-IN" sz="2900" spc="-140" dirty="0" smtClean="0">
                <a:solidFill>
                  <a:srgbClr val="AC1600"/>
                </a:solidFill>
                <a:cs typeface="Arial"/>
              </a:rPr>
              <a:t> </a:t>
            </a:r>
            <a:r>
              <a:rPr lang="en-IN" sz="2900" dirty="0" smtClean="0">
                <a:cs typeface="Arial"/>
              </a:rPr>
              <a:t> are </a:t>
            </a:r>
            <a:r>
              <a:rPr lang="en-IN" sz="2900" dirty="0" smtClean="0">
                <a:cs typeface="Arial"/>
              </a:rPr>
              <a:t>defined by </a:t>
            </a:r>
            <a:r>
              <a:rPr lang="en-IN" sz="2900" spc="-5" dirty="0" smtClean="0">
                <a:cs typeface="Arial"/>
              </a:rPr>
              <a:t>the customer </a:t>
            </a:r>
            <a:r>
              <a:rPr lang="en-IN" sz="2900" dirty="0" smtClean="0">
                <a:cs typeface="Arial"/>
              </a:rPr>
              <a:t>and </a:t>
            </a:r>
            <a:r>
              <a:rPr lang="en-IN" sz="2900" spc="-5" dirty="0" smtClean="0">
                <a:cs typeface="Arial"/>
              </a:rPr>
              <a:t>executed to </a:t>
            </a:r>
            <a:r>
              <a:rPr lang="en-IN" sz="2900" dirty="0" smtClean="0">
                <a:cs typeface="Arial"/>
              </a:rPr>
              <a:t>assess </a:t>
            </a:r>
            <a:r>
              <a:rPr lang="en-IN" sz="2900" spc="-5" dirty="0" smtClean="0">
                <a:cs typeface="Arial"/>
              </a:rPr>
              <a:t>customer</a:t>
            </a:r>
            <a:r>
              <a:rPr lang="en-IN" sz="2900" spc="-90" dirty="0" smtClean="0">
                <a:cs typeface="Arial"/>
              </a:rPr>
              <a:t> </a:t>
            </a:r>
            <a:r>
              <a:rPr lang="en-IN" sz="2900" dirty="0" smtClean="0">
                <a:cs typeface="Arial"/>
              </a:rPr>
              <a:t>visible  </a:t>
            </a:r>
            <a:r>
              <a:rPr lang="en-IN" sz="2900" spc="-5" dirty="0" smtClean="0">
                <a:cs typeface="Arial"/>
              </a:rPr>
              <a:t>functionality</a:t>
            </a:r>
            <a:endParaRPr lang="en-IN" sz="2900" dirty="0" smtClean="0"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</a:t>
            </a:r>
            <a:r>
              <a:rPr lang="en-IN" spc="-5" dirty="0" smtClean="0"/>
              <a:t>t</a:t>
            </a:r>
            <a:r>
              <a:rPr lang="en-IN" dirty="0" smtClean="0"/>
              <a:t>reme Programming(XP)</a:t>
            </a:r>
            <a:endParaRPr lang="en-IN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752600"/>
            <a:ext cx="6172200" cy="4495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Approach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Agile is a term used to describe software development approaches that employ continual planning, learning, improvement, team collaboration, evolutionary development, and early delivery.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It encourages flexible responses to change.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cs typeface="Arial"/>
              </a:rPr>
              <a:t>A </a:t>
            </a:r>
            <a:r>
              <a:rPr lang="en-IN" spc="-5" dirty="0" smtClean="0">
                <a:cs typeface="Arial"/>
              </a:rPr>
              <a:t>software </a:t>
            </a:r>
            <a:r>
              <a:rPr lang="en-IN" dirty="0" smtClean="0">
                <a:cs typeface="Arial"/>
              </a:rPr>
              <a:t>development </a:t>
            </a:r>
            <a:r>
              <a:rPr lang="en-IN" spc="-5" dirty="0" smtClean="0">
                <a:cs typeface="Arial"/>
              </a:rPr>
              <a:t>method Originally </a:t>
            </a:r>
            <a:r>
              <a:rPr lang="en-IN" dirty="0" smtClean="0">
                <a:cs typeface="Arial"/>
              </a:rPr>
              <a:t>proposed by </a:t>
            </a:r>
            <a:r>
              <a:rPr lang="en-IN" dirty="0" err="1" smtClean="0">
                <a:cs typeface="Arial"/>
              </a:rPr>
              <a:t>Schwaber</a:t>
            </a:r>
            <a:r>
              <a:rPr lang="en-IN" dirty="0" smtClean="0">
                <a:cs typeface="Arial"/>
              </a:rPr>
              <a:t>  </a:t>
            </a:r>
            <a:r>
              <a:rPr lang="en-IN" spc="-5" dirty="0" smtClean="0">
                <a:cs typeface="Arial"/>
              </a:rPr>
              <a:t>and </a:t>
            </a:r>
            <a:r>
              <a:rPr lang="en-IN" dirty="0" err="1" smtClean="0">
                <a:cs typeface="Arial"/>
              </a:rPr>
              <a:t>Beedle</a:t>
            </a:r>
            <a:r>
              <a:rPr lang="en-IN" dirty="0" smtClean="0">
                <a:cs typeface="Arial"/>
              </a:rPr>
              <a:t> (an </a:t>
            </a:r>
            <a:r>
              <a:rPr lang="en-IN" spc="-5" dirty="0" smtClean="0">
                <a:cs typeface="Arial"/>
              </a:rPr>
              <a:t>activity </a:t>
            </a:r>
            <a:r>
              <a:rPr lang="en-IN" dirty="0" smtClean="0">
                <a:cs typeface="Arial"/>
              </a:rPr>
              <a:t>occurs during a rugby </a:t>
            </a:r>
            <a:r>
              <a:rPr lang="en-IN" spc="-5" dirty="0" smtClean="0">
                <a:cs typeface="Arial"/>
              </a:rPr>
              <a:t>match) </a:t>
            </a:r>
            <a:r>
              <a:rPr lang="en-IN" dirty="0" smtClean="0">
                <a:cs typeface="Arial"/>
              </a:rPr>
              <a:t>in early</a:t>
            </a:r>
            <a:r>
              <a:rPr lang="en-IN" spc="-55" dirty="0" smtClean="0">
                <a:cs typeface="Arial"/>
              </a:rPr>
              <a:t> </a:t>
            </a:r>
            <a:r>
              <a:rPr lang="en-IN" dirty="0" smtClean="0">
                <a:cs typeface="Arial"/>
              </a:rPr>
              <a:t>1990</a:t>
            </a:r>
            <a:r>
              <a:rPr lang="en-IN" dirty="0" smtClean="0">
                <a:cs typeface="Arial"/>
              </a:rPr>
              <a:t>.</a:t>
            </a:r>
          </a:p>
          <a:p>
            <a:r>
              <a:rPr lang="en-IN" dirty="0" smtClean="0"/>
              <a:t>Scrum principles are consistent with the agile manifesto and are used to </a:t>
            </a:r>
            <a:r>
              <a:rPr lang="en-IN" dirty="0" smtClean="0"/>
              <a:t>guide development </a:t>
            </a:r>
            <a:r>
              <a:rPr lang="en-IN" dirty="0" smtClean="0"/>
              <a:t>activities within a process that incorporates the following framework activities: </a:t>
            </a:r>
            <a:endParaRPr lang="en-IN" dirty="0" smtClean="0"/>
          </a:p>
          <a:p>
            <a:pPr lvl="2"/>
            <a:r>
              <a:rPr lang="en-IN" sz="2600" dirty="0" smtClean="0"/>
              <a:t>requirements</a:t>
            </a:r>
          </a:p>
          <a:p>
            <a:pPr lvl="2"/>
            <a:r>
              <a:rPr lang="en-IN" sz="2600" dirty="0" smtClean="0"/>
              <a:t>analysis</a:t>
            </a:r>
          </a:p>
          <a:p>
            <a:pPr lvl="2"/>
            <a:r>
              <a:rPr lang="en-IN" sz="2600" dirty="0" smtClean="0"/>
              <a:t> design</a:t>
            </a:r>
          </a:p>
          <a:p>
            <a:pPr lvl="2"/>
            <a:r>
              <a:rPr lang="en-IN" sz="2600" dirty="0" smtClean="0"/>
              <a:t>evolution</a:t>
            </a:r>
          </a:p>
          <a:p>
            <a:pPr lvl="2"/>
            <a:r>
              <a:rPr lang="en-IN" sz="2600" dirty="0" smtClean="0"/>
              <a:t> </a:t>
            </a:r>
            <a:r>
              <a:rPr lang="en-IN" sz="2600" dirty="0" smtClean="0"/>
              <a:t>delivery. </a:t>
            </a:r>
            <a:endParaRPr lang="en-IN" sz="2600" dirty="0" smtClean="0"/>
          </a:p>
          <a:p>
            <a:r>
              <a:rPr lang="en-IN" dirty="0" smtClean="0"/>
              <a:t>Within each </a:t>
            </a:r>
            <a:r>
              <a:rPr lang="en-IN" dirty="0" smtClean="0"/>
              <a:t>framework activity, work tasks occur within a process pattern </a:t>
            </a:r>
            <a:r>
              <a:rPr lang="en-IN" dirty="0" smtClean="0"/>
              <a:t>called </a:t>
            </a:r>
            <a:r>
              <a:rPr lang="en-IN" dirty="0" smtClean="0"/>
              <a:t>a </a:t>
            </a:r>
            <a:r>
              <a:rPr lang="en-IN" b="1" i="1" dirty="0" smtClean="0"/>
              <a:t>sprint</a:t>
            </a:r>
            <a:r>
              <a:rPr lang="en-IN" i="1" dirty="0" smtClean="0"/>
              <a:t>. </a:t>
            </a:r>
            <a:endParaRPr lang="en-IN" i="1" dirty="0" smtClean="0"/>
          </a:p>
          <a:p>
            <a:pPr lvl="1"/>
            <a:endParaRPr lang="en-IN" sz="2600" dirty="0" smtClean="0">
              <a:latin typeface="Arial"/>
              <a:cs typeface="Arial"/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spc="-5" dirty="0" smtClean="0">
                <a:cs typeface="Arial"/>
              </a:rPr>
              <a:t>Scrum—distinguishing</a:t>
            </a:r>
            <a:r>
              <a:rPr lang="en-IN" b="1" spc="20" dirty="0" smtClean="0">
                <a:cs typeface="Arial"/>
              </a:rPr>
              <a:t> </a:t>
            </a:r>
            <a:r>
              <a:rPr lang="en-IN" b="1" spc="-5" dirty="0" smtClean="0">
                <a:cs typeface="Arial"/>
              </a:rPr>
              <a:t>features</a:t>
            </a:r>
            <a:endParaRPr lang="en-IN" b="1" dirty="0" smtClean="0">
              <a:cs typeface="Arial"/>
            </a:endParaRPr>
          </a:p>
          <a:p>
            <a:pPr lvl="1"/>
            <a:r>
              <a:rPr lang="en-IN" sz="2600" spc="-5" dirty="0" smtClean="0">
                <a:solidFill>
                  <a:srgbClr val="9A0000"/>
                </a:solidFill>
                <a:cs typeface="Arial"/>
              </a:rPr>
              <a:t>Testing </a:t>
            </a:r>
            <a:r>
              <a:rPr lang="en-IN" sz="2600" dirty="0" smtClean="0">
                <a:solidFill>
                  <a:srgbClr val="9A0000"/>
                </a:solidFill>
                <a:cs typeface="Arial"/>
              </a:rPr>
              <a:t>and </a:t>
            </a:r>
            <a:r>
              <a:rPr lang="en-IN" sz="2600" spc="-5" dirty="0" smtClean="0">
                <a:solidFill>
                  <a:srgbClr val="9A0000"/>
                </a:solidFill>
                <a:cs typeface="Arial"/>
              </a:rPr>
              <a:t>documentation </a:t>
            </a:r>
            <a:r>
              <a:rPr lang="en-IN" sz="2600" dirty="0" smtClean="0">
                <a:solidFill>
                  <a:srgbClr val="9A0000"/>
                </a:solidFill>
                <a:cs typeface="Arial"/>
              </a:rPr>
              <a:t>are on-going </a:t>
            </a:r>
            <a:r>
              <a:rPr lang="en-IN" sz="2600" dirty="0" smtClean="0">
                <a:cs typeface="Arial"/>
              </a:rPr>
              <a:t>as </a:t>
            </a:r>
            <a:r>
              <a:rPr lang="en-IN" sz="2600" spc="-5" dirty="0" smtClean="0">
                <a:cs typeface="Arial"/>
              </a:rPr>
              <a:t>the </a:t>
            </a:r>
            <a:r>
              <a:rPr lang="en-IN" sz="2600" dirty="0" smtClean="0">
                <a:cs typeface="Arial"/>
              </a:rPr>
              <a:t>product is</a:t>
            </a:r>
            <a:r>
              <a:rPr lang="en-IN" sz="2600" spc="25" dirty="0" smtClean="0">
                <a:cs typeface="Arial"/>
              </a:rPr>
              <a:t> </a:t>
            </a:r>
            <a:r>
              <a:rPr lang="en-IN" sz="2600" spc="-5" dirty="0" smtClean="0">
                <a:cs typeface="Arial"/>
              </a:rPr>
              <a:t>constructed.</a:t>
            </a:r>
          </a:p>
          <a:p>
            <a:pPr lvl="1"/>
            <a:r>
              <a:rPr lang="en-IN" sz="2800" b="1" i="1" dirty="0" smtClean="0"/>
              <a:t>Backlog</a:t>
            </a:r>
            <a:r>
              <a:rPr lang="en-IN" sz="2800" dirty="0" smtClean="0"/>
              <a:t>—a prioritized list of project requirements or features that provide business value for the customer. </a:t>
            </a:r>
          </a:p>
          <a:p>
            <a:pPr lvl="2"/>
            <a:r>
              <a:rPr lang="en-IN" dirty="0" smtClean="0"/>
              <a:t>Items can be added to the backlog at any time</a:t>
            </a:r>
            <a:br>
              <a:rPr lang="en-IN" dirty="0" smtClean="0"/>
            </a:br>
            <a:r>
              <a:rPr lang="en-IN" dirty="0" smtClean="0"/>
              <a:t>(this is how changes are introduced). </a:t>
            </a:r>
          </a:p>
          <a:p>
            <a:pPr lvl="2"/>
            <a:r>
              <a:rPr lang="en-IN" dirty="0" smtClean="0"/>
              <a:t>The product manager assesses the backlog and updates priorities as required </a:t>
            </a:r>
            <a:br>
              <a:rPr lang="en-IN" dirty="0" smtClean="0"/>
            </a:br>
            <a:endParaRPr lang="en-IN" sz="2200" dirty="0" smtClean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IN" sz="2600" spc="-5" dirty="0" smtClean="0">
              <a:cs typeface="Arial"/>
            </a:endParaRPr>
          </a:p>
          <a:p>
            <a:pPr lvl="1"/>
            <a:r>
              <a:rPr lang="en-IN" sz="2600" spc="-5" dirty="0" smtClean="0">
                <a:cs typeface="Arial"/>
              </a:rPr>
              <a:t>Work units </a:t>
            </a:r>
            <a:r>
              <a:rPr lang="en-IN" sz="2600" dirty="0" smtClean="0">
                <a:cs typeface="Arial"/>
              </a:rPr>
              <a:t>occurs in </a:t>
            </a:r>
            <a:r>
              <a:rPr lang="en-IN" sz="2600" spc="-204" dirty="0" smtClean="0">
                <a:cs typeface="AoyagiKouzanFontT"/>
              </a:rPr>
              <a:t>“</a:t>
            </a:r>
            <a:r>
              <a:rPr lang="en-IN" sz="2600" spc="-204" dirty="0" smtClean="0">
                <a:solidFill>
                  <a:srgbClr val="9A0000"/>
                </a:solidFill>
                <a:cs typeface="Arial"/>
              </a:rPr>
              <a:t>sprints</a:t>
            </a:r>
            <a:r>
              <a:rPr lang="en-IN" sz="2600" spc="-204" dirty="0" smtClean="0">
                <a:cs typeface="AoyagiKouzanFontT"/>
              </a:rPr>
              <a:t>” </a:t>
            </a:r>
            <a:r>
              <a:rPr lang="en-IN" sz="2600" dirty="0" smtClean="0">
                <a:cs typeface="Arial"/>
              </a:rPr>
              <a:t>and is derived </a:t>
            </a:r>
            <a:r>
              <a:rPr lang="en-IN" sz="2600" spc="-5" dirty="0" smtClean="0">
                <a:cs typeface="Arial"/>
              </a:rPr>
              <a:t>from </a:t>
            </a:r>
            <a:r>
              <a:rPr lang="en-IN" sz="2600" dirty="0" smtClean="0">
                <a:cs typeface="Arial"/>
              </a:rPr>
              <a:t>a </a:t>
            </a:r>
            <a:r>
              <a:rPr lang="en-IN" sz="2600" spc="-204" dirty="0" smtClean="0">
                <a:cs typeface="AoyagiKouzanFontT"/>
              </a:rPr>
              <a:t>“</a:t>
            </a:r>
            <a:r>
              <a:rPr lang="en-IN" sz="2600" spc="-204" dirty="0" smtClean="0">
                <a:solidFill>
                  <a:srgbClr val="9A0000"/>
                </a:solidFill>
                <a:cs typeface="Arial"/>
              </a:rPr>
              <a:t>backlog</a:t>
            </a:r>
            <a:r>
              <a:rPr lang="en-IN" sz="2600" spc="-204" dirty="0" smtClean="0">
                <a:cs typeface="AoyagiKouzanFontT"/>
              </a:rPr>
              <a:t>”</a:t>
            </a:r>
            <a:r>
              <a:rPr lang="en-IN" sz="2600" spc="-580" dirty="0" smtClean="0">
                <a:cs typeface="AoyagiKouzanFontT"/>
              </a:rPr>
              <a:t> </a:t>
            </a:r>
            <a:r>
              <a:rPr lang="en-IN" sz="2600" dirty="0" smtClean="0">
                <a:cs typeface="Arial"/>
              </a:rPr>
              <a:t>of </a:t>
            </a:r>
            <a:r>
              <a:rPr lang="en-IN" sz="2600" spc="-5" dirty="0" smtClean="0">
                <a:cs typeface="Arial"/>
              </a:rPr>
              <a:t>existing </a:t>
            </a:r>
            <a:r>
              <a:rPr lang="en-IN" sz="2600" dirty="0" smtClean="0">
                <a:cs typeface="Arial"/>
              </a:rPr>
              <a:t>changing </a:t>
            </a:r>
            <a:r>
              <a:rPr lang="en-IN" sz="2600" spc="-5" dirty="0" smtClean="0">
                <a:cs typeface="Arial"/>
              </a:rPr>
              <a:t>prioritized</a:t>
            </a:r>
            <a:r>
              <a:rPr lang="en-IN" sz="2600" dirty="0" smtClean="0">
                <a:cs typeface="Arial"/>
              </a:rPr>
              <a:t> </a:t>
            </a:r>
            <a:r>
              <a:rPr lang="en-IN" sz="2600" spc="-5" dirty="0" smtClean="0">
                <a:cs typeface="Arial"/>
              </a:rPr>
              <a:t>requirements.</a:t>
            </a:r>
          </a:p>
          <a:p>
            <a:pPr lvl="1"/>
            <a:endParaRPr lang="en-IN" sz="2600" spc="-5" dirty="0" smtClean="0">
              <a:cs typeface="Arial"/>
            </a:endParaRPr>
          </a:p>
          <a:p>
            <a:pPr lvl="1"/>
            <a:r>
              <a:rPr lang="en-IN" sz="2600" dirty="0" smtClean="0">
                <a:cs typeface="Arial"/>
              </a:rPr>
              <a:t>Changes are not </a:t>
            </a:r>
            <a:r>
              <a:rPr lang="en-IN" sz="2600" spc="-5" dirty="0" smtClean="0">
                <a:cs typeface="Arial"/>
              </a:rPr>
              <a:t>introduced </a:t>
            </a:r>
            <a:r>
              <a:rPr lang="en-IN" sz="2600" dirty="0" smtClean="0">
                <a:cs typeface="Arial"/>
              </a:rPr>
              <a:t>in </a:t>
            </a:r>
            <a:r>
              <a:rPr lang="en-IN" sz="2600" spc="-5" dirty="0" smtClean="0">
                <a:cs typeface="Arial"/>
              </a:rPr>
              <a:t>sprints </a:t>
            </a:r>
            <a:r>
              <a:rPr lang="en-IN" sz="2600" dirty="0" smtClean="0">
                <a:cs typeface="Arial"/>
              </a:rPr>
              <a:t>(short </a:t>
            </a:r>
            <a:r>
              <a:rPr lang="en-IN" sz="2600" spc="-5" dirty="0" smtClean="0">
                <a:cs typeface="Arial"/>
              </a:rPr>
              <a:t>term </a:t>
            </a:r>
            <a:r>
              <a:rPr lang="en-IN" sz="2600" dirty="0" smtClean="0">
                <a:cs typeface="Arial"/>
              </a:rPr>
              <a:t>but </a:t>
            </a:r>
            <a:r>
              <a:rPr lang="en-IN" sz="2600" spc="-5" dirty="0" smtClean="0">
                <a:cs typeface="Arial"/>
              </a:rPr>
              <a:t>stable) </a:t>
            </a:r>
            <a:r>
              <a:rPr lang="en-IN" sz="2600" dirty="0" smtClean="0">
                <a:cs typeface="Arial"/>
              </a:rPr>
              <a:t>but in  backlog.</a:t>
            </a:r>
          </a:p>
          <a:p>
            <a:pPr lvl="1"/>
            <a:endParaRPr lang="en-IN" sz="2600" dirty="0" smtClean="0">
              <a:cs typeface="Arial"/>
            </a:endParaRPr>
          </a:p>
          <a:p>
            <a:pPr lvl="1"/>
            <a:endParaRPr lang="en-IN" dirty="0" smtClean="0"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241300" marR="29845" indent="-228600">
              <a:lnSpc>
                <a:spcPct val="89500"/>
              </a:lnSpc>
              <a:spcBef>
                <a:spcPts val="365"/>
              </a:spcBef>
            </a:pPr>
            <a:r>
              <a:rPr lang="en-IN" b="1" i="1" dirty="0" smtClean="0">
                <a:solidFill>
                  <a:srgbClr val="FF0000"/>
                </a:solidFill>
              </a:rPr>
              <a:t>Scrum meetings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800" spc="-5" dirty="0" smtClean="0">
                <a:solidFill>
                  <a:srgbClr val="9A0000"/>
                </a:solidFill>
                <a:cs typeface="Arial"/>
              </a:rPr>
              <a:t>Meetings </a:t>
            </a:r>
            <a:r>
              <a:rPr lang="en-IN" sz="2800" dirty="0" smtClean="0">
                <a:solidFill>
                  <a:srgbClr val="9A0000"/>
                </a:solidFill>
                <a:cs typeface="Arial"/>
              </a:rPr>
              <a:t>are very short </a:t>
            </a:r>
            <a:r>
              <a:rPr lang="en-IN" sz="2800" dirty="0" smtClean="0">
                <a:cs typeface="Arial"/>
              </a:rPr>
              <a:t>(15 </a:t>
            </a:r>
            <a:r>
              <a:rPr lang="en-IN" sz="2800" spc="-5" dirty="0" smtClean="0">
                <a:cs typeface="Arial"/>
              </a:rPr>
              <a:t>minutes </a:t>
            </a:r>
            <a:r>
              <a:rPr lang="en-IN" sz="2800" dirty="0" smtClean="0">
                <a:cs typeface="Arial"/>
              </a:rPr>
              <a:t>daily) and </a:t>
            </a:r>
            <a:r>
              <a:rPr lang="en-IN" sz="2800" spc="-5" dirty="0" smtClean="0">
                <a:cs typeface="Arial"/>
              </a:rPr>
              <a:t>sometimes conducted  without </a:t>
            </a:r>
            <a:r>
              <a:rPr lang="en-IN" sz="2800" dirty="0" smtClean="0">
                <a:cs typeface="Arial"/>
              </a:rPr>
              <a:t>chairs .</a:t>
            </a:r>
          </a:p>
          <a:p>
            <a:pPr marL="241300" marR="29845" indent="-228600">
              <a:lnSpc>
                <a:spcPct val="89500"/>
              </a:lnSpc>
              <a:spcBef>
                <a:spcPts val="365"/>
              </a:spcBef>
            </a:pPr>
            <a:r>
              <a:rPr lang="en-IN" sz="2800" dirty="0" smtClean="0"/>
              <a:t>Three key questions are asked and answered by all team members </a:t>
            </a:r>
            <a:endParaRPr lang="en-IN" sz="2800" dirty="0" smtClean="0">
              <a:cs typeface="Arial"/>
            </a:endParaRPr>
          </a:p>
          <a:p>
            <a:pPr marL="789940" marR="29845" lvl="2">
              <a:lnSpc>
                <a:spcPct val="89500"/>
              </a:lnSpc>
              <a:spcBef>
                <a:spcPts val="365"/>
              </a:spcBef>
            </a:pPr>
            <a:r>
              <a:rPr lang="en-IN" sz="2200" dirty="0" smtClean="0">
                <a:cs typeface="Arial"/>
              </a:rPr>
              <a:t> what did you do since last </a:t>
            </a:r>
            <a:r>
              <a:rPr lang="en-IN" sz="2200" spc="-5" dirty="0" smtClean="0">
                <a:cs typeface="Arial"/>
              </a:rPr>
              <a:t>meeting? </a:t>
            </a:r>
          </a:p>
          <a:p>
            <a:pPr marL="789940" marR="29845" lvl="2">
              <a:lnSpc>
                <a:spcPct val="89500"/>
              </a:lnSpc>
              <a:spcBef>
                <a:spcPts val="365"/>
              </a:spcBef>
            </a:pPr>
            <a:r>
              <a:rPr lang="en-IN" sz="2200" spc="-5" dirty="0" smtClean="0">
                <a:cs typeface="Arial"/>
              </a:rPr>
              <a:t>What obstacles </a:t>
            </a:r>
            <a:r>
              <a:rPr lang="en-IN" sz="2200" dirty="0" smtClean="0">
                <a:cs typeface="Arial"/>
              </a:rPr>
              <a:t>are  you </a:t>
            </a:r>
            <a:r>
              <a:rPr lang="en-IN" sz="2200" spc="-5" dirty="0" smtClean="0">
                <a:cs typeface="Arial"/>
              </a:rPr>
              <a:t>encountering? </a:t>
            </a:r>
          </a:p>
          <a:p>
            <a:pPr marL="789940" marR="29845" lvl="2">
              <a:lnSpc>
                <a:spcPct val="89500"/>
              </a:lnSpc>
              <a:spcBef>
                <a:spcPts val="365"/>
              </a:spcBef>
            </a:pPr>
            <a:r>
              <a:rPr lang="en-IN" sz="2200" spc="-5" dirty="0" smtClean="0">
                <a:cs typeface="Arial"/>
              </a:rPr>
              <a:t>What </a:t>
            </a:r>
            <a:r>
              <a:rPr lang="en-IN" sz="2200" dirty="0" smtClean="0">
                <a:cs typeface="Arial"/>
              </a:rPr>
              <a:t>do you plan </a:t>
            </a:r>
            <a:r>
              <a:rPr lang="en-IN" sz="2200" spc="-5" dirty="0" smtClean="0">
                <a:cs typeface="Arial"/>
              </a:rPr>
              <a:t>to </a:t>
            </a:r>
            <a:r>
              <a:rPr lang="en-IN" sz="2200" dirty="0" smtClean="0">
                <a:cs typeface="Arial"/>
              </a:rPr>
              <a:t>accomplish by next</a:t>
            </a:r>
            <a:r>
              <a:rPr lang="en-IN" sz="2200" spc="15" dirty="0" smtClean="0">
                <a:cs typeface="Arial"/>
              </a:rPr>
              <a:t> </a:t>
            </a:r>
            <a:r>
              <a:rPr lang="en-IN" sz="2200" spc="-5" dirty="0" smtClean="0">
                <a:cs typeface="Arial"/>
              </a:rPr>
              <a:t>meeting?</a:t>
            </a:r>
          </a:p>
          <a:p>
            <a:pPr marL="789940" marR="29845" lvl="2">
              <a:lnSpc>
                <a:spcPct val="89500"/>
              </a:lnSpc>
              <a:spcBef>
                <a:spcPts val="365"/>
              </a:spcBef>
              <a:buNone/>
            </a:pPr>
            <a:endParaRPr lang="en-US" sz="2200" spc="-5" dirty="0" smtClean="0">
              <a:cs typeface="Arial"/>
            </a:endParaRPr>
          </a:p>
          <a:p>
            <a:pPr marL="241300" marR="29845">
              <a:lnSpc>
                <a:spcPct val="89500"/>
              </a:lnSpc>
              <a:spcBef>
                <a:spcPts val="365"/>
              </a:spcBef>
            </a:pPr>
            <a:r>
              <a:rPr lang="en-IN" sz="3000" dirty="0" smtClean="0"/>
              <a:t>A team leader, called a </a:t>
            </a:r>
            <a:r>
              <a:rPr lang="en-IN" sz="3000" i="1" dirty="0" smtClean="0"/>
              <a:t>Scrum master, </a:t>
            </a:r>
            <a:r>
              <a:rPr lang="en-IN" sz="3000" dirty="0" smtClean="0"/>
              <a:t>leads the meeting and assesses the responses from each person. </a:t>
            </a:r>
          </a:p>
          <a:p>
            <a:pPr marL="241300" marR="29845">
              <a:lnSpc>
                <a:spcPct val="89500"/>
              </a:lnSpc>
              <a:spcBef>
                <a:spcPts val="365"/>
              </a:spcBef>
            </a:pPr>
            <a:r>
              <a:rPr lang="en-IN" sz="3000" dirty="0" smtClean="0"/>
              <a:t>The Scrum meeting helps the team to uncover potential problems as early as possible .</a:t>
            </a:r>
          </a:p>
          <a:p>
            <a:pPr marL="241300" marR="29845">
              <a:lnSpc>
                <a:spcPct val="89500"/>
              </a:lnSpc>
              <a:spcBef>
                <a:spcPts val="365"/>
              </a:spcBef>
            </a:pPr>
            <a:r>
              <a:rPr lang="en-IN" sz="2800" b="1" i="1" dirty="0" smtClean="0">
                <a:solidFill>
                  <a:srgbClr val="FF0000"/>
                </a:solidFill>
              </a:rPr>
              <a:t>Demos</a:t>
            </a:r>
            <a:r>
              <a:rPr lang="en-IN" sz="2800" dirty="0" smtClean="0"/>
              <a:t>—deliver the software increment to the customer .</a:t>
            </a:r>
            <a:r>
              <a:rPr lang="en-IN" sz="3000" dirty="0" smtClean="0"/>
              <a:t/>
            </a:r>
            <a:br>
              <a:rPr lang="en-IN" sz="3000" dirty="0" smtClean="0"/>
            </a:br>
            <a:endParaRPr lang="en-IN" sz="2800" dirty="0" smtClean="0">
              <a:cs typeface="Arial"/>
            </a:endParaRPr>
          </a:p>
          <a:p>
            <a:pPr marL="241300" marR="5080" indent="-228600">
              <a:lnSpc>
                <a:spcPct val="89500"/>
              </a:lnSpc>
              <a:spcBef>
                <a:spcPts val="500"/>
              </a:spcBef>
            </a:pPr>
            <a:r>
              <a:rPr lang="en-IN" sz="2800" spc="-260" dirty="0" smtClean="0">
                <a:cs typeface="AoyagiKouzanFontT"/>
              </a:rPr>
              <a:t>“</a:t>
            </a:r>
            <a:r>
              <a:rPr lang="en-IN" sz="2800" spc="-260" dirty="0" smtClean="0">
                <a:solidFill>
                  <a:srgbClr val="9A0000"/>
                </a:solidFill>
                <a:cs typeface="Arial"/>
              </a:rPr>
              <a:t>demos</a:t>
            </a:r>
            <a:r>
              <a:rPr lang="en-IN" sz="2800" spc="-260" dirty="0" smtClean="0">
                <a:cs typeface="AoyagiKouzanFontT"/>
              </a:rPr>
              <a:t>” </a:t>
            </a:r>
            <a:r>
              <a:rPr lang="en-IN" sz="2800" dirty="0" smtClean="0">
                <a:cs typeface="Arial"/>
              </a:rPr>
              <a:t>are delivered </a:t>
            </a:r>
            <a:r>
              <a:rPr lang="en-IN" sz="2800" spc="-5" dirty="0" smtClean="0">
                <a:cs typeface="Arial"/>
              </a:rPr>
              <a:t>to the customer with the time-box allocated.</a:t>
            </a:r>
            <a:r>
              <a:rPr lang="en-IN" sz="2800" spc="-70" dirty="0" smtClean="0">
                <a:cs typeface="Arial"/>
              </a:rPr>
              <a:t> </a:t>
            </a:r>
            <a:r>
              <a:rPr lang="en-IN" sz="2800" dirty="0" smtClean="0">
                <a:cs typeface="Arial"/>
              </a:rPr>
              <a:t>May  not </a:t>
            </a:r>
            <a:r>
              <a:rPr lang="en-IN" sz="2800" spc="-5" dirty="0" smtClean="0">
                <a:cs typeface="Arial"/>
              </a:rPr>
              <a:t>contain </a:t>
            </a:r>
            <a:r>
              <a:rPr lang="en-IN" sz="2800" dirty="0" smtClean="0">
                <a:cs typeface="Arial"/>
              </a:rPr>
              <a:t>all </a:t>
            </a:r>
            <a:r>
              <a:rPr lang="en-IN" sz="2800" spc="-5" dirty="0" smtClean="0">
                <a:cs typeface="Arial"/>
              </a:rPr>
              <a:t>functionalities. </a:t>
            </a:r>
            <a:r>
              <a:rPr lang="en-IN" sz="2800" dirty="0" smtClean="0">
                <a:cs typeface="Arial"/>
              </a:rPr>
              <a:t>So </a:t>
            </a:r>
            <a:r>
              <a:rPr lang="en-IN" sz="2800" spc="-5" dirty="0" smtClean="0">
                <a:cs typeface="Arial"/>
              </a:rPr>
              <a:t>customers </a:t>
            </a:r>
            <a:r>
              <a:rPr lang="en-IN" sz="2800" dirty="0" smtClean="0">
                <a:cs typeface="Arial"/>
              </a:rPr>
              <a:t>can </a:t>
            </a:r>
            <a:r>
              <a:rPr lang="en-IN" sz="2800" spc="-5" dirty="0" smtClean="0">
                <a:cs typeface="Arial"/>
              </a:rPr>
              <a:t>evaluate </a:t>
            </a:r>
            <a:r>
              <a:rPr lang="en-IN" sz="2800" dirty="0" smtClean="0">
                <a:cs typeface="Arial"/>
              </a:rPr>
              <a:t>and give  </a:t>
            </a:r>
            <a:r>
              <a:rPr lang="en-IN" sz="2800" spc="-5" dirty="0" smtClean="0">
                <a:cs typeface="Arial"/>
              </a:rPr>
              <a:t>feedbacks.</a:t>
            </a:r>
            <a:endParaRPr lang="en-IN" sz="2800" dirty="0" smtClean="0"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Waterfall </a:t>
            </a:r>
            <a:r>
              <a:rPr lang="en-IN" b="1" dirty="0" err="1" smtClean="0"/>
              <a:t>vs</a:t>
            </a:r>
            <a:r>
              <a:rPr lang="en-IN" b="1" dirty="0" smtClean="0"/>
              <a:t> Agile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Agile follows an incremental approach whereas the Waterfall is a sequential design process.</a:t>
            </a:r>
          </a:p>
          <a:p>
            <a:r>
              <a:rPr lang="en-IN" dirty="0" smtClean="0"/>
              <a:t>Agile performs testing concurrently with software development whereas in Waterfall methodology testing comes after the “Build” phase.</a:t>
            </a:r>
          </a:p>
          <a:p>
            <a:r>
              <a:rPr lang="en-IN" dirty="0" smtClean="0"/>
              <a:t>Agile allows changes in project development requirement whereas Waterfall has no scope of changing the requirements once the project development starts.</a:t>
            </a:r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5715000"/>
            <a:ext cx="32004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Waterfall </a:t>
            </a:r>
            <a:r>
              <a:rPr lang="en-IN" b="1" dirty="0" err="1" smtClean="0"/>
              <a:t>vs</a:t>
            </a:r>
            <a:r>
              <a:rPr lang="en-IN" b="1" dirty="0" smtClean="0"/>
              <a:t> Agile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77724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Waterfall is a Liner Sequential Life Cycle Model whereas Agile is a continuous iteration of development and testing in the software development process.</a:t>
            </a:r>
          </a:p>
          <a:p>
            <a:r>
              <a:rPr lang="en-IN" dirty="0" smtClean="0"/>
              <a:t> Agile methodology is known for its flexibility whereas Waterfall is a structured software development methodology.</a:t>
            </a:r>
          </a:p>
          <a:p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5791200"/>
            <a:ext cx="36576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lang="en-IN" spc="-5" dirty="0" smtClean="0"/>
              <a:t>The Manifesto</a:t>
            </a:r>
            <a:r>
              <a:rPr lang="en-IN" dirty="0" smtClean="0"/>
              <a:t> </a:t>
            </a:r>
            <a:r>
              <a:rPr lang="en-IN" spc="-5" dirty="0" smtClean="0"/>
              <a:t>for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Agile </a:t>
            </a:r>
            <a:r>
              <a:rPr lang="en-IN" spc="-5" dirty="0" smtClean="0"/>
              <a:t>Software</a:t>
            </a:r>
            <a:r>
              <a:rPr lang="en-IN" spc="-70" dirty="0" smtClean="0"/>
              <a:t> </a:t>
            </a:r>
            <a:r>
              <a:rPr lang="en-IN" dirty="0" smtClean="0"/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2700" marR="282575">
              <a:lnSpc>
                <a:spcPct val="89600"/>
              </a:lnSpc>
              <a:spcBef>
                <a:spcPts val="350"/>
              </a:spcBef>
            </a:pPr>
            <a:r>
              <a:rPr lang="en-IN" spc="-65" dirty="0" smtClean="0">
                <a:cs typeface="Noto Sans CJK JP Medium"/>
              </a:rPr>
              <a:t>“</a:t>
            </a:r>
            <a:r>
              <a:rPr lang="en-IN" b="1" spc="-65" dirty="0" smtClean="0">
                <a:cs typeface="Palladio Uralic"/>
              </a:rPr>
              <a:t>We </a:t>
            </a:r>
            <a:r>
              <a:rPr lang="en-IN" b="1" dirty="0" smtClean="0">
                <a:cs typeface="Palladio Uralic"/>
              </a:rPr>
              <a:t>are </a:t>
            </a:r>
            <a:r>
              <a:rPr lang="en-IN" b="1" spc="-5" dirty="0" smtClean="0">
                <a:cs typeface="Palladio Uralic"/>
              </a:rPr>
              <a:t>uncovering better </a:t>
            </a:r>
            <a:r>
              <a:rPr lang="en-IN" b="1" dirty="0" smtClean="0">
                <a:cs typeface="Palladio Uralic"/>
              </a:rPr>
              <a:t>ways of </a:t>
            </a:r>
            <a:r>
              <a:rPr lang="en-IN" b="1" spc="-5" dirty="0" smtClean="0">
                <a:cs typeface="Palladio Uralic"/>
              </a:rPr>
              <a:t>developing  software by doing </a:t>
            </a:r>
            <a:r>
              <a:rPr lang="en-IN" b="1" dirty="0" smtClean="0">
                <a:cs typeface="Palladio Uralic"/>
              </a:rPr>
              <a:t>it </a:t>
            </a:r>
            <a:r>
              <a:rPr lang="en-IN" b="1" spc="-5" dirty="0" smtClean="0">
                <a:cs typeface="Palladio Uralic"/>
              </a:rPr>
              <a:t>and helping others do </a:t>
            </a:r>
            <a:r>
              <a:rPr lang="en-IN" b="1" dirty="0" smtClean="0">
                <a:cs typeface="Palladio Uralic"/>
              </a:rPr>
              <a:t>it.  </a:t>
            </a:r>
            <a:r>
              <a:rPr lang="en-IN" b="1" spc="-5" dirty="0" smtClean="0">
                <a:cs typeface="Palladio Uralic"/>
              </a:rPr>
              <a:t>Through this </a:t>
            </a:r>
            <a:r>
              <a:rPr lang="en-IN" b="1" dirty="0" smtClean="0">
                <a:cs typeface="Palladio Uralic"/>
              </a:rPr>
              <a:t>work we </a:t>
            </a:r>
            <a:r>
              <a:rPr lang="en-IN" b="1" spc="-5" dirty="0" smtClean="0">
                <a:cs typeface="Palladio Uralic"/>
              </a:rPr>
              <a:t>have come </a:t>
            </a:r>
            <a:r>
              <a:rPr lang="en-IN" b="1" dirty="0" smtClean="0">
                <a:cs typeface="Palladio Uralic"/>
              </a:rPr>
              <a:t>to</a:t>
            </a:r>
            <a:r>
              <a:rPr lang="en-IN" b="1" spc="-20" dirty="0" smtClean="0">
                <a:cs typeface="Palladio Uralic"/>
              </a:rPr>
              <a:t> </a:t>
            </a:r>
            <a:r>
              <a:rPr lang="en-IN" b="1" spc="-5" dirty="0" smtClean="0">
                <a:cs typeface="Palladio Uralic"/>
              </a:rPr>
              <a:t>value:</a:t>
            </a:r>
            <a:endParaRPr lang="en-IN" dirty="0" smtClean="0">
              <a:cs typeface="Palladio Uralic"/>
            </a:endParaRPr>
          </a:p>
          <a:p>
            <a:pPr marL="469900" marR="60960">
              <a:lnSpc>
                <a:spcPts val="2200"/>
              </a:lnSpc>
              <a:spcBef>
                <a:spcPts val="240"/>
              </a:spcBef>
              <a:buClr>
                <a:srgbClr val="9A0000"/>
              </a:buClr>
              <a:buSzPct val="95000"/>
              <a:buFont typeface="Palladio Uralic"/>
              <a:buChar char="•"/>
              <a:tabLst>
                <a:tab pos="624840" algn="l"/>
              </a:tabLst>
            </a:pPr>
            <a:r>
              <a:rPr lang="en-IN" b="1" i="1" dirty="0" smtClean="0">
                <a:solidFill>
                  <a:srgbClr val="AC1600"/>
                </a:solidFill>
                <a:cs typeface="TeXGyrePagella"/>
              </a:rPr>
              <a:t>Individuals and </a:t>
            </a:r>
            <a:r>
              <a:rPr lang="en-IN" b="1" i="1" spc="-5" dirty="0" smtClean="0">
                <a:solidFill>
                  <a:srgbClr val="AC1600"/>
                </a:solidFill>
                <a:cs typeface="TeXGyrePagella"/>
              </a:rPr>
              <a:t>interactions </a:t>
            </a:r>
            <a:r>
              <a:rPr lang="en-IN" b="1" dirty="0" smtClean="0">
                <a:solidFill>
                  <a:srgbClr val="9A0000"/>
                </a:solidFill>
                <a:cs typeface="Palladio Uralic"/>
              </a:rPr>
              <a:t>over </a:t>
            </a:r>
            <a:r>
              <a:rPr lang="en-IN" b="1" spc="-5" dirty="0" smtClean="0">
                <a:solidFill>
                  <a:srgbClr val="9A0000"/>
                </a:solidFill>
                <a:cs typeface="Palladio Uralic"/>
              </a:rPr>
              <a:t>processes  and</a:t>
            </a:r>
            <a:r>
              <a:rPr lang="en-IN" b="1" spc="-10" dirty="0" smtClean="0">
                <a:solidFill>
                  <a:srgbClr val="9A0000"/>
                </a:solidFill>
                <a:cs typeface="Palladio Uralic"/>
              </a:rPr>
              <a:t> </a:t>
            </a:r>
            <a:r>
              <a:rPr lang="en-IN" b="1" dirty="0" smtClean="0">
                <a:solidFill>
                  <a:srgbClr val="9A0000"/>
                </a:solidFill>
                <a:cs typeface="Palladio Uralic"/>
              </a:rPr>
              <a:t>tools</a:t>
            </a:r>
            <a:endParaRPr lang="en-IN" dirty="0" smtClean="0">
              <a:cs typeface="Palladio Uralic"/>
            </a:endParaRPr>
          </a:p>
          <a:p>
            <a:pPr marL="469900" marR="594995">
              <a:lnSpc>
                <a:spcPts val="2100"/>
              </a:lnSpc>
              <a:spcBef>
                <a:spcPts val="380"/>
              </a:spcBef>
              <a:buClr>
                <a:srgbClr val="9A0000"/>
              </a:buClr>
              <a:buSzPct val="95000"/>
              <a:buFont typeface="Palladio Uralic"/>
              <a:buChar char="•"/>
              <a:tabLst>
                <a:tab pos="624840" algn="l"/>
              </a:tabLst>
            </a:pPr>
            <a:r>
              <a:rPr lang="en-IN" b="1" i="1" spc="-20" dirty="0" smtClean="0">
                <a:solidFill>
                  <a:srgbClr val="AC1600"/>
                </a:solidFill>
                <a:cs typeface="TeXGyrePagella"/>
              </a:rPr>
              <a:t>Working </a:t>
            </a:r>
            <a:r>
              <a:rPr lang="en-IN" b="1" i="1" spc="-10" dirty="0" smtClean="0">
                <a:solidFill>
                  <a:srgbClr val="AC1600"/>
                </a:solidFill>
                <a:cs typeface="TeXGyrePagella"/>
              </a:rPr>
              <a:t>software </a:t>
            </a:r>
            <a:r>
              <a:rPr lang="en-IN" b="1" dirty="0" smtClean="0">
                <a:solidFill>
                  <a:srgbClr val="9A0000"/>
                </a:solidFill>
                <a:cs typeface="Palladio Uralic"/>
              </a:rPr>
              <a:t>over </a:t>
            </a:r>
            <a:r>
              <a:rPr lang="en-IN" b="1" spc="-5" dirty="0" smtClean="0">
                <a:solidFill>
                  <a:srgbClr val="9A0000"/>
                </a:solidFill>
                <a:cs typeface="Palladio Uralic"/>
              </a:rPr>
              <a:t>comprehensive  documentation</a:t>
            </a:r>
            <a:endParaRPr lang="en-IN" dirty="0" smtClean="0">
              <a:cs typeface="Palladio Uralic"/>
            </a:endParaRPr>
          </a:p>
          <a:p>
            <a:pPr marL="469900" marR="774065">
              <a:lnSpc>
                <a:spcPts val="2100"/>
              </a:lnSpc>
              <a:spcBef>
                <a:spcPts val="400"/>
              </a:spcBef>
              <a:buClr>
                <a:srgbClr val="9A0000"/>
              </a:buClr>
              <a:buSzPct val="95000"/>
              <a:buFont typeface="Palladio Uralic"/>
              <a:buChar char="•"/>
              <a:tabLst>
                <a:tab pos="624840" algn="l"/>
              </a:tabLst>
            </a:pPr>
            <a:r>
              <a:rPr lang="en-IN" b="1" i="1" spc="-5" dirty="0" smtClean="0">
                <a:solidFill>
                  <a:srgbClr val="AC1600"/>
                </a:solidFill>
                <a:cs typeface="TeXGyrePagella"/>
              </a:rPr>
              <a:t>Customer collaboration </a:t>
            </a:r>
            <a:r>
              <a:rPr lang="en-IN" b="1" dirty="0" smtClean="0">
                <a:solidFill>
                  <a:srgbClr val="9A0000"/>
                </a:solidFill>
                <a:cs typeface="Palladio Uralic"/>
              </a:rPr>
              <a:t>over </a:t>
            </a:r>
            <a:r>
              <a:rPr lang="en-IN" b="1" spc="-5" dirty="0" smtClean="0">
                <a:solidFill>
                  <a:srgbClr val="9A0000"/>
                </a:solidFill>
                <a:cs typeface="Palladio Uralic"/>
              </a:rPr>
              <a:t>contract  negotiation</a:t>
            </a:r>
          </a:p>
          <a:p>
            <a:pPr marL="469900" marR="774065">
              <a:lnSpc>
                <a:spcPts val="2100"/>
              </a:lnSpc>
              <a:spcBef>
                <a:spcPts val="400"/>
              </a:spcBef>
              <a:buClr>
                <a:srgbClr val="9A0000"/>
              </a:buClr>
              <a:buSzPct val="95000"/>
              <a:buFont typeface="Palladio Uralic"/>
              <a:buChar char="•"/>
              <a:tabLst>
                <a:tab pos="624840" algn="l"/>
              </a:tabLst>
            </a:pPr>
            <a:r>
              <a:rPr lang="en-IN" b="1" i="1" spc="-5" dirty="0" smtClean="0">
                <a:solidFill>
                  <a:srgbClr val="AC1600"/>
                </a:solidFill>
                <a:cs typeface="TeXGyrePagella"/>
              </a:rPr>
              <a:t>Responding </a:t>
            </a:r>
            <a:r>
              <a:rPr lang="en-IN" b="1" i="1" dirty="0" smtClean="0">
                <a:solidFill>
                  <a:srgbClr val="AC1600"/>
                </a:solidFill>
                <a:cs typeface="TeXGyrePagella"/>
              </a:rPr>
              <a:t>to </a:t>
            </a:r>
            <a:r>
              <a:rPr lang="en-IN" b="1" i="1" spc="-5" dirty="0" smtClean="0">
                <a:solidFill>
                  <a:srgbClr val="AC1600"/>
                </a:solidFill>
                <a:cs typeface="TeXGyrePagella"/>
              </a:rPr>
              <a:t>change </a:t>
            </a:r>
            <a:r>
              <a:rPr lang="en-IN" b="1" dirty="0" smtClean="0">
                <a:solidFill>
                  <a:srgbClr val="9A0000"/>
                </a:solidFill>
                <a:cs typeface="Palladio Uralic"/>
              </a:rPr>
              <a:t>over </a:t>
            </a:r>
            <a:r>
              <a:rPr lang="en-IN" b="1" spc="-5" dirty="0" smtClean="0">
                <a:solidFill>
                  <a:srgbClr val="9A0000"/>
                </a:solidFill>
                <a:cs typeface="Palladio Uralic"/>
              </a:rPr>
              <a:t>following </a:t>
            </a:r>
            <a:r>
              <a:rPr lang="en-IN" b="1" dirty="0" smtClean="0">
                <a:solidFill>
                  <a:srgbClr val="9A0000"/>
                </a:solidFill>
                <a:cs typeface="Palladio Uralic"/>
              </a:rPr>
              <a:t>a </a:t>
            </a:r>
            <a:r>
              <a:rPr lang="en-IN" b="1" spc="-5" dirty="0" smtClean="0">
                <a:solidFill>
                  <a:srgbClr val="9A0000"/>
                </a:solidFill>
                <a:cs typeface="Palladio Uralic"/>
              </a:rPr>
              <a:t>plan </a:t>
            </a:r>
            <a:r>
              <a:rPr lang="en-IN" b="1" spc="-5" dirty="0" smtClean="0">
                <a:cs typeface="Palladio Uralic"/>
              </a:rPr>
              <a:t> </a:t>
            </a:r>
          </a:p>
          <a:p>
            <a:pPr marL="469900" marR="774065">
              <a:lnSpc>
                <a:spcPts val="2100"/>
              </a:lnSpc>
              <a:spcBef>
                <a:spcPts val="400"/>
              </a:spcBef>
              <a:buClr>
                <a:srgbClr val="9A0000"/>
              </a:buClr>
              <a:buSzPct val="95000"/>
              <a:buFont typeface="Palladio Uralic"/>
              <a:buChar char="•"/>
              <a:tabLst>
                <a:tab pos="624840" algn="l"/>
              </a:tabLst>
            </a:pPr>
            <a:endParaRPr lang="en-IN" b="1" spc="-5" dirty="0" smtClean="0">
              <a:cs typeface="Palladio Uralic"/>
            </a:endParaRPr>
          </a:p>
          <a:p>
            <a:pPr marL="469900" marR="774065">
              <a:lnSpc>
                <a:spcPts val="2100"/>
              </a:lnSpc>
              <a:spcBef>
                <a:spcPts val="400"/>
              </a:spcBef>
              <a:buClr>
                <a:srgbClr val="9A0000"/>
              </a:buClr>
              <a:buSzPct val="95000"/>
              <a:buFont typeface="Palladio Uralic"/>
              <a:buChar char="•"/>
              <a:tabLst>
                <a:tab pos="624840" algn="l"/>
              </a:tabLst>
            </a:pPr>
            <a:r>
              <a:rPr lang="en-IN" b="1" spc="-5" dirty="0" smtClean="0">
                <a:cs typeface="Palladio Uralic"/>
              </a:rPr>
              <a:t>That is, while there is value in the items </a:t>
            </a:r>
            <a:r>
              <a:rPr lang="en-IN" b="1" dirty="0" smtClean="0">
                <a:cs typeface="Palladio Uralic"/>
              </a:rPr>
              <a:t>on </a:t>
            </a:r>
            <a:r>
              <a:rPr lang="en-IN" b="1" spc="-5" dirty="0" smtClean="0">
                <a:cs typeface="Palladio Uralic"/>
              </a:rPr>
              <a:t>the  right, </a:t>
            </a:r>
            <a:r>
              <a:rPr lang="en-IN" b="1" dirty="0" smtClean="0">
                <a:cs typeface="Palladio Uralic"/>
              </a:rPr>
              <a:t>we </a:t>
            </a:r>
            <a:r>
              <a:rPr lang="en-IN" b="1" spc="-5" dirty="0" smtClean="0">
                <a:cs typeface="Palladio Uralic"/>
              </a:rPr>
              <a:t>value the items </a:t>
            </a:r>
            <a:r>
              <a:rPr lang="en-IN" b="1" dirty="0" smtClean="0">
                <a:cs typeface="Palladio Uralic"/>
              </a:rPr>
              <a:t>on </a:t>
            </a:r>
            <a:r>
              <a:rPr lang="en-IN" b="1" spc="-5" dirty="0" smtClean="0">
                <a:cs typeface="Palladio Uralic"/>
              </a:rPr>
              <a:t>the </a:t>
            </a:r>
            <a:r>
              <a:rPr lang="en-IN" b="1" dirty="0" smtClean="0">
                <a:cs typeface="Palladio Uralic"/>
              </a:rPr>
              <a:t>left</a:t>
            </a:r>
            <a:r>
              <a:rPr lang="en-IN" b="1" spc="-10" dirty="0" smtClean="0">
                <a:cs typeface="Palladio Uralic"/>
              </a:rPr>
              <a:t> more.</a:t>
            </a:r>
            <a:r>
              <a:rPr lang="en-IN" spc="-10" dirty="0" smtClean="0">
                <a:cs typeface="Noto Sans CJK JP Medium"/>
              </a:rPr>
              <a:t>”</a:t>
            </a:r>
            <a:endParaRPr lang="en-IN" dirty="0" smtClean="0">
              <a:cs typeface="Noto Sans CJK JP Medium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5" dirty="0" smtClean="0">
                <a:latin typeface="+mn-lt"/>
              </a:rPr>
              <a:t>What</a:t>
            </a:r>
            <a:r>
              <a:rPr lang="en-IN" dirty="0" smtClean="0">
                <a:latin typeface="+mn-lt"/>
              </a:rPr>
              <a:t> is Agility?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ts val="2100"/>
              </a:lnSpc>
              <a:spcBef>
                <a:spcPts val="420"/>
              </a:spcBef>
              <a:tabLst>
                <a:tab pos="354965" algn="l"/>
              </a:tabLst>
            </a:pPr>
            <a:r>
              <a:rPr lang="en-IN" sz="2800" spc="-5" dirty="0" smtClean="0">
                <a:cs typeface="Arial"/>
              </a:rPr>
              <a:t>Effective </a:t>
            </a:r>
            <a:r>
              <a:rPr lang="en-IN" sz="2800" dirty="0" smtClean="0">
                <a:cs typeface="Arial"/>
              </a:rPr>
              <a:t>(rapid and </a:t>
            </a:r>
            <a:r>
              <a:rPr lang="en-IN" sz="2800" spc="-5" dirty="0" smtClean="0">
                <a:cs typeface="Arial"/>
              </a:rPr>
              <a:t>adaptive) </a:t>
            </a:r>
            <a:r>
              <a:rPr lang="en-IN" sz="2800" dirty="0" smtClean="0">
                <a:solidFill>
                  <a:srgbClr val="FF0000"/>
                </a:solidFill>
                <a:cs typeface="Arial"/>
              </a:rPr>
              <a:t>response </a:t>
            </a:r>
            <a:r>
              <a:rPr lang="en-IN" sz="2800" spc="-5" dirty="0" smtClean="0">
                <a:solidFill>
                  <a:srgbClr val="FF0000"/>
                </a:solidFill>
                <a:cs typeface="Arial"/>
              </a:rPr>
              <a:t>to </a:t>
            </a:r>
            <a:r>
              <a:rPr lang="en-IN" sz="2800" dirty="0" smtClean="0">
                <a:solidFill>
                  <a:srgbClr val="FF0000"/>
                </a:solidFill>
                <a:cs typeface="Arial"/>
              </a:rPr>
              <a:t>change </a:t>
            </a:r>
            <a:r>
              <a:rPr lang="en-IN" sz="2800" spc="-5" dirty="0" smtClean="0">
                <a:cs typeface="Arial"/>
              </a:rPr>
              <a:t>(team </a:t>
            </a:r>
            <a:r>
              <a:rPr lang="en-IN" sz="2800" dirty="0" smtClean="0">
                <a:cs typeface="Arial"/>
              </a:rPr>
              <a:t>members, new  </a:t>
            </a:r>
            <a:r>
              <a:rPr lang="en-IN" sz="2800" spc="-5" dirty="0" smtClean="0">
                <a:cs typeface="Arial"/>
              </a:rPr>
              <a:t>technology, requirements)</a:t>
            </a:r>
            <a:endParaRPr lang="en-IN" sz="2800" dirty="0" smtClean="0">
              <a:cs typeface="Arial"/>
            </a:endParaRPr>
          </a:p>
          <a:p>
            <a:pPr marL="355600" marR="201295" indent="-342900">
              <a:lnSpc>
                <a:spcPct val="90000"/>
              </a:lnSpc>
              <a:spcBef>
                <a:spcPts val="500"/>
              </a:spcBef>
              <a:tabLst>
                <a:tab pos="354965" algn="l"/>
                <a:tab pos="3249295" algn="l"/>
              </a:tabLst>
            </a:pPr>
            <a:r>
              <a:rPr lang="en-IN" sz="2800" spc="-5" dirty="0" smtClean="0">
                <a:cs typeface="Arial"/>
              </a:rPr>
              <a:t>Effective</a:t>
            </a:r>
            <a:r>
              <a:rPr lang="en-IN" sz="2800" spc="25" dirty="0" smtClean="0">
                <a:cs typeface="Arial"/>
              </a:rPr>
              <a:t> </a:t>
            </a:r>
            <a:r>
              <a:rPr lang="en-IN" sz="2800" spc="-5" dirty="0" smtClean="0">
                <a:solidFill>
                  <a:srgbClr val="FF0000"/>
                </a:solidFill>
                <a:cs typeface="Arial"/>
              </a:rPr>
              <a:t>communication	</a:t>
            </a:r>
            <a:r>
              <a:rPr lang="en-IN" sz="2800" dirty="0" smtClean="0">
                <a:cs typeface="Arial"/>
              </a:rPr>
              <a:t>in </a:t>
            </a:r>
            <a:r>
              <a:rPr lang="en-IN" sz="2800" spc="-5" dirty="0" smtClean="0">
                <a:cs typeface="Arial"/>
              </a:rPr>
              <a:t>structure </a:t>
            </a:r>
            <a:r>
              <a:rPr lang="en-IN" sz="2800" dirty="0" smtClean="0">
                <a:cs typeface="Arial"/>
              </a:rPr>
              <a:t>and </a:t>
            </a:r>
            <a:r>
              <a:rPr lang="en-IN" sz="2800" spc="-5" dirty="0" smtClean="0">
                <a:cs typeface="Arial"/>
              </a:rPr>
              <a:t>attitudes </a:t>
            </a:r>
            <a:r>
              <a:rPr lang="en-IN" sz="2800" dirty="0" smtClean="0">
                <a:cs typeface="Arial"/>
              </a:rPr>
              <a:t>among all </a:t>
            </a:r>
            <a:r>
              <a:rPr lang="en-IN" sz="2800" spc="-5" dirty="0" smtClean="0">
                <a:cs typeface="Arial"/>
              </a:rPr>
              <a:t>team  </a:t>
            </a:r>
            <a:r>
              <a:rPr lang="en-IN" sz="2800" dirty="0" smtClean="0">
                <a:cs typeface="Arial"/>
              </a:rPr>
              <a:t>members, </a:t>
            </a:r>
            <a:r>
              <a:rPr lang="en-IN" sz="2800" spc="-5" dirty="0" smtClean="0">
                <a:cs typeface="Arial"/>
              </a:rPr>
              <a:t>technological </a:t>
            </a:r>
            <a:r>
              <a:rPr lang="en-IN" sz="2800" dirty="0" smtClean="0">
                <a:cs typeface="Arial"/>
              </a:rPr>
              <a:t>and business people, </a:t>
            </a:r>
            <a:r>
              <a:rPr lang="en-IN" sz="2800" spc="-5" dirty="0" smtClean="0">
                <a:cs typeface="Arial"/>
              </a:rPr>
              <a:t>software </a:t>
            </a:r>
            <a:r>
              <a:rPr lang="en-IN" sz="2800" dirty="0" smtClean="0">
                <a:cs typeface="Arial"/>
              </a:rPr>
              <a:t>engineers and  </a:t>
            </a:r>
            <a:r>
              <a:rPr lang="en-IN" sz="2800" spc="-5" dirty="0" smtClean="0">
                <a:cs typeface="Arial"/>
              </a:rPr>
              <a:t>managers</a:t>
            </a:r>
            <a:r>
              <a:rPr lang="en-IN" sz="2800" spc="-650" dirty="0" smtClean="0">
                <a:cs typeface="Arial"/>
              </a:rPr>
              <a:t>.</a:t>
            </a:r>
          </a:p>
          <a:p>
            <a:pPr marL="355600" marR="201295" indent="-342900">
              <a:lnSpc>
                <a:spcPct val="90000"/>
              </a:lnSpc>
              <a:spcBef>
                <a:spcPts val="500"/>
              </a:spcBef>
              <a:tabLst>
                <a:tab pos="354965" algn="l"/>
                <a:tab pos="3249295" algn="l"/>
              </a:tabLst>
            </a:pPr>
            <a:r>
              <a:rPr lang="en-IN" sz="2800" dirty="0" smtClean="0">
                <a:cs typeface="Arial"/>
              </a:rPr>
              <a:t>Drawing </a:t>
            </a:r>
            <a:r>
              <a:rPr lang="en-IN" sz="2800" spc="-5" dirty="0" smtClean="0">
                <a:cs typeface="Arial"/>
              </a:rPr>
              <a:t>the </a:t>
            </a:r>
            <a:r>
              <a:rPr lang="en-IN" sz="2800" spc="-5" dirty="0" smtClean="0">
                <a:solidFill>
                  <a:srgbClr val="FF0000"/>
                </a:solidFill>
                <a:cs typeface="Arial"/>
              </a:rPr>
              <a:t>customer into the team</a:t>
            </a:r>
            <a:r>
              <a:rPr lang="en-IN" sz="2800" spc="-5" dirty="0" smtClean="0">
                <a:cs typeface="Arial"/>
              </a:rPr>
              <a:t>. Eliminate </a:t>
            </a:r>
            <a:r>
              <a:rPr lang="en-IN" sz="2800" spc="-340" dirty="0" smtClean="0">
                <a:cs typeface="AoyagiKouzanFontT"/>
              </a:rPr>
              <a:t>“</a:t>
            </a:r>
            <a:r>
              <a:rPr lang="en-IN" sz="2800" spc="-340" dirty="0" smtClean="0">
                <a:cs typeface="Arial"/>
              </a:rPr>
              <a:t>us  </a:t>
            </a:r>
            <a:r>
              <a:rPr lang="en-IN" sz="2800" dirty="0" smtClean="0">
                <a:cs typeface="Arial"/>
              </a:rPr>
              <a:t>and </a:t>
            </a:r>
            <a:r>
              <a:rPr lang="en-IN" sz="2800" spc="-204" dirty="0" smtClean="0">
                <a:cs typeface="Arial"/>
              </a:rPr>
              <a:t>them</a:t>
            </a:r>
            <a:r>
              <a:rPr lang="en-IN" sz="2800" spc="-204" dirty="0" smtClean="0">
                <a:cs typeface="AoyagiKouzanFontT"/>
              </a:rPr>
              <a:t>”</a:t>
            </a:r>
            <a:r>
              <a:rPr lang="en-IN" sz="2800" spc="-490" dirty="0" smtClean="0">
                <a:cs typeface="AoyagiKouzanFontT"/>
              </a:rPr>
              <a:t> </a:t>
            </a:r>
            <a:r>
              <a:rPr lang="en-IN" sz="2800" spc="-5" dirty="0" smtClean="0">
                <a:cs typeface="Arial"/>
              </a:rPr>
              <a:t>attitude.</a:t>
            </a:r>
            <a:r>
              <a:rPr lang="en-IN" sz="2800" dirty="0" smtClean="0">
                <a:cs typeface="Arial"/>
              </a:rPr>
              <a:t> Planning in an </a:t>
            </a:r>
            <a:r>
              <a:rPr lang="en-IN" sz="2800" spc="-5" dirty="0" smtClean="0">
                <a:cs typeface="Arial"/>
              </a:rPr>
              <a:t>uncertain </a:t>
            </a:r>
            <a:r>
              <a:rPr lang="en-IN" sz="2800" dirty="0" smtClean="0">
                <a:cs typeface="Arial"/>
              </a:rPr>
              <a:t>world has </a:t>
            </a:r>
            <a:r>
              <a:rPr lang="en-IN" sz="2800" spc="-5" dirty="0" smtClean="0">
                <a:cs typeface="Arial"/>
              </a:rPr>
              <a:t>its limits </a:t>
            </a:r>
            <a:r>
              <a:rPr lang="en-IN" sz="2800" dirty="0" smtClean="0">
                <a:cs typeface="Arial"/>
              </a:rPr>
              <a:t>and plan must be </a:t>
            </a:r>
            <a:r>
              <a:rPr lang="en-IN" sz="2800" spc="-5" dirty="0" smtClean="0">
                <a:solidFill>
                  <a:srgbClr val="FF0000"/>
                </a:solidFill>
                <a:cs typeface="Arial"/>
              </a:rPr>
              <a:t>flexible</a:t>
            </a:r>
            <a:r>
              <a:rPr lang="en-IN" sz="2800" spc="-5" dirty="0" smtClean="0">
                <a:cs typeface="Arial"/>
              </a:rPr>
              <a:t>.</a:t>
            </a:r>
          </a:p>
          <a:p>
            <a:pPr marL="355600" marR="201295" indent="-342900">
              <a:lnSpc>
                <a:spcPct val="90000"/>
              </a:lnSpc>
              <a:spcBef>
                <a:spcPts val="500"/>
              </a:spcBef>
              <a:tabLst>
                <a:tab pos="354965" algn="l"/>
                <a:tab pos="3249295" algn="l"/>
              </a:tabLst>
            </a:pPr>
            <a:r>
              <a:rPr lang="en-IN" sz="2800" spc="-5" dirty="0" smtClean="0">
                <a:cs typeface="Arial"/>
              </a:rPr>
              <a:t>Organizing </a:t>
            </a:r>
            <a:r>
              <a:rPr lang="en-IN" sz="2800" dirty="0" smtClean="0">
                <a:cs typeface="Arial"/>
              </a:rPr>
              <a:t>a </a:t>
            </a:r>
            <a:r>
              <a:rPr lang="en-IN" sz="2800" spc="-5" dirty="0" smtClean="0">
                <a:cs typeface="Arial"/>
              </a:rPr>
              <a:t>team </a:t>
            </a:r>
            <a:r>
              <a:rPr lang="en-IN" sz="2800" dirty="0" smtClean="0">
                <a:cs typeface="Arial"/>
              </a:rPr>
              <a:t>so </a:t>
            </a:r>
            <a:r>
              <a:rPr lang="en-IN" sz="2800" spc="-5" dirty="0" smtClean="0">
                <a:cs typeface="Arial"/>
              </a:rPr>
              <a:t>that </a:t>
            </a:r>
            <a:r>
              <a:rPr lang="en-IN" sz="2800" dirty="0" smtClean="0">
                <a:cs typeface="Arial"/>
              </a:rPr>
              <a:t>it is in </a:t>
            </a:r>
            <a:r>
              <a:rPr lang="en-IN" sz="2800" spc="-5" dirty="0" smtClean="0">
                <a:cs typeface="Arial"/>
              </a:rPr>
              <a:t>control </a:t>
            </a:r>
            <a:r>
              <a:rPr lang="en-IN" sz="2800" dirty="0" smtClean="0">
                <a:cs typeface="Arial"/>
              </a:rPr>
              <a:t>of </a:t>
            </a:r>
            <a:r>
              <a:rPr lang="en-IN" sz="2800" spc="-5" dirty="0" smtClean="0">
                <a:cs typeface="Arial"/>
              </a:rPr>
              <a:t>the </a:t>
            </a:r>
            <a:r>
              <a:rPr lang="en-IN" sz="2800" dirty="0" smtClean="0">
                <a:cs typeface="Arial"/>
              </a:rPr>
              <a:t>work</a:t>
            </a:r>
            <a:r>
              <a:rPr lang="en-IN" sz="2800" spc="45" dirty="0" smtClean="0">
                <a:cs typeface="Arial"/>
              </a:rPr>
              <a:t> </a:t>
            </a:r>
            <a:r>
              <a:rPr lang="en-IN" sz="2800" spc="-5" dirty="0" smtClean="0">
                <a:cs typeface="Arial"/>
              </a:rPr>
              <a:t>performed.</a:t>
            </a:r>
          </a:p>
          <a:p>
            <a:pPr marL="355600" marR="201295" indent="-342900">
              <a:lnSpc>
                <a:spcPct val="90000"/>
              </a:lnSpc>
              <a:spcBef>
                <a:spcPts val="500"/>
              </a:spcBef>
              <a:tabLst>
                <a:tab pos="354965" algn="l"/>
                <a:tab pos="3249295" algn="l"/>
              </a:tabLst>
            </a:pPr>
            <a:r>
              <a:rPr lang="en-IN" sz="2800" dirty="0" smtClean="0">
                <a:cs typeface="Arial"/>
              </a:rPr>
              <a:t>Emphasize an </a:t>
            </a:r>
            <a:r>
              <a:rPr lang="en-IN" sz="2800" spc="-5" dirty="0" smtClean="0">
                <a:solidFill>
                  <a:srgbClr val="FF0000"/>
                </a:solidFill>
                <a:cs typeface="Arial"/>
              </a:rPr>
              <a:t>incremental </a:t>
            </a:r>
            <a:r>
              <a:rPr lang="en-IN" sz="2800" dirty="0" smtClean="0">
                <a:cs typeface="Arial"/>
              </a:rPr>
              <a:t>delivery </a:t>
            </a:r>
            <a:r>
              <a:rPr lang="en-IN" sz="2800" spc="-5" dirty="0" smtClean="0">
                <a:cs typeface="Arial"/>
              </a:rPr>
              <a:t>strategy.</a:t>
            </a:r>
            <a:endParaRPr lang="en-IN" sz="2800" dirty="0" smtClean="0">
              <a:latin typeface="Arial"/>
              <a:cs typeface="Arial"/>
            </a:endParaRPr>
          </a:p>
          <a:p>
            <a:pPr marL="12700">
              <a:spcBef>
                <a:spcPts val="180"/>
              </a:spcBef>
              <a:tabLst>
                <a:tab pos="354965" algn="l"/>
              </a:tabLst>
            </a:pPr>
            <a:endParaRPr lang="en-IN" sz="2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354965" algn="l"/>
              </a:tabLst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What</a:t>
            </a:r>
            <a:r>
              <a:rPr lang="en-IN" dirty="0" smtClean="0"/>
              <a:t> is Agility?....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2700">
              <a:lnSpc>
                <a:spcPct val="150000"/>
              </a:lnSpc>
              <a:spcBef>
                <a:spcPts val="295"/>
              </a:spcBef>
            </a:pPr>
            <a:r>
              <a:rPr lang="en-IN" sz="2400" i="1" dirty="0" smtClean="0">
                <a:solidFill>
                  <a:srgbClr val="9A0000"/>
                </a:solidFill>
                <a:cs typeface="Arial"/>
              </a:rPr>
              <a:t>Yielding</a:t>
            </a:r>
            <a:r>
              <a:rPr lang="en-IN" sz="2400" i="1" spc="-5" dirty="0" smtClean="0">
                <a:solidFill>
                  <a:srgbClr val="9A0000"/>
                </a:solidFill>
                <a:cs typeface="Arial"/>
              </a:rPr>
              <a:t> </a:t>
            </a:r>
            <a:r>
              <a:rPr lang="en-IN" sz="2400" i="1" dirty="0" smtClean="0">
                <a:solidFill>
                  <a:srgbClr val="9A0000"/>
                </a:solidFill>
                <a:cs typeface="Arial"/>
              </a:rPr>
              <a:t>…</a:t>
            </a:r>
            <a:endParaRPr lang="en-IN" sz="2400" dirty="0" smtClean="0"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95"/>
              </a:spcBef>
              <a:tabLst>
                <a:tab pos="354965" algn="l"/>
              </a:tabLst>
            </a:pPr>
            <a:r>
              <a:rPr lang="en-IN" sz="2400" dirty="0" smtClean="0">
                <a:cs typeface="Arial"/>
              </a:rPr>
              <a:t>Rapid, </a:t>
            </a:r>
            <a:r>
              <a:rPr lang="en-IN" sz="2400" spc="-5" dirty="0" smtClean="0">
                <a:cs typeface="Arial"/>
              </a:rPr>
              <a:t>incremental </a:t>
            </a:r>
            <a:r>
              <a:rPr lang="en-IN" sz="2400" dirty="0" smtClean="0">
                <a:cs typeface="Arial"/>
              </a:rPr>
              <a:t>delivery of</a:t>
            </a:r>
            <a:r>
              <a:rPr lang="en-IN" sz="2400" spc="-15" dirty="0" smtClean="0">
                <a:cs typeface="Arial"/>
              </a:rPr>
              <a:t> </a:t>
            </a:r>
            <a:r>
              <a:rPr lang="en-IN" sz="2400" spc="-5" dirty="0" smtClean="0">
                <a:cs typeface="Arial"/>
              </a:rPr>
              <a:t>software</a:t>
            </a:r>
            <a:endParaRPr lang="en-IN" sz="2400" dirty="0" smtClean="0">
              <a:cs typeface="Arial"/>
            </a:endParaRPr>
          </a:p>
          <a:p>
            <a:pPr marL="355600" marR="5080" indent="-342900">
              <a:lnSpc>
                <a:spcPct val="150000"/>
              </a:lnSpc>
              <a:spcBef>
                <a:spcPts val="590"/>
              </a:spcBef>
              <a:tabLst>
                <a:tab pos="354965" algn="l"/>
              </a:tabLst>
            </a:pPr>
            <a:r>
              <a:rPr lang="en-IN" sz="2400" spc="-5" dirty="0" smtClean="0">
                <a:cs typeface="Arial"/>
              </a:rPr>
              <a:t>The </a:t>
            </a:r>
            <a:r>
              <a:rPr lang="en-IN" sz="2400" dirty="0" smtClean="0">
                <a:cs typeface="Arial"/>
              </a:rPr>
              <a:t>development guidelines </a:t>
            </a:r>
            <a:r>
              <a:rPr lang="en-IN" sz="2400" spc="-5" dirty="0" smtClean="0">
                <a:cs typeface="Arial"/>
              </a:rPr>
              <a:t>stress </a:t>
            </a:r>
            <a:r>
              <a:rPr lang="en-IN" sz="2400" dirty="0" smtClean="0">
                <a:solidFill>
                  <a:srgbClr val="800000"/>
                </a:solidFill>
                <a:cs typeface="Arial"/>
              </a:rPr>
              <a:t>delivery </a:t>
            </a:r>
            <a:r>
              <a:rPr lang="en-IN" sz="2400" dirty="0" smtClean="0">
                <a:cs typeface="Arial"/>
              </a:rPr>
              <a:t>over  </a:t>
            </a:r>
            <a:r>
              <a:rPr lang="en-IN" sz="2400" dirty="0" smtClean="0">
                <a:solidFill>
                  <a:srgbClr val="800000"/>
                </a:solidFill>
                <a:cs typeface="Arial"/>
              </a:rPr>
              <a:t>analysis and design </a:t>
            </a:r>
            <a:r>
              <a:rPr lang="en-IN" sz="2400" spc="-5" dirty="0" smtClean="0">
                <a:cs typeface="Arial"/>
              </a:rPr>
              <a:t>although these activates </a:t>
            </a:r>
            <a:r>
              <a:rPr lang="en-IN" sz="2400" dirty="0" smtClean="0">
                <a:cs typeface="Arial"/>
              </a:rPr>
              <a:t>are not  discouraged, and </a:t>
            </a:r>
            <a:r>
              <a:rPr lang="en-IN" sz="2400" spc="-5" dirty="0" smtClean="0">
                <a:solidFill>
                  <a:srgbClr val="800000"/>
                </a:solidFill>
                <a:cs typeface="Arial"/>
              </a:rPr>
              <a:t>active </a:t>
            </a:r>
            <a:r>
              <a:rPr lang="en-IN" sz="2400" dirty="0" smtClean="0">
                <a:solidFill>
                  <a:srgbClr val="800000"/>
                </a:solidFill>
                <a:cs typeface="Arial"/>
              </a:rPr>
              <a:t>and </a:t>
            </a:r>
            <a:r>
              <a:rPr lang="en-IN" sz="2400" spc="-5" dirty="0" smtClean="0">
                <a:solidFill>
                  <a:srgbClr val="800000"/>
                </a:solidFill>
                <a:cs typeface="Arial"/>
              </a:rPr>
              <a:t>continuous  communication </a:t>
            </a:r>
            <a:r>
              <a:rPr lang="en-IN" sz="2400" spc="-5" dirty="0" smtClean="0">
                <a:cs typeface="Arial"/>
              </a:rPr>
              <a:t>between </a:t>
            </a:r>
            <a:r>
              <a:rPr lang="en-IN" sz="2400" dirty="0" smtClean="0">
                <a:cs typeface="Arial"/>
              </a:rPr>
              <a:t>developers and</a:t>
            </a:r>
            <a:r>
              <a:rPr lang="en-IN" sz="2400" spc="30" dirty="0" smtClean="0">
                <a:cs typeface="Arial"/>
              </a:rPr>
              <a:t> </a:t>
            </a:r>
            <a:r>
              <a:rPr lang="en-IN" sz="2400" spc="-5" dirty="0" smtClean="0">
                <a:cs typeface="Arial"/>
              </a:rPr>
              <a:t>customers.</a:t>
            </a:r>
            <a:endParaRPr lang="en-IN" sz="2400" dirty="0" smtClean="0">
              <a:cs typeface="Arial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IN" spc="-5" dirty="0" smtClean="0"/>
              <a:t/>
            </a:r>
            <a:br>
              <a:rPr lang="en-IN" spc="-5" dirty="0" smtClean="0"/>
            </a:br>
            <a:r>
              <a:rPr lang="en-IN" spc="-5" dirty="0" smtClean="0"/>
              <a:t>Why</a:t>
            </a:r>
            <a:r>
              <a:rPr lang="en-IN" dirty="0" smtClean="0"/>
              <a:t> and  </a:t>
            </a:r>
            <a:r>
              <a:rPr lang="en-IN" spc="-5" dirty="0" smtClean="0"/>
              <a:t>What Steps</a:t>
            </a:r>
            <a:r>
              <a:rPr lang="en-IN" spc="-15" dirty="0" smtClean="0"/>
              <a:t> </a:t>
            </a:r>
            <a:r>
              <a:rPr lang="en-IN" spc="-340" dirty="0" smtClean="0"/>
              <a:t>are </a:t>
            </a:r>
            <a:r>
              <a:rPr lang="en-IN" spc="-340" dirty="0" smtClean="0">
                <a:solidFill>
                  <a:srgbClr val="004479"/>
                </a:solidFill>
                <a:latin typeface="AoyagiKouzanFontT"/>
              </a:rPr>
              <a:t> </a:t>
            </a:r>
            <a:r>
              <a:rPr lang="en-IN" spc="-340" dirty="0" smtClean="0"/>
              <a:t>Agility  important?</a:t>
            </a:r>
            <a:r>
              <a:rPr lang="en-IN" dirty="0" smtClean="0">
                <a:latin typeface="Arial"/>
                <a:cs typeface="Arial"/>
              </a:rPr>
              <a:t/>
            </a:r>
            <a:br>
              <a:rPr lang="en-IN" dirty="0" smtClean="0">
                <a:latin typeface="Arial"/>
                <a:cs typeface="Arial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55600" marR="53975" indent="-342900">
              <a:lnSpc>
                <a:spcPct val="89400"/>
              </a:lnSpc>
              <a:spcBef>
                <a:spcPts val="405"/>
              </a:spcBef>
              <a:tabLst>
                <a:tab pos="354965" algn="l"/>
              </a:tabLst>
            </a:pPr>
            <a:r>
              <a:rPr lang="en-IN" sz="2800" spc="-5" dirty="0" smtClean="0">
                <a:solidFill>
                  <a:srgbClr val="FF0000"/>
                </a:solidFill>
                <a:cs typeface="Arial"/>
              </a:rPr>
              <a:t>Why? </a:t>
            </a:r>
          </a:p>
          <a:p>
            <a:pPr marL="629920" marR="53975" lvl="1" indent="-342900">
              <a:lnSpc>
                <a:spcPct val="89400"/>
              </a:lnSpc>
              <a:spcBef>
                <a:spcPts val="405"/>
              </a:spcBef>
              <a:tabLst>
                <a:tab pos="354965" algn="l"/>
              </a:tabLst>
            </a:pPr>
            <a:r>
              <a:rPr lang="en-IN" spc="-5" dirty="0" smtClean="0">
                <a:cs typeface="Arial"/>
              </a:rPr>
              <a:t>The </a:t>
            </a:r>
            <a:r>
              <a:rPr lang="en-IN" dirty="0" smtClean="0">
                <a:cs typeface="Arial"/>
              </a:rPr>
              <a:t>modern business environment is </a:t>
            </a:r>
            <a:r>
              <a:rPr lang="en-IN" spc="-5" dirty="0" smtClean="0">
                <a:cs typeface="Arial"/>
              </a:rPr>
              <a:t>fast-paced  </a:t>
            </a:r>
            <a:r>
              <a:rPr lang="en-IN" dirty="0" smtClean="0">
                <a:cs typeface="Arial"/>
              </a:rPr>
              <a:t>and ever-changing. </a:t>
            </a:r>
            <a:r>
              <a:rPr lang="en-IN" spc="-5" dirty="0" smtClean="0">
                <a:cs typeface="Arial"/>
              </a:rPr>
              <a:t>It represents </a:t>
            </a:r>
            <a:r>
              <a:rPr lang="en-IN" dirty="0" smtClean="0">
                <a:cs typeface="Arial"/>
              </a:rPr>
              <a:t>a reasonable </a:t>
            </a:r>
            <a:r>
              <a:rPr lang="en-IN" spc="-5" dirty="0" smtClean="0">
                <a:cs typeface="Arial"/>
              </a:rPr>
              <a:t>alternative  to conventional software </a:t>
            </a:r>
            <a:r>
              <a:rPr lang="en-IN" dirty="0" smtClean="0">
                <a:cs typeface="Arial"/>
              </a:rPr>
              <a:t>engineering </a:t>
            </a:r>
            <a:r>
              <a:rPr lang="en-IN" spc="-5" dirty="0" smtClean="0">
                <a:cs typeface="Arial"/>
              </a:rPr>
              <a:t>for certain </a:t>
            </a:r>
            <a:r>
              <a:rPr lang="en-IN" dirty="0" smtClean="0">
                <a:cs typeface="Arial"/>
              </a:rPr>
              <a:t>classes  of </a:t>
            </a:r>
            <a:r>
              <a:rPr lang="en-IN" spc="-5" dirty="0" smtClean="0">
                <a:cs typeface="Arial"/>
              </a:rPr>
              <a:t>software projects. It </a:t>
            </a:r>
            <a:r>
              <a:rPr lang="en-IN" dirty="0" smtClean="0">
                <a:cs typeface="Arial"/>
              </a:rPr>
              <a:t>has been </a:t>
            </a:r>
            <a:r>
              <a:rPr lang="en-IN" spc="-5" dirty="0" smtClean="0">
                <a:cs typeface="Arial"/>
              </a:rPr>
              <a:t>demonstrated to </a:t>
            </a:r>
            <a:r>
              <a:rPr lang="en-IN" dirty="0" smtClean="0">
                <a:cs typeface="Arial"/>
              </a:rPr>
              <a:t>deliver  </a:t>
            </a:r>
            <a:r>
              <a:rPr lang="en-IN" spc="-5" dirty="0" smtClean="0">
                <a:cs typeface="Arial"/>
              </a:rPr>
              <a:t>successful systems </a:t>
            </a:r>
            <a:r>
              <a:rPr lang="en-IN" dirty="0" smtClean="0">
                <a:cs typeface="Arial"/>
              </a:rPr>
              <a:t>quickly.</a:t>
            </a:r>
          </a:p>
          <a:p>
            <a:pPr marL="355600" marR="5080" indent="-342900">
              <a:lnSpc>
                <a:spcPct val="90500"/>
              </a:lnSpc>
              <a:spcBef>
                <a:spcPts val="570"/>
              </a:spcBef>
              <a:tabLst>
                <a:tab pos="354965" algn="l"/>
              </a:tabLst>
            </a:pPr>
            <a:r>
              <a:rPr lang="en-IN" sz="2800" dirty="0" smtClean="0">
                <a:solidFill>
                  <a:srgbClr val="FF0000"/>
                </a:solidFill>
                <a:cs typeface="Arial"/>
              </a:rPr>
              <a:t>What? </a:t>
            </a:r>
          </a:p>
          <a:p>
            <a:pPr marL="629920" marR="5080" lvl="1" indent="-342900">
              <a:lnSpc>
                <a:spcPct val="90500"/>
              </a:lnSpc>
              <a:spcBef>
                <a:spcPts val="570"/>
              </a:spcBef>
              <a:tabLst>
                <a:tab pos="354965" algn="l"/>
              </a:tabLst>
            </a:pPr>
            <a:r>
              <a:rPr lang="en-IN" dirty="0" smtClean="0">
                <a:cs typeface="Arial"/>
              </a:rPr>
              <a:t>May be </a:t>
            </a:r>
            <a:r>
              <a:rPr lang="en-IN" spc="-5" dirty="0" smtClean="0">
                <a:cs typeface="Arial"/>
              </a:rPr>
              <a:t>termed </a:t>
            </a:r>
            <a:r>
              <a:rPr lang="en-IN" dirty="0" smtClean="0">
                <a:cs typeface="Arial"/>
              </a:rPr>
              <a:t>as </a:t>
            </a:r>
            <a:r>
              <a:rPr lang="en-IN" spc="-140" dirty="0" smtClean="0">
                <a:cs typeface="AoyagiKouzanFontT"/>
              </a:rPr>
              <a:t>“</a:t>
            </a:r>
            <a:r>
              <a:rPr lang="en-IN" spc="-140" dirty="0" smtClean="0">
                <a:cs typeface="Arial"/>
              </a:rPr>
              <a:t>software </a:t>
            </a:r>
            <a:r>
              <a:rPr lang="en-IN" dirty="0" smtClean="0">
                <a:cs typeface="Arial"/>
              </a:rPr>
              <a:t>engineering </a:t>
            </a:r>
            <a:r>
              <a:rPr lang="en-IN" spc="-245" dirty="0" err="1" smtClean="0">
                <a:cs typeface="Arial"/>
              </a:rPr>
              <a:t>lite</a:t>
            </a:r>
            <a:r>
              <a:rPr lang="en-IN" spc="-245" dirty="0" smtClean="0">
                <a:cs typeface="AoyagiKouzanFontT"/>
              </a:rPr>
              <a:t>” </a:t>
            </a:r>
            <a:r>
              <a:rPr lang="en-IN" dirty="0" smtClean="0">
                <a:cs typeface="Arial"/>
              </a:rPr>
              <a:t>The  basic </a:t>
            </a:r>
            <a:r>
              <a:rPr lang="en-IN" spc="-5" dirty="0" smtClean="0">
                <a:cs typeface="Arial"/>
              </a:rPr>
              <a:t>activities- communication, </a:t>
            </a:r>
            <a:r>
              <a:rPr lang="en-IN" dirty="0" smtClean="0">
                <a:cs typeface="Arial"/>
              </a:rPr>
              <a:t>planning, modelling,  </a:t>
            </a:r>
            <a:r>
              <a:rPr lang="en-IN" spc="-5" dirty="0" smtClean="0">
                <a:cs typeface="Arial"/>
              </a:rPr>
              <a:t>construction </a:t>
            </a:r>
            <a:r>
              <a:rPr lang="en-IN" dirty="0" smtClean="0">
                <a:cs typeface="Arial"/>
              </a:rPr>
              <a:t>and deployment remain. But </a:t>
            </a:r>
            <a:r>
              <a:rPr lang="en-IN" spc="-5" dirty="0" smtClean="0">
                <a:cs typeface="Arial"/>
              </a:rPr>
              <a:t>they </a:t>
            </a:r>
            <a:r>
              <a:rPr lang="en-IN" dirty="0" smtClean="0">
                <a:cs typeface="Arial"/>
              </a:rPr>
              <a:t>morph </a:t>
            </a:r>
            <a:r>
              <a:rPr lang="en-IN" spc="-5" dirty="0" smtClean="0">
                <a:cs typeface="Arial"/>
              </a:rPr>
              <a:t>into  </a:t>
            </a:r>
            <a:r>
              <a:rPr lang="en-IN" dirty="0" smtClean="0">
                <a:cs typeface="Arial"/>
              </a:rPr>
              <a:t>a minimal </a:t>
            </a:r>
            <a:r>
              <a:rPr lang="en-IN" spc="-5" dirty="0" smtClean="0">
                <a:cs typeface="Arial"/>
              </a:rPr>
              <a:t>task </a:t>
            </a:r>
            <a:r>
              <a:rPr lang="en-IN" dirty="0" smtClean="0">
                <a:cs typeface="Arial"/>
              </a:rPr>
              <a:t>set </a:t>
            </a:r>
            <a:r>
              <a:rPr lang="en-IN" spc="-5" dirty="0" smtClean="0">
                <a:cs typeface="Arial"/>
              </a:rPr>
              <a:t>that </a:t>
            </a:r>
            <a:r>
              <a:rPr lang="en-IN" dirty="0" smtClean="0">
                <a:cs typeface="Arial"/>
              </a:rPr>
              <a:t>push </a:t>
            </a:r>
            <a:r>
              <a:rPr lang="en-IN" spc="-5" dirty="0" smtClean="0">
                <a:cs typeface="Arial"/>
              </a:rPr>
              <a:t>the team toward </a:t>
            </a:r>
            <a:r>
              <a:rPr lang="en-IN" spc="-5" dirty="0" smtClean="0">
                <a:solidFill>
                  <a:srgbClr val="FF0000"/>
                </a:solidFill>
                <a:cs typeface="Arial"/>
              </a:rPr>
              <a:t>construction  </a:t>
            </a:r>
            <a:r>
              <a:rPr lang="en-IN" dirty="0" smtClean="0">
                <a:solidFill>
                  <a:srgbClr val="FF0000"/>
                </a:solidFill>
                <a:cs typeface="Arial"/>
              </a:rPr>
              <a:t>and delivery</a:t>
            </a:r>
            <a:r>
              <a:rPr lang="en-IN" spc="-10" dirty="0" smtClean="0">
                <a:solidFill>
                  <a:srgbClr val="FF0000"/>
                </a:solidFill>
                <a:cs typeface="Arial"/>
              </a:rPr>
              <a:t> </a:t>
            </a:r>
            <a:r>
              <a:rPr lang="en-IN" spc="-5" dirty="0" smtClean="0">
                <a:solidFill>
                  <a:srgbClr val="FF0000"/>
                </a:solidFill>
                <a:cs typeface="Arial"/>
              </a:rPr>
              <a:t>sooner</a:t>
            </a:r>
            <a:r>
              <a:rPr lang="en-IN" spc="-5" dirty="0" smtClean="0">
                <a:cs typeface="Arial"/>
              </a:rPr>
              <a:t>.</a:t>
            </a:r>
          </a:p>
          <a:p>
            <a:pPr marL="355600" marR="5080" indent="-342900">
              <a:lnSpc>
                <a:spcPct val="90500"/>
              </a:lnSpc>
              <a:spcBef>
                <a:spcPts val="570"/>
              </a:spcBef>
              <a:tabLst>
                <a:tab pos="354965" algn="l"/>
              </a:tabLst>
            </a:pPr>
            <a:r>
              <a:rPr lang="en-IN" sz="2800" spc="-5" dirty="0" smtClean="0">
                <a:cs typeface="Arial"/>
              </a:rPr>
              <a:t>The </a:t>
            </a:r>
            <a:r>
              <a:rPr lang="en-IN" sz="2800" dirty="0" smtClean="0">
                <a:cs typeface="Arial"/>
              </a:rPr>
              <a:t>only really </a:t>
            </a:r>
            <a:r>
              <a:rPr lang="en-IN" sz="2800" spc="-5" dirty="0" smtClean="0">
                <a:cs typeface="Arial"/>
              </a:rPr>
              <a:t>important </a:t>
            </a:r>
            <a:r>
              <a:rPr lang="en-IN" sz="2800" dirty="0" smtClean="0">
                <a:cs typeface="Arial"/>
              </a:rPr>
              <a:t>work product is an</a:t>
            </a:r>
            <a:r>
              <a:rPr lang="en-IN" sz="2800" spc="-20" dirty="0" smtClean="0">
                <a:cs typeface="Arial"/>
              </a:rPr>
              <a:t> </a:t>
            </a:r>
            <a:r>
              <a:rPr lang="en-IN" sz="2800" spc="-5" dirty="0" smtClean="0">
                <a:cs typeface="Arial"/>
              </a:rPr>
              <a:t>operational </a:t>
            </a:r>
            <a:r>
              <a:rPr lang="en-IN" sz="2800" spc="-140" dirty="0" smtClean="0">
                <a:cs typeface="AoyagiKouzanFontT"/>
              </a:rPr>
              <a:t>“</a:t>
            </a:r>
            <a:r>
              <a:rPr lang="en-IN" sz="2800" spc="-140" dirty="0" smtClean="0">
                <a:cs typeface="Arial"/>
              </a:rPr>
              <a:t>software </a:t>
            </a:r>
            <a:r>
              <a:rPr lang="en-IN" sz="2800" spc="-125" dirty="0" smtClean="0">
                <a:cs typeface="Arial"/>
              </a:rPr>
              <a:t>increment</a:t>
            </a:r>
            <a:r>
              <a:rPr lang="en-IN" sz="2800" spc="-125" dirty="0" smtClean="0">
                <a:cs typeface="AoyagiKouzanFontT"/>
              </a:rPr>
              <a:t>” </a:t>
            </a:r>
            <a:r>
              <a:rPr lang="en-IN" sz="2800" spc="-5" dirty="0" smtClean="0">
                <a:cs typeface="Arial"/>
              </a:rPr>
              <a:t>that </a:t>
            </a:r>
            <a:r>
              <a:rPr lang="en-IN" sz="2800" dirty="0" smtClean="0">
                <a:cs typeface="Arial"/>
              </a:rPr>
              <a:t>is</a:t>
            </a:r>
            <a:r>
              <a:rPr lang="en-IN" sz="2800" spc="-275" dirty="0" smtClean="0">
                <a:cs typeface="Arial"/>
              </a:rPr>
              <a:t> </a:t>
            </a:r>
            <a:r>
              <a:rPr lang="en-IN" sz="2800" dirty="0" smtClean="0">
                <a:cs typeface="Arial"/>
              </a:rPr>
              <a:t>delivered.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/>
              <a:t>Agility</a:t>
            </a:r>
            <a:r>
              <a:rPr lang="en-IN" b="1" spc="10" dirty="0" smtClean="0"/>
              <a:t> </a:t>
            </a:r>
            <a:r>
              <a:rPr lang="en-IN" b="1" dirty="0" smtClean="0"/>
              <a:t>and	</a:t>
            </a:r>
            <a:r>
              <a:rPr lang="en-IN" b="1" spc="-5" dirty="0" smtClean="0"/>
              <a:t>the	</a:t>
            </a:r>
            <a:r>
              <a:rPr lang="en-IN" b="1" dirty="0" smtClean="0"/>
              <a:t>Cost of</a:t>
            </a:r>
            <a:r>
              <a:rPr lang="en-IN" b="1" spc="-110" dirty="0" smtClean="0"/>
              <a:t> </a:t>
            </a:r>
            <a:r>
              <a:rPr lang="en-IN" b="1" dirty="0" smtClean="0"/>
              <a:t>Change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55600" marR="5080" indent="-342900" algn="just">
              <a:lnSpc>
                <a:spcPct val="89900"/>
              </a:lnSpc>
              <a:spcBef>
                <a:spcPts val="340"/>
              </a:spcBef>
              <a:tabLst>
                <a:tab pos="354965" algn="l"/>
              </a:tabLst>
            </a:pPr>
            <a:r>
              <a:rPr lang="en-IN" sz="2800" spc="-5" dirty="0" smtClean="0">
                <a:solidFill>
                  <a:srgbClr val="C00000"/>
                </a:solidFill>
                <a:cs typeface="Arial"/>
              </a:rPr>
              <a:t>Conventional </a:t>
            </a:r>
            <a:r>
              <a:rPr lang="en-IN" sz="2800" dirty="0" smtClean="0">
                <a:solidFill>
                  <a:srgbClr val="C00000"/>
                </a:solidFill>
                <a:cs typeface="Arial"/>
              </a:rPr>
              <a:t>wisdom :</a:t>
            </a:r>
          </a:p>
          <a:p>
            <a:pPr marL="629920" marR="5080" lvl="1" indent="-342900" algn="just">
              <a:lnSpc>
                <a:spcPct val="89900"/>
              </a:lnSpc>
              <a:spcBef>
                <a:spcPts val="340"/>
              </a:spcBef>
              <a:tabLst>
                <a:tab pos="354965" algn="l"/>
              </a:tabLst>
            </a:pPr>
            <a:r>
              <a:rPr lang="en-IN" spc="-5" dirty="0" smtClean="0">
                <a:cs typeface="Arial"/>
              </a:rPr>
              <a:t>The </a:t>
            </a:r>
            <a:r>
              <a:rPr lang="en-IN" dirty="0" smtClean="0">
                <a:cs typeface="Arial"/>
              </a:rPr>
              <a:t>cost of change increases nonlinearly  as a project progresses. </a:t>
            </a:r>
          </a:p>
          <a:p>
            <a:pPr marL="629920" marR="5080" lvl="1" indent="-342900" algn="just">
              <a:lnSpc>
                <a:spcPct val="89900"/>
              </a:lnSpc>
              <a:spcBef>
                <a:spcPts val="340"/>
              </a:spcBef>
              <a:tabLst>
                <a:tab pos="354965" algn="l"/>
              </a:tabLst>
            </a:pPr>
            <a:r>
              <a:rPr lang="en-IN" spc="-5" dirty="0" smtClean="0">
                <a:cs typeface="Arial"/>
              </a:rPr>
              <a:t>It </a:t>
            </a:r>
            <a:r>
              <a:rPr lang="en-IN" dirty="0" smtClean="0">
                <a:cs typeface="Arial"/>
              </a:rPr>
              <a:t>is </a:t>
            </a:r>
            <a:r>
              <a:rPr lang="en-IN" spc="-5" dirty="0" smtClean="0">
                <a:cs typeface="Arial"/>
              </a:rPr>
              <a:t>relatively </a:t>
            </a:r>
            <a:r>
              <a:rPr lang="en-IN" dirty="0" smtClean="0">
                <a:cs typeface="Arial"/>
              </a:rPr>
              <a:t>easy </a:t>
            </a:r>
            <a:r>
              <a:rPr lang="en-IN" spc="-5" dirty="0" smtClean="0">
                <a:cs typeface="Arial"/>
              </a:rPr>
              <a:t>to accommodate </a:t>
            </a:r>
            <a:r>
              <a:rPr lang="en-IN" dirty="0" smtClean="0">
                <a:cs typeface="Arial"/>
              </a:rPr>
              <a:t>a change  when a </a:t>
            </a:r>
            <a:r>
              <a:rPr lang="en-IN" spc="-5" dirty="0" smtClean="0">
                <a:cs typeface="Arial"/>
              </a:rPr>
              <a:t>team </a:t>
            </a:r>
            <a:r>
              <a:rPr lang="en-IN" dirty="0" smtClean="0">
                <a:cs typeface="Arial"/>
              </a:rPr>
              <a:t>is </a:t>
            </a:r>
            <a:r>
              <a:rPr lang="en-IN" spc="-5" dirty="0" smtClean="0">
                <a:cs typeface="Arial"/>
              </a:rPr>
              <a:t>gathering requirements </a:t>
            </a:r>
            <a:r>
              <a:rPr lang="en-IN" dirty="0" smtClean="0">
                <a:cs typeface="Arial"/>
              </a:rPr>
              <a:t>early in a </a:t>
            </a:r>
            <a:r>
              <a:rPr lang="en-IN" spc="-5" dirty="0" smtClean="0">
                <a:cs typeface="Arial"/>
              </a:rPr>
              <a:t>project. </a:t>
            </a:r>
          </a:p>
          <a:p>
            <a:pPr marL="629920" marR="5080" lvl="1" indent="-342900" algn="just">
              <a:lnSpc>
                <a:spcPct val="89900"/>
              </a:lnSpc>
              <a:spcBef>
                <a:spcPts val="340"/>
              </a:spcBef>
              <a:tabLst>
                <a:tab pos="354965" algn="l"/>
              </a:tabLst>
            </a:pPr>
            <a:r>
              <a:rPr lang="en-IN" spc="-5" dirty="0" smtClean="0">
                <a:cs typeface="Arial"/>
              </a:rPr>
              <a:t>If there </a:t>
            </a:r>
            <a:r>
              <a:rPr lang="en-IN" dirty="0" smtClean="0">
                <a:cs typeface="Arial"/>
              </a:rPr>
              <a:t>are  any changes, </a:t>
            </a:r>
            <a:r>
              <a:rPr lang="en-IN" spc="-5" dirty="0" smtClean="0">
                <a:cs typeface="Arial"/>
              </a:rPr>
              <a:t>the costs </a:t>
            </a:r>
            <a:r>
              <a:rPr lang="en-IN" dirty="0" smtClean="0">
                <a:cs typeface="Arial"/>
              </a:rPr>
              <a:t>of doing </a:t>
            </a:r>
            <a:r>
              <a:rPr lang="en-IN" spc="-5" dirty="0" smtClean="0">
                <a:cs typeface="Arial"/>
              </a:rPr>
              <a:t>this </a:t>
            </a:r>
            <a:r>
              <a:rPr lang="en-IN" dirty="0" smtClean="0">
                <a:cs typeface="Arial"/>
              </a:rPr>
              <a:t>work are minimal. </a:t>
            </a:r>
          </a:p>
          <a:p>
            <a:pPr marL="629920" marR="5080" lvl="1" indent="-342900" algn="just">
              <a:lnSpc>
                <a:spcPct val="89900"/>
              </a:lnSpc>
              <a:spcBef>
                <a:spcPts val="340"/>
              </a:spcBef>
              <a:tabLst>
                <a:tab pos="354965" algn="l"/>
              </a:tabLst>
            </a:pPr>
            <a:r>
              <a:rPr lang="en-IN" dirty="0" smtClean="0">
                <a:cs typeface="Arial"/>
              </a:rPr>
              <a:t>But if </a:t>
            </a:r>
            <a:r>
              <a:rPr lang="en-IN" spc="-5" dirty="0" smtClean="0">
                <a:cs typeface="Arial"/>
              </a:rPr>
              <a:t>the </a:t>
            </a:r>
            <a:r>
              <a:rPr lang="en-IN" dirty="0" smtClean="0">
                <a:cs typeface="Arial"/>
              </a:rPr>
              <a:t>middle  of </a:t>
            </a:r>
            <a:r>
              <a:rPr lang="en-IN" spc="-5" dirty="0" smtClean="0">
                <a:cs typeface="Arial"/>
              </a:rPr>
              <a:t>validation testing, </a:t>
            </a:r>
            <a:r>
              <a:rPr lang="en-IN" dirty="0" smtClean="0">
                <a:cs typeface="Arial"/>
              </a:rPr>
              <a:t>a </a:t>
            </a:r>
            <a:r>
              <a:rPr lang="en-IN" spc="-5" dirty="0" smtClean="0">
                <a:cs typeface="Arial"/>
              </a:rPr>
              <a:t>stakeholder </a:t>
            </a:r>
            <a:r>
              <a:rPr lang="en-IN" dirty="0" smtClean="0">
                <a:cs typeface="Arial"/>
              </a:rPr>
              <a:t>is </a:t>
            </a:r>
            <a:r>
              <a:rPr lang="en-IN" spc="-5" dirty="0" smtClean="0">
                <a:cs typeface="Arial"/>
              </a:rPr>
              <a:t>requesting </a:t>
            </a:r>
            <a:r>
              <a:rPr lang="en-IN" dirty="0" smtClean="0">
                <a:cs typeface="Arial"/>
              </a:rPr>
              <a:t>a major </a:t>
            </a:r>
            <a:r>
              <a:rPr lang="en-IN" spc="-5" dirty="0" smtClean="0">
                <a:cs typeface="Arial"/>
              </a:rPr>
              <a:t>functional  </a:t>
            </a:r>
            <a:r>
              <a:rPr lang="en-IN" dirty="0" smtClean="0">
                <a:cs typeface="Arial"/>
              </a:rPr>
              <a:t>change. </a:t>
            </a:r>
          </a:p>
          <a:p>
            <a:pPr marL="629920" marR="5080" lvl="1" indent="-342900" algn="just">
              <a:lnSpc>
                <a:spcPct val="89900"/>
              </a:lnSpc>
              <a:spcBef>
                <a:spcPts val="340"/>
              </a:spcBef>
              <a:tabLst>
                <a:tab pos="354965" algn="l"/>
              </a:tabLst>
            </a:pPr>
            <a:r>
              <a:rPr lang="en-IN" spc="-5" dirty="0" smtClean="0">
                <a:cs typeface="Arial"/>
              </a:rPr>
              <a:t>Then the </a:t>
            </a:r>
            <a:r>
              <a:rPr lang="en-IN" dirty="0" smtClean="0">
                <a:cs typeface="Arial"/>
              </a:rPr>
              <a:t>change requires a </a:t>
            </a:r>
            <a:r>
              <a:rPr lang="en-IN" spc="-5" dirty="0" smtClean="0">
                <a:cs typeface="Arial"/>
              </a:rPr>
              <a:t>modification to the architectural  </a:t>
            </a:r>
            <a:r>
              <a:rPr lang="en-IN" dirty="0" smtClean="0">
                <a:cs typeface="Arial"/>
              </a:rPr>
              <a:t>design, </a:t>
            </a:r>
            <a:r>
              <a:rPr lang="en-IN" spc="-5" dirty="0" smtClean="0">
                <a:cs typeface="Arial"/>
              </a:rPr>
              <a:t>construction </a:t>
            </a:r>
            <a:r>
              <a:rPr lang="en-IN" dirty="0" smtClean="0">
                <a:cs typeface="Arial"/>
              </a:rPr>
              <a:t>of new </a:t>
            </a:r>
            <a:r>
              <a:rPr lang="en-IN" spc="-5" dirty="0" smtClean="0">
                <a:cs typeface="Arial"/>
              </a:rPr>
              <a:t>components, </a:t>
            </a:r>
            <a:r>
              <a:rPr lang="en-IN" dirty="0" smtClean="0">
                <a:cs typeface="Arial"/>
              </a:rPr>
              <a:t>changes </a:t>
            </a:r>
            <a:r>
              <a:rPr lang="en-IN" spc="-5" dirty="0" smtClean="0">
                <a:cs typeface="Arial"/>
              </a:rPr>
              <a:t>to other existing  components, </a:t>
            </a:r>
            <a:r>
              <a:rPr lang="en-IN" dirty="0" smtClean="0">
                <a:cs typeface="Arial"/>
              </a:rPr>
              <a:t>new </a:t>
            </a:r>
            <a:r>
              <a:rPr lang="en-IN" spc="-5" dirty="0" smtClean="0">
                <a:cs typeface="Arial"/>
              </a:rPr>
              <a:t>testing </a:t>
            </a:r>
            <a:r>
              <a:rPr lang="en-IN" dirty="0" smtClean="0">
                <a:cs typeface="Arial"/>
              </a:rPr>
              <a:t>and so on. </a:t>
            </a:r>
          </a:p>
          <a:p>
            <a:pPr marL="629920" marR="5080" lvl="1" indent="-342900" algn="just">
              <a:lnSpc>
                <a:spcPct val="89900"/>
              </a:lnSpc>
              <a:spcBef>
                <a:spcPts val="340"/>
              </a:spcBef>
              <a:tabLst>
                <a:tab pos="354965" algn="l"/>
              </a:tabLst>
            </a:pPr>
            <a:r>
              <a:rPr lang="en-IN" spc="-5" dirty="0" smtClean="0">
                <a:cs typeface="Arial"/>
              </a:rPr>
              <a:t>Costs escalate</a:t>
            </a:r>
            <a:r>
              <a:rPr lang="en-IN" spc="5" dirty="0" smtClean="0">
                <a:cs typeface="Arial"/>
              </a:rPr>
              <a:t> </a:t>
            </a:r>
            <a:r>
              <a:rPr lang="en-IN" dirty="0" smtClean="0">
                <a:cs typeface="Arial"/>
              </a:rPr>
              <a:t>quickly.</a:t>
            </a: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lang="en-IN" sz="3600" dirty="0" smtClean="0">
              <a:cs typeface="Arial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1834</TotalTime>
  <Words>1532</Words>
  <Application>Microsoft Office PowerPoint</Application>
  <PresentationFormat>On-screen Show (4:3)</PresentationFormat>
  <Paragraphs>141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Agile Approach and manifesto</vt:lpstr>
      <vt:lpstr>Agile Approach</vt:lpstr>
      <vt:lpstr>Waterfall vs Agile</vt:lpstr>
      <vt:lpstr>Waterfall vs Agile  </vt:lpstr>
      <vt:lpstr>The Manifesto for Agile Software Development</vt:lpstr>
      <vt:lpstr>What is Agility?</vt:lpstr>
      <vt:lpstr>What is Agility?....</vt:lpstr>
      <vt:lpstr> Why and  What Steps are  Agility  important? </vt:lpstr>
      <vt:lpstr>Agility and the Cost of Change</vt:lpstr>
      <vt:lpstr>Agility and the Cost of Change</vt:lpstr>
      <vt:lpstr>Agility and the Cost of Change</vt:lpstr>
      <vt:lpstr>An Agile Process</vt:lpstr>
      <vt:lpstr>Agility Principles </vt:lpstr>
      <vt:lpstr>Agility Principles </vt:lpstr>
      <vt:lpstr>Extreme Programming(XP)</vt:lpstr>
      <vt:lpstr>Extreme Programming(XP)...</vt:lpstr>
      <vt:lpstr>Extreme Programming(XP)</vt:lpstr>
      <vt:lpstr>Extreme Programming(XP)</vt:lpstr>
      <vt:lpstr>Extreme Programming(XP)</vt:lpstr>
      <vt:lpstr>Scrum</vt:lpstr>
      <vt:lpstr>Scrum.....</vt:lpstr>
      <vt:lpstr>Scrum.....</vt:lpstr>
      <vt:lpstr>Scrum....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Approach and manifesto</dc:title>
  <dc:creator>Admin</dc:creator>
  <cp:lastModifiedBy>Admin</cp:lastModifiedBy>
  <cp:revision>11</cp:revision>
  <dcterms:created xsi:type="dcterms:W3CDTF">2006-08-16T00:00:00Z</dcterms:created>
  <dcterms:modified xsi:type="dcterms:W3CDTF">2021-04-23T09:34:49Z</dcterms:modified>
</cp:coreProperties>
</file>