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8" r:id="rId10"/>
    <p:sldId id="269" r:id="rId11"/>
    <p:sldId id="266" r:id="rId12"/>
    <p:sldId id="270" r:id="rId13"/>
    <p:sldId id="271" r:id="rId14"/>
    <p:sldId id="267" r:id="rId15"/>
    <p:sldId id="272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68402" autoAdjust="0"/>
  </p:normalViewPr>
  <p:slideViewPr>
    <p:cSldViewPr>
      <p:cViewPr>
        <p:scale>
          <a:sx n="60" d="100"/>
          <a:sy n="60" d="100"/>
        </p:scale>
        <p:origin x="-166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CBDDE-B412-41D5-87B1-EF99DB597202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2D75-B72E-4F6A-87D4-F20D7A514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previous lectures we have seen about different categories for software applications, they can range from very simple custom applications to or vey complex enterprise wide general purpose applications.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different types of</a:t>
            </a:r>
          </a:p>
          <a:p>
            <a:r>
              <a:rPr lang="en-US" dirty="0" smtClean="0"/>
              <a:t>applications you encounter may be in business domain, in engineering domain or may be</a:t>
            </a:r>
          </a:p>
          <a:p>
            <a:r>
              <a:rPr lang="en-US" dirty="0" smtClean="0"/>
              <a:t>in scientific applications. Basically the point is that computer software today is touching</a:t>
            </a:r>
          </a:p>
          <a:p>
            <a:r>
              <a:rPr lang="en-US" dirty="0" smtClean="0"/>
              <a:t>all aspects of human life. Now these software applications may be of different categories.</a:t>
            </a:r>
          </a:p>
          <a:p>
            <a:r>
              <a:rPr lang="en-US" dirty="0" smtClean="0"/>
              <a:t>They may be very simple or they may be complex.</a:t>
            </a:r>
          </a:p>
          <a:p>
            <a:endParaRPr lang="en-US" dirty="0" smtClean="0"/>
          </a:p>
          <a:p>
            <a:r>
              <a:rPr lang="en-US" dirty="0" smtClean="0"/>
              <a:t>So developing large and complex software is</a:t>
            </a:r>
          </a:p>
          <a:p>
            <a:r>
              <a:rPr lang="en-US" dirty="0" smtClean="0"/>
              <a:t>challenging because, firstly it is very effort intensive, we have to organize the work very</a:t>
            </a:r>
          </a:p>
          <a:p>
            <a:r>
              <a:rPr lang="en-US" dirty="0" smtClean="0"/>
              <a:t>meticulously, and high cost is involved. So in case the solution is not successful the entire</a:t>
            </a:r>
          </a:p>
          <a:p>
            <a:r>
              <a:rPr lang="en-US" dirty="0" smtClean="0"/>
              <a:t>investment goes waste. It also can take long development time. Then we have to take into</a:t>
            </a:r>
          </a:p>
          <a:p>
            <a:r>
              <a:rPr lang="en-US" dirty="0" smtClean="0"/>
              <a:t>account the changing requirements of the users. And finally there is a high risk of failure.</a:t>
            </a:r>
          </a:p>
          <a:p>
            <a:r>
              <a:rPr lang="en-US" dirty="0" smtClean="0"/>
              <a:t>And this risk may be in terms of variety of aspects.</a:t>
            </a:r>
          </a:p>
          <a:p>
            <a:endParaRPr lang="en-US" dirty="0" smtClean="0"/>
          </a:p>
          <a:p>
            <a:r>
              <a:rPr lang="en-US" dirty="0" smtClean="0"/>
              <a:t>We must realize that developing a software is quite</a:t>
            </a:r>
          </a:p>
          <a:p>
            <a:r>
              <a:rPr lang="en-US" dirty="0" smtClean="0"/>
              <a:t>different from developing one time program which we typically develop as a student or</a:t>
            </a:r>
          </a:p>
          <a:p>
            <a:r>
              <a:rPr lang="en-US" dirty="0" smtClean="0"/>
              <a:t>for ourselves, we just develop try it up, see if we get some useful results and throw it</a:t>
            </a:r>
          </a:p>
          <a:p>
            <a:r>
              <a:rPr lang="en-US" dirty="0" smtClean="0"/>
              <a:t>away. We are not talking of software solutions of this kind. We are talking about</a:t>
            </a:r>
          </a:p>
          <a:p>
            <a:r>
              <a:rPr lang="en-US" dirty="0" smtClean="0"/>
              <a:t>software solutions which are of long duration. They give important service to people or</a:t>
            </a:r>
          </a:p>
          <a:p>
            <a:r>
              <a:rPr lang="en-US" dirty="0" smtClean="0"/>
              <a:t>organizations and this is what would be the focus of software in our course.</a:t>
            </a:r>
          </a:p>
          <a:p>
            <a:r>
              <a:rPr lang="en-US" dirty="0" smtClean="0"/>
              <a:t>Basically software projects have</a:t>
            </a:r>
          </a:p>
          <a:p>
            <a:r>
              <a:rPr lang="en-US" dirty="0" smtClean="0"/>
              <a:t>not always been very successful. The success rate in fact is much lower compared to the</a:t>
            </a:r>
          </a:p>
          <a:p>
            <a:r>
              <a:rPr lang="en-US" dirty="0" smtClean="0"/>
              <a:t>success rate in other engineering domains. When do we consider a software application to</a:t>
            </a:r>
          </a:p>
          <a:p>
            <a:r>
              <a:rPr lang="en-US" dirty="0" smtClean="0"/>
              <a:t>be successful? These are the different criteria on which we will say that software</a:t>
            </a:r>
          </a:p>
          <a:p>
            <a:r>
              <a:rPr lang="en-US" dirty="0" smtClean="0"/>
              <a:t>developed by somebody is successful.</a:t>
            </a:r>
          </a:p>
          <a:p>
            <a:endParaRPr lang="en-US" dirty="0" smtClean="0"/>
          </a:p>
          <a:p>
            <a:r>
              <a:rPr lang="en-US" dirty="0" smtClean="0"/>
              <a:t>besides being useful, the software should be</a:t>
            </a:r>
          </a:p>
          <a:p>
            <a:r>
              <a:rPr lang="en-US" dirty="0" smtClean="0"/>
              <a:t>also cost effective and should be maintainable. The point we are making is that software</a:t>
            </a:r>
          </a:p>
          <a:p>
            <a:r>
              <a:rPr lang="en-US" dirty="0" smtClean="0"/>
              <a:t>has a fairly long life and it needs to be maintained. It should be kept up to date just like</a:t>
            </a:r>
          </a:p>
          <a:p>
            <a:r>
              <a:rPr lang="en-US" dirty="0" smtClean="0"/>
              <a:t>we need to maintain other equipment. So only the software solutions which are usable,</a:t>
            </a:r>
          </a:p>
          <a:p>
            <a:r>
              <a:rPr lang="en-US" dirty="0" smtClean="0"/>
              <a:t>cost effective and maintainable would be considered successful by any user.</a:t>
            </a:r>
          </a:p>
          <a:p>
            <a:endParaRPr lang="en-US" dirty="0" smtClean="0"/>
          </a:p>
          <a:p>
            <a:r>
              <a:rPr lang="en-US" dirty="0" smtClean="0"/>
              <a:t>So these different types of reasons basically which is implying some kind of ad hoc </a:t>
            </a:r>
            <a:r>
              <a:rPr lang="en-US" dirty="0" err="1" smtClean="0"/>
              <a:t>ness</a:t>
            </a:r>
            <a:endParaRPr lang="en-US" dirty="0" smtClean="0"/>
          </a:p>
          <a:p>
            <a:r>
              <a:rPr lang="en-US" dirty="0" smtClean="0"/>
              <a:t>in software development. These are the reasons which are typical for a failure of a</a:t>
            </a:r>
          </a:p>
          <a:p>
            <a:r>
              <a:rPr lang="en-US" dirty="0" smtClean="0"/>
              <a:t>software project. Now we see in day to day life that there are many other successful</a:t>
            </a:r>
          </a:p>
          <a:p>
            <a:r>
              <a:rPr lang="en-US" dirty="0" smtClean="0"/>
              <a:t>engineering projects. These are large projects and they carry out typical functions which</a:t>
            </a:r>
          </a:p>
          <a:p>
            <a:r>
              <a:rPr lang="en-US" dirty="0" smtClean="0"/>
              <a:t>are requiring a large effort in development. So some of the projects which are mentioned</a:t>
            </a:r>
          </a:p>
          <a:p>
            <a:r>
              <a:rPr lang="en-US" dirty="0" smtClean="0"/>
              <a:t>here you can see that they are very common and they are very successfully completed.</a:t>
            </a:r>
          </a:p>
          <a:p>
            <a:endParaRPr lang="en-US" dirty="0" smtClean="0"/>
          </a:p>
          <a:p>
            <a:r>
              <a:rPr lang="en-US" dirty="0" smtClean="0"/>
              <a:t>Very often there is no planning done for the development work. So when a project is</a:t>
            </a:r>
          </a:p>
          <a:p>
            <a:r>
              <a:rPr lang="en-US" dirty="0" smtClean="0"/>
              <a:t>undertaken we need to define different milestones, how the development would be</a:t>
            </a:r>
          </a:p>
          <a:p>
            <a:r>
              <a:rPr lang="en-US" dirty="0" smtClean="0"/>
              <a:t>completed step by step. Deliverables to the users are not identified. There is a very poor</a:t>
            </a:r>
          </a:p>
          <a:p>
            <a:r>
              <a:rPr lang="en-US" dirty="0" smtClean="0"/>
              <a:t>understanding of user requirements on what exactly does the user expect from software.</a:t>
            </a:r>
          </a:p>
          <a:p>
            <a:r>
              <a:rPr lang="en-US" dirty="0" smtClean="0"/>
              <a:t>There is no control or review. In fact for any large project it is very important that we</a:t>
            </a:r>
          </a:p>
          <a:p>
            <a:r>
              <a:rPr lang="en-US" dirty="0" smtClean="0"/>
              <a:t>control its development very systematically, we review the progress systematically.</a:t>
            </a:r>
          </a:p>
          <a:p>
            <a:r>
              <a:rPr lang="en-US" dirty="0" smtClean="0"/>
              <a:t>Because we are committing lot of resources, we are committing lot of cost and time.</a:t>
            </a:r>
          </a:p>
          <a:p>
            <a:r>
              <a:rPr lang="en-US" dirty="0" smtClean="0"/>
              <a:t>Therefore it is very important that we control and review the progress continuously. Of</a:t>
            </a:r>
          </a:p>
          <a:p>
            <a:r>
              <a:rPr lang="en-US" dirty="0" smtClean="0"/>
              <a:t>course the reason for failure could also be technical incompetence of the developer. They</a:t>
            </a:r>
          </a:p>
          <a:p>
            <a:r>
              <a:rPr lang="en-US" dirty="0" smtClean="0"/>
              <a:t>need to understand the changes in technologies, the new techniques and tools which are</a:t>
            </a:r>
          </a:p>
          <a:p>
            <a:r>
              <a:rPr lang="en-US" dirty="0" smtClean="0"/>
              <a:t>available for software development. So the developers also need to keep themselves up to</a:t>
            </a:r>
          </a:p>
          <a:p>
            <a:r>
              <a:rPr lang="en-US" dirty="0" smtClean="0"/>
              <a:t>date with the latest trends and technologies. Finally there is another reason that both the</a:t>
            </a:r>
          </a:p>
          <a:p>
            <a:r>
              <a:rPr lang="en-US" dirty="0" smtClean="0"/>
              <a:t>users as well as the developer have a very poor understanding of the cost and effort</a:t>
            </a:r>
          </a:p>
          <a:p>
            <a:r>
              <a:rPr lang="en-US" dirty="0" smtClean="0"/>
              <a:t>involved in large software project.</a:t>
            </a:r>
          </a:p>
          <a:p>
            <a:r>
              <a:rPr lang="en-US" dirty="0" smtClean="0"/>
              <a:t>So these different types of reasons basically which is implying some kind of ad hoc </a:t>
            </a:r>
            <a:r>
              <a:rPr lang="en-US" dirty="0" err="1" smtClean="0"/>
              <a:t>ness</a:t>
            </a:r>
            <a:endParaRPr lang="en-US" dirty="0" smtClean="0"/>
          </a:p>
          <a:p>
            <a:r>
              <a:rPr lang="en-US" dirty="0" smtClean="0"/>
              <a:t>in software development. These are the reasons which are typical for a failure of a</a:t>
            </a:r>
          </a:p>
          <a:p>
            <a:r>
              <a:rPr lang="en-US" dirty="0" smtClean="0"/>
              <a:t>software project. Now we see in day to day life that there are many other successful</a:t>
            </a:r>
          </a:p>
          <a:p>
            <a:r>
              <a:rPr lang="en-US" dirty="0" smtClean="0"/>
              <a:t>engineering projects. These are large projects and they carry out typical functions which</a:t>
            </a:r>
          </a:p>
          <a:p>
            <a:r>
              <a:rPr lang="en-US" dirty="0" smtClean="0"/>
              <a:t>are requiring a large effort in development. So some of the projects which are mentioned</a:t>
            </a:r>
          </a:p>
          <a:p>
            <a:r>
              <a:rPr lang="en-US" dirty="0" smtClean="0"/>
              <a:t>here you can see that they are very common and they are very successfully completed.</a:t>
            </a:r>
          </a:p>
          <a:p>
            <a:endParaRPr lang="en-US" dirty="0" smtClean="0"/>
          </a:p>
          <a:p>
            <a:r>
              <a:rPr lang="en-US" dirty="0" smtClean="0"/>
              <a:t>Now what is common here is an engineering way of doing things. What does</a:t>
            </a:r>
          </a:p>
          <a:p>
            <a:r>
              <a:rPr lang="en-US" dirty="0" smtClean="0"/>
              <a:t>this engineering way consists of.</a:t>
            </a:r>
          </a:p>
          <a:p>
            <a:endParaRPr lang="en-US" dirty="0" smtClean="0"/>
          </a:p>
          <a:p>
            <a:r>
              <a:rPr lang="en-US" dirty="0" smtClean="0"/>
              <a:t>Refer notes</a:t>
            </a:r>
          </a:p>
          <a:p>
            <a:endParaRPr lang="en-US" dirty="0" smtClean="0"/>
          </a:p>
          <a:p>
            <a:r>
              <a:rPr lang="en-US" dirty="0" smtClean="0"/>
              <a:t>The projects are becoming larger and larger, and therefore you are committing</a:t>
            </a:r>
          </a:p>
          <a:p>
            <a:r>
              <a:rPr lang="en-US" dirty="0" smtClean="0"/>
              <a:t>more resources, more people, more cost. And therefore it becomes very important that</a:t>
            </a:r>
          </a:p>
          <a:p>
            <a:r>
              <a:rPr lang="en-US" dirty="0" smtClean="0"/>
              <a:t>these projects are handled systematically and we do appropriate the management of the</a:t>
            </a:r>
          </a:p>
          <a:p>
            <a:r>
              <a:rPr lang="en-US" dirty="0" smtClean="0"/>
              <a:t>project. So large projects have to have a good systematic approach, the project itself</a:t>
            </a:r>
          </a:p>
          <a:p>
            <a:r>
              <a:rPr lang="en-US" dirty="0" smtClean="0"/>
              <a:t>requires management. Quality is of course important and what does it relate to. Quality</a:t>
            </a:r>
          </a:p>
          <a:p>
            <a:r>
              <a:rPr lang="en-US" dirty="0" smtClean="0"/>
              <a:t>relates to failures obviously. So something that we design must not fail. It must meet the</a:t>
            </a:r>
          </a:p>
          <a:p>
            <a:r>
              <a:rPr lang="en-US" dirty="0" smtClean="0"/>
              <a:t>specifications and it should also have efficiency, good performance, and usability,</a:t>
            </a:r>
          </a:p>
          <a:p>
            <a:r>
              <a:rPr lang="en-US" dirty="0" smtClean="0"/>
              <a:t>besides probably other quality factors. We must note that people are willing to pay for</a:t>
            </a:r>
          </a:p>
          <a:p>
            <a:r>
              <a:rPr lang="en-US" dirty="0" smtClean="0"/>
              <a:t>quality.</a:t>
            </a:r>
          </a:p>
          <a:p>
            <a:endParaRPr lang="en-US" dirty="0" smtClean="0"/>
          </a:p>
          <a:p>
            <a:r>
              <a:rPr lang="en-US" dirty="0" smtClean="0"/>
              <a:t>Now same thing would happen with the software. If we</a:t>
            </a:r>
          </a:p>
          <a:p>
            <a:r>
              <a:rPr lang="en-US" dirty="0" smtClean="0"/>
              <a:t>are developing good high quality software, we can expect users to pay for such high</a:t>
            </a:r>
          </a:p>
          <a:p>
            <a:r>
              <a:rPr lang="en-US" dirty="0" smtClean="0"/>
              <a:t>quality software. So quality is important in any engineering approach.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need to apply an engineering approach to the software. Because software is different</a:t>
            </a:r>
          </a:p>
          <a:p>
            <a:r>
              <a:rPr lang="en-US" dirty="0" smtClean="0"/>
              <a:t>from other products it is even more important that we take an engineering approach in</a:t>
            </a:r>
          </a:p>
          <a:p>
            <a:r>
              <a:rPr lang="en-US" dirty="0" smtClean="0"/>
              <a:t>software development. What are the characteristics, what do we need to do in following</a:t>
            </a:r>
          </a:p>
          <a:p>
            <a:r>
              <a:rPr lang="en-US" dirty="0" smtClean="0"/>
              <a:t>an engineering approach for the software? First we should attempt to estimate the cost</a:t>
            </a:r>
          </a:p>
          <a:p>
            <a:r>
              <a:rPr lang="en-US" dirty="0" smtClean="0"/>
              <a:t>and effort involved in a software project. We should plan and schedule the work. We</a:t>
            </a:r>
          </a:p>
          <a:p>
            <a:r>
              <a:rPr lang="en-US" dirty="0" smtClean="0"/>
              <a:t>should involve users in defining requirements, what exactly is expected from the</a:t>
            </a:r>
          </a:p>
          <a:p>
            <a:r>
              <a:rPr lang="en-US" dirty="0" smtClean="0"/>
              <a:t>software, only users can tell us. So we must involve them in the beginning itself to</a:t>
            </a:r>
          </a:p>
          <a:p>
            <a:r>
              <a:rPr lang="en-US" dirty="0" smtClean="0"/>
              <a:t>guarantee that they will accept the solution that we are developing. Then we should</a:t>
            </a:r>
          </a:p>
          <a:p>
            <a:r>
              <a:rPr lang="en-US" dirty="0" smtClean="0"/>
              <a:t>identify the stages in the development. We should define clear milestones. So that once</a:t>
            </a:r>
          </a:p>
          <a:p>
            <a:r>
              <a:rPr lang="en-US" dirty="0" smtClean="0"/>
              <a:t>those milestones are achieved, we know how far we have come and how much further we</a:t>
            </a:r>
          </a:p>
          <a:p>
            <a:r>
              <a:rPr lang="en-US" dirty="0" smtClean="0"/>
              <a:t>have to go. So progress can be seen. We must schedule reviews and the purpose of</a:t>
            </a:r>
          </a:p>
          <a:p>
            <a:r>
              <a:rPr lang="en-US" dirty="0" smtClean="0"/>
              <a:t>scheduling of reviews is both for the quality and for the control. We should define</a:t>
            </a:r>
          </a:p>
          <a:p>
            <a:r>
              <a:rPr lang="en-US" dirty="0" smtClean="0"/>
              <a:t>deliverables.</a:t>
            </a:r>
          </a:p>
          <a:p>
            <a:endParaRPr lang="en-US" dirty="0" smtClean="0"/>
          </a:p>
          <a:p>
            <a:r>
              <a:rPr lang="en-US" dirty="0" smtClean="0"/>
              <a:t>And any large project requires extensive planning. And in order to control quality and the</a:t>
            </a:r>
          </a:p>
          <a:p>
            <a:r>
              <a:rPr lang="en-US" dirty="0" smtClean="0"/>
              <a:t>workability of the product we should include some steps which will ensure quality. For</a:t>
            </a:r>
          </a:p>
          <a:p>
            <a:r>
              <a:rPr lang="en-US" dirty="0" smtClean="0"/>
              <a:t>example testing in software is an important step and we must plan extensive testing. So</a:t>
            </a:r>
          </a:p>
          <a:p>
            <a:r>
              <a:rPr lang="en-US" dirty="0" smtClean="0"/>
              <a:t>that what we develop and before it gets used is usable. And this can be ensured through</a:t>
            </a:r>
          </a:p>
          <a:p>
            <a:r>
              <a:rPr lang="en-US" dirty="0" smtClean="0"/>
              <a:t>extensive and proper testing. These are the different guidelines for ensuring a successful</a:t>
            </a:r>
          </a:p>
          <a:p>
            <a:r>
              <a:rPr lang="en-US" dirty="0" smtClean="0"/>
              <a:t>software project. Now what do we need to do is, somehow we need to put all this in the</a:t>
            </a:r>
          </a:p>
          <a:p>
            <a:r>
              <a:rPr lang="en-US" dirty="0" smtClean="0"/>
              <a:t>form of a proper process. And use that process as an engineering approach to software</a:t>
            </a:r>
          </a:p>
          <a:p>
            <a:r>
              <a:rPr lang="en-US" dirty="0" smtClean="0"/>
              <a:t>development. We need to develop a methodology which will take into account, these</a:t>
            </a:r>
          </a:p>
          <a:p>
            <a:r>
              <a:rPr lang="en-US" dirty="0" smtClean="0"/>
              <a:t>aspects of software and these issues in development of any project to define some kind of</a:t>
            </a:r>
          </a:p>
          <a:p>
            <a:r>
              <a:rPr lang="en-US" dirty="0" smtClean="0"/>
              <a:t>methodology or an approach.</a:t>
            </a:r>
          </a:p>
          <a:p>
            <a:endParaRPr lang="en-US" dirty="0" smtClean="0"/>
          </a:p>
          <a:p>
            <a:r>
              <a:rPr lang="en-US" dirty="0" smtClean="0"/>
              <a:t>So in summary what we have really said is that a large software development is very</a:t>
            </a:r>
          </a:p>
          <a:p>
            <a:r>
              <a:rPr lang="en-US" dirty="0" smtClean="0"/>
              <a:t>challenging activity, in order to ensure its success, it is important to follow an</a:t>
            </a:r>
          </a:p>
          <a:p>
            <a:r>
              <a:rPr lang="en-US" dirty="0" smtClean="0"/>
              <a:t>engineering approach.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engineering approach like other engineering approaches, in</a:t>
            </a:r>
          </a:p>
          <a:p>
            <a:r>
              <a:rPr lang="en-US" dirty="0" smtClean="0"/>
              <a:t>other engineering fields, consists of a well-defined process. So process is essential in</a:t>
            </a:r>
          </a:p>
          <a:p>
            <a:r>
              <a:rPr lang="en-US" dirty="0" smtClean="0"/>
              <a:t>software development. So let us talk of what kinds of processes are involved in the</a:t>
            </a:r>
          </a:p>
          <a:p>
            <a:r>
              <a:rPr lang="en-US" dirty="0" smtClean="0"/>
              <a:t>development of the large software. Before that first let us understand the term process</a:t>
            </a:r>
          </a:p>
          <a:p>
            <a:r>
              <a:rPr lang="en-US" dirty="0" smtClean="0"/>
              <a:t>itself. Process consists of different types of activities. It defines a set of steps, these steps</a:t>
            </a:r>
          </a:p>
          <a:p>
            <a:r>
              <a:rPr lang="en-US" dirty="0" smtClean="0"/>
              <a:t>or activities need to be carried out in a particular order. Software process deals with both</a:t>
            </a:r>
          </a:p>
          <a:p>
            <a:r>
              <a:rPr lang="en-US" dirty="0" smtClean="0"/>
              <a:t>the technical and the management issues. It has to develop a solution using computer</a:t>
            </a:r>
          </a:p>
          <a:p>
            <a:r>
              <a:rPr lang="en-US" dirty="0" smtClean="0"/>
              <a:t>technology, it has to deal with management and come up with a cost effective solution.</a:t>
            </a:r>
          </a:p>
          <a:p>
            <a:r>
              <a:rPr lang="en-US" dirty="0" smtClean="0"/>
              <a:t>There are different types of processes involved in a software domain. Firstly there is a</a:t>
            </a:r>
          </a:p>
          <a:p>
            <a:r>
              <a:rPr lang="en-US" dirty="0" smtClean="0"/>
              <a:t>process for software development itself. The purpose of this software is obviously is to</a:t>
            </a:r>
          </a:p>
          <a:p>
            <a:r>
              <a:rPr lang="en-US" dirty="0" smtClean="0"/>
              <a:t>develop software. So software development is a process whose goal is to produce the</a:t>
            </a:r>
          </a:p>
          <a:p>
            <a:r>
              <a:rPr lang="en-US" dirty="0" smtClean="0"/>
              <a:t>required software. There may be multiple such processes in an organization. And when</a:t>
            </a:r>
          </a:p>
          <a:p>
            <a:r>
              <a:rPr lang="en-US" dirty="0" smtClean="0"/>
              <a:t>you undertake a new project you may decide to follow an appropriate development</a:t>
            </a:r>
          </a:p>
          <a:p>
            <a:r>
              <a:rPr lang="en-US" dirty="0" smtClean="0"/>
              <a:t>process. The first type of process we have identified here is the process for software</a:t>
            </a:r>
          </a:p>
          <a:p>
            <a:r>
              <a:rPr lang="en-US" dirty="0" smtClean="0"/>
              <a:t>development, using which the actual development happens. Then there is a process for</a:t>
            </a:r>
          </a:p>
          <a:p>
            <a:r>
              <a:rPr lang="en-US" dirty="0" smtClean="0"/>
              <a:t>managing the project itself. Because as we said earlier large numbers of people are</a:t>
            </a:r>
          </a:p>
          <a:p>
            <a:r>
              <a:rPr lang="en-US" dirty="0" smtClean="0"/>
              <a:t>involved in the project, many activities will be carried out, and it is going to be involving</a:t>
            </a:r>
          </a:p>
          <a:p>
            <a:r>
              <a:rPr lang="en-US" dirty="0" smtClean="0"/>
              <a:t>some cost. In order to control all these we need to have efficient management. So you</a:t>
            </a:r>
          </a:p>
          <a:p>
            <a:r>
              <a:rPr lang="en-US" dirty="0" smtClean="0"/>
              <a:t>need to define management process itself, which will consist of defining the plan for the</a:t>
            </a:r>
          </a:p>
          <a:p>
            <a:r>
              <a:rPr lang="en-US" dirty="0" smtClean="0"/>
              <a:t>project.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plan consist of? Plan consists of identifying the different activities, when</a:t>
            </a:r>
          </a:p>
          <a:p>
            <a:r>
              <a:rPr lang="en-US" dirty="0" smtClean="0"/>
              <a:t>and how they will be done, who will be responsible for doing them. These are the</a:t>
            </a:r>
          </a:p>
          <a:p>
            <a:r>
              <a:rPr lang="en-US" dirty="0" smtClean="0"/>
              <a:t>components of the software project plan and the plan needs to be defined. Then we need</a:t>
            </a:r>
          </a:p>
          <a:p>
            <a:r>
              <a:rPr lang="en-US" dirty="0" smtClean="0"/>
              <a:t>to also have a process for supervising that plan. That is the control part. In order to</a:t>
            </a:r>
          </a:p>
          <a:p>
            <a:r>
              <a:rPr lang="en-US" dirty="0" smtClean="0"/>
              <a:t>prepare a software project plan you need to do the effort estimation, you need to prepare</a:t>
            </a:r>
          </a:p>
          <a:p>
            <a:r>
              <a:rPr lang="en-US" dirty="0" smtClean="0"/>
              <a:t>schedule, you need to provide resources, and you need to continuously take a feedback</a:t>
            </a:r>
          </a:p>
          <a:p>
            <a:r>
              <a:rPr lang="en-US" dirty="0" smtClean="0"/>
              <a:t>from the development process which will help you in controlling the project and also</a:t>
            </a:r>
          </a:p>
          <a:p>
            <a:r>
              <a:rPr lang="en-US" dirty="0" smtClean="0"/>
              <a:t>ensuring the quality. So you need to look constant monitoring. So the second type of</a:t>
            </a:r>
          </a:p>
          <a:p>
            <a:r>
              <a:rPr lang="en-US" dirty="0" smtClean="0"/>
              <a:t>process that we have defined now is the process for managing the software project.</a:t>
            </a:r>
          </a:p>
          <a:p>
            <a:endParaRPr lang="en-US" dirty="0" smtClean="0"/>
          </a:p>
          <a:p>
            <a:r>
              <a:rPr lang="en-US" dirty="0" smtClean="0"/>
              <a:t>And the next process is process for handling the change and for handling the</a:t>
            </a:r>
          </a:p>
          <a:p>
            <a:r>
              <a:rPr lang="en-US" dirty="0" smtClean="0"/>
              <a:t>configuration of the software that we are developing. What we have to realize is that</a:t>
            </a:r>
          </a:p>
          <a:p>
            <a:r>
              <a:rPr lang="en-US" dirty="0" smtClean="0"/>
              <a:t>software development could be a long activity, may require months to complete. And</a:t>
            </a:r>
          </a:p>
          <a:p>
            <a:r>
              <a:rPr lang="en-US" dirty="0" smtClean="0"/>
              <a:t>during this time there could be some changes in the scope of the software. We need to</a:t>
            </a:r>
          </a:p>
          <a:p>
            <a:r>
              <a:rPr lang="en-US" dirty="0" smtClean="0"/>
              <a:t>accept these changes, we need to resolve them, we need to identify whether we include</a:t>
            </a:r>
          </a:p>
          <a:p>
            <a:r>
              <a:rPr lang="en-US" dirty="0" smtClean="0"/>
              <a:t>those changes in the software that is being developed. And in the process we need to</a:t>
            </a:r>
          </a:p>
          <a:p>
            <a:r>
              <a:rPr lang="en-US" dirty="0" smtClean="0"/>
              <a:t>define the configuration of the software system that we are developing. If necessary we</a:t>
            </a:r>
          </a:p>
          <a:p>
            <a:r>
              <a:rPr lang="en-US" dirty="0" smtClean="0"/>
              <a:t>may create different versions of the software and then release them as and when the</a:t>
            </a:r>
          </a:p>
          <a:p>
            <a:r>
              <a:rPr lang="en-US" dirty="0" smtClean="0"/>
              <a:t>changes are implemented. So the third process is really the change management process</a:t>
            </a:r>
          </a:p>
          <a:p>
            <a:r>
              <a:rPr lang="en-US" dirty="0" smtClean="0"/>
              <a:t>and it is also very important for success of software.</a:t>
            </a:r>
          </a:p>
          <a:p>
            <a:endParaRPr lang="en-US" dirty="0" smtClean="0"/>
          </a:p>
          <a:p>
            <a:r>
              <a:rPr lang="en-US" dirty="0" smtClean="0"/>
              <a:t>Finally there is a process for managing these software processes themselves. We talked</a:t>
            </a:r>
          </a:p>
          <a:p>
            <a:r>
              <a:rPr lang="en-US" dirty="0" smtClean="0"/>
              <a:t>about three processes so far; there was a development process, there was a project</a:t>
            </a:r>
          </a:p>
          <a:p>
            <a:r>
              <a:rPr lang="en-US" dirty="0" smtClean="0"/>
              <a:t>management, then there was the change management. It is important that all these three</a:t>
            </a:r>
          </a:p>
          <a:p>
            <a:r>
              <a:rPr lang="en-US" dirty="0" smtClean="0"/>
              <a:t>processes, should be kept up to date and they can be improved as new technologies and</a:t>
            </a:r>
          </a:p>
          <a:p>
            <a:r>
              <a:rPr lang="en-US" dirty="0" smtClean="0"/>
              <a:t>new tools get developed. And we should see whether we can benefit from new</a:t>
            </a:r>
          </a:p>
          <a:p>
            <a:r>
              <a:rPr lang="en-US" dirty="0" smtClean="0"/>
              <a:t>developments and new standardizations and so on. Many of you must have heard about</a:t>
            </a:r>
          </a:p>
          <a:p>
            <a:r>
              <a:rPr lang="en-US" dirty="0" smtClean="0"/>
              <a:t>ISO and CMM. These are basically the standards which identify improvement in the</a:t>
            </a:r>
          </a:p>
          <a:p>
            <a:r>
              <a:rPr lang="en-US" dirty="0" smtClean="0"/>
              <a:t>software processes and we may adopt them as we gather more experience.</a:t>
            </a:r>
          </a:p>
          <a:p>
            <a:r>
              <a:rPr lang="en-US" dirty="0" smtClean="0"/>
              <a:t>So these are the different types of processes that we encounter in software development.</a:t>
            </a:r>
          </a:p>
          <a:p>
            <a:r>
              <a:rPr lang="en-US" dirty="0" smtClean="0"/>
              <a:t>So while talking about software processes we identified four categories one for</a:t>
            </a:r>
          </a:p>
          <a:p>
            <a:r>
              <a:rPr lang="en-US" dirty="0" smtClean="0"/>
              <a:t>development, one for project management, one for change control and finally something</a:t>
            </a:r>
          </a:p>
          <a:p>
            <a:r>
              <a:rPr lang="en-US" dirty="0" smtClean="0"/>
              <a:t>which will keep these processes themselves up to date. I mentioned that in an</a:t>
            </a:r>
          </a:p>
          <a:p>
            <a:r>
              <a:rPr lang="en-US" dirty="0" smtClean="0"/>
              <a:t>organization, there can be different types of processes and for development itself there</a:t>
            </a:r>
          </a:p>
          <a:p>
            <a:r>
              <a:rPr lang="en-US" dirty="0" smtClean="0"/>
              <a:t>may be more than one process that they may use depending on the type of project. For</a:t>
            </a:r>
          </a:p>
          <a:p>
            <a:r>
              <a:rPr lang="en-US" dirty="0" smtClean="0"/>
              <a:t>example, here an organization which has defined four development processes, for four</a:t>
            </a:r>
          </a:p>
          <a:p>
            <a:r>
              <a:rPr lang="en-US" dirty="0" smtClean="0"/>
              <a:t>different types of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we said earlier that a process consists of steps. Let us now define this most</a:t>
            </a:r>
          </a:p>
          <a:p>
            <a:r>
              <a:rPr lang="en-US" dirty="0" smtClean="0"/>
              <a:t>important element of a process. Each step has a well-defined objective. It requires certain</a:t>
            </a:r>
          </a:p>
          <a:p>
            <a:r>
              <a:rPr lang="en-US" dirty="0" smtClean="0"/>
              <a:t>activities to be carried out by people with specific skills. For example it could be design</a:t>
            </a:r>
          </a:p>
          <a:p>
            <a:r>
              <a:rPr lang="en-US" dirty="0" smtClean="0"/>
              <a:t>of a database. So you need certain skills in order to carry out such an activity. It requires</a:t>
            </a:r>
          </a:p>
          <a:p>
            <a:r>
              <a:rPr lang="en-US" dirty="0" smtClean="0"/>
              <a:t>specific inputs and the step produces well defined outputs. So each step has certain input</a:t>
            </a:r>
          </a:p>
          <a:p>
            <a:r>
              <a:rPr lang="en-US" dirty="0" smtClean="0"/>
              <a:t>it takes, it carries out some task, and produces some outputs. Also more over we need to</a:t>
            </a:r>
          </a:p>
          <a:p>
            <a:r>
              <a:rPr lang="en-US" dirty="0" smtClean="0"/>
              <a:t>clearly define when the step should begin, are we ready to start that step.</a:t>
            </a:r>
          </a:p>
          <a:p>
            <a:endParaRPr lang="en-US" dirty="0" smtClean="0"/>
          </a:p>
          <a:p>
            <a:r>
              <a:rPr lang="en-US" dirty="0" smtClean="0"/>
              <a:t>So there must be some entry criteria which tell you that if these criteria are met, this step</a:t>
            </a:r>
          </a:p>
          <a:p>
            <a:r>
              <a:rPr lang="en-US" dirty="0" smtClean="0"/>
              <a:t>can begin. And also you should clearly know when the step ends. That means that there</a:t>
            </a:r>
          </a:p>
          <a:p>
            <a:r>
              <a:rPr lang="en-US" dirty="0" smtClean="0"/>
              <a:t>must be clear exit criteria. There must be well established goals, and these goals must be</a:t>
            </a:r>
          </a:p>
          <a:p>
            <a:r>
              <a:rPr lang="en-US" dirty="0" smtClean="0"/>
              <a:t>achieved by the step. So these are exit criteria. Finally to carry out its task the step will</a:t>
            </a:r>
          </a:p>
          <a:p>
            <a:r>
              <a:rPr lang="en-US" dirty="0" smtClean="0"/>
              <a:t>use certain techniques, may use some tools, guidelines, conventions, standards and so on</a:t>
            </a:r>
          </a:p>
          <a:p>
            <a:r>
              <a:rPr lang="en-US" dirty="0" smtClean="0"/>
              <a:t>Ultimately what we are saying here is that in order to carry out a step with well-defined</a:t>
            </a:r>
          </a:p>
          <a:p>
            <a:r>
              <a:rPr lang="en-US" dirty="0" smtClean="0"/>
              <a:t>goals, you need specific skills, you have certain commitments to fulfill, and you must use</a:t>
            </a:r>
          </a:p>
          <a:p>
            <a:r>
              <a:rPr lang="en-US" dirty="0" smtClean="0"/>
              <a:t>some guidelines, standards or techniques in order to reach the goals of that step.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carrying out the development consists of executing the steps one by one. They must be</a:t>
            </a:r>
          </a:p>
          <a:p>
            <a:r>
              <a:rPr lang="en-US" dirty="0" smtClean="0"/>
              <a:t>executed as per the project plan. You must remember that every step would be assigned</a:t>
            </a:r>
          </a:p>
          <a:p>
            <a:r>
              <a:rPr lang="en-US" dirty="0" smtClean="0"/>
              <a:t>some duration, that you must complete this job or this step in one month. We will also</a:t>
            </a:r>
          </a:p>
          <a:p>
            <a:r>
              <a:rPr lang="en-US" dirty="0" smtClean="0"/>
              <a:t>identify the effort required; we will identify the resources needed, and the constraints. All</a:t>
            </a:r>
          </a:p>
          <a:p>
            <a:r>
              <a:rPr lang="en-US" dirty="0" smtClean="0"/>
              <a:t>these are inputs which come from the project management into the step. These are the</a:t>
            </a:r>
          </a:p>
          <a:p>
            <a:r>
              <a:rPr lang="en-US" dirty="0" smtClean="0"/>
              <a:t>goals that the execution of the step should identify or meet. It must produce information</a:t>
            </a:r>
          </a:p>
          <a:p>
            <a:r>
              <a:rPr lang="en-US" dirty="0" smtClean="0"/>
              <a:t>for the management. Every step is not executed in isolation, but it is part of the overall</a:t>
            </a:r>
          </a:p>
          <a:p>
            <a:r>
              <a:rPr lang="en-US" dirty="0" smtClean="0"/>
              <a:t>process. It must produce some information which the management can use, so that</a:t>
            </a:r>
          </a:p>
          <a:p>
            <a:r>
              <a:rPr lang="en-US" dirty="0" smtClean="0"/>
              <a:t>corrective actions can be taken.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…………………………..</a:t>
            </a:r>
          </a:p>
          <a:p>
            <a:endParaRPr lang="en-US" dirty="0" smtClean="0"/>
          </a:p>
          <a:p>
            <a:r>
              <a:rPr lang="en-US" dirty="0" smtClean="0"/>
              <a:t>Then we will see how steps can be combined to construct such good processes. Now first</a:t>
            </a:r>
          </a:p>
          <a:p>
            <a:r>
              <a:rPr lang="en-US" dirty="0" smtClean="0"/>
              <a:t>criteria that we see here is that the process should be very precisely defined. There should</a:t>
            </a:r>
          </a:p>
          <a:p>
            <a:r>
              <a:rPr lang="en-US" dirty="0" smtClean="0"/>
              <a:t>be no ambiguity about what is to be done, when and how. That means each step which</a:t>
            </a:r>
          </a:p>
          <a:p>
            <a:r>
              <a:rPr lang="en-US" dirty="0" smtClean="0"/>
              <a:t>defines the process has a very precise meaning.</a:t>
            </a:r>
          </a:p>
          <a:p>
            <a:endParaRPr lang="en-US" dirty="0" smtClean="0"/>
          </a:p>
          <a:p>
            <a:r>
              <a:rPr lang="en-US" dirty="0" smtClean="0"/>
              <a:t>Finally end up with process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2D75-B72E-4F6A-87D4-F20D7A5141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9073-A30D-4C8D-B750-F736EB6E042F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FF00-95DA-4269-B541-38081F87B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CS3004D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00928" cy="1752600"/>
          </a:xfrm>
        </p:spPr>
        <p:txBody>
          <a:bodyPr/>
          <a:lstStyle/>
          <a:p>
            <a:r>
              <a:rPr lang="en-IN" dirty="0" smtClean="0"/>
              <a:t>SDLC – Software Development Life Cycle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57166"/>
            <a:ext cx="1905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Phase --- Feasibility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of problem and reasons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 to answer:</a:t>
            </a:r>
          </a:p>
          <a:p>
            <a:r>
              <a:rPr lang="en-US" dirty="0" smtClean="0"/>
              <a:t> Are there feasible solutions?</a:t>
            </a:r>
          </a:p>
          <a:p>
            <a:r>
              <a:rPr lang="en-US" dirty="0" smtClean="0"/>
              <a:t>Is the problem worth solving?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Look at cost-benefit analysis; </a:t>
            </a:r>
            <a:r>
              <a:rPr lang="en-US" dirty="0" smtClean="0"/>
              <a:t>efforts</a:t>
            </a:r>
          </a:p>
          <a:p>
            <a:pPr>
              <a:buNone/>
            </a:pPr>
            <a:r>
              <a:rPr lang="en-US" dirty="0" smtClean="0"/>
              <a:t>Thorough review on report</a:t>
            </a:r>
          </a:p>
          <a:p>
            <a:pPr>
              <a:buNone/>
            </a:pPr>
            <a:r>
              <a:rPr lang="en-US" dirty="0" smtClean="0"/>
              <a:t>Best time to stop the project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Economical</a:t>
            </a:r>
          </a:p>
          <a:p>
            <a:r>
              <a:rPr lang="en-US" dirty="0" smtClean="0"/>
              <a:t>Technical</a:t>
            </a:r>
          </a:p>
          <a:p>
            <a:r>
              <a:rPr lang="en-US" dirty="0" smtClean="0"/>
              <a:t>Operational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–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costs</a:t>
            </a:r>
          </a:p>
          <a:p>
            <a:r>
              <a:rPr lang="en-US" dirty="0" smtClean="0"/>
              <a:t>Types of benefits</a:t>
            </a:r>
          </a:p>
          <a:p>
            <a:r>
              <a:rPr lang="en-US" dirty="0" smtClean="0"/>
              <a:t>Estimation in early stage; challenging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brief statement of the problem; System </a:t>
            </a:r>
            <a:r>
              <a:rPr lang="en-US" dirty="0" smtClean="0"/>
              <a:t>environment</a:t>
            </a:r>
            <a:endParaRPr lang="en-US" dirty="0" smtClean="0"/>
          </a:p>
          <a:p>
            <a:r>
              <a:rPr lang="en-US" dirty="0" smtClean="0"/>
              <a:t>Important findings and recommendations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System description</a:t>
            </a:r>
          </a:p>
          <a:p>
            <a:r>
              <a:rPr lang="en-US" dirty="0" smtClean="0"/>
              <a:t>Cost-benefit analysis</a:t>
            </a:r>
          </a:p>
          <a:p>
            <a:r>
              <a:rPr lang="en-US" dirty="0" smtClean="0"/>
              <a:t>Evaluation of technical risk</a:t>
            </a:r>
          </a:p>
          <a:p>
            <a:r>
              <a:rPr lang="en-US" dirty="0" smtClean="0"/>
              <a:t>Legal </a:t>
            </a:r>
            <a:r>
              <a:rPr lang="en-US" dirty="0" smtClean="0"/>
              <a:t>consequences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user’s requirement in detail</a:t>
            </a:r>
          </a:p>
          <a:p>
            <a:r>
              <a:rPr lang="en-US" dirty="0" smtClean="0"/>
              <a:t>Objective is to determine what he system must do to solve the problem (without describing how)</a:t>
            </a:r>
          </a:p>
          <a:p>
            <a:r>
              <a:rPr lang="en-US" dirty="0" smtClean="0"/>
              <a:t>Produces SRS document</a:t>
            </a:r>
          </a:p>
          <a:p>
            <a:r>
              <a:rPr lang="en-US" dirty="0" smtClean="0"/>
              <a:t>Incorrect, incomplete, inconsistent, ambiguous SRS often results in project failure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Challenging</a:t>
            </a:r>
          </a:p>
          <a:p>
            <a:pPr lvl="1"/>
            <a:r>
              <a:rPr lang="en-US" dirty="0" smtClean="0"/>
              <a:t>Users may not know exactly what is needed</a:t>
            </a:r>
          </a:p>
          <a:p>
            <a:pPr lvl="1"/>
            <a:r>
              <a:rPr lang="en-US" dirty="0" smtClean="0"/>
              <a:t>Users may change their mind over time</a:t>
            </a:r>
          </a:p>
          <a:p>
            <a:pPr lvl="1"/>
            <a:r>
              <a:rPr lang="en-US" dirty="0" smtClean="0"/>
              <a:t>Users may have conflicting demands</a:t>
            </a:r>
          </a:p>
          <a:p>
            <a:pPr lvl="1"/>
            <a:r>
              <a:rPr lang="en-US" dirty="0" smtClean="0"/>
              <a:t>Analyst has no </a:t>
            </a:r>
            <a:r>
              <a:rPr lang="en-US" smtClean="0"/>
              <a:t>or limited </a:t>
            </a:r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Client may be different from the user</a:t>
            </a:r>
          </a:p>
          <a:p>
            <a:pPr lvl="1"/>
            <a:r>
              <a:rPr lang="en-US" dirty="0" smtClean="0"/>
              <a:t>Users may not be capable to differentiate between what is possible and what is impractical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dirty="0" smtClean="0"/>
              <a:t>Software applications can be simple or complex</a:t>
            </a:r>
          </a:p>
          <a:p>
            <a:r>
              <a:rPr lang="en-US" dirty="0" smtClean="0"/>
              <a:t>Our aim is to build successful software products</a:t>
            </a:r>
          </a:p>
          <a:p>
            <a:r>
              <a:rPr lang="en-US" dirty="0" smtClean="0"/>
              <a:t>Large software projects are challenging</a:t>
            </a:r>
          </a:p>
          <a:p>
            <a:r>
              <a:rPr lang="en-US" dirty="0" smtClean="0"/>
              <a:t>Ad hoc software development can result in failures</a:t>
            </a:r>
          </a:p>
          <a:p>
            <a:r>
              <a:rPr lang="en-US" dirty="0" smtClean="0"/>
              <a:t>Engineering approach is essential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Approach for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the cost and effort involved</a:t>
            </a:r>
          </a:p>
          <a:p>
            <a:r>
              <a:rPr lang="en-US" dirty="0" smtClean="0"/>
              <a:t>Should plan and schedule the work. </a:t>
            </a:r>
          </a:p>
          <a:p>
            <a:r>
              <a:rPr lang="en-US" dirty="0" smtClean="0"/>
              <a:t>Should involve users in defining requirements, what exactly is expected from the software. </a:t>
            </a:r>
          </a:p>
          <a:p>
            <a:r>
              <a:rPr lang="en-US" dirty="0" smtClean="0"/>
              <a:t>Should identify the stages in the development. </a:t>
            </a:r>
          </a:p>
          <a:p>
            <a:r>
              <a:rPr lang="en-US" dirty="0" smtClean="0"/>
              <a:t>Should define clear milestones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en-US" dirty="0" smtClean="0"/>
              <a:t>Process defines a set of steps</a:t>
            </a:r>
          </a:p>
          <a:p>
            <a:r>
              <a:rPr lang="en-US" dirty="0" smtClean="0"/>
              <a:t>These steps need to be carried out in a particular order</a:t>
            </a:r>
          </a:p>
          <a:p>
            <a:r>
              <a:rPr lang="en-US" dirty="0" smtClean="0"/>
              <a:t>Different types of processes in a software domain</a:t>
            </a:r>
          </a:p>
          <a:p>
            <a:pPr lvl="1"/>
            <a:r>
              <a:rPr lang="en-US" dirty="0" smtClean="0"/>
              <a:t>process for software development</a:t>
            </a:r>
          </a:p>
          <a:p>
            <a:pPr lvl="1"/>
            <a:r>
              <a:rPr lang="en-US" dirty="0" smtClean="0"/>
              <a:t>Process for managing the project</a:t>
            </a:r>
          </a:p>
          <a:p>
            <a:pPr lvl="1"/>
            <a:r>
              <a:rPr lang="en-US" dirty="0" smtClean="0"/>
              <a:t>Process for change and configuration management</a:t>
            </a:r>
          </a:p>
          <a:p>
            <a:pPr lvl="1"/>
            <a:r>
              <a:rPr lang="en-US" dirty="0" smtClean="0"/>
              <a:t>Process for managing the above processes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in a 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defined objective</a:t>
            </a:r>
          </a:p>
          <a:p>
            <a:r>
              <a:rPr lang="en-US" dirty="0" smtClean="0"/>
              <a:t>Well defined inputs and outputs</a:t>
            </a:r>
          </a:p>
          <a:p>
            <a:r>
              <a:rPr lang="en-US" dirty="0" smtClean="0"/>
              <a:t>Entry and Exit criteria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Software Development Life Cycle.</a:t>
            </a:r>
          </a:p>
          <a:p>
            <a:r>
              <a:rPr lang="en-US" dirty="0" smtClean="0"/>
              <a:t>So SDLC is the process which helps to develop good quality software products</a:t>
            </a:r>
          </a:p>
          <a:p>
            <a:r>
              <a:rPr lang="en-US" dirty="0" smtClean="0"/>
              <a:t> SDLC is composed of a number of clearly defined and distinct work steps or phases</a:t>
            </a:r>
          </a:p>
          <a:p>
            <a:r>
              <a:rPr lang="en-US" dirty="0" smtClean="0"/>
              <a:t>A number of SDLC models or process models have been created such as Waterfall, Spiral 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 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Archival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dirty="0" smtClean="0"/>
              <a:t>“ What is the problem “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Ensure there exists a problem to be solved</a:t>
            </a:r>
          </a:p>
          <a:p>
            <a:r>
              <a:rPr lang="en-US" dirty="0" smtClean="0"/>
              <a:t>Define goal</a:t>
            </a:r>
          </a:p>
          <a:p>
            <a:r>
              <a:rPr lang="en-US" dirty="0" smtClean="0"/>
              <a:t>Usually short and quick</a:t>
            </a:r>
          </a:p>
          <a:p>
            <a:r>
              <a:rPr lang="en-US" dirty="0" smtClean="0"/>
              <a:t>Categorizing problem</a:t>
            </a:r>
          </a:p>
          <a:p>
            <a:r>
              <a:rPr lang="en-US" dirty="0" smtClean="0"/>
              <a:t>Avoid </a:t>
            </a:r>
            <a:r>
              <a:rPr lang="en-US" dirty="0" smtClean="0"/>
              <a:t>misunderstanding</a:t>
            </a:r>
          </a:p>
          <a:p>
            <a:r>
              <a:rPr lang="en-US" dirty="0" smtClean="0"/>
              <a:t>Identifying cause of the problem</a:t>
            </a:r>
          </a:p>
          <a:p>
            <a:r>
              <a:rPr lang="en-US" dirty="0" smtClean="0"/>
              <a:t>Checking cost-effectiveness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Project objective</a:t>
            </a:r>
          </a:p>
          <a:p>
            <a:r>
              <a:rPr lang="en-US" dirty="0" smtClean="0"/>
              <a:t>Preliminary Ideas</a:t>
            </a:r>
          </a:p>
          <a:p>
            <a:r>
              <a:rPr lang="en-US" dirty="0" smtClean="0"/>
              <a:t>Time and Cost for Feasibility Study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3130</Words>
  <Application>Microsoft Office PowerPoint</Application>
  <PresentationFormat>On-screen Show (4:3)</PresentationFormat>
  <Paragraphs>308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CS3004D Software Engineering</vt:lpstr>
      <vt:lpstr>Introduction</vt:lpstr>
      <vt:lpstr>Engineering Approach for Software</vt:lpstr>
      <vt:lpstr>Software Process</vt:lpstr>
      <vt:lpstr>Step in a Software Process</vt:lpstr>
      <vt:lpstr>Software Development Process</vt:lpstr>
      <vt:lpstr>Software Development Life Cycle</vt:lpstr>
      <vt:lpstr>Problem Definition</vt:lpstr>
      <vt:lpstr>Problem Definition Document</vt:lpstr>
      <vt:lpstr>Next Phase --- Feasibility Study</vt:lpstr>
      <vt:lpstr>Types of Feasibility Study</vt:lpstr>
      <vt:lpstr>Cost – Benefit Analysis</vt:lpstr>
      <vt:lpstr>Feasibility Report</vt:lpstr>
      <vt:lpstr>Requirements Analysis</vt:lpstr>
      <vt:lpstr>Requirement Analysis 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966548998564</dc:creator>
  <cp:lastModifiedBy>Manu</cp:lastModifiedBy>
  <cp:revision>146</cp:revision>
  <dcterms:created xsi:type="dcterms:W3CDTF">2020-01-05T23:56:00Z</dcterms:created>
  <dcterms:modified xsi:type="dcterms:W3CDTF">2021-01-22T00:45:57Z</dcterms:modified>
</cp:coreProperties>
</file>