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4" r:id="rId3"/>
    <p:sldId id="265" r:id="rId4"/>
    <p:sldId id="268" r:id="rId5"/>
    <p:sldId id="269" r:id="rId6"/>
    <p:sldId id="270" r:id="rId7"/>
    <p:sldId id="271" r:id="rId8"/>
    <p:sldId id="272" r:id="rId9"/>
    <p:sldId id="266" r:id="rId10"/>
    <p:sldId id="273" r:id="rId11"/>
    <p:sldId id="267" r:id="rId12"/>
    <p:sldId id="274" r:id="rId13"/>
    <p:sldId id="275" r:id="rId14"/>
    <p:sldId id="277" r:id="rId15"/>
    <p:sldId id="276" r:id="rId16"/>
    <p:sldId id="25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361" autoAdjust="0"/>
    <p:restoredTop sz="68402" autoAdjust="0"/>
  </p:normalViewPr>
  <p:slideViewPr>
    <p:cSldViewPr>
      <p:cViewPr>
        <p:scale>
          <a:sx n="60" d="100"/>
          <a:sy n="60" d="100"/>
        </p:scale>
        <p:origin x="-1662" y="15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0CBDDE-B412-41D5-87B1-EF99DB597202}" type="datetimeFigureOut">
              <a:rPr lang="en-US" smtClean="0"/>
              <a:pPr/>
              <a:t>1/25/2021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982D75-B72E-4F6A-87D4-F20D7A5141E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en.wikipedia.org/wiki/Agile_software_development" TargetMode="External"/><Relationship Id="rId3" Type="http://schemas.openxmlformats.org/officeDocument/2006/relationships/hyperlink" Target="https://www.guru99.com/performance-testing.html" TargetMode="External"/><Relationship Id="rId7" Type="http://schemas.openxmlformats.org/officeDocument/2006/relationships/hyperlink" Target="https://en.wikipedia.org/wiki/Software_development_process"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en.wikipedia.org/wiki/Software_testing" TargetMode="External"/><Relationship Id="rId5" Type="http://schemas.openxmlformats.org/officeDocument/2006/relationships/hyperlink" Target="https://en.wikipedia.org/wiki/Software_bug" TargetMode="External"/><Relationship Id="rId4" Type="http://schemas.openxmlformats.org/officeDocument/2006/relationships/hyperlink" Target="https://en.wikipedia.org/wiki/Operating_environmen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A982D75-B72E-4F6A-87D4-F20D7A5141E1}"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A982D75-B72E-4F6A-87D4-F20D7A5141E1}"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The coding is the process of transforming the design of a system into a computer language format. This coding phase of software development is concerned with software translating design specification into the source code. It is necessary to write source code &amp; internal documentation so that conformance of the code to its specification can be easily verified.</a:t>
            </a:r>
          </a:p>
          <a:p>
            <a:r>
              <a:rPr lang="en-US" sz="1200" b="0" i="0" kern="1200" dirty="0" smtClean="0">
                <a:solidFill>
                  <a:schemeClr val="tx1"/>
                </a:solidFill>
                <a:latin typeface="+mn-lt"/>
                <a:ea typeface="+mn-ea"/>
                <a:cs typeface="+mn-cs"/>
              </a:rPr>
              <a:t>Coding is done by the coder or programmers who are independent people than the designer. The goal is not to reduce the effort and cost of the coding phase, but to cut to the cost of a later stage. The cost of testing and maintenance can be significantly reduced with efficient coding.</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Goals of Coding</a:t>
            </a:r>
          </a:p>
          <a:p>
            <a:r>
              <a:rPr lang="en-US" sz="1200" b="1" i="0" kern="1200" dirty="0" smtClean="0">
                <a:solidFill>
                  <a:schemeClr val="tx1"/>
                </a:solidFill>
                <a:latin typeface="+mn-lt"/>
                <a:ea typeface="+mn-ea"/>
                <a:cs typeface="+mn-cs"/>
              </a:rPr>
              <a:t>To translate the design of system into a computer language format:</a:t>
            </a:r>
            <a:r>
              <a:rPr lang="en-US" sz="1200" b="0" i="0" kern="1200" dirty="0" smtClean="0">
                <a:solidFill>
                  <a:schemeClr val="tx1"/>
                </a:solidFill>
                <a:latin typeface="+mn-lt"/>
                <a:ea typeface="+mn-ea"/>
                <a:cs typeface="+mn-cs"/>
              </a:rPr>
              <a:t> The coding is the process of transforming the design of a system into a computer language format, which can be executed by a computer and that perform tasks as specified by the design of operation during the design phase.</a:t>
            </a:r>
          </a:p>
          <a:p>
            <a:r>
              <a:rPr lang="en-US" sz="1200" b="1" i="0" kern="1200" dirty="0" smtClean="0">
                <a:solidFill>
                  <a:schemeClr val="tx1"/>
                </a:solidFill>
                <a:latin typeface="+mn-lt"/>
                <a:ea typeface="+mn-ea"/>
                <a:cs typeface="+mn-cs"/>
              </a:rPr>
              <a:t>To reduce the cost of later phases:</a:t>
            </a:r>
            <a:r>
              <a:rPr lang="en-US" sz="1200" b="0" i="0" kern="1200" dirty="0" smtClean="0">
                <a:solidFill>
                  <a:schemeClr val="tx1"/>
                </a:solidFill>
                <a:latin typeface="+mn-lt"/>
                <a:ea typeface="+mn-ea"/>
                <a:cs typeface="+mn-cs"/>
              </a:rPr>
              <a:t> The cost of testing and maintenance can be significantly reduced with efficient coding.</a:t>
            </a:r>
          </a:p>
          <a:p>
            <a:r>
              <a:rPr lang="en-US" sz="1200" b="1" i="0" kern="1200" dirty="0" smtClean="0">
                <a:solidFill>
                  <a:schemeClr val="tx1"/>
                </a:solidFill>
                <a:latin typeface="+mn-lt"/>
                <a:ea typeface="+mn-ea"/>
                <a:cs typeface="+mn-cs"/>
              </a:rPr>
              <a:t>Making the program more readable:</a:t>
            </a:r>
            <a:r>
              <a:rPr lang="en-US" sz="1200" b="0" i="0" kern="1200" dirty="0" smtClean="0">
                <a:solidFill>
                  <a:schemeClr val="tx1"/>
                </a:solidFill>
                <a:latin typeface="+mn-lt"/>
                <a:ea typeface="+mn-ea"/>
                <a:cs typeface="+mn-cs"/>
              </a:rPr>
              <a:t> Program should be easy to read and understand. It increases code understanding having readability and understandability as a clear objective of the coding activity can itself help in producing more maintainable software.</a:t>
            </a:r>
          </a:p>
          <a:p>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Indentation:</a:t>
            </a:r>
            <a:r>
              <a:rPr lang="en-US" sz="1200" b="0" i="0" kern="1200" dirty="0" smtClean="0">
                <a:solidFill>
                  <a:schemeClr val="tx1"/>
                </a:solidFill>
                <a:latin typeface="+mn-lt"/>
                <a:ea typeface="+mn-ea"/>
                <a:cs typeface="+mn-cs"/>
              </a:rPr>
              <a:t> Proper and consistent indentation is essential in producing easy to read and maintainable programs.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Indentation should be used to:</a:t>
            </a:r>
          </a:p>
          <a:p>
            <a:pPr lvl="1"/>
            <a:r>
              <a:rPr lang="en-US" sz="1200" b="0" i="0" kern="1200" dirty="0" smtClean="0">
                <a:solidFill>
                  <a:schemeClr val="tx1"/>
                </a:solidFill>
                <a:latin typeface="+mn-lt"/>
                <a:ea typeface="+mn-ea"/>
                <a:cs typeface="+mn-cs"/>
              </a:rPr>
              <a:t>Emphasize the body of a control structure such as a loop or a select statement.</a:t>
            </a:r>
          </a:p>
          <a:p>
            <a:pPr lvl="1"/>
            <a:r>
              <a:rPr lang="en-US" sz="1200" b="0" i="0" kern="1200" dirty="0" smtClean="0">
                <a:solidFill>
                  <a:schemeClr val="tx1"/>
                </a:solidFill>
                <a:latin typeface="+mn-lt"/>
                <a:ea typeface="+mn-ea"/>
                <a:cs typeface="+mn-cs"/>
              </a:rPr>
              <a:t>Emphasize the body of a conditional statement</a:t>
            </a:r>
          </a:p>
          <a:p>
            <a:pPr lvl="1"/>
            <a:r>
              <a:rPr lang="en-US" sz="1200" b="0" i="0" kern="1200" dirty="0" smtClean="0">
                <a:solidFill>
                  <a:schemeClr val="tx1"/>
                </a:solidFill>
                <a:latin typeface="+mn-lt"/>
                <a:ea typeface="+mn-ea"/>
                <a:cs typeface="+mn-cs"/>
              </a:rPr>
              <a:t>Emphasize a new scope block</a:t>
            </a:r>
          </a:p>
          <a:p>
            <a:r>
              <a:rPr lang="en-US" sz="1200" b="1" i="0" kern="1200" dirty="0" smtClean="0">
                <a:solidFill>
                  <a:schemeClr val="tx1"/>
                </a:solidFill>
                <a:latin typeface="+mn-lt"/>
                <a:ea typeface="+mn-ea"/>
                <a:cs typeface="+mn-cs"/>
              </a:rPr>
              <a:t>Inline comments:</a:t>
            </a:r>
            <a:r>
              <a:rPr lang="en-US" sz="1200" b="0" i="0" kern="1200" dirty="0" smtClean="0">
                <a:solidFill>
                  <a:schemeClr val="tx1"/>
                </a:solidFill>
                <a:latin typeface="+mn-lt"/>
                <a:ea typeface="+mn-ea"/>
                <a:cs typeface="+mn-cs"/>
              </a:rPr>
              <a:t> Inline comments analyze the functioning of the subroutine, or key aspects of the algorithm shall be frequently used.</a:t>
            </a:r>
          </a:p>
          <a:p>
            <a:r>
              <a:rPr lang="en-US" sz="1200" b="1" i="0" kern="1200" dirty="0" smtClean="0">
                <a:solidFill>
                  <a:schemeClr val="tx1"/>
                </a:solidFill>
                <a:latin typeface="+mn-lt"/>
                <a:ea typeface="+mn-ea"/>
                <a:cs typeface="+mn-cs"/>
              </a:rPr>
              <a:t>Rules for limiting the use of global:</a:t>
            </a:r>
            <a:r>
              <a:rPr lang="en-US" sz="1200" b="0" i="0" kern="1200" dirty="0" smtClean="0">
                <a:solidFill>
                  <a:schemeClr val="tx1"/>
                </a:solidFill>
                <a:latin typeface="+mn-lt"/>
                <a:ea typeface="+mn-ea"/>
                <a:cs typeface="+mn-cs"/>
              </a:rPr>
              <a:t> These rules file what types of data can be declared global and what cannot.</a:t>
            </a:r>
          </a:p>
          <a:p>
            <a:r>
              <a:rPr lang="en-US" sz="1200" b="1" i="0" kern="1200" dirty="0" smtClean="0">
                <a:solidFill>
                  <a:schemeClr val="tx1"/>
                </a:solidFill>
                <a:latin typeface="+mn-lt"/>
                <a:ea typeface="+mn-ea"/>
                <a:cs typeface="+mn-cs"/>
              </a:rPr>
              <a:t>Structured Programming:</a:t>
            </a:r>
            <a:r>
              <a:rPr lang="en-US" sz="1200" b="0" i="0" kern="1200" dirty="0" smtClean="0">
                <a:solidFill>
                  <a:schemeClr val="tx1"/>
                </a:solidFill>
                <a:latin typeface="+mn-lt"/>
                <a:ea typeface="+mn-ea"/>
                <a:cs typeface="+mn-cs"/>
              </a:rPr>
              <a:t> Structured (or Modular) Programming methods shall be used. "GOTO" statements shall not be used as they lead to "spaghetti" code, which is hard to read and maintain, except as outlined line in the FORTRAN Standards and Guidelines.</a:t>
            </a:r>
          </a:p>
          <a:p>
            <a:r>
              <a:rPr lang="en-US" sz="1200" b="1" i="0" kern="1200" dirty="0" smtClean="0">
                <a:solidFill>
                  <a:schemeClr val="tx1"/>
                </a:solidFill>
                <a:latin typeface="+mn-lt"/>
                <a:ea typeface="+mn-ea"/>
                <a:cs typeface="+mn-cs"/>
              </a:rPr>
              <a:t>Naming conventions for global variables, local variables, and constant identifiers:</a:t>
            </a:r>
            <a:r>
              <a:rPr lang="en-US" sz="1200" b="0" i="0" kern="1200" dirty="0" smtClean="0">
                <a:solidFill>
                  <a:schemeClr val="tx1"/>
                </a:solidFill>
                <a:latin typeface="+mn-lt"/>
                <a:ea typeface="+mn-ea"/>
                <a:cs typeface="+mn-cs"/>
              </a:rPr>
              <a:t> A possible naming convention can be that global variable names always begin with a capital letter, local variable names are made of small letters, and constant names are always capital letters.</a:t>
            </a:r>
          </a:p>
          <a:p>
            <a:r>
              <a:rPr lang="en-US" sz="1200" b="1" i="0" kern="1200" dirty="0" smtClean="0">
                <a:solidFill>
                  <a:schemeClr val="tx1"/>
                </a:solidFill>
                <a:latin typeface="+mn-lt"/>
                <a:ea typeface="+mn-ea"/>
                <a:cs typeface="+mn-cs"/>
              </a:rPr>
              <a:t>Error return conventions and exception handling system:</a:t>
            </a:r>
            <a:r>
              <a:rPr lang="en-US" sz="1200" b="0" i="0" kern="1200" dirty="0" smtClean="0">
                <a:solidFill>
                  <a:schemeClr val="tx1"/>
                </a:solidFill>
                <a:latin typeface="+mn-lt"/>
                <a:ea typeface="+mn-ea"/>
                <a:cs typeface="+mn-cs"/>
              </a:rPr>
              <a:t> Different functions in a program report the way error conditions are handled should be standard within an organization. For example, different tasks while encountering an error condition should either return a 0 or 1 consistently.</a:t>
            </a:r>
          </a:p>
          <a:p>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A982D75-B72E-4F6A-87D4-F20D7A5141E1}" type="slidenum">
              <a:rPr lang="en-US" smtClean="0"/>
              <a:pPr/>
              <a:t>11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i="0" kern="1200" dirty="0" smtClean="0">
                <a:solidFill>
                  <a:schemeClr val="tx1"/>
                </a:solidFill>
                <a:latin typeface="+mn-lt"/>
                <a:ea typeface="+mn-ea"/>
                <a:cs typeface="+mn-cs"/>
              </a:rPr>
              <a:t>Software Testing is Important</a:t>
            </a:r>
            <a:r>
              <a:rPr lang="en-US" sz="1200" b="0" i="0" kern="1200" dirty="0" smtClean="0">
                <a:solidFill>
                  <a:schemeClr val="tx1"/>
                </a:solidFill>
                <a:latin typeface="+mn-lt"/>
                <a:ea typeface="+mn-ea"/>
                <a:cs typeface="+mn-cs"/>
              </a:rPr>
              <a:t> because if there are any bugs or errors in the software, it can be identified early and can be solved before delivery of the software product. Properly tested software product ensures reliability, security and high performance which further results in time saving, cost effectiveness and customer satisfaction</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 process of evaluating a software product to find whether the current software product meets the required conditions or not. The testing process involves evaluating the features of the software product for requirements in terms of any missing requirements, bugs or errors, security, reliability and performance</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Typically Testing is classified into three categories.</a:t>
            </a:r>
          </a:p>
          <a:p>
            <a:r>
              <a:rPr lang="en-US" sz="1200" b="0" i="0" kern="1200" dirty="0" smtClean="0">
                <a:solidFill>
                  <a:schemeClr val="tx1"/>
                </a:solidFill>
                <a:latin typeface="+mn-lt"/>
                <a:ea typeface="+mn-ea"/>
                <a:cs typeface="+mn-cs"/>
              </a:rPr>
              <a:t>Functional Testing</a:t>
            </a:r>
          </a:p>
          <a:p>
            <a:r>
              <a:rPr lang="en-US" sz="1200" b="0" i="0" kern="1200" dirty="0" smtClean="0">
                <a:solidFill>
                  <a:schemeClr val="tx1"/>
                </a:solidFill>
                <a:latin typeface="+mn-lt"/>
                <a:ea typeface="+mn-ea"/>
                <a:cs typeface="+mn-cs"/>
              </a:rPr>
              <a:t>Non-Functional Testing or </a:t>
            </a:r>
            <a:r>
              <a:rPr lang="en-US" sz="1200" b="0" i="0" u="none" strike="noStrike" kern="1200" dirty="0" smtClean="0">
                <a:solidFill>
                  <a:schemeClr val="tx1"/>
                </a:solidFill>
                <a:latin typeface="+mn-lt"/>
                <a:ea typeface="+mn-ea"/>
                <a:cs typeface="+mn-cs"/>
                <a:hlinkClick r:id="rId3"/>
              </a:rPr>
              <a:t>Performance Testing</a:t>
            </a: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Maintenance (Regression and Maintenance)</a:t>
            </a:r>
          </a:p>
          <a:p>
            <a:endParaRPr lang="en-US" dirty="0" smtClean="0"/>
          </a:p>
          <a:p>
            <a:r>
              <a:rPr lang="en-US" sz="1200" b="0" i="0" kern="1200" dirty="0" smtClean="0">
                <a:solidFill>
                  <a:schemeClr val="tx1"/>
                </a:solidFill>
                <a:latin typeface="+mn-lt"/>
                <a:ea typeface="+mn-ea"/>
                <a:cs typeface="+mn-cs"/>
              </a:rPr>
              <a:t>Software testing involves the execution of a software component or system component to evaluate one or more properties of interest. In general, these properties indicate the extent to which the component or system under test:</a:t>
            </a:r>
          </a:p>
          <a:p>
            <a:r>
              <a:rPr lang="en-US" sz="1200" b="0" i="0" kern="1200" dirty="0" smtClean="0">
                <a:solidFill>
                  <a:schemeClr val="tx1"/>
                </a:solidFill>
                <a:latin typeface="+mn-lt"/>
                <a:ea typeface="+mn-ea"/>
                <a:cs typeface="+mn-cs"/>
              </a:rPr>
              <a:t>meets the requirements that guided its design and development,</a:t>
            </a:r>
          </a:p>
          <a:p>
            <a:r>
              <a:rPr lang="en-US" sz="1200" b="0" i="0" kern="1200" dirty="0" smtClean="0">
                <a:solidFill>
                  <a:schemeClr val="tx1"/>
                </a:solidFill>
                <a:latin typeface="+mn-lt"/>
                <a:ea typeface="+mn-ea"/>
                <a:cs typeface="+mn-cs"/>
              </a:rPr>
              <a:t>responds correctly to all kinds of inputs,</a:t>
            </a:r>
          </a:p>
          <a:p>
            <a:r>
              <a:rPr lang="en-US" sz="1200" b="0" i="0" kern="1200" dirty="0" smtClean="0">
                <a:solidFill>
                  <a:schemeClr val="tx1"/>
                </a:solidFill>
                <a:latin typeface="+mn-lt"/>
                <a:ea typeface="+mn-ea"/>
                <a:cs typeface="+mn-cs"/>
              </a:rPr>
              <a:t>performs its functions within an acceptable time,</a:t>
            </a:r>
          </a:p>
          <a:p>
            <a:r>
              <a:rPr lang="en-US" sz="1200" b="0" i="0" kern="1200" dirty="0" smtClean="0">
                <a:solidFill>
                  <a:schemeClr val="tx1"/>
                </a:solidFill>
                <a:latin typeface="+mn-lt"/>
                <a:ea typeface="+mn-ea"/>
                <a:cs typeface="+mn-cs"/>
              </a:rPr>
              <a:t>is sufficiently usable,</a:t>
            </a:r>
          </a:p>
          <a:p>
            <a:r>
              <a:rPr lang="en-US" sz="1200" b="0" i="0" kern="1200" dirty="0" smtClean="0">
                <a:solidFill>
                  <a:schemeClr val="tx1"/>
                </a:solidFill>
                <a:latin typeface="+mn-lt"/>
                <a:ea typeface="+mn-ea"/>
                <a:cs typeface="+mn-cs"/>
              </a:rPr>
              <a:t>can be installed and run in its intended </a:t>
            </a:r>
            <a:r>
              <a:rPr lang="en-US" sz="1200" b="0" i="0" u="none" strike="noStrike" kern="1200" dirty="0" smtClean="0">
                <a:solidFill>
                  <a:schemeClr val="tx1"/>
                </a:solidFill>
                <a:latin typeface="+mn-lt"/>
                <a:ea typeface="+mn-ea"/>
                <a:cs typeface="+mn-cs"/>
                <a:hlinkClick r:id="rId4" tooltip="Operating environment"/>
              </a:rPr>
              <a:t>environments</a:t>
            </a:r>
            <a:r>
              <a:rPr lang="en-US" sz="1200" b="0" i="0" kern="1200" dirty="0" smtClean="0">
                <a:solidFill>
                  <a:schemeClr val="tx1"/>
                </a:solidFill>
                <a:latin typeface="+mn-lt"/>
                <a:ea typeface="+mn-ea"/>
                <a:cs typeface="+mn-cs"/>
              </a:rPr>
              <a:t>, and</a:t>
            </a:r>
          </a:p>
          <a:p>
            <a:r>
              <a:rPr lang="en-US" sz="1200" b="0" i="0" kern="1200" dirty="0" smtClean="0">
                <a:solidFill>
                  <a:schemeClr val="tx1"/>
                </a:solidFill>
                <a:latin typeface="+mn-lt"/>
                <a:ea typeface="+mn-ea"/>
                <a:cs typeface="+mn-cs"/>
              </a:rPr>
              <a:t>achieves the general result its stakeholders desire.</a:t>
            </a:r>
          </a:p>
          <a:p>
            <a:endParaRPr lang="en-US" dirty="0" smtClean="0"/>
          </a:p>
          <a:p>
            <a:r>
              <a:rPr lang="en-US" sz="1200" b="0" i="0" kern="1200" dirty="0" smtClean="0">
                <a:solidFill>
                  <a:schemeClr val="tx1"/>
                </a:solidFill>
                <a:latin typeface="+mn-lt"/>
                <a:ea typeface="+mn-ea"/>
                <a:cs typeface="+mn-cs"/>
              </a:rPr>
              <a:t>As the number of possible tests for even simple software components is practically infinite, all software testing uses some strategy to select tests that are feasible for the available time and resources. As a result, software testing typically (but not exclusively) attempts to execute a program or application with the intent of finding </a:t>
            </a:r>
            <a:r>
              <a:rPr lang="en-US" sz="1200" b="0" i="0" u="none" strike="noStrike" kern="1200" dirty="0" smtClean="0">
                <a:solidFill>
                  <a:schemeClr val="tx1"/>
                </a:solidFill>
                <a:latin typeface="+mn-lt"/>
                <a:ea typeface="+mn-ea"/>
                <a:cs typeface="+mn-cs"/>
                <a:hlinkClick r:id="rId5" tooltip="Software bug"/>
              </a:rPr>
              <a:t>software bugs</a:t>
            </a:r>
            <a:r>
              <a:rPr lang="en-US" sz="1200" b="0" i="0" kern="1200" dirty="0" smtClean="0">
                <a:solidFill>
                  <a:schemeClr val="tx1"/>
                </a:solidFill>
                <a:latin typeface="+mn-lt"/>
                <a:ea typeface="+mn-ea"/>
                <a:cs typeface="+mn-cs"/>
              </a:rPr>
              <a:t> (errors or other defects). The job of testing is an iterative process as when one bug is fixed, it can illuminate other, deeper bugs, or can even create new ones.</a:t>
            </a:r>
          </a:p>
          <a:p>
            <a:r>
              <a:rPr lang="en-US" sz="1200" b="0" i="0" kern="1200" dirty="0" smtClean="0">
                <a:solidFill>
                  <a:schemeClr val="tx1"/>
                </a:solidFill>
                <a:latin typeface="+mn-lt"/>
                <a:ea typeface="+mn-ea"/>
                <a:cs typeface="+mn-cs"/>
              </a:rPr>
              <a:t>Software testing can provide objective, independent information about the quality of software and risk of its failure to users or sponsors.</a:t>
            </a:r>
            <a:r>
              <a:rPr lang="en-US" sz="1200" b="0" i="0" u="none" strike="noStrike" kern="1200" baseline="30000" dirty="0" smtClean="0">
                <a:solidFill>
                  <a:schemeClr val="tx1"/>
                </a:solidFill>
                <a:latin typeface="+mn-lt"/>
                <a:ea typeface="+mn-ea"/>
                <a:cs typeface="+mn-cs"/>
                <a:hlinkClick r:id="rId6"/>
              </a:rPr>
              <a:t>[1]</a:t>
            </a: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Software testing can be conducted as soon as executable software (even if partially complete) exists. The </a:t>
            </a:r>
            <a:r>
              <a:rPr lang="en-US" sz="1200" b="0" i="0" u="none" strike="noStrike" kern="1200" dirty="0" smtClean="0">
                <a:solidFill>
                  <a:schemeClr val="tx1"/>
                </a:solidFill>
                <a:latin typeface="+mn-lt"/>
                <a:ea typeface="+mn-ea"/>
                <a:cs typeface="+mn-cs"/>
                <a:hlinkClick r:id="rId7" tooltip="Software development process"/>
              </a:rPr>
              <a:t>overall approach to software development</a:t>
            </a:r>
            <a:r>
              <a:rPr lang="en-US" sz="1200" b="0" i="0" kern="1200" dirty="0" smtClean="0">
                <a:solidFill>
                  <a:schemeClr val="tx1"/>
                </a:solidFill>
                <a:latin typeface="+mn-lt"/>
                <a:ea typeface="+mn-ea"/>
                <a:cs typeface="+mn-cs"/>
              </a:rPr>
              <a:t> often determines when and how testing is conducted. For example, in a phased process, most testing occurs after system requirements have been defined and then implemented in testable programs. In contrast, under an </a:t>
            </a:r>
            <a:r>
              <a:rPr lang="en-US" sz="1200" b="0" i="0" u="none" strike="noStrike" kern="1200" dirty="0" smtClean="0">
                <a:solidFill>
                  <a:schemeClr val="tx1"/>
                </a:solidFill>
                <a:latin typeface="+mn-lt"/>
                <a:ea typeface="+mn-ea"/>
                <a:cs typeface="+mn-cs"/>
                <a:hlinkClick r:id="rId8" tooltip="Agile software development"/>
              </a:rPr>
              <a:t>agile approach</a:t>
            </a:r>
            <a:r>
              <a:rPr lang="en-US" sz="1200" b="0" i="0" kern="1200" dirty="0" smtClean="0">
                <a:solidFill>
                  <a:schemeClr val="tx1"/>
                </a:solidFill>
                <a:latin typeface="+mn-lt"/>
                <a:ea typeface="+mn-ea"/>
                <a:cs typeface="+mn-cs"/>
              </a:rPr>
              <a:t>, requirements, programming, and testing are often done concurrently</a:t>
            </a:r>
          </a:p>
          <a:p>
            <a:endParaRPr lang="en-US" dirty="0"/>
          </a:p>
        </p:txBody>
      </p:sp>
      <p:sp>
        <p:nvSpPr>
          <p:cNvPr id="4" name="Slide Number Placeholder 3"/>
          <p:cNvSpPr>
            <a:spLocks noGrp="1"/>
          </p:cNvSpPr>
          <p:nvPr>
            <p:ph type="sldNum" sz="quarter" idx="10"/>
          </p:nvPr>
        </p:nvSpPr>
        <p:spPr/>
        <p:txBody>
          <a:bodyPr/>
          <a:lstStyle/>
          <a:p>
            <a:fld id="{FA982D75-B72E-4F6A-87D4-F20D7A5141E1}"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AD19073-A30D-4C8D-B750-F736EB6E042F}" type="datetimeFigureOut">
              <a:rPr lang="en-US" smtClean="0"/>
              <a:pPr/>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1DFF00-95DA-4269-B541-38081F87BF3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D19073-A30D-4C8D-B750-F736EB6E042F}" type="datetimeFigureOut">
              <a:rPr lang="en-US" smtClean="0"/>
              <a:pPr/>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1DFF00-95DA-4269-B541-38081F87BF3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D19073-A30D-4C8D-B750-F736EB6E042F}" type="datetimeFigureOut">
              <a:rPr lang="en-US" smtClean="0"/>
              <a:pPr/>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1DFF00-95DA-4269-B541-38081F87BF3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D19073-A30D-4C8D-B750-F736EB6E042F}" type="datetimeFigureOut">
              <a:rPr lang="en-US" smtClean="0"/>
              <a:pPr/>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1DFF00-95DA-4269-B541-38081F87BF3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D19073-A30D-4C8D-B750-F736EB6E042F}" type="datetimeFigureOut">
              <a:rPr lang="en-US" smtClean="0"/>
              <a:pPr/>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1DFF00-95DA-4269-B541-38081F87BF3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AD19073-A30D-4C8D-B750-F736EB6E042F}" type="datetimeFigureOut">
              <a:rPr lang="en-US" smtClean="0"/>
              <a:pPr/>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1DFF00-95DA-4269-B541-38081F87BF3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AD19073-A30D-4C8D-B750-F736EB6E042F}" type="datetimeFigureOut">
              <a:rPr lang="en-US" smtClean="0"/>
              <a:pPr/>
              <a:t>1/25/2021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1DFF00-95DA-4269-B541-38081F87BF3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D19073-A30D-4C8D-B750-F736EB6E042F}" type="datetimeFigureOut">
              <a:rPr lang="en-US" smtClean="0"/>
              <a:pPr/>
              <a:t>1/25/2021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1DFF00-95DA-4269-B541-38081F87BF3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D19073-A30D-4C8D-B750-F736EB6E042F}" type="datetimeFigureOut">
              <a:rPr lang="en-US" smtClean="0"/>
              <a:pPr/>
              <a:t>1/25/2021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1DFF00-95DA-4269-B541-38081F87BF3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D19073-A30D-4C8D-B750-F736EB6E042F}" type="datetimeFigureOut">
              <a:rPr lang="en-US" smtClean="0"/>
              <a:pPr/>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1DFF00-95DA-4269-B541-38081F87BF3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D19073-A30D-4C8D-B750-F736EB6E042F}" type="datetimeFigureOut">
              <a:rPr lang="en-US" smtClean="0"/>
              <a:pPr/>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1DFF00-95DA-4269-B541-38081F87BF3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D19073-A30D-4C8D-B750-F736EB6E042F}" type="datetimeFigureOut">
              <a:rPr lang="en-US" smtClean="0"/>
              <a:pPr/>
              <a:t>1/25/2021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1DFF00-95DA-4269-B541-38081F87BF3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CS3004D Software Engineering</a:t>
            </a:r>
            <a:endParaRPr lang="en-US" dirty="0"/>
          </a:p>
        </p:txBody>
      </p:sp>
      <p:sp>
        <p:nvSpPr>
          <p:cNvPr id="3" name="Subtitle 2"/>
          <p:cNvSpPr>
            <a:spLocks noGrp="1"/>
          </p:cNvSpPr>
          <p:nvPr>
            <p:ph type="subTitle" idx="1"/>
          </p:nvPr>
        </p:nvSpPr>
        <p:spPr>
          <a:xfrm>
            <a:off x="1371600" y="3886200"/>
            <a:ext cx="7200928" cy="1752600"/>
          </a:xfrm>
        </p:spPr>
        <p:txBody>
          <a:bodyPr/>
          <a:lstStyle/>
          <a:p>
            <a:r>
              <a:rPr lang="en-IN" dirty="0" smtClean="0"/>
              <a:t>SDLC – Software Development Life Cycle</a:t>
            </a:r>
          </a:p>
        </p:txBody>
      </p:sp>
      <p:pic>
        <p:nvPicPr>
          <p:cNvPr id="1026" name="Picture 2"/>
          <p:cNvPicPr>
            <a:picLocks noChangeAspect="1" noChangeArrowheads="1"/>
          </p:cNvPicPr>
          <p:nvPr/>
        </p:nvPicPr>
        <p:blipFill>
          <a:blip r:embed="rId3"/>
          <a:srcRect/>
          <a:stretch>
            <a:fillRect/>
          </a:stretch>
        </p:blipFill>
        <p:spPr bwMode="auto">
          <a:xfrm>
            <a:off x="3428992" y="357166"/>
            <a:ext cx="1905000" cy="2066925"/>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Goals</a:t>
            </a:r>
            <a:endParaRPr lang="en-US" dirty="0"/>
          </a:p>
        </p:txBody>
      </p:sp>
      <p:sp>
        <p:nvSpPr>
          <p:cNvPr id="3" name="Content Placeholder 2"/>
          <p:cNvSpPr>
            <a:spLocks noGrp="1"/>
          </p:cNvSpPr>
          <p:nvPr>
            <p:ph idx="1"/>
          </p:nvPr>
        </p:nvSpPr>
        <p:spPr/>
        <p:txBody>
          <a:bodyPr/>
          <a:lstStyle/>
          <a:p>
            <a:r>
              <a:rPr lang="en-US" dirty="0" smtClean="0"/>
              <a:t>Processing component</a:t>
            </a:r>
          </a:p>
          <a:p>
            <a:r>
              <a:rPr lang="en-US" dirty="0" smtClean="0"/>
              <a:t>Data component</a:t>
            </a:r>
          </a:p>
          <a:p>
            <a:r>
              <a:rPr lang="en-US" dirty="0" smtClean="0"/>
              <a:t>Different design paradigms</a:t>
            </a:r>
          </a:p>
          <a:p>
            <a:r>
              <a:rPr lang="en-US" dirty="0" smtClean="0"/>
              <a:t>System structure</a:t>
            </a:r>
          </a:p>
          <a:p>
            <a:pPr lvl="1"/>
            <a:r>
              <a:rPr lang="en-US" dirty="0" smtClean="0"/>
              <a:t>Decomposes the complex system</a:t>
            </a:r>
          </a:p>
          <a:p>
            <a:pPr lvl="1"/>
            <a:r>
              <a:rPr lang="en-US" dirty="0" smtClean="0"/>
              <a:t>Defines the subsystems or modules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a:xfrm>
            <a:off x="0" y="1600200"/>
            <a:ext cx="9144000" cy="4525963"/>
          </a:xfrm>
        </p:spPr>
        <p:txBody>
          <a:bodyPr>
            <a:normAutofit/>
          </a:bodyPr>
          <a:lstStyle/>
          <a:p>
            <a:r>
              <a:rPr lang="en-US" dirty="0" smtClean="0"/>
              <a:t>Coding are done</a:t>
            </a:r>
          </a:p>
          <a:p>
            <a:r>
              <a:rPr lang="en-US" dirty="0" smtClean="0"/>
              <a:t>Translating design specification into the source code</a:t>
            </a:r>
          </a:p>
          <a:p>
            <a:r>
              <a:rPr lang="en-US" dirty="0" smtClean="0"/>
              <a:t> Source code along with internal documentation</a:t>
            </a:r>
          </a:p>
          <a:p>
            <a:r>
              <a:rPr lang="en-US" dirty="0" smtClean="0"/>
              <a:t>To reduce the cost of later phases</a:t>
            </a:r>
          </a:p>
          <a:p>
            <a:r>
              <a:rPr lang="en-US" dirty="0" smtClean="0"/>
              <a:t>Making the program more readable</a:t>
            </a:r>
          </a:p>
          <a:p>
            <a:r>
              <a:rPr lang="en-US" dirty="0" smtClean="0"/>
              <a:t>General coding standards</a:t>
            </a:r>
          </a:p>
          <a:p>
            <a:pPr>
              <a:buNone/>
            </a:pPr>
            <a:endParaRPr lang="en-US" dirty="0" smtClean="0"/>
          </a:p>
          <a:p>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a:xfrm>
            <a:off x="214282" y="1600200"/>
            <a:ext cx="8929718" cy="4525963"/>
          </a:xfrm>
        </p:spPr>
        <p:txBody>
          <a:bodyPr>
            <a:normAutofit/>
          </a:bodyPr>
          <a:lstStyle/>
          <a:p>
            <a:r>
              <a:rPr lang="en-US" dirty="0" smtClean="0"/>
              <a:t>Testing is important because software bugs could be expensive or even dangerous.</a:t>
            </a:r>
          </a:p>
          <a:p>
            <a:r>
              <a:rPr lang="en-US" dirty="0" smtClean="0"/>
              <a:t> Process of evaluating </a:t>
            </a:r>
            <a:r>
              <a:rPr lang="en-US" dirty="0" smtClean="0"/>
              <a:t>whether </a:t>
            </a:r>
            <a:r>
              <a:rPr lang="en-US" dirty="0" smtClean="0"/>
              <a:t>the current software product meets the </a:t>
            </a:r>
            <a:r>
              <a:rPr lang="en-US" dirty="0" smtClean="0"/>
              <a:t>requirements or not.</a:t>
            </a:r>
            <a:endParaRPr lang="en-US" dirty="0" smtClean="0"/>
          </a:p>
          <a:p>
            <a:r>
              <a:rPr lang="en-US" dirty="0" smtClean="0"/>
              <a:t>Checks for missing requirements, bugs or errors, security, reliability and </a:t>
            </a:r>
            <a:r>
              <a:rPr lang="en-US" dirty="0" smtClean="0"/>
              <a:t>performance</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Maintenance</a:t>
            </a:r>
            <a:endParaRPr lang="en-US" dirty="0"/>
          </a:p>
        </p:txBody>
      </p:sp>
      <p:sp>
        <p:nvSpPr>
          <p:cNvPr id="3" name="Content Placeholder 2"/>
          <p:cNvSpPr>
            <a:spLocks noGrp="1"/>
          </p:cNvSpPr>
          <p:nvPr>
            <p:ph idx="1"/>
          </p:nvPr>
        </p:nvSpPr>
        <p:spPr>
          <a:xfrm>
            <a:off x="457200" y="1600200"/>
            <a:ext cx="8229600" cy="4972072"/>
          </a:xfrm>
        </p:spPr>
        <p:txBody>
          <a:bodyPr>
            <a:normAutofit fontScale="92500" lnSpcReduction="10000"/>
          </a:bodyPr>
          <a:lstStyle/>
          <a:p>
            <a:r>
              <a:rPr lang="en-US" dirty="0" smtClean="0"/>
              <a:t>Goal is to modify and update software after delivery</a:t>
            </a:r>
          </a:p>
          <a:p>
            <a:pPr lvl="1"/>
            <a:r>
              <a:rPr lang="en-US" dirty="0" smtClean="0"/>
              <a:t>Correcting errors </a:t>
            </a:r>
          </a:p>
          <a:p>
            <a:pPr lvl="1"/>
            <a:r>
              <a:rPr lang="en-US" dirty="0" smtClean="0"/>
              <a:t>Improving performance or capabilities</a:t>
            </a:r>
          </a:p>
          <a:p>
            <a:pPr lvl="1"/>
            <a:r>
              <a:rPr lang="en-US" dirty="0" smtClean="0"/>
              <a:t>Deletion of obsolete features</a:t>
            </a:r>
          </a:p>
          <a:p>
            <a:pPr lvl="1"/>
            <a:r>
              <a:rPr lang="en-US" dirty="0" smtClean="0"/>
              <a:t>Optimization</a:t>
            </a:r>
          </a:p>
          <a:p>
            <a:r>
              <a:rPr lang="en-US" dirty="0" smtClean="0"/>
              <a:t>Types of Software Maintenance</a:t>
            </a:r>
          </a:p>
          <a:p>
            <a:pPr lvl="1"/>
            <a:r>
              <a:rPr lang="en-US" dirty="0" smtClean="0"/>
              <a:t>Corrective</a:t>
            </a:r>
          </a:p>
          <a:p>
            <a:pPr lvl="1"/>
            <a:r>
              <a:rPr lang="en-US" dirty="0" smtClean="0"/>
              <a:t>Adaptive</a:t>
            </a:r>
          </a:p>
          <a:p>
            <a:pPr lvl="1"/>
            <a:r>
              <a:rPr lang="en-US" dirty="0" smtClean="0"/>
              <a:t>Preventive</a:t>
            </a:r>
          </a:p>
          <a:p>
            <a:pPr lvl="1"/>
            <a:r>
              <a:rPr lang="en-US" dirty="0" smtClean="0"/>
              <a:t>Perfective</a:t>
            </a:r>
          </a:p>
          <a:p>
            <a:pPr lvl="1"/>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Comparison over Phases</a:t>
            </a:r>
            <a:endParaRPr lang="en-US" dirty="0"/>
          </a:p>
        </p:txBody>
      </p:sp>
      <p:pic>
        <p:nvPicPr>
          <p:cNvPr id="1027" name="Picture 3"/>
          <p:cNvPicPr>
            <a:picLocks noGrp="1" noChangeAspect="1" noChangeArrowheads="1"/>
          </p:cNvPicPr>
          <p:nvPr>
            <p:ph idx="1"/>
          </p:nvPr>
        </p:nvPicPr>
        <p:blipFill>
          <a:blip r:embed="rId2"/>
          <a:srcRect/>
          <a:stretch>
            <a:fillRect/>
          </a:stretch>
        </p:blipFill>
        <p:spPr bwMode="auto">
          <a:xfrm>
            <a:off x="1788283" y="1600200"/>
            <a:ext cx="5567433" cy="4525963"/>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t>
            </a:r>
            <a:r>
              <a:rPr lang="en-US" smtClean="0"/>
              <a:t>Retirement Process</a:t>
            </a:r>
            <a:endParaRPr lang="en-US" dirty="0"/>
          </a:p>
        </p:txBody>
      </p:sp>
      <p:sp>
        <p:nvSpPr>
          <p:cNvPr id="3" name="Content Placeholder 2"/>
          <p:cNvSpPr>
            <a:spLocks noGrp="1"/>
          </p:cNvSpPr>
          <p:nvPr>
            <p:ph idx="1"/>
          </p:nvPr>
        </p:nvSpPr>
        <p:spPr/>
        <p:txBody>
          <a:bodyPr>
            <a:normAutofit lnSpcReduction="10000"/>
          </a:bodyPr>
          <a:lstStyle/>
          <a:p>
            <a:r>
              <a:rPr lang="en-US" dirty="0" smtClean="0"/>
              <a:t>Application Decommission or Application </a:t>
            </a:r>
            <a:r>
              <a:rPr lang="en-US" dirty="0" err="1" smtClean="0"/>
              <a:t>sunsetting</a:t>
            </a:r>
            <a:endParaRPr lang="en-US" dirty="0" smtClean="0"/>
          </a:p>
          <a:p>
            <a:r>
              <a:rPr lang="en-US" dirty="0" smtClean="0"/>
              <a:t>Final stage of life cycle</a:t>
            </a:r>
          </a:p>
          <a:p>
            <a:r>
              <a:rPr lang="en-US" dirty="0" smtClean="0"/>
              <a:t>Shutting down</a:t>
            </a:r>
          </a:p>
          <a:p>
            <a:r>
              <a:rPr lang="en-US" dirty="0" smtClean="0"/>
              <a:t>Reasons	</a:t>
            </a:r>
          </a:p>
          <a:p>
            <a:pPr lvl="1"/>
            <a:r>
              <a:rPr lang="en-US" dirty="0" smtClean="0"/>
              <a:t>Replaced</a:t>
            </a:r>
          </a:p>
          <a:p>
            <a:pPr lvl="1"/>
            <a:r>
              <a:rPr lang="en-US" dirty="0" smtClean="0"/>
              <a:t>Release no longer supported</a:t>
            </a:r>
          </a:p>
          <a:p>
            <a:pPr lvl="1"/>
            <a:r>
              <a:rPr lang="en-US" dirty="0" smtClean="0"/>
              <a:t>Redundant</a:t>
            </a:r>
          </a:p>
          <a:p>
            <a:pPr lvl="1"/>
            <a:r>
              <a:rPr lang="en-US" dirty="0" smtClean="0"/>
              <a:t>Obsolete</a:t>
            </a:r>
          </a:p>
          <a:p>
            <a:pPr lvl="1"/>
            <a:endParaRPr lang="en-US" dirty="0" smtClean="0"/>
          </a:p>
          <a:p>
            <a:pPr lvl="1"/>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Need an engineering approach</a:t>
            </a:r>
          </a:p>
          <a:p>
            <a:r>
              <a:rPr lang="en-US" dirty="0" smtClean="0"/>
              <a:t>Software development life cycle</a:t>
            </a:r>
          </a:p>
          <a:p>
            <a:r>
              <a:rPr lang="en-US" dirty="0" smtClean="0"/>
              <a:t>Problem definition</a:t>
            </a:r>
          </a:p>
          <a:p>
            <a:r>
              <a:rPr lang="en-US" dirty="0" smtClean="0"/>
              <a:t>Feasibility Study</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Development Life Cycle</a:t>
            </a:r>
            <a:endParaRPr lang="en-US" dirty="0"/>
          </a:p>
        </p:txBody>
      </p:sp>
      <p:sp>
        <p:nvSpPr>
          <p:cNvPr id="3" name="Content Placeholder 2"/>
          <p:cNvSpPr>
            <a:spLocks noGrp="1"/>
          </p:cNvSpPr>
          <p:nvPr>
            <p:ph idx="1"/>
          </p:nvPr>
        </p:nvSpPr>
        <p:spPr/>
        <p:txBody>
          <a:bodyPr>
            <a:normAutofit lnSpcReduction="10000"/>
          </a:bodyPr>
          <a:lstStyle/>
          <a:p>
            <a:r>
              <a:rPr lang="en-US" dirty="0" smtClean="0"/>
              <a:t>Problem Definition</a:t>
            </a:r>
          </a:p>
          <a:p>
            <a:r>
              <a:rPr lang="en-US" dirty="0" smtClean="0"/>
              <a:t>Feasibility Study</a:t>
            </a:r>
          </a:p>
          <a:p>
            <a:r>
              <a:rPr lang="en-US" dirty="0" smtClean="0"/>
              <a:t>Requirements Analysis</a:t>
            </a:r>
          </a:p>
          <a:p>
            <a:r>
              <a:rPr lang="en-US" dirty="0" smtClean="0"/>
              <a:t>Design</a:t>
            </a:r>
          </a:p>
          <a:p>
            <a:r>
              <a:rPr lang="en-US" dirty="0" smtClean="0"/>
              <a:t>Implementation</a:t>
            </a:r>
          </a:p>
          <a:p>
            <a:r>
              <a:rPr lang="en-US" dirty="0" smtClean="0"/>
              <a:t>Testing </a:t>
            </a:r>
          </a:p>
          <a:p>
            <a:r>
              <a:rPr lang="en-US" dirty="0" smtClean="0"/>
              <a:t>Maintenance</a:t>
            </a:r>
          </a:p>
          <a:p>
            <a:r>
              <a:rPr lang="en-US" dirty="0" smtClean="0"/>
              <a:t>Retirement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Analysis</a:t>
            </a:r>
            <a:endParaRPr lang="en-US" dirty="0"/>
          </a:p>
        </p:txBody>
      </p:sp>
      <p:sp>
        <p:nvSpPr>
          <p:cNvPr id="3" name="Content Placeholder 2"/>
          <p:cNvSpPr>
            <a:spLocks noGrp="1"/>
          </p:cNvSpPr>
          <p:nvPr>
            <p:ph idx="1"/>
          </p:nvPr>
        </p:nvSpPr>
        <p:spPr/>
        <p:txBody>
          <a:bodyPr/>
          <a:lstStyle/>
          <a:p>
            <a:r>
              <a:rPr lang="en-US" dirty="0" smtClean="0"/>
              <a:t>Knowing user’s requirement in detail</a:t>
            </a:r>
          </a:p>
          <a:p>
            <a:r>
              <a:rPr lang="en-US" dirty="0" smtClean="0"/>
              <a:t>Objective is to determine what he system must do to solve the problem (without describing how)</a:t>
            </a:r>
          </a:p>
          <a:p>
            <a:r>
              <a:rPr lang="en-US" dirty="0" smtClean="0"/>
              <a:t>Produces SRS document</a:t>
            </a:r>
          </a:p>
          <a:p>
            <a:r>
              <a:rPr lang="en-US" dirty="0" smtClean="0"/>
              <a:t>Incorrect, incomplete, inconsistent, ambiguous SRS often results in project failure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Analysis </a:t>
            </a:r>
            <a:endParaRPr lang="en-US" dirty="0"/>
          </a:p>
        </p:txBody>
      </p:sp>
      <p:sp>
        <p:nvSpPr>
          <p:cNvPr id="3" name="Content Placeholder 2"/>
          <p:cNvSpPr>
            <a:spLocks noGrp="1"/>
          </p:cNvSpPr>
          <p:nvPr>
            <p:ph idx="1"/>
          </p:nvPr>
        </p:nvSpPr>
        <p:spPr/>
        <p:txBody>
          <a:bodyPr>
            <a:normAutofit/>
          </a:bodyPr>
          <a:lstStyle/>
          <a:p>
            <a:r>
              <a:rPr lang="en-US" dirty="0" smtClean="0"/>
              <a:t>Challenging</a:t>
            </a:r>
          </a:p>
          <a:p>
            <a:pPr lvl="1"/>
            <a:r>
              <a:rPr lang="en-US" dirty="0" smtClean="0"/>
              <a:t>Users may not know exactly what is needed</a:t>
            </a:r>
          </a:p>
          <a:p>
            <a:pPr lvl="1"/>
            <a:r>
              <a:rPr lang="en-US" dirty="0" smtClean="0"/>
              <a:t>Users may change their mind over time</a:t>
            </a:r>
          </a:p>
          <a:p>
            <a:pPr lvl="1"/>
            <a:r>
              <a:rPr lang="en-US" dirty="0" smtClean="0"/>
              <a:t>Users may have conflicting demands</a:t>
            </a:r>
          </a:p>
          <a:p>
            <a:pPr lvl="1"/>
            <a:r>
              <a:rPr lang="en-US" dirty="0" smtClean="0"/>
              <a:t>Users may not be capable to differentiate between what is possible and what is impractical</a:t>
            </a:r>
          </a:p>
          <a:p>
            <a:pPr lvl="1"/>
            <a:r>
              <a:rPr lang="en-US" dirty="0" smtClean="0"/>
              <a:t>Analyst has no or limited domain knowledge</a:t>
            </a:r>
          </a:p>
          <a:p>
            <a:pPr lvl="1"/>
            <a:r>
              <a:rPr lang="en-US" dirty="0" smtClean="0"/>
              <a:t>Client may be different from the user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First and most important baseline</a:t>
            </a:r>
          </a:p>
          <a:p>
            <a:r>
              <a:rPr lang="en-US" dirty="0" smtClean="0"/>
              <a:t>What the system will be able to do</a:t>
            </a:r>
          </a:p>
          <a:p>
            <a:r>
              <a:rPr lang="en-US" dirty="0" smtClean="0"/>
              <a:t>Basis for validation and final acceptance</a:t>
            </a:r>
          </a:p>
          <a:p>
            <a:r>
              <a:rPr lang="en-US" dirty="0" smtClean="0"/>
              <a:t>Cost increases rapidly after this step</a:t>
            </a:r>
          </a:p>
          <a:p>
            <a:r>
              <a:rPr lang="en-US" dirty="0" smtClean="0"/>
              <a:t>Should be reviewed in detail by user and other analyst</a:t>
            </a:r>
          </a:p>
          <a:p>
            <a:r>
              <a:rPr lang="en-US" dirty="0" smtClean="0"/>
              <a:t>Should be adequately detailed</a:t>
            </a:r>
          </a:p>
          <a:p>
            <a:r>
              <a:rPr lang="en-US" dirty="0" smtClean="0"/>
              <a:t>It identifies all functional and performance requirements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Analysis Process</a:t>
            </a:r>
            <a:endParaRPr lang="en-US" dirty="0"/>
          </a:p>
        </p:txBody>
      </p:sp>
      <p:sp>
        <p:nvSpPr>
          <p:cNvPr id="3" name="Content Placeholder 2"/>
          <p:cNvSpPr>
            <a:spLocks noGrp="1"/>
          </p:cNvSpPr>
          <p:nvPr>
            <p:ph idx="1"/>
          </p:nvPr>
        </p:nvSpPr>
        <p:spPr>
          <a:xfrm>
            <a:off x="0" y="1600200"/>
            <a:ext cx="9144000" cy="4525963"/>
          </a:xfrm>
        </p:spPr>
        <p:txBody>
          <a:bodyPr/>
          <a:lstStyle/>
          <a:p>
            <a:r>
              <a:rPr lang="en-US" dirty="0" smtClean="0"/>
              <a:t>Interviewing clients</a:t>
            </a:r>
          </a:p>
          <a:p>
            <a:r>
              <a:rPr lang="en-US" dirty="0" smtClean="0"/>
              <a:t>Studying existing things</a:t>
            </a:r>
          </a:p>
          <a:p>
            <a:r>
              <a:rPr lang="en-US" dirty="0" smtClean="0"/>
              <a:t>Long process – should be organized systematically</a:t>
            </a:r>
          </a:p>
          <a:p>
            <a:r>
              <a:rPr lang="en-US" dirty="0" smtClean="0"/>
              <a:t>Identifies users and business entities</a:t>
            </a:r>
          </a:p>
          <a:p>
            <a:r>
              <a:rPr lang="en-US" dirty="0" smtClean="0"/>
              <a:t>Get functional or domain knowledge</a:t>
            </a:r>
          </a:p>
          <a:p>
            <a:r>
              <a:rPr lang="en-US" dirty="0" smtClean="0"/>
              <a:t>Often goes outside – in</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Organizing Findings</a:t>
            </a:r>
            <a:endParaRPr lang="en-US" dirty="0"/>
          </a:p>
        </p:txBody>
      </p:sp>
      <p:sp>
        <p:nvSpPr>
          <p:cNvPr id="3" name="Content Placeholder 2"/>
          <p:cNvSpPr>
            <a:spLocks noGrp="1"/>
          </p:cNvSpPr>
          <p:nvPr>
            <p:ph idx="1"/>
          </p:nvPr>
        </p:nvSpPr>
        <p:spPr/>
        <p:txBody>
          <a:bodyPr/>
          <a:lstStyle/>
          <a:p>
            <a:r>
              <a:rPr lang="en-US" dirty="0" smtClean="0"/>
              <a:t>Massive amount of information through study</a:t>
            </a:r>
          </a:p>
          <a:p>
            <a:r>
              <a:rPr lang="en-US" dirty="0" smtClean="0"/>
              <a:t>Need to be organized, recorded and classified</a:t>
            </a:r>
          </a:p>
          <a:p>
            <a:r>
              <a:rPr lang="en-US" dirty="0" smtClean="0"/>
              <a:t>Ensure consistency and completeness </a:t>
            </a:r>
          </a:p>
          <a:p>
            <a:r>
              <a:rPr lang="en-US" dirty="0" smtClean="0"/>
              <a:t>Prepare SRS</a:t>
            </a:r>
          </a:p>
          <a:p>
            <a:r>
              <a:rPr lang="en-US" dirty="0" smtClean="0"/>
              <a:t>Get </a:t>
            </a:r>
            <a:r>
              <a:rPr lang="en-US" smtClean="0"/>
              <a:t>it reviewed</a:t>
            </a:r>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Design</a:t>
            </a:r>
            <a:endParaRPr lang="en-US" dirty="0"/>
          </a:p>
        </p:txBody>
      </p:sp>
      <p:sp>
        <p:nvSpPr>
          <p:cNvPr id="3" name="Content Placeholder 2"/>
          <p:cNvSpPr>
            <a:spLocks noGrp="1"/>
          </p:cNvSpPr>
          <p:nvPr>
            <p:ph idx="1"/>
          </p:nvPr>
        </p:nvSpPr>
        <p:spPr/>
        <p:txBody>
          <a:bodyPr/>
          <a:lstStyle/>
          <a:p>
            <a:r>
              <a:rPr lang="en-US" dirty="0" smtClean="0"/>
              <a:t>Deals with “ How “ </a:t>
            </a:r>
          </a:p>
          <a:p>
            <a:r>
              <a:rPr lang="en-US" dirty="0" smtClean="0"/>
              <a:t>Consider several technical alternatives</a:t>
            </a:r>
          </a:p>
          <a:p>
            <a:r>
              <a:rPr lang="en-US" dirty="0" smtClean="0"/>
              <a:t>Input is the SRS</a:t>
            </a:r>
          </a:p>
          <a:p>
            <a:r>
              <a:rPr lang="en-US" dirty="0" smtClean="0"/>
              <a:t>Prepare for technical management review</a:t>
            </a:r>
          </a:p>
          <a:p>
            <a:r>
              <a:rPr lang="en-US" dirty="0" smtClean="0"/>
              <a:t>Finally delivers design document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1176</TotalTime>
  <Words>512</Words>
  <Application>Microsoft Office PowerPoint</Application>
  <PresentationFormat>On-screen Show (4:3)</PresentationFormat>
  <Paragraphs>141</Paragraphs>
  <Slides>16</Slides>
  <Notes>4</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CS3004D Software Engineering</vt:lpstr>
      <vt:lpstr>Summary</vt:lpstr>
      <vt:lpstr>Software Development Life Cycle</vt:lpstr>
      <vt:lpstr>Requirements Analysis</vt:lpstr>
      <vt:lpstr>Requirement Analysis </vt:lpstr>
      <vt:lpstr>SRS</vt:lpstr>
      <vt:lpstr>Requirements Analysis Process</vt:lpstr>
      <vt:lpstr>Organizing Findings</vt:lpstr>
      <vt:lpstr>Design</vt:lpstr>
      <vt:lpstr>Design Goals</vt:lpstr>
      <vt:lpstr>Implementation</vt:lpstr>
      <vt:lpstr>Testing</vt:lpstr>
      <vt:lpstr>Maintenance</vt:lpstr>
      <vt:lpstr>Cost Comparison over Phases</vt:lpstr>
      <vt:lpstr>Software Retirement Process</vt:lpstr>
      <vt:lpstr>Thank You</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966548998564</dc:creator>
  <cp:lastModifiedBy>Manu</cp:lastModifiedBy>
  <cp:revision>146</cp:revision>
  <dcterms:created xsi:type="dcterms:W3CDTF">2020-01-05T23:56:00Z</dcterms:created>
  <dcterms:modified xsi:type="dcterms:W3CDTF">2021-01-25T01:09:23Z</dcterms:modified>
</cp:coreProperties>
</file>