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BA2A8-C907-4499-B030-F98D068A7723}" type="datetimeFigureOut">
              <a:rPr lang="en-US" smtClean="0"/>
              <a:t>2/1/2021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A74CA-97A2-4391-B3A3-A2CA226E486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3819-FDBF-4ECD-B683-FDE33EB81F58}" type="slidenum">
              <a:rPr lang="en-US"/>
              <a:pPr/>
              <a:t>2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EE270-0854-47F6-8629-A7BFA9A9AF63}" type="slidenum">
              <a:rPr lang="en-US"/>
              <a:pPr/>
              <a:t>3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BCDE8-15D3-4A20-B65A-6750DEB044F6}" type="slidenum">
              <a:rPr lang="en-US"/>
              <a:pPr/>
              <a:t>6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45DBB-53B8-44BD-9658-AC8B1F47614C}" type="slidenum">
              <a:rPr lang="en-US"/>
              <a:pPr/>
              <a:t>11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17E94-F413-4C0F-A256-3BF48DFD8187}" type="slidenum">
              <a:rPr lang="en-US"/>
              <a:pPr/>
              <a:t>14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E6FEA-A55F-490A-BE26-5CB94E2EC3A7}" type="slidenum">
              <a:rPr lang="en-US"/>
              <a:pPr/>
              <a:t>15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C46B7-6F79-45B3-BC11-5A642EC50499}" type="slidenum">
              <a:rPr lang="en-US"/>
              <a:pPr/>
              <a:t>16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u="sng" smtClean="0"/>
              <a:t>Use case Analysis</a:t>
            </a: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 descr="Capture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-214338"/>
            <a:ext cx="7429552" cy="5143536"/>
          </a:xfrm>
        </p:spPr>
      </p:pic>
      <p:pic>
        <p:nvPicPr>
          <p:cNvPr id="6" name="Picture 5" descr="Captur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4857760"/>
            <a:ext cx="4429156" cy="200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57166"/>
            <a:ext cx="7772400" cy="85725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diagrams….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DFED-E310-4C5C-B6C5-AB2A185CFCDF}" type="slidenum">
              <a:rPr lang="en-US"/>
              <a:pPr/>
              <a:t>11</a:t>
            </a:fld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algn="just">
              <a:buNone/>
            </a:pPr>
            <a:r>
              <a:rPr lang="en-US" sz="2800" b="1" dirty="0" smtClean="0"/>
              <a:t>Extension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GB" sz="2800" dirty="0" smtClean="0">
              <a:cs typeface="Times New Roman" pitchFamily="1" charset="0"/>
            </a:endParaRPr>
          </a:p>
          <a:p>
            <a:pPr lvl="1" algn="just"/>
            <a:r>
              <a:rPr lang="en-GB" dirty="0" smtClean="0">
                <a:cs typeface="Times New Roman" pitchFamily="1" charset="0"/>
              </a:rPr>
              <a:t>Used </a:t>
            </a:r>
            <a:r>
              <a:rPr lang="en-GB" dirty="0">
                <a:cs typeface="Times New Roman" pitchFamily="1" charset="0"/>
              </a:rPr>
              <a:t>to make </a:t>
            </a:r>
            <a:r>
              <a:rPr lang="en-GB" i="1" dirty="0">
                <a:cs typeface="Times New Roman" pitchFamily="1" charset="0"/>
              </a:rPr>
              <a:t>optional</a:t>
            </a:r>
            <a:r>
              <a:rPr lang="en-GB" dirty="0">
                <a:cs typeface="Times New Roman" pitchFamily="1" charset="0"/>
              </a:rPr>
              <a:t> interactions explicit or to handle </a:t>
            </a:r>
            <a:r>
              <a:rPr lang="en-GB" i="1" dirty="0">
                <a:cs typeface="Times New Roman" pitchFamily="1" charset="0"/>
              </a:rPr>
              <a:t>exceptional</a:t>
            </a:r>
            <a:r>
              <a:rPr lang="en-GB" dirty="0">
                <a:cs typeface="Times New Roman" pitchFamily="1" charset="0"/>
              </a:rPr>
              <a:t> cases. </a:t>
            </a:r>
          </a:p>
          <a:p>
            <a:pPr lvl="1" algn="just"/>
            <a:r>
              <a:rPr lang="en-GB" dirty="0">
                <a:cs typeface="Times New Roman" pitchFamily="1" charset="0"/>
              </a:rPr>
              <a:t>Keep the description of the basic use case simple</a:t>
            </a:r>
            <a:r>
              <a:rPr lang="en-GB" dirty="0" smtClean="0">
                <a:cs typeface="Times New Roman" pitchFamily="1" charset="0"/>
              </a:rPr>
              <a:t>.</a:t>
            </a:r>
          </a:p>
          <a:p>
            <a:pPr lvl="1" algn="just">
              <a:buNone/>
            </a:pPr>
            <a:endParaRPr lang="en-GB" dirty="0" smtClean="0">
              <a:cs typeface="Times New Roman" pitchFamily="1" charset="0"/>
            </a:endParaRPr>
          </a:p>
          <a:p>
            <a:pPr lvl="1" algn="just"/>
            <a:endParaRPr lang="en-GB" dirty="0">
              <a:cs typeface="Times New Roman" pitchFamily="1" charset="0"/>
            </a:endParaRPr>
          </a:p>
        </p:txBody>
      </p:sp>
      <p:pic>
        <p:nvPicPr>
          <p:cNvPr id="5" name="Picture 4" descr="Captur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3714752"/>
            <a:ext cx="5849167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diagrams….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409960"/>
          </a:xfrm>
        </p:spPr>
        <p:txBody>
          <a:bodyPr/>
          <a:lstStyle/>
          <a:p>
            <a:pPr lvl="1" algn="just">
              <a:buNone/>
            </a:pPr>
            <a:r>
              <a:rPr lang="en-GB" sz="2800" b="1" dirty="0" smtClean="0"/>
              <a:t>Generalizations </a:t>
            </a:r>
          </a:p>
          <a:p>
            <a:pPr lvl="1" algn="just"/>
            <a:r>
              <a:rPr lang="en-GB" sz="2000" b="1" dirty="0" smtClean="0"/>
              <a:t>Also called inheritance</a:t>
            </a:r>
            <a:endParaRPr lang="en-GB" sz="2000" dirty="0" smtClean="0"/>
          </a:p>
          <a:p>
            <a:pPr lvl="1" algn="just"/>
            <a:r>
              <a:rPr lang="en-GB" sz="2000" dirty="0" smtClean="0"/>
              <a:t>A generalized use case represents </a:t>
            </a:r>
            <a:r>
              <a:rPr lang="en-GB" sz="2000" i="1" dirty="0" smtClean="0"/>
              <a:t>several similar</a:t>
            </a:r>
            <a:r>
              <a:rPr lang="en-GB" sz="2000" dirty="0" smtClean="0"/>
              <a:t> use cases. </a:t>
            </a:r>
          </a:p>
          <a:p>
            <a:pPr lvl="1" algn="just"/>
            <a:r>
              <a:rPr lang="en-GB" sz="2000" dirty="0" smtClean="0"/>
              <a:t>One or more specializations provides details of the similar use cases. </a:t>
            </a:r>
          </a:p>
          <a:p>
            <a:pPr lvl="1" algn="just">
              <a:buNone/>
            </a:pPr>
            <a:endParaRPr lang="en-GB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 descr="Captur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357562"/>
            <a:ext cx="6858048" cy="3286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diagrams….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Generalization of actors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 descr="Captur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214554"/>
            <a:ext cx="3067478" cy="4105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diagrams…. </a:t>
            </a:r>
            <a:endParaRPr lang="en-GB" dirty="0">
              <a:cs typeface="Times New Roman" pitchFamily="1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B054-D490-4B0F-8C6E-13CE0B3F5ACE}" type="slidenum">
              <a:rPr lang="en-US"/>
              <a:pPr/>
              <a:t>14</a:t>
            </a:fld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357298"/>
            <a:ext cx="7772400" cy="3643338"/>
          </a:xfrm>
        </p:spPr>
        <p:txBody>
          <a:bodyPr>
            <a:normAutofit fontScale="77500" lnSpcReduction="20000"/>
          </a:bodyPr>
          <a:lstStyle/>
          <a:p>
            <a:pPr lvl="1" algn="just">
              <a:lnSpc>
                <a:spcPct val="90000"/>
              </a:lnSpc>
            </a:pPr>
            <a:endParaRPr lang="en-GB" sz="4100" b="1" dirty="0" smtClean="0">
              <a:cs typeface="Times New Roman" pitchFamily="1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GB" sz="4100" b="1" dirty="0" smtClean="0">
                <a:cs typeface="Times New Roman" pitchFamily="1" charset="0"/>
              </a:rPr>
              <a:t>Inclusions </a:t>
            </a:r>
          </a:p>
          <a:p>
            <a:pPr lvl="1" algn="just">
              <a:lnSpc>
                <a:spcPct val="90000"/>
              </a:lnSpc>
            </a:pPr>
            <a:r>
              <a:rPr lang="en-GB" sz="2900" dirty="0" smtClean="0">
                <a:cs typeface="Times New Roman" pitchFamily="1" charset="0"/>
              </a:rPr>
              <a:t>Show the relationship between base use case and included  use case.</a:t>
            </a:r>
          </a:p>
          <a:p>
            <a:pPr lvl="1" algn="just">
              <a:lnSpc>
                <a:spcPct val="90000"/>
              </a:lnSpc>
            </a:pPr>
            <a:r>
              <a:rPr lang="en-GB" sz="2900" dirty="0" smtClean="0">
                <a:cs typeface="Times New Roman" pitchFamily="1" charset="0"/>
              </a:rPr>
              <a:t>Every time the base use case is executed ,the included use case is executed well.</a:t>
            </a:r>
          </a:p>
          <a:p>
            <a:pPr lvl="1" algn="just">
              <a:lnSpc>
                <a:spcPct val="90000"/>
              </a:lnSpc>
            </a:pPr>
            <a:r>
              <a:rPr lang="en-GB" sz="2900" dirty="0" smtClean="0">
                <a:cs typeface="Times New Roman" pitchFamily="1" charset="0"/>
              </a:rPr>
              <a:t>Allow </a:t>
            </a:r>
            <a:r>
              <a:rPr lang="en-GB" sz="2900" dirty="0">
                <a:cs typeface="Times New Roman" pitchFamily="1" charset="0"/>
              </a:rPr>
              <a:t>one to express </a:t>
            </a:r>
            <a:r>
              <a:rPr lang="en-GB" sz="2900" i="1" dirty="0">
                <a:cs typeface="Times New Roman" pitchFamily="1" charset="0"/>
              </a:rPr>
              <a:t>commonality</a:t>
            </a:r>
            <a:r>
              <a:rPr lang="en-GB" sz="2900" dirty="0">
                <a:cs typeface="Times New Roman" pitchFamily="1" charset="0"/>
              </a:rPr>
              <a:t> between several different use cases. </a:t>
            </a:r>
          </a:p>
          <a:p>
            <a:pPr lvl="1" algn="just">
              <a:lnSpc>
                <a:spcPct val="90000"/>
              </a:lnSpc>
            </a:pPr>
            <a:endParaRPr lang="en-GB" sz="2900" dirty="0">
              <a:cs typeface="Times New Roman" pitchFamily="1" charset="0"/>
            </a:endParaRPr>
          </a:p>
          <a:p>
            <a:pPr lvl="1" algn="just">
              <a:lnSpc>
                <a:spcPct val="90000"/>
              </a:lnSpc>
            </a:pPr>
            <a:r>
              <a:rPr lang="en-GB" sz="2900" dirty="0">
                <a:cs typeface="Times New Roman" pitchFamily="1" charset="0"/>
              </a:rPr>
              <a:t>Are included in other use cases</a:t>
            </a:r>
          </a:p>
          <a:p>
            <a:pPr lvl="2" algn="just">
              <a:lnSpc>
                <a:spcPct val="90000"/>
              </a:lnSpc>
            </a:pPr>
            <a:r>
              <a:rPr lang="en-GB" sz="2900" dirty="0">
                <a:cs typeface="Times New Roman" pitchFamily="1" charset="0"/>
              </a:rPr>
              <a:t>Even very different use cases can share sequence of actions.</a:t>
            </a:r>
          </a:p>
          <a:p>
            <a:pPr lvl="2" algn="just">
              <a:lnSpc>
                <a:spcPct val="90000"/>
              </a:lnSpc>
            </a:pPr>
            <a:r>
              <a:rPr lang="en-GB" sz="2900" dirty="0">
                <a:cs typeface="Times New Roman" pitchFamily="1" charset="0"/>
              </a:rPr>
              <a:t>Enable you to avoid repeating details in multiple use cases</a:t>
            </a:r>
            <a:r>
              <a:rPr lang="en-GB" sz="2900" dirty="0" smtClean="0">
                <a:cs typeface="Times New Roman" pitchFamily="1" charset="0"/>
              </a:rPr>
              <a:t>.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>
                <a:cs typeface="Times New Roman" pitchFamily="1" charset="0"/>
              </a:rPr>
              <a:t/>
            </a:r>
            <a:br>
              <a:rPr lang="en-GB" dirty="0">
                <a:cs typeface="Times New Roman" pitchFamily="1" charset="0"/>
              </a:rPr>
            </a:br>
            <a:endParaRPr lang="en-GB" dirty="0">
              <a:cs typeface="Times New Roman" pitchFamily="1" charset="0"/>
            </a:endParaRPr>
          </a:p>
        </p:txBody>
      </p:sp>
      <p:pic>
        <p:nvPicPr>
          <p:cNvPr id="5" name="Picture 4" descr="Cap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4429133"/>
            <a:ext cx="5877746" cy="2428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74638"/>
            <a:ext cx="818676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benefits of basing software development on use cases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0A6-85E5-4C1E-9527-EFAD97A7698E}" type="slidenum">
              <a:rPr lang="en-US"/>
              <a:pPr/>
              <a:t>15</a:t>
            </a:fld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They can</a:t>
            </a:r>
          </a:p>
          <a:p>
            <a:pPr lvl="1"/>
            <a:r>
              <a:rPr lang="en-GB" dirty="0"/>
              <a:t>Help to define the </a:t>
            </a:r>
            <a:r>
              <a:rPr lang="en-GB" i="1" dirty="0"/>
              <a:t>scope</a:t>
            </a:r>
            <a:r>
              <a:rPr lang="en-GB" dirty="0"/>
              <a:t> of the system</a:t>
            </a:r>
            <a:r>
              <a:rPr lang="en-US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Be used to </a:t>
            </a:r>
            <a:r>
              <a:rPr lang="en-GB" i="1" dirty="0"/>
              <a:t>plan</a:t>
            </a:r>
            <a:r>
              <a:rPr lang="en-GB" dirty="0"/>
              <a:t> the development process</a:t>
            </a:r>
            <a:r>
              <a:rPr lang="en-US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Be used to both develop and validate the requirements</a:t>
            </a:r>
            <a:r>
              <a:rPr lang="en-US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Form the basis for the definition of test cases</a:t>
            </a:r>
            <a:r>
              <a:rPr lang="en-US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Be used to structure user manuals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cases must not be seen as a panacea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E414-B600-4C1C-8C45-D2D7BE556ACA}" type="slidenum">
              <a:rPr lang="en-US"/>
              <a:pPr/>
              <a:t>16</a:t>
            </a:fld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T</a:t>
            </a:r>
            <a:r>
              <a:rPr lang="en-GB" dirty="0"/>
              <a:t>he use cases themselves must be validated</a:t>
            </a:r>
          </a:p>
          <a:p>
            <a:pPr lvl="2"/>
            <a:r>
              <a:rPr lang="en-GB" sz="2400" dirty="0"/>
              <a:t>Using the requirements validation methods</a:t>
            </a:r>
            <a:r>
              <a:rPr lang="en-US" sz="2400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GB" dirty="0"/>
              <a:t>Some aspects of software are not covered by use case analysis.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Innovative</a:t>
            </a:r>
            <a:r>
              <a:rPr lang="en-GB" dirty="0"/>
              <a:t> solutions may not be considered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Use-Cases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describing how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will use the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5D72-DE8A-44A5-8821-E350BEF35C94}" type="slidenum">
              <a:rPr lang="en-US"/>
              <a:pPr/>
              <a:t>2</a:t>
            </a:fld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/>
            <a:r>
              <a:rPr lang="en-GB" dirty="0"/>
              <a:t>A </a:t>
            </a:r>
            <a:r>
              <a:rPr lang="en-GB" b="1" i="1" dirty="0"/>
              <a:t>use case</a:t>
            </a:r>
            <a:r>
              <a:rPr lang="en-GB" dirty="0"/>
              <a:t> is a typical sequence of actions that a user performs in order to complete a given task</a:t>
            </a:r>
          </a:p>
          <a:p>
            <a:pPr marL="571500" lvl="1" indent="-381000"/>
            <a:r>
              <a:rPr lang="en-GB" dirty="0"/>
              <a:t>The objective of </a:t>
            </a:r>
            <a:r>
              <a:rPr lang="en-GB" b="1" i="1" dirty="0"/>
              <a:t>use case analysis</a:t>
            </a:r>
            <a:r>
              <a:rPr lang="en-GB" b="1" dirty="0"/>
              <a:t> </a:t>
            </a:r>
            <a:r>
              <a:rPr lang="en-GB" dirty="0"/>
              <a:t>is to model the system from the point of view of</a:t>
            </a:r>
          </a:p>
          <a:p>
            <a:pPr marL="957263" lvl="2" indent="-381000">
              <a:buFontTx/>
              <a:buNone/>
            </a:pPr>
            <a:r>
              <a:rPr lang="en-GB" dirty="0"/>
              <a:t>… how users interact with this system</a:t>
            </a:r>
          </a:p>
          <a:p>
            <a:pPr marL="957263" lvl="2" indent="-381000">
              <a:buFontTx/>
              <a:buNone/>
            </a:pPr>
            <a:r>
              <a:rPr lang="en-GB" dirty="0"/>
              <a:t>… when trying to achieve their objectives. </a:t>
            </a:r>
          </a:p>
          <a:p>
            <a:pPr marL="957263" lvl="2" indent="-381000">
              <a:buFontTx/>
              <a:buNone/>
            </a:pPr>
            <a:r>
              <a:rPr lang="en-GB" dirty="0"/>
              <a:t>It is one of the key activities in </a:t>
            </a:r>
            <a:r>
              <a:rPr lang="en-GB" b="1" dirty="0"/>
              <a:t>requirements </a:t>
            </a:r>
            <a:r>
              <a:rPr lang="en-GB" b="1" dirty="0" smtClean="0"/>
              <a:t>analysis</a:t>
            </a:r>
          </a:p>
          <a:p>
            <a:r>
              <a:rPr lang="en-IN" b="1" dirty="0" smtClean="0"/>
              <a:t>First step in use case analysis is to determine the types of users or other systems that will use the facilities of this system. These are called </a:t>
            </a:r>
            <a:r>
              <a:rPr lang="en-IN" b="1" i="1" dirty="0" smtClean="0">
                <a:solidFill>
                  <a:srgbClr val="00B0F0"/>
                </a:solidFill>
              </a:rPr>
              <a:t>actors</a:t>
            </a:r>
            <a:r>
              <a:rPr lang="en-IN" b="1" i="1" dirty="0" smtClean="0"/>
              <a:t>.</a:t>
            </a:r>
            <a:endParaRPr lang="en-GB" b="1" dirty="0"/>
          </a:p>
          <a:p>
            <a:pPr marL="571500" lvl="1" indent="-381000"/>
            <a:r>
              <a:rPr lang="en-GB" dirty="0"/>
              <a:t>A </a:t>
            </a:r>
            <a:r>
              <a:rPr lang="en-GB" i="1" dirty="0"/>
              <a:t>use case model</a:t>
            </a:r>
            <a:r>
              <a:rPr lang="en-GB" dirty="0"/>
              <a:t> consists of</a:t>
            </a:r>
          </a:p>
          <a:p>
            <a:pPr marL="957263" lvl="2" indent="-381000"/>
            <a:r>
              <a:rPr lang="en-GB" dirty="0"/>
              <a:t>a set of use cases</a:t>
            </a:r>
          </a:p>
          <a:p>
            <a:pPr marL="957263" lvl="2" indent="-381000"/>
            <a:r>
              <a:rPr lang="en-GB" dirty="0"/>
              <a:t>an optional description or diagram indicating how they are related</a:t>
            </a:r>
            <a:r>
              <a:rPr lang="en-US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0166-AB31-41AB-ADDD-E947DCA031F5}" type="slidenum">
              <a:rPr lang="en-US"/>
              <a:pPr/>
              <a:t>3</a:t>
            </a:fld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The second step in use case analysis is to determine the tasks that each actor will need to do with the system.</a:t>
            </a:r>
          </a:p>
          <a:p>
            <a:r>
              <a:rPr lang="en-US" dirty="0" smtClean="0"/>
              <a:t>Each task is a </a:t>
            </a:r>
            <a:r>
              <a:rPr lang="en-US" b="1" dirty="0" smtClean="0"/>
              <a:t>use case</a:t>
            </a:r>
            <a:endParaRPr lang="en-GB" b="1" dirty="0" smtClean="0"/>
          </a:p>
          <a:p>
            <a:r>
              <a:rPr lang="en-GB" dirty="0" smtClean="0"/>
              <a:t>A </a:t>
            </a:r>
            <a:r>
              <a:rPr lang="en-GB" dirty="0"/>
              <a:t>use case should</a:t>
            </a:r>
          </a:p>
          <a:p>
            <a:pPr lvl="1"/>
            <a:r>
              <a:rPr lang="en-GB" dirty="0"/>
              <a:t>Cover the </a:t>
            </a:r>
            <a:r>
              <a:rPr lang="en-GB" i="1" dirty="0"/>
              <a:t>full sequence of steps</a:t>
            </a:r>
            <a:r>
              <a:rPr lang="en-GB" dirty="0"/>
              <a:t> from the beginning of a task until the end.</a:t>
            </a:r>
            <a:r>
              <a:rPr lang="en-US" dirty="0"/>
              <a:t> </a:t>
            </a:r>
          </a:p>
          <a:p>
            <a:pPr lvl="1"/>
            <a:r>
              <a:rPr lang="en-GB" dirty="0"/>
              <a:t>Describe the </a:t>
            </a:r>
            <a:r>
              <a:rPr lang="en-GB" i="1" dirty="0"/>
              <a:t>user’s interaction</a:t>
            </a:r>
            <a:r>
              <a:rPr lang="en-GB" dirty="0"/>
              <a:t> with the system ...</a:t>
            </a:r>
          </a:p>
          <a:p>
            <a:pPr lvl="2"/>
            <a:r>
              <a:rPr lang="en-GB" u="sng" dirty="0"/>
              <a:t>Not</a:t>
            </a:r>
            <a:r>
              <a:rPr lang="en-GB" dirty="0"/>
              <a:t> the computations the system performs</a:t>
            </a:r>
            <a:r>
              <a:rPr lang="en-US" dirty="0"/>
              <a:t>.</a:t>
            </a:r>
          </a:p>
          <a:p>
            <a:pPr lvl="1"/>
            <a:r>
              <a:rPr lang="en-GB" dirty="0"/>
              <a:t>Be written so as to be as </a:t>
            </a:r>
            <a:r>
              <a:rPr lang="en-GB" i="1" dirty="0"/>
              <a:t>independent</a:t>
            </a:r>
            <a:r>
              <a:rPr lang="en-GB" dirty="0"/>
              <a:t> as possible from any particular user interface design</a:t>
            </a:r>
            <a:r>
              <a:rPr lang="en-US" dirty="0"/>
              <a:t>.</a:t>
            </a:r>
          </a:p>
          <a:p>
            <a:pPr lvl="1"/>
            <a:r>
              <a:rPr lang="en-GB" dirty="0"/>
              <a:t>Only include actions in which the actor interacts with the computer</a:t>
            </a:r>
            <a:r>
              <a:rPr lang="en-US" dirty="0"/>
              <a:t>.</a:t>
            </a:r>
          </a:p>
          <a:p>
            <a:pPr lvl="2"/>
            <a:r>
              <a:rPr lang="en-US" u="sng" dirty="0"/>
              <a:t>Not</a:t>
            </a:r>
            <a:r>
              <a:rPr lang="en-US" dirty="0"/>
              <a:t> actions a user does manually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</a:t>
            </a:r>
            <a:br>
              <a:rPr lang="en-IN" i="1" dirty="0" smtClean="0"/>
            </a:b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Example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000108"/>
            <a:ext cx="7772400" cy="5019692"/>
          </a:xfrm>
        </p:spPr>
        <p:txBody>
          <a:bodyPr>
            <a:normAutofit fontScale="92500" lnSpcReduction="10000"/>
          </a:bodyPr>
          <a:lstStyle/>
          <a:p>
            <a:r>
              <a:rPr lang="en-IN" i="1" dirty="0" smtClean="0"/>
              <a:t>List a minimal set of use cases for the following actors in a library system:</a:t>
            </a:r>
          </a:p>
          <a:p>
            <a:pPr lvl="1"/>
            <a:r>
              <a:rPr lang="en-IN" i="1" dirty="0" smtClean="0"/>
              <a:t>Borrower, Checkout Clerk, Librarian</a:t>
            </a:r>
          </a:p>
          <a:p>
            <a:pPr>
              <a:buNone/>
            </a:pPr>
            <a:r>
              <a:rPr lang="en-IN" b="1" dirty="0" smtClean="0"/>
              <a:t>Borrower:</a:t>
            </a:r>
          </a:p>
          <a:p>
            <a:pPr>
              <a:buNone/>
            </a:pPr>
            <a:r>
              <a:rPr lang="en-IN" dirty="0" smtClean="0"/>
              <a:t>     ❏ Search for items by title.</a:t>
            </a:r>
          </a:p>
          <a:p>
            <a:pPr>
              <a:buNone/>
            </a:pPr>
            <a:r>
              <a:rPr lang="en-IN" dirty="0" smtClean="0"/>
              <a:t>     ❏ … by author.</a:t>
            </a:r>
          </a:p>
          <a:p>
            <a:pPr>
              <a:buNone/>
            </a:pPr>
            <a:r>
              <a:rPr lang="en-IN" dirty="0" smtClean="0"/>
              <a:t>     ❏ … by subject.</a:t>
            </a:r>
          </a:p>
          <a:p>
            <a:pPr>
              <a:buNone/>
            </a:pPr>
            <a:r>
              <a:rPr lang="en-IN" dirty="0" smtClean="0"/>
              <a:t>     ❏ Check the borrower’s personal information and list of books    currently  borrowed.</a:t>
            </a:r>
          </a:p>
          <a:p>
            <a:pPr>
              <a:buNone/>
            </a:pPr>
            <a:r>
              <a:rPr lang="en-IN" b="1" dirty="0" smtClean="0"/>
              <a:t>Checkout Clerk:</a:t>
            </a:r>
          </a:p>
          <a:p>
            <a:pPr>
              <a:buNone/>
            </a:pPr>
            <a:r>
              <a:rPr lang="en-IN" dirty="0" smtClean="0"/>
              <a:t>     ❏ All the Borrower use cases, plus</a:t>
            </a:r>
          </a:p>
          <a:p>
            <a:pPr>
              <a:buNone/>
            </a:pPr>
            <a:r>
              <a:rPr lang="en-IN" dirty="0" smtClean="0"/>
              <a:t>     ❏ Check out an item for a borrower.</a:t>
            </a:r>
          </a:p>
          <a:p>
            <a:pPr>
              <a:buNone/>
            </a:pPr>
            <a:r>
              <a:rPr lang="en-IN" dirty="0" smtClean="0"/>
              <a:t>     ❏ Check in an item that has been returned.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Example….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   ❏ Renew an item.</a:t>
            </a:r>
          </a:p>
          <a:p>
            <a:pPr>
              <a:buNone/>
            </a:pPr>
            <a:r>
              <a:rPr lang="en-IN" dirty="0" smtClean="0"/>
              <a:t>    ❏ Record that a fine has been paid.</a:t>
            </a:r>
          </a:p>
          <a:p>
            <a:pPr>
              <a:buNone/>
            </a:pPr>
            <a:r>
              <a:rPr lang="en-IN" dirty="0" smtClean="0"/>
              <a:t>    ❏ Add a new borrower.</a:t>
            </a:r>
          </a:p>
          <a:p>
            <a:pPr>
              <a:buNone/>
            </a:pPr>
            <a:r>
              <a:rPr lang="en-IN" dirty="0" smtClean="0"/>
              <a:t>    ❏ Update a borrower’s personal information (address, telephone number etc.).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Librarian:</a:t>
            </a:r>
          </a:p>
          <a:p>
            <a:pPr>
              <a:buNone/>
            </a:pPr>
            <a:r>
              <a:rPr lang="en-IN" dirty="0" smtClean="0"/>
              <a:t>    ❏ All of the Borrower and Checkout Clerk use cases, plus</a:t>
            </a:r>
          </a:p>
          <a:p>
            <a:pPr>
              <a:buNone/>
            </a:pPr>
            <a:r>
              <a:rPr lang="en-IN" dirty="0" smtClean="0"/>
              <a:t>    ❏ Add a new item to the collection.</a:t>
            </a:r>
          </a:p>
          <a:p>
            <a:pPr>
              <a:buNone/>
            </a:pPr>
            <a:r>
              <a:rPr lang="en-IN" dirty="0" smtClean="0"/>
              <a:t>    ❏ Delete an item from the collection.</a:t>
            </a:r>
          </a:p>
          <a:p>
            <a:pPr>
              <a:buNone/>
            </a:pPr>
            <a:r>
              <a:rPr lang="en-IN" dirty="0" smtClean="0"/>
              <a:t>    ❏ Change the information the system has recorded about an    item.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describe a single use case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9F44-376F-4AF6-B406-90050386CB6B}" type="slidenum">
              <a:rPr lang="en-US"/>
              <a:pPr/>
              <a:t>6</a:t>
            </a:fld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371600"/>
            <a:ext cx="80772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>
                <a:cs typeface="Times New Roman" pitchFamily="1" charset="0"/>
              </a:rPr>
              <a:t>A</a:t>
            </a:r>
            <a:r>
              <a:rPr lang="en-GB" b="1" dirty="0">
                <a:cs typeface="Times New Roman" pitchFamily="1" charset="0"/>
              </a:rPr>
              <a:t>. Name</a:t>
            </a:r>
            <a:r>
              <a:rPr lang="en-GB" b="0" dirty="0">
                <a:cs typeface="Times New Roman" pitchFamily="1" charset="0"/>
              </a:rPr>
              <a:t>: Give a short, descriptive name to the use case.</a:t>
            </a:r>
          </a:p>
          <a:p>
            <a:pPr algn="just"/>
            <a:r>
              <a:rPr lang="en-GB" dirty="0">
                <a:cs typeface="Times New Roman" pitchFamily="1" charset="0"/>
              </a:rPr>
              <a:t>B. </a:t>
            </a:r>
            <a:r>
              <a:rPr lang="en-GB" b="1" dirty="0">
                <a:cs typeface="Times New Roman" pitchFamily="1" charset="0"/>
              </a:rPr>
              <a:t>Actors</a:t>
            </a:r>
            <a:r>
              <a:rPr lang="en-GB" b="0" dirty="0">
                <a:cs typeface="Times New Roman" pitchFamily="1" charset="0"/>
              </a:rPr>
              <a:t>: List the actors who can perform this use case. </a:t>
            </a:r>
          </a:p>
          <a:p>
            <a:pPr algn="just"/>
            <a:r>
              <a:rPr lang="en-GB" dirty="0">
                <a:cs typeface="Times New Roman" pitchFamily="1" charset="0"/>
              </a:rPr>
              <a:t>C. </a:t>
            </a:r>
            <a:r>
              <a:rPr lang="en-GB" b="1" dirty="0">
                <a:cs typeface="Times New Roman" pitchFamily="1" charset="0"/>
              </a:rPr>
              <a:t>Goals</a:t>
            </a:r>
            <a:r>
              <a:rPr lang="en-GB" b="0" dirty="0">
                <a:cs typeface="Times New Roman" pitchFamily="1" charset="0"/>
              </a:rPr>
              <a:t>: Explain what the actor or actors are trying to achieve.</a:t>
            </a:r>
          </a:p>
          <a:p>
            <a:pPr algn="just"/>
            <a:r>
              <a:rPr lang="en-GB" dirty="0">
                <a:cs typeface="Times New Roman" pitchFamily="1" charset="0"/>
              </a:rPr>
              <a:t>D. </a:t>
            </a:r>
            <a:r>
              <a:rPr lang="en-GB" b="1" dirty="0">
                <a:cs typeface="Times New Roman" pitchFamily="1" charset="0"/>
              </a:rPr>
              <a:t>Preconditions</a:t>
            </a:r>
            <a:r>
              <a:rPr lang="en-GB" b="0" dirty="0">
                <a:cs typeface="Times New Roman" pitchFamily="1" charset="0"/>
              </a:rPr>
              <a:t>: State of the system before the use case.</a:t>
            </a:r>
          </a:p>
          <a:p>
            <a:pPr algn="just"/>
            <a:r>
              <a:rPr lang="en-GB" dirty="0">
                <a:cs typeface="Times New Roman" pitchFamily="1" charset="0"/>
              </a:rPr>
              <a:t>E. </a:t>
            </a:r>
            <a:r>
              <a:rPr lang="en-GB" b="1" dirty="0">
                <a:cs typeface="Times New Roman" pitchFamily="1" charset="0"/>
              </a:rPr>
              <a:t>Summary</a:t>
            </a:r>
            <a:r>
              <a:rPr lang="en-GB" b="0" dirty="0">
                <a:cs typeface="Times New Roman" pitchFamily="1" charset="0"/>
              </a:rPr>
              <a:t>: Give a short informal description.</a:t>
            </a:r>
          </a:p>
          <a:p>
            <a:pPr algn="just"/>
            <a:r>
              <a:rPr lang="en-GB" dirty="0">
                <a:cs typeface="Times New Roman" pitchFamily="1" charset="0"/>
              </a:rPr>
              <a:t>F. </a:t>
            </a:r>
            <a:r>
              <a:rPr lang="en-GB" b="1" dirty="0">
                <a:cs typeface="Times New Roman" pitchFamily="1" charset="0"/>
              </a:rPr>
              <a:t>Related use cases</a:t>
            </a:r>
            <a:r>
              <a:rPr lang="en-GB" dirty="0">
                <a:cs typeface="Times New Roman" pitchFamily="1" charset="0"/>
              </a:rPr>
              <a:t>.</a:t>
            </a:r>
          </a:p>
          <a:p>
            <a:r>
              <a:rPr lang="en-GB" dirty="0">
                <a:cs typeface="Times New Roman" pitchFamily="1" charset="0"/>
              </a:rPr>
              <a:t>G. </a:t>
            </a:r>
            <a:r>
              <a:rPr lang="en-GB" b="1" dirty="0">
                <a:cs typeface="Times New Roman" pitchFamily="1" charset="0"/>
              </a:rPr>
              <a:t>Steps</a:t>
            </a:r>
            <a:r>
              <a:rPr lang="en-GB" b="0" dirty="0">
                <a:cs typeface="Times New Roman" pitchFamily="1" charset="0"/>
              </a:rPr>
              <a:t>: Describe each step using a 2-column format</a:t>
            </a:r>
            <a:r>
              <a:rPr lang="en-GB" b="0" dirty="0" smtClean="0">
                <a:cs typeface="Times New Roman" pitchFamily="1" charset="0"/>
              </a:rPr>
              <a:t>.</a:t>
            </a:r>
            <a:r>
              <a:rPr lang="en-IN" dirty="0" smtClean="0"/>
              <a:t> The left column    showing the </a:t>
            </a:r>
            <a:r>
              <a:rPr lang="en-IN" i="1" dirty="0" smtClean="0"/>
              <a:t>actions taken by the actor</a:t>
            </a:r>
            <a:r>
              <a:rPr lang="en-IN" dirty="0" smtClean="0"/>
              <a:t>, and the right column showing </a:t>
            </a:r>
            <a:r>
              <a:rPr lang="en-IN" i="1" dirty="0" smtClean="0"/>
              <a:t>the system’s responses</a:t>
            </a:r>
            <a:r>
              <a:rPr lang="en-IN" dirty="0" smtClean="0"/>
              <a:t>.</a:t>
            </a:r>
            <a:endParaRPr lang="en-GB" b="0" dirty="0">
              <a:cs typeface="Times New Roman" pitchFamily="1" charset="0"/>
            </a:endParaRPr>
          </a:p>
          <a:p>
            <a:pPr algn="just"/>
            <a:r>
              <a:rPr lang="en-GB" dirty="0">
                <a:cs typeface="Times New Roman" pitchFamily="1" charset="0"/>
              </a:rPr>
              <a:t>H. </a:t>
            </a:r>
            <a:r>
              <a:rPr lang="en-GB" b="1" dirty="0" smtClean="0">
                <a:cs typeface="Times New Roman" pitchFamily="1" charset="0"/>
              </a:rPr>
              <a:t>Post conditions</a:t>
            </a:r>
            <a:r>
              <a:rPr lang="en-GB" b="0" dirty="0" smtClean="0">
                <a:cs typeface="Times New Roman" pitchFamily="1" charset="0"/>
              </a:rPr>
              <a:t>: </a:t>
            </a:r>
            <a:r>
              <a:rPr lang="en-GB" b="0" dirty="0">
                <a:cs typeface="Times New Roman" pitchFamily="1" charset="0"/>
              </a:rPr>
              <a:t>State of the system in following completion.</a:t>
            </a:r>
          </a:p>
          <a:p>
            <a:pPr algn="just">
              <a:buNone/>
            </a:pPr>
            <a:endParaRPr lang="en-GB" b="0" dirty="0">
              <a:cs typeface="Times New Roman" pitchFamily="1" charset="0"/>
            </a:endParaRPr>
          </a:p>
          <a:p>
            <a:pPr algn="just"/>
            <a:r>
              <a:rPr lang="en-GB" b="1" i="1" dirty="0">
                <a:cs typeface="Times New Roman" pitchFamily="1" charset="0"/>
              </a:rPr>
              <a:t>A and G are the most important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Description: Example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142985"/>
            <a:ext cx="7801004" cy="4302053"/>
          </a:xfrm>
        </p:spPr>
      </p:pic>
      <p:pic>
        <p:nvPicPr>
          <p:cNvPr id="6" name="Picture 5" descr="Cap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5143488"/>
            <a:ext cx="7858180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diagrams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728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Use case diagrams are UML’s notation for showing the relationships among a set of use cases and actors. </a:t>
            </a:r>
          </a:p>
          <a:p>
            <a:pPr algn="just"/>
            <a:r>
              <a:rPr lang="en-IN" dirty="0" smtClean="0"/>
              <a:t>They help a software engineer to convey a high-level picture of the functionality of a system.</a:t>
            </a:r>
          </a:p>
          <a:p>
            <a:pPr algn="just"/>
            <a:r>
              <a:rPr lang="en-IN" dirty="0" smtClean="0"/>
              <a:t>there are two main symbols in use case diagrams: </a:t>
            </a:r>
          </a:p>
          <a:p>
            <a:pPr lvl="1" algn="just"/>
            <a:r>
              <a:rPr lang="en-IN" sz="2800" i="1" dirty="0" smtClean="0"/>
              <a:t>An actor is shown as a stick person </a:t>
            </a:r>
          </a:p>
          <a:p>
            <a:pPr lvl="1" algn="just"/>
            <a:r>
              <a:rPr lang="en-IN" sz="2800" i="1" dirty="0" smtClean="0"/>
              <a:t>a use case is shown as an ellipse.</a:t>
            </a:r>
          </a:p>
          <a:p>
            <a:pPr algn="just"/>
            <a:r>
              <a:rPr lang="en-IN" dirty="0" smtClean="0"/>
              <a:t> Lines indicate which actors perform which use cases.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diagrams .....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526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Symbols used in Use case Diagram</a:t>
            </a:r>
            <a:endParaRPr lang="en-IN" sz="2800" dirty="0"/>
          </a:p>
        </p:txBody>
      </p:sp>
      <p:pic>
        <p:nvPicPr>
          <p:cNvPr id="8" name="Content Placeholder 7" descr="Captur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2438400"/>
            <a:ext cx="5753903" cy="1295400"/>
          </a:xfrm>
        </p:spPr>
      </p:pic>
      <p:pic>
        <p:nvPicPr>
          <p:cNvPr id="9" name="Picture 8" descr="Cap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10000"/>
            <a:ext cx="57912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</TotalTime>
  <Words>877</Words>
  <Application>Microsoft Office PowerPoint</Application>
  <PresentationFormat>On-screen Show (4:3)</PresentationFormat>
  <Paragraphs>127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Use case Analysis</vt:lpstr>
      <vt:lpstr>Use-Cases: describing how the user will use the system</vt:lpstr>
      <vt:lpstr>Use cases</vt:lpstr>
      <vt:lpstr>         Use case Example</vt:lpstr>
      <vt:lpstr>Use case Example….</vt:lpstr>
      <vt:lpstr>How to describe a single use case </vt:lpstr>
      <vt:lpstr>Use Case Description: Example</vt:lpstr>
      <vt:lpstr>Use case diagrams </vt:lpstr>
      <vt:lpstr>Use case diagrams .....</vt:lpstr>
      <vt:lpstr>Slide 10</vt:lpstr>
      <vt:lpstr>   Use case diagrams…. </vt:lpstr>
      <vt:lpstr>Use case diagrams…. </vt:lpstr>
      <vt:lpstr>Use case diagrams…. </vt:lpstr>
      <vt:lpstr>Use case diagrams…. </vt:lpstr>
      <vt:lpstr>The benefits of basing software development on use cases </vt:lpstr>
      <vt:lpstr>Use cases must not be seen as a panacea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Analysis</dc:title>
  <dc:creator>Admin</dc:creator>
  <cp:lastModifiedBy>Admin</cp:lastModifiedBy>
  <cp:revision>4</cp:revision>
  <dcterms:created xsi:type="dcterms:W3CDTF">2006-08-16T00:00:00Z</dcterms:created>
  <dcterms:modified xsi:type="dcterms:W3CDTF">2021-02-01T05:01:06Z</dcterms:modified>
</cp:coreProperties>
</file>