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Lst>
  <p:notesMasterIdLst>
    <p:notesMasterId r:id="rId50"/>
  </p:notesMasterIdLst>
  <p:sldIdLst>
    <p:sldId id="275" r:id="rId3"/>
    <p:sldId id="276" r:id="rId4"/>
    <p:sldId id="366" r:id="rId5"/>
    <p:sldId id="367" r:id="rId6"/>
    <p:sldId id="423" r:id="rId7"/>
    <p:sldId id="387" r:id="rId8"/>
    <p:sldId id="424" r:id="rId9"/>
    <p:sldId id="425" r:id="rId10"/>
    <p:sldId id="426" r:id="rId11"/>
    <p:sldId id="427" r:id="rId12"/>
    <p:sldId id="428" r:id="rId13"/>
    <p:sldId id="429" r:id="rId14"/>
    <p:sldId id="430" r:id="rId15"/>
    <p:sldId id="431" r:id="rId16"/>
    <p:sldId id="432" r:id="rId17"/>
    <p:sldId id="466" r:id="rId18"/>
    <p:sldId id="434" r:id="rId19"/>
    <p:sldId id="435" r:id="rId20"/>
    <p:sldId id="436" r:id="rId21"/>
    <p:sldId id="437" r:id="rId22"/>
    <p:sldId id="438" r:id="rId23"/>
    <p:sldId id="440" r:id="rId24"/>
    <p:sldId id="441" r:id="rId25"/>
    <p:sldId id="442" r:id="rId26"/>
    <p:sldId id="443" r:id="rId27"/>
    <p:sldId id="444" r:id="rId28"/>
    <p:sldId id="445" r:id="rId29"/>
    <p:sldId id="446" r:id="rId30"/>
    <p:sldId id="448" r:id="rId31"/>
    <p:sldId id="449" r:id="rId32"/>
    <p:sldId id="450" r:id="rId33"/>
    <p:sldId id="447" r:id="rId34"/>
    <p:sldId id="451" r:id="rId35"/>
    <p:sldId id="452" r:id="rId36"/>
    <p:sldId id="453" r:id="rId37"/>
    <p:sldId id="454" r:id="rId38"/>
    <p:sldId id="455" r:id="rId39"/>
    <p:sldId id="456" r:id="rId40"/>
    <p:sldId id="457" r:id="rId41"/>
    <p:sldId id="458" r:id="rId42"/>
    <p:sldId id="459" r:id="rId43"/>
    <p:sldId id="460" r:id="rId44"/>
    <p:sldId id="462" r:id="rId45"/>
    <p:sldId id="463" r:id="rId46"/>
    <p:sldId id="464" r:id="rId47"/>
    <p:sldId id="465" r:id="rId48"/>
    <p:sldId id="294" r:id="rId49"/>
  </p:sldIdLst>
  <p:sldSz cx="93614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ED7"/>
    <a:srgbClr val="A50021"/>
    <a:srgbClr val="CC0099"/>
    <a:srgbClr val="073C8B"/>
    <a:srgbClr val="800000"/>
    <a:srgbClr val="003399"/>
    <a:srgbClr val="FF66FF"/>
    <a:srgbClr val="CC3300"/>
    <a:srgbClr val="EBEBB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6" autoAdjust="0"/>
    <p:restoredTop sz="94660"/>
  </p:normalViewPr>
  <p:slideViewPr>
    <p:cSldViewPr snapToGrid="0">
      <p:cViewPr varScale="1">
        <p:scale>
          <a:sx n="115" d="100"/>
          <a:sy n="115" d="100"/>
        </p:scale>
        <p:origin x="1758" y="114"/>
      </p:cViewPr>
      <p:guideLst>
        <p:guide orient="horz" pos="2160"/>
        <p:guide pos="29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7"/>
    </mc:Choice>
    <mc:Fallback>
      <c:style val="27"/>
    </mc:Fallback>
  </mc:AlternateContent>
  <c:chart>
    <c:autoTitleDeleted val="1"/>
    <c:plotArea>
      <c:layout/>
      <c:scatterChart>
        <c:scatterStyle val="lineMarker"/>
        <c:varyColors val="0"/>
        <c:ser>
          <c:idx val="0"/>
          <c:order val="0"/>
          <c:tx>
            <c:strRef>
              <c:f>Sheet1!$B$1</c:f>
              <c:strCache>
                <c:ptCount val="1"/>
                <c:pt idx="0">
                  <c:v>A2</c:v>
                </c:pt>
              </c:strCache>
            </c:strRef>
          </c:tx>
          <c:spPr>
            <a:ln w="66675">
              <a:noFill/>
            </a:ln>
          </c:spPr>
          <c:xVal>
            <c:numRef>
              <c:f>Sheet1!$A$2:$A$17</c:f>
              <c:numCache>
                <c:formatCode>General</c:formatCode>
                <c:ptCount val="16"/>
                <c:pt idx="0">
                  <c:v>6.8</c:v>
                </c:pt>
                <c:pt idx="1">
                  <c:v>0.8</c:v>
                </c:pt>
                <c:pt idx="2">
                  <c:v>1.2</c:v>
                </c:pt>
                <c:pt idx="3">
                  <c:v>2.8</c:v>
                </c:pt>
                <c:pt idx="4">
                  <c:v>3.8</c:v>
                </c:pt>
                <c:pt idx="5">
                  <c:v>4.4000000000000004</c:v>
                </c:pt>
                <c:pt idx="6">
                  <c:v>4.8</c:v>
                </c:pt>
                <c:pt idx="7">
                  <c:v>6</c:v>
                </c:pt>
                <c:pt idx="8">
                  <c:v>6.2</c:v>
                </c:pt>
                <c:pt idx="9">
                  <c:v>7.6</c:v>
                </c:pt>
                <c:pt idx="10">
                  <c:v>7.8</c:v>
                </c:pt>
                <c:pt idx="11">
                  <c:v>6.6</c:v>
                </c:pt>
                <c:pt idx="12">
                  <c:v>8.1999999999999993</c:v>
                </c:pt>
                <c:pt idx="13">
                  <c:v>8.4</c:v>
                </c:pt>
                <c:pt idx="14">
                  <c:v>9</c:v>
                </c:pt>
                <c:pt idx="15">
                  <c:v>9.6</c:v>
                </c:pt>
              </c:numCache>
            </c:numRef>
          </c:xVal>
          <c:yVal>
            <c:numRef>
              <c:f>Sheet1!$B$2:$B$17</c:f>
              <c:numCache>
                <c:formatCode>General</c:formatCode>
                <c:ptCount val="16"/>
                <c:pt idx="0">
                  <c:v>12.6</c:v>
                </c:pt>
                <c:pt idx="1">
                  <c:v>9.8000000000000007</c:v>
                </c:pt>
                <c:pt idx="2">
                  <c:v>11.6</c:v>
                </c:pt>
                <c:pt idx="3">
                  <c:v>9.6</c:v>
                </c:pt>
                <c:pt idx="4">
                  <c:v>9.9</c:v>
                </c:pt>
                <c:pt idx="5">
                  <c:v>6.5</c:v>
                </c:pt>
                <c:pt idx="6">
                  <c:v>1.1000000000000001</c:v>
                </c:pt>
                <c:pt idx="7">
                  <c:v>19.899999999999999</c:v>
                </c:pt>
                <c:pt idx="8">
                  <c:v>18.5</c:v>
                </c:pt>
                <c:pt idx="9">
                  <c:v>17.399999999999999</c:v>
                </c:pt>
                <c:pt idx="10">
                  <c:v>12.2</c:v>
                </c:pt>
                <c:pt idx="11">
                  <c:v>7.7</c:v>
                </c:pt>
                <c:pt idx="12">
                  <c:v>4.5</c:v>
                </c:pt>
                <c:pt idx="13">
                  <c:v>6.9</c:v>
                </c:pt>
                <c:pt idx="14">
                  <c:v>3.4</c:v>
                </c:pt>
                <c:pt idx="15">
                  <c:v>11.1</c:v>
                </c:pt>
              </c:numCache>
            </c:numRef>
          </c:yVal>
          <c:smooth val="0"/>
          <c:extLst>
            <c:ext xmlns:c16="http://schemas.microsoft.com/office/drawing/2014/chart" uri="{C3380CC4-5D6E-409C-BE32-E72D297353CC}">
              <c16:uniqueId val="{00000000-467A-4370-BA1C-7D948B9E44C3}"/>
            </c:ext>
          </c:extLst>
        </c:ser>
        <c:dLbls>
          <c:showLegendKey val="0"/>
          <c:showVal val="0"/>
          <c:showCatName val="0"/>
          <c:showSerName val="0"/>
          <c:showPercent val="0"/>
          <c:showBubbleSize val="0"/>
        </c:dLbls>
        <c:axId val="11764016"/>
        <c:axId val="11766192"/>
      </c:scatterChart>
      <c:valAx>
        <c:axId val="11764016"/>
        <c:scaling>
          <c:orientation val="minMax"/>
        </c:scaling>
        <c:delete val="0"/>
        <c:axPos val="b"/>
        <c:title>
          <c:tx>
            <c:rich>
              <a:bodyPr/>
              <a:lstStyle/>
              <a:p>
                <a:pPr>
                  <a:defRPr/>
                </a:pPr>
                <a:r>
                  <a:rPr lang="en-IN" sz="1600" dirty="0"/>
                  <a:t>A1</a:t>
                </a:r>
              </a:p>
            </c:rich>
          </c:tx>
          <c:layout/>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en-US"/>
          </a:p>
        </c:txPr>
        <c:crossAx val="11766192"/>
        <c:crosses val="autoZero"/>
        <c:crossBetween val="midCat"/>
      </c:valAx>
      <c:valAx>
        <c:axId val="11766192"/>
        <c:scaling>
          <c:orientation val="minMax"/>
        </c:scaling>
        <c:delete val="0"/>
        <c:axPos val="l"/>
        <c:title>
          <c:tx>
            <c:rich>
              <a:bodyPr/>
              <a:lstStyle/>
              <a:p>
                <a:pPr>
                  <a:defRPr/>
                </a:pPr>
                <a:r>
                  <a:rPr lang="en-US" sz="1600" dirty="0"/>
                  <a:t>A2</a:t>
                </a:r>
              </a:p>
            </c:rich>
          </c:tx>
          <c:layout>
            <c:manualLayout>
              <c:xMode val="edge"/>
              <c:yMode val="edge"/>
              <c:x val="1.1968880909634948E-2"/>
              <c:y val="0.40131546570650761"/>
            </c:manualLayout>
          </c:layout>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en-US"/>
          </a:p>
        </c:txPr>
        <c:crossAx val="11764016"/>
        <c:crosses val="autoZero"/>
        <c:crossBetween val="midCat"/>
      </c:valAx>
      <c:spPr>
        <a:ln w="25400" cmpd="sng">
          <a:solidFill>
            <a:schemeClr val="tx1"/>
          </a:solidFill>
        </a:ln>
      </c:spPr>
    </c:plotArea>
    <c:plotVisOnly val="1"/>
    <c:dispBlanksAs val="gap"/>
    <c:showDLblsOverMax val="0"/>
  </c:chart>
  <c:txPr>
    <a:bodyPr/>
    <a:lstStyle/>
    <a:p>
      <a:pPr>
        <a:defRPr sz="1200" b="1"/>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0.37769</cdr:x>
      <cdr:y>0.47704</cdr:y>
    </cdr:from>
    <cdr:to>
      <cdr:x>0.41681</cdr:x>
      <cdr:y>0.54681</cdr:y>
    </cdr:to>
    <cdr:sp macro="" textlink="">
      <cdr:nvSpPr>
        <cdr:cNvPr id="2" name="Oval 1"/>
        <cdr:cNvSpPr/>
      </cdr:nvSpPr>
      <cdr:spPr>
        <a:xfrm xmlns:a="http://schemas.openxmlformats.org/drawingml/2006/main">
          <a:off x="2003805" y="1890232"/>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IN"/>
        </a:p>
      </cdr:txBody>
    </cdr:sp>
  </cdr:relSizeAnchor>
  <cdr:relSizeAnchor xmlns:cdr="http://schemas.openxmlformats.org/drawingml/2006/chartDrawing">
    <cdr:from>
      <cdr:x>0.6518</cdr:x>
      <cdr:y>0.404</cdr:y>
    </cdr:from>
    <cdr:to>
      <cdr:x>0.69092</cdr:x>
      <cdr:y>0.47376</cdr:y>
    </cdr:to>
    <cdr:sp macro="" textlink="">
      <cdr:nvSpPr>
        <cdr:cNvPr id="3" name="Oval 2"/>
        <cdr:cNvSpPr/>
      </cdr:nvSpPr>
      <cdr:spPr>
        <a:xfrm xmlns:a="http://schemas.openxmlformats.org/drawingml/2006/main">
          <a:off x="3458102" y="1600790"/>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I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F655F7-5B43-48DE-B90D-FF112E35D0D6}" type="datetimeFigureOut">
              <a:rPr lang="en-IN" smtClean="0"/>
              <a:t>10-09-2021</a:t>
            </a:fld>
            <a:endParaRPr lang="en-IN"/>
          </a:p>
        </p:txBody>
      </p:sp>
      <p:sp>
        <p:nvSpPr>
          <p:cNvPr id="4" name="Slide Image Placeholder 3"/>
          <p:cNvSpPr>
            <a:spLocks noGrp="1" noRot="1" noChangeAspect="1"/>
          </p:cNvSpPr>
          <p:nvPr>
            <p:ph type="sldImg" idx="2"/>
          </p:nvPr>
        </p:nvSpPr>
        <p:spPr>
          <a:xfrm>
            <a:off x="1089025" y="685800"/>
            <a:ext cx="467995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AF584-D3C0-436B-BF5E-FEAE55BF154B}" type="slidenum">
              <a:rPr lang="en-IN" smtClean="0"/>
              <a:t>‹#›</a:t>
            </a:fld>
            <a:endParaRPr lang="en-IN"/>
          </a:p>
        </p:txBody>
      </p:sp>
    </p:spTree>
    <p:extLst>
      <p:ext uri="{BB962C8B-B14F-4D97-AF65-F5344CB8AC3E}">
        <p14:creationId xmlns:p14="http://schemas.microsoft.com/office/powerpoint/2010/main" val="306061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95884829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906632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82"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068802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70186" y="1122363"/>
            <a:ext cx="7021116" cy="2387600"/>
          </a:xfrm>
        </p:spPr>
        <p:txBody>
          <a:bodyPr anchor="b"/>
          <a:lstStyle>
            <a:lvl1pPr algn="ctr">
              <a:defRPr sz="4607"/>
            </a:lvl1pPr>
          </a:lstStyle>
          <a:p>
            <a:r>
              <a:rPr lang="en-US" smtClean="0"/>
              <a:t>Click to edit Master title style</a:t>
            </a:r>
            <a:endParaRPr lang="en-US"/>
          </a:p>
        </p:txBody>
      </p:sp>
      <p:sp>
        <p:nvSpPr>
          <p:cNvPr id="3" name="Subtitle 2"/>
          <p:cNvSpPr>
            <a:spLocks noGrp="1"/>
          </p:cNvSpPr>
          <p:nvPr>
            <p:ph type="subTitle" idx="1"/>
          </p:nvPr>
        </p:nvSpPr>
        <p:spPr>
          <a:xfrm>
            <a:off x="1170186" y="3602038"/>
            <a:ext cx="7021116" cy="1655762"/>
          </a:xfrm>
        </p:spPr>
        <p:txBody>
          <a:bodyPr/>
          <a:lstStyle>
            <a:lvl1pPr marL="0" indent="0" algn="ctr">
              <a:buNone/>
              <a:defRPr sz="1843"/>
            </a:lvl1pPr>
            <a:lvl2pPr marL="351038" indent="0" algn="ctr">
              <a:buNone/>
              <a:defRPr sz="1536"/>
            </a:lvl2pPr>
            <a:lvl3pPr marL="702076" indent="0" algn="ctr">
              <a:buNone/>
              <a:defRPr sz="1382"/>
            </a:lvl3pPr>
            <a:lvl4pPr marL="1053114" indent="0" algn="ctr">
              <a:buNone/>
              <a:defRPr sz="1228"/>
            </a:lvl4pPr>
            <a:lvl5pPr marL="1404153" indent="0" algn="ctr">
              <a:buNone/>
              <a:defRPr sz="1228"/>
            </a:lvl5pPr>
            <a:lvl6pPr marL="1755191" indent="0" algn="ctr">
              <a:buNone/>
              <a:defRPr sz="1228"/>
            </a:lvl6pPr>
            <a:lvl7pPr marL="2106229" indent="0" algn="ctr">
              <a:buNone/>
              <a:defRPr sz="1228"/>
            </a:lvl7pPr>
            <a:lvl8pPr marL="2457267" indent="0" algn="ctr">
              <a:buNone/>
              <a:defRPr sz="1228"/>
            </a:lvl8pPr>
            <a:lvl9pPr marL="2808305" indent="0" algn="ctr">
              <a:buNone/>
              <a:defRPr sz="1228"/>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5" name="Footer Placeholder 4"/>
          <p:cNvSpPr>
            <a:spLocks noGrp="1"/>
          </p:cNvSpPr>
          <p:nvPr>
            <p:ph type="ftr" sz="quarter" idx="11"/>
          </p:nvPr>
        </p:nvSpPr>
        <p:spPr/>
        <p:txBody>
          <a:bodyPr/>
          <a:lstStyle/>
          <a:p>
            <a:endParaRPr lang="en-IN">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2296109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1269504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38727" y="1709739"/>
            <a:ext cx="8074283" cy="2852737"/>
          </a:xfrm>
        </p:spPr>
        <p:txBody>
          <a:bodyPr anchor="b"/>
          <a:lstStyle>
            <a:lvl1pPr>
              <a:defRPr sz="4607"/>
            </a:lvl1pPr>
          </a:lstStyle>
          <a:p>
            <a:r>
              <a:rPr lang="en-US" smtClean="0"/>
              <a:t>Click to edit Master title style</a:t>
            </a:r>
            <a:endParaRPr lang="en-US"/>
          </a:p>
        </p:txBody>
      </p:sp>
      <p:sp>
        <p:nvSpPr>
          <p:cNvPr id="3" name="Text Placeholder 2"/>
          <p:cNvSpPr>
            <a:spLocks noGrp="1"/>
          </p:cNvSpPr>
          <p:nvPr>
            <p:ph type="body" idx="1"/>
          </p:nvPr>
        </p:nvSpPr>
        <p:spPr>
          <a:xfrm>
            <a:off x="638727" y="4589464"/>
            <a:ext cx="8074283" cy="1500187"/>
          </a:xfrm>
        </p:spPr>
        <p:txBody>
          <a:bodyPr/>
          <a:lstStyle>
            <a:lvl1pPr marL="0" indent="0">
              <a:buNone/>
              <a:defRPr sz="1843">
                <a:solidFill>
                  <a:schemeClr val="tx1">
                    <a:tint val="75000"/>
                  </a:schemeClr>
                </a:solidFill>
              </a:defRPr>
            </a:lvl1pPr>
            <a:lvl2pPr marL="351038" indent="0">
              <a:buNone/>
              <a:defRPr sz="1536">
                <a:solidFill>
                  <a:schemeClr val="tx1">
                    <a:tint val="75000"/>
                  </a:schemeClr>
                </a:solidFill>
              </a:defRPr>
            </a:lvl2pPr>
            <a:lvl3pPr marL="702076" indent="0">
              <a:buNone/>
              <a:defRPr sz="1382">
                <a:solidFill>
                  <a:schemeClr val="tx1">
                    <a:tint val="75000"/>
                  </a:schemeClr>
                </a:solidFill>
              </a:defRPr>
            </a:lvl3pPr>
            <a:lvl4pPr marL="1053114" indent="0">
              <a:buNone/>
              <a:defRPr sz="1228">
                <a:solidFill>
                  <a:schemeClr val="tx1">
                    <a:tint val="75000"/>
                  </a:schemeClr>
                </a:solidFill>
              </a:defRPr>
            </a:lvl4pPr>
            <a:lvl5pPr marL="1404153" indent="0">
              <a:buNone/>
              <a:defRPr sz="1228">
                <a:solidFill>
                  <a:schemeClr val="tx1">
                    <a:tint val="75000"/>
                  </a:schemeClr>
                </a:solidFill>
              </a:defRPr>
            </a:lvl5pPr>
            <a:lvl6pPr marL="1755191" indent="0">
              <a:buNone/>
              <a:defRPr sz="1228">
                <a:solidFill>
                  <a:schemeClr val="tx1">
                    <a:tint val="75000"/>
                  </a:schemeClr>
                </a:solidFill>
              </a:defRPr>
            </a:lvl6pPr>
            <a:lvl7pPr marL="2106229" indent="0">
              <a:buNone/>
              <a:defRPr sz="1228">
                <a:solidFill>
                  <a:schemeClr val="tx1">
                    <a:tint val="75000"/>
                  </a:schemeClr>
                </a:solidFill>
              </a:defRPr>
            </a:lvl7pPr>
            <a:lvl8pPr marL="2457267" indent="0">
              <a:buNone/>
              <a:defRPr sz="1228">
                <a:solidFill>
                  <a:schemeClr val="tx1">
                    <a:tint val="75000"/>
                  </a:schemeClr>
                </a:solidFill>
              </a:defRPr>
            </a:lvl8pPr>
            <a:lvl9pPr marL="2808305" indent="0">
              <a:buNone/>
              <a:defRPr sz="1228">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755934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3603" y="1825625"/>
            <a:ext cx="3978632"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9254" y="1825625"/>
            <a:ext cx="3978632"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490672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4822" y="365126"/>
            <a:ext cx="8074283"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44822" y="1681163"/>
            <a:ext cx="3960348" cy="823912"/>
          </a:xfrm>
        </p:spPr>
        <p:txBody>
          <a:bodyPr anchor="b"/>
          <a:lstStyle>
            <a:lvl1pPr marL="0" indent="0">
              <a:buNone/>
              <a:defRPr sz="1843" b="1"/>
            </a:lvl1pPr>
            <a:lvl2pPr marL="351038" indent="0">
              <a:buNone/>
              <a:defRPr sz="1536" b="1"/>
            </a:lvl2pPr>
            <a:lvl3pPr marL="702076" indent="0">
              <a:buNone/>
              <a:defRPr sz="1382" b="1"/>
            </a:lvl3pPr>
            <a:lvl4pPr marL="1053114" indent="0">
              <a:buNone/>
              <a:defRPr sz="1228" b="1"/>
            </a:lvl4pPr>
            <a:lvl5pPr marL="1404153" indent="0">
              <a:buNone/>
              <a:defRPr sz="1228" b="1"/>
            </a:lvl5pPr>
            <a:lvl6pPr marL="1755191" indent="0">
              <a:buNone/>
              <a:defRPr sz="1228" b="1"/>
            </a:lvl6pPr>
            <a:lvl7pPr marL="2106229" indent="0">
              <a:buNone/>
              <a:defRPr sz="1228" b="1"/>
            </a:lvl7pPr>
            <a:lvl8pPr marL="2457267" indent="0">
              <a:buNone/>
              <a:defRPr sz="1228" b="1"/>
            </a:lvl8pPr>
            <a:lvl9pPr marL="2808305" indent="0">
              <a:buNone/>
              <a:defRPr sz="1228" b="1"/>
            </a:lvl9pPr>
          </a:lstStyle>
          <a:p>
            <a:pPr lvl="0"/>
            <a:r>
              <a:rPr lang="en-US" smtClean="0"/>
              <a:t>Edit Master text styles</a:t>
            </a:r>
          </a:p>
        </p:txBody>
      </p:sp>
      <p:sp>
        <p:nvSpPr>
          <p:cNvPr id="4" name="Content Placeholder 3"/>
          <p:cNvSpPr>
            <a:spLocks noGrp="1"/>
          </p:cNvSpPr>
          <p:nvPr>
            <p:ph sz="half" idx="2"/>
          </p:nvPr>
        </p:nvSpPr>
        <p:spPr>
          <a:xfrm>
            <a:off x="644822" y="2505075"/>
            <a:ext cx="39603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39253" y="1681163"/>
            <a:ext cx="3979852" cy="823912"/>
          </a:xfrm>
        </p:spPr>
        <p:txBody>
          <a:bodyPr anchor="b"/>
          <a:lstStyle>
            <a:lvl1pPr marL="0" indent="0">
              <a:buNone/>
              <a:defRPr sz="1843" b="1"/>
            </a:lvl1pPr>
            <a:lvl2pPr marL="351038" indent="0">
              <a:buNone/>
              <a:defRPr sz="1536" b="1"/>
            </a:lvl2pPr>
            <a:lvl3pPr marL="702076" indent="0">
              <a:buNone/>
              <a:defRPr sz="1382" b="1"/>
            </a:lvl3pPr>
            <a:lvl4pPr marL="1053114" indent="0">
              <a:buNone/>
              <a:defRPr sz="1228" b="1"/>
            </a:lvl4pPr>
            <a:lvl5pPr marL="1404153" indent="0">
              <a:buNone/>
              <a:defRPr sz="1228" b="1"/>
            </a:lvl5pPr>
            <a:lvl6pPr marL="1755191" indent="0">
              <a:buNone/>
              <a:defRPr sz="1228" b="1"/>
            </a:lvl6pPr>
            <a:lvl7pPr marL="2106229" indent="0">
              <a:buNone/>
              <a:defRPr sz="1228" b="1"/>
            </a:lvl7pPr>
            <a:lvl8pPr marL="2457267" indent="0">
              <a:buNone/>
              <a:defRPr sz="1228" b="1"/>
            </a:lvl8pPr>
            <a:lvl9pPr marL="2808305" indent="0">
              <a:buNone/>
              <a:defRPr sz="1228" b="1"/>
            </a:lvl9pPr>
          </a:lstStyle>
          <a:p>
            <a:pPr lvl="0"/>
            <a:r>
              <a:rPr lang="en-US" smtClean="0"/>
              <a:t>Edit Master text styles</a:t>
            </a:r>
          </a:p>
        </p:txBody>
      </p:sp>
      <p:sp>
        <p:nvSpPr>
          <p:cNvPr id="6" name="Content Placeholder 5"/>
          <p:cNvSpPr>
            <a:spLocks noGrp="1"/>
          </p:cNvSpPr>
          <p:nvPr>
            <p:ph sz="quarter" idx="4"/>
          </p:nvPr>
        </p:nvSpPr>
        <p:spPr>
          <a:xfrm>
            <a:off x="4739253" y="2505075"/>
            <a:ext cx="3979852"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501794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571564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565910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4822" y="457200"/>
            <a:ext cx="3019323" cy="1600200"/>
          </a:xfrm>
        </p:spPr>
        <p:txBody>
          <a:bodyPr anchor="b"/>
          <a:lstStyle>
            <a:lvl1pPr>
              <a:defRPr sz="2457"/>
            </a:lvl1pPr>
          </a:lstStyle>
          <a:p>
            <a:r>
              <a:rPr lang="en-US" smtClean="0"/>
              <a:t>Click to edit Master title style</a:t>
            </a:r>
            <a:endParaRPr lang="en-US"/>
          </a:p>
        </p:txBody>
      </p:sp>
      <p:sp>
        <p:nvSpPr>
          <p:cNvPr id="3" name="Content Placeholder 2"/>
          <p:cNvSpPr>
            <a:spLocks noGrp="1"/>
          </p:cNvSpPr>
          <p:nvPr>
            <p:ph idx="1"/>
          </p:nvPr>
        </p:nvSpPr>
        <p:spPr>
          <a:xfrm>
            <a:off x="3979852" y="987426"/>
            <a:ext cx="4739253" cy="4873625"/>
          </a:xfrm>
        </p:spPr>
        <p:txBody>
          <a:bodyPr/>
          <a:lstStyle>
            <a:lvl1pPr>
              <a:defRPr sz="2457"/>
            </a:lvl1pPr>
            <a:lvl2pPr>
              <a:defRPr sz="2150"/>
            </a:lvl2pPr>
            <a:lvl3pPr>
              <a:defRPr sz="1843"/>
            </a:lvl3pPr>
            <a:lvl4pPr>
              <a:defRPr sz="1536"/>
            </a:lvl4pPr>
            <a:lvl5pPr>
              <a:defRPr sz="1536"/>
            </a:lvl5pPr>
            <a:lvl6pPr>
              <a:defRPr sz="1536"/>
            </a:lvl6pPr>
            <a:lvl7pPr>
              <a:defRPr sz="1536"/>
            </a:lvl7pPr>
            <a:lvl8pPr>
              <a:defRPr sz="1536"/>
            </a:lvl8pPr>
            <a:lvl9pPr>
              <a:defRPr sz="1536"/>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44822" y="2057400"/>
            <a:ext cx="3019323" cy="3811588"/>
          </a:xfrm>
        </p:spPr>
        <p:txBody>
          <a:bodyPr/>
          <a:lstStyle>
            <a:lvl1pPr marL="0" indent="0">
              <a:buNone/>
              <a:defRPr sz="1228"/>
            </a:lvl1pPr>
            <a:lvl2pPr marL="351038" indent="0">
              <a:buNone/>
              <a:defRPr sz="1075"/>
            </a:lvl2pPr>
            <a:lvl3pPr marL="702076" indent="0">
              <a:buNone/>
              <a:defRPr sz="921"/>
            </a:lvl3pPr>
            <a:lvl4pPr marL="1053114" indent="0">
              <a:buNone/>
              <a:defRPr sz="768"/>
            </a:lvl4pPr>
            <a:lvl5pPr marL="1404153" indent="0">
              <a:buNone/>
              <a:defRPr sz="768"/>
            </a:lvl5pPr>
            <a:lvl6pPr marL="1755191" indent="0">
              <a:buNone/>
              <a:defRPr sz="768"/>
            </a:lvl6pPr>
            <a:lvl7pPr marL="2106229" indent="0">
              <a:buNone/>
              <a:defRPr sz="768"/>
            </a:lvl7pPr>
            <a:lvl8pPr marL="2457267" indent="0">
              <a:buNone/>
              <a:defRPr sz="768"/>
            </a:lvl8pPr>
            <a:lvl9pPr marL="2808305" indent="0">
              <a:buNone/>
              <a:defRPr sz="768"/>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39373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1832715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4822" y="457200"/>
            <a:ext cx="3019323" cy="1600200"/>
          </a:xfrm>
        </p:spPr>
        <p:txBody>
          <a:bodyPr anchor="b"/>
          <a:lstStyle>
            <a:lvl1pPr>
              <a:defRPr sz="2457"/>
            </a:lvl1pPr>
          </a:lstStyle>
          <a:p>
            <a:r>
              <a:rPr lang="en-US" smtClean="0"/>
              <a:t>Click to edit Master title style</a:t>
            </a:r>
            <a:endParaRPr lang="en-US"/>
          </a:p>
        </p:txBody>
      </p:sp>
      <p:sp>
        <p:nvSpPr>
          <p:cNvPr id="3" name="Picture Placeholder 2"/>
          <p:cNvSpPr>
            <a:spLocks noGrp="1"/>
          </p:cNvSpPr>
          <p:nvPr>
            <p:ph type="pic" idx="1"/>
          </p:nvPr>
        </p:nvSpPr>
        <p:spPr>
          <a:xfrm>
            <a:off x="3979852" y="987426"/>
            <a:ext cx="4739253" cy="4873625"/>
          </a:xfrm>
        </p:spPr>
        <p:txBody>
          <a:bodyPr/>
          <a:lstStyle>
            <a:lvl1pPr marL="0" indent="0">
              <a:buNone/>
              <a:defRPr sz="2457"/>
            </a:lvl1pPr>
            <a:lvl2pPr marL="351038" indent="0">
              <a:buNone/>
              <a:defRPr sz="2150"/>
            </a:lvl2pPr>
            <a:lvl3pPr marL="702076" indent="0">
              <a:buNone/>
              <a:defRPr sz="1843"/>
            </a:lvl3pPr>
            <a:lvl4pPr marL="1053114" indent="0">
              <a:buNone/>
              <a:defRPr sz="1536"/>
            </a:lvl4pPr>
            <a:lvl5pPr marL="1404153" indent="0">
              <a:buNone/>
              <a:defRPr sz="1536"/>
            </a:lvl5pPr>
            <a:lvl6pPr marL="1755191" indent="0">
              <a:buNone/>
              <a:defRPr sz="1536"/>
            </a:lvl6pPr>
            <a:lvl7pPr marL="2106229" indent="0">
              <a:buNone/>
              <a:defRPr sz="1536"/>
            </a:lvl7pPr>
            <a:lvl8pPr marL="2457267" indent="0">
              <a:buNone/>
              <a:defRPr sz="1536"/>
            </a:lvl8pPr>
            <a:lvl9pPr marL="2808305" indent="0">
              <a:buNone/>
              <a:defRPr sz="1536"/>
            </a:lvl9pPr>
          </a:lstStyle>
          <a:p>
            <a:endParaRPr lang="en-US"/>
          </a:p>
        </p:txBody>
      </p:sp>
      <p:sp>
        <p:nvSpPr>
          <p:cNvPr id="4" name="Text Placeholder 3"/>
          <p:cNvSpPr>
            <a:spLocks noGrp="1"/>
          </p:cNvSpPr>
          <p:nvPr>
            <p:ph type="body" sz="half" idx="2"/>
          </p:nvPr>
        </p:nvSpPr>
        <p:spPr>
          <a:xfrm>
            <a:off x="644822" y="2057400"/>
            <a:ext cx="3019323" cy="3811588"/>
          </a:xfrm>
        </p:spPr>
        <p:txBody>
          <a:bodyPr/>
          <a:lstStyle>
            <a:lvl1pPr marL="0" indent="0">
              <a:buNone/>
              <a:defRPr sz="1228"/>
            </a:lvl1pPr>
            <a:lvl2pPr marL="351038" indent="0">
              <a:buNone/>
              <a:defRPr sz="1075"/>
            </a:lvl2pPr>
            <a:lvl3pPr marL="702076" indent="0">
              <a:buNone/>
              <a:defRPr sz="921"/>
            </a:lvl3pPr>
            <a:lvl4pPr marL="1053114" indent="0">
              <a:buNone/>
              <a:defRPr sz="768"/>
            </a:lvl4pPr>
            <a:lvl5pPr marL="1404153" indent="0">
              <a:buNone/>
              <a:defRPr sz="768"/>
            </a:lvl5pPr>
            <a:lvl6pPr marL="1755191" indent="0">
              <a:buNone/>
              <a:defRPr sz="768"/>
            </a:lvl6pPr>
            <a:lvl7pPr marL="2106229" indent="0">
              <a:buNone/>
              <a:defRPr sz="768"/>
            </a:lvl7pPr>
            <a:lvl8pPr marL="2457267" indent="0">
              <a:buNone/>
              <a:defRPr sz="768"/>
            </a:lvl8pPr>
            <a:lvl9pPr marL="2808305" indent="0">
              <a:buNone/>
              <a:defRPr sz="768"/>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314599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9038835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9315" y="365125"/>
            <a:ext cx="2018571"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3602" y="365125"/>
            <a:ext cx="5938694"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56290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7320242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78"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78"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60"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709300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78"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4"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06" y="1859764"/>
            <a:ext cx="4137908"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4"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06" y="2514600"/>
            <a:ext cx="413790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10055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938618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290413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616431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4"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9"/>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269318" y="6356357"/>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32"/>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969730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78"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78"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78" y="6356357"/>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730434" y="6356357"/>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57"/>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6" y="202408"/>
            <a:ext cx="9398905"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4127355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3603" y="365126"/>
            <a:ext cx="8074283"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43603" y="1825625"/>
            <a:ext cx="8074283"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602" y="6356351"/>
            <a:ext cx="2106335" cy="365125"/>
          </a:xfrm>
          <a:prstGeom prst="rect">
            <a:avLst/>
          </a:prstGeom>
        </p:spPr>
        <p:txBody>
          <a:bodyPr vert="horz" lIns="91440" tIns="45720" rIns="91440" bIns="45720" rtlCol="0" anchor="ctr"/>
          <a:lstStyle>
            <a:lvl1pPr algn="l">
              <a:defRPr sz="921">
                <a:solidFill>
                  <a:schemeClr val="tx1">
                    <a:tint val="75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3"/>
          </p:nvPr>
        </p:nvSpPr>
        <p:spPr>
          <a:xfrm>
            <a:off x="3100993" y="6356351"/>
            <a:ext cx="3159502" cy="365125"/>
          </a:xfrm>
          <a:prstGeom prst="rect">
            <a:avLst/>
          </a:prstGeom>
        </p:spPr>
        <p:txBody>
          <a:bodyPr vert="horz" lIns="91440" tIns="45720" rIns="91440" bIns="45720" rtlCol="0" anchor="ctr"/>
          <a:lstStyle>
            <a:lvl1pPr algn="ctr">
              <a:defRPr sz="921">
                <a:solidFill>
                  <a:schemeClr val="tx1">
                    <a:tint val="75000"/>
                  </a:schemeClr>
                </a:solidFill>
              </a:defRPr>
            </a:lvl1pPr>
          </a:lstStyle>
          <a:p>
            <a:endParaRPr lang="en-IN">
              <a:solidFill>
                <a:srgbClr val="04617B">
                  <a:shade val="90000"/>
                </a:srgbClr>
              </a:solidFill>
            </a:endParaRPr>
          </a:p>
        </p:txBody>
      </p:sp>
      <p:sp>
        <p:nvSpPr>
          <p:cNvPr id="6" name="Slide Number Placeholder 5"/>
          <p:cNvSpPr>
            <a:spLocks noGrp="1"/>
          </p:cNvSpPr>
          <p:nvPr>
            <p:ph type="sldNum" sz="quarter" idx="4"/>
          </p:nvPr>
        </p:nvSpPr>
        <p:spPr>
          <a:xfrm>
            <a:off x="6611551" y="6356351"/>
            <a:ext cx="2106335" cy="365125"/>
          </a:xfrm>
          <a:prstGeom prst="rect">
            <a:avLst/>
          </a:prstGeom>
        </p:spPr>
        <p:txBody>
          <a:bodyPr vert="horz" lIns="91440" tIns="45720" rIns="91440" bIns="45720" rtlCol="0" anchor="ctr"/>
          <a:lstStyle>
            <a:lvl1pPr algn="r">
              <a:defRPr sz="921">
                <a:solidFill>
                  <a:schemeClr val="tx1">
                    <a:tint val="75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9882125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defTabSz="702076" rtl="0" eaLnBrk="1" latinLnBrk="0" hangingPunct="1">
        <a:lnSpc>
          <a:spcPct val="90000"/>
        </a:lnSpc>
        <a:spcBef>
          <a:spcPct val="0"/>
        </a:spcBef>
        <a:buNone/>
        <a:defRPr sz="3378" kern="1200">
          <a:solidFill>
            <a:schemeClr val="tx1"/>
          </a:solidFill>
          <a:latin typeface="+mj-lt"/>
          <a:ea typeface="+mj-ea"/>
          <a:cs typeface="+mj-cs"/>
        </a:defRPr>
      </a:lvl1pPr>
    </p:titleStyle>
    <p:bodyStyle>
      <a:lvl1pPr marL="175519" indent="-175519" algn="l" defTabSz="702076" rtl="0" eaLnBrk="1" latinLnBrk="0" hangingPunct="1">
        <a:lnSpc>
          <a:spcPct val="90000"/>
        </a:lnSpc>
        <a:spcBef>
          <a:spcPts val="768"/>
        </a:spcBef>
        <a:buFont typeface="Arial" panose="020B0604020202020204" pitchFamily="34" charset="0"/>
        <a:buChar char="•"/>
        <a:defRPr sz="2150" kern="1200">
          <a:solidFill>
            <a:schemeClr val="tx1"/>
          </a:solidFill>
          <a:latin typeface="+mn-lt"/>
          <a:ea typeface="+mn-ea"/>
          <a:cs typeface="+mn-cs"/>
        </a:defRPr>
      </a:lvl1pPr>
      <a:lvl2pPr marL="526557" indent="-175519" algn="l" defTabSz="702076" rtl="0" eaLnBrk="1" latinLnBrk="0" hangingPunct="1">
        <a:lnSpc>
          <a:spcPct val="90000"/>
        </a:lnSpc>
        <a:spcBef>
          <a:spcPts val="384"/>
        </a:spcBef>
        <a:buFont typeface="Arial" panose="020B0604020202020204" pitchFamily="34" charset="0"/>
        <a:buChar char="•"/>
        <a:defRPr sz="1843" kern="1200">
          <a:solidFill>
            <a:schemeClr val="tx1"/>
          </a:solidFill>
          <a:latin typeface="+mn-lt"/>
          <a:ea typeface="+mn-ea"/>
          <a:cs typeface="+mn-cs"/>
        </a:defRPr>
      </a:lvl2pPr>
      <a:lvl3pPr marL="877595" indent="-175519" algn="l" defTabSz="702076" rtl="0" eaLnBrk="1" latinLnBrk="0" hangingPunct="1">
        <a:lnSpc>
          <a:spcPct val="90000"/>
        </a:lnSpc>
        <a:spcBef>
          <a:spcPts val="384"/>
        </a:spcBef>
        <a:buFont typeface="Arial" panose="020B0604020202020204" pitchFamily="34" charset="0"/>
        <a:buChar char="•"/>
        <a:defRPr sz="1536" kern="1200">
          <a:solidFill>
            <a:schemeClr val="tx1"/>
          </a:solidFill>
          <a:latin typeface="+mn-lt"/>
          <a:ea typeface="+mn-ea"/>
          <a:cs typeface="+mn-cs"/>
        </a:defRPr>
      </a:lvl3pPr>
      <a:lvl4pPr marL="1228634"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4pPr>
      <a:lvl5pPr marL="1579672"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5pPr>
      <a:lvl6pPr marL="1930710"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6pPr>
      <a:lvl7pPr marL="2281748"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7pPr>
      <a:lvl8pPr marL="2632786"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8pPr>
      <a:lvl9pPr marL="2983824"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9pPr>
    </p:bodyStyle>
    <p:otherStyle>
      <a:defPPr>
        <a:defRPr lang="en-US"/>
      </a:defPPr>
      <a:lvl1pPr marL="0" algn="l" defTabSz="702076" rtl="0" eaLnBrk="1" latinLnBrk="0" hangingPunct="1">
        <a:defRPr sz="1382" kern="1200">
          <a:solidFill>
            <a:schemeClr val="tx1"/>
          </a:solidFill>
          <a:latin typeface="+mn-lt"/>
          <a:ea typeface="+mn-ea"/>
          <a:cs typeface="+mn-cs"/>
        </a:defRPr>
      </a:lvl1pPr>
      <a:lvl2pPr marL="351038" algn="l" defTabSz="702076" rtl="0" eaLnBrk="1" latinLnBrk="0" hangingPunct="1">
        <a:defRPr sz="1382" kern="1200">
          <a:solidFill>
            <a:schemeClr val="tx1"/>
          </a:solidFill>
          <a:latin typeface="+mn-lt"/>
          <a:ea typeface="+mn-ea"/>
          <a:cs typeface="+mn-cs"/>
        </a:defRPr>
      </a:lvl2pPr>
      <a:lvl3pPr marL="702076" algn="l" defTabSz="702076" rtl="0" eaLnBrk="1" latinLnBrk="0" hangingPunct="1">
        <a:defRPr sz="1382" kern="1200">
          <a:solidFill>
            <a:schemeClr val="tx1"/>
          </a:solidFill>
          <a:latin typeface="+mn-lt"/>
          <a:ea typeface="+mn-ea"/>
          <a:cs typeface="+mn-cs"/>
        </a:defRPr>
      </a:lvl3pPr>
      <a:lvl4pPr marL="1053114" algn="l" defTabSz="702076" rtl="0" eaLnBrk="1" latinLnBrk="0" hangingPunct="1">
        <a:defRPr sz="1382" kern="1200">
          <a:solidFill>
            <a:schemeClr val="tx1"/>
          </a:solidFill>
          <a:latin typeface="+mn-lt"/>
          <a:ea typeface="+mn-ea"/>
          <a:cs typeface="+mn-cs"/>
        </a:defRPr>
      </a:lvl4pPr>
      <a:lvl5pPr marL="1404153" algn="l" defTabSz="702076" rtl="0" eaLnBrk="1" latinLnBrk="0" hangingPunct="1">
        <a:defRPr sz="1382" kern="1200">
          <a:solidFill>
            <a:schemeClr val="tx1"/>
          </a:solidFill>
          <a:latin typeface="+mn-lt"/>
          <a:ea typeface="+mn-ea"/>
          <a:cs typeface="+mn-cs"/>
        </a:defRPr>
      </a:lvl5pPr>
      <a:lvl6pPr marL="1755191" algn="l" defTabSz="702076" rtl="0" eaLnBrk="1" latinLnBrk="0" hangingPunct="1">
        <a:defRPr sz="1382" kern="1200">
          <a:solidFill>
            <a:schemeClr val="tx1"/>
          </a:solidFill>
          <a:latin typeface="+mn-lt"/>
          <a:ea typeface="+mn-ea"/>
          <a:cs typeface="+mn-cs"/>
        </a:defRPr>
      </a:lvl6pPr>
      <a:lvl7pPr marL="2106229" algn="l" defTabSz="702076" rtl="0" eaLnBrk="1" latinLnBrk="0" hangingPunct="1">
        <a:defRPr sz="1382" kern="1200">
          <a:solidFill>
            <a:schemeClr val="tx1"/>
          </a:solidFill>
          <a:latin typeface="+mn-lt"/>
          <a:ea typeface="+mn-ea"/>
          <a:cs typeface="+mn-cs"/>
        </a:defRPr>
      </a:lvl7pPr>
      <a:lvl8pPr marL="2457267" algn="l" defTabSz="702076" rtl="0" eaLnBrk="1" latinLnBrk="0" hangingPunct="1">
        <a:defRPr sz="1382" kern="1200">
          <a:solidFill>
            <a:schemeClr val="tx1"/>
          </a:solidFill>
          <a:latin typeface="+mn-lt"/>
          <a:ea typeface="+mn-ea"/>
          <a:cs typeface="+mn-cs"/>
        </a:defRPr>
      </a:lvl8pPr>
      <a:lvl9pPr marL="2808305" algn="l" defTabSz="702076" rtl="0" eaLnBrk="1" latinLnBrk="0" hangingPunct="1">
        <a:defRPr sz="138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708410" y="2996952"/>
            <a:ext cx="8041518" cy="17526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ctr">
              <a:buClr>
                <a:srgbClr val="0BD0D9"/>
              </a:buClr>
            </a:pPr>
            <a:endParaRPr lang="en-US" sz="3200" b="1" i="1" dirty="0" smtClean="0">
              <a:solidFill>
                <a:srgbClr val="002060"/>
              </a:solidFill>
            </a:endParaRPr>
          </a:p>
          <a:p>
            <a:pPr algn="ctr">
              <a:buClr>
                <a:srgbClr val="0BD0D9"/>
              </a:buClr>
            </a:pPr>
            <a:r>
              <a:rPr lang="en-US" sz="3200" b="1" dirty="0" smtClean="0">
                <a:solidFill>
                  <a:srgbClr val="002060"/>
                </a:solidFill>
              </a:rPr>
              <a:t>Clustering</a:t>
            </a:r>
            <a:endParaRPr lang="en-IN" sz="3200" b="1" dirty="0">
              <a:solidFill>
                <a:srgbClr val="002060"/>
              </a:solidFill>
            </a:endParaRPr>
          </a:p>
        </p:txBody>
      </p:sp>
      <p:sp>
        <p:nvSpPr>
          <p:cNvPr id="3" name="TextBox 2"/>
          <p:cNvSpPr txBox="1"/>
          <p:nvPr/>
        </p:nvSpPr>
        <p:spPr>
          <a:xfrm>
            <a:off x="7049194" y="6359236"/>
            <a:ext cx="1837112" cy="276999"/>
          </a:xfrm>
          <a:prstGeom prst="rect">
            <a:avLst/>
          </a:prstGeom>
          <a:noFill/>
        </p:spPr>
        <p:txBody>
          <a:bodyPr wrap="square" rtlCol="0">
            <a:spAutoFit/>
          </a:bodyPr>
          <a:lstStyle/>
          <a:p>
            <a:r>
              <a:rPr lang="en-US" sz="1200" dirty="0" err="1" smtClean="0">
                <a:latin typeface="Times New Roman" panose="02020603050405020304" pitchFamily="18" charset="0"/>
                <a:cs typeface="Times New Roman" panose="02020603050405020304" pitchFamily="18" charset="0"/>
              </a:rPr>
              <a:t>Pranesh</a:t>
            </a:r>
            <a:r>
              <a:rPr lang="en-US" sz="1200" dirty="0" smtClean="0">
                <a:latin typeface="Times New Roman" panose="02020603050405020304" pitchFamily="18" charset="0"/>
                <a:cs typeface="Times New Roman" panose="02020603050405020304" pitchFamily="18" charset="0"/>
              </a:rPr>
              <a:t> Das, CSED, NITC</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7964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3205" y="789718"/>
                <a:ext cx="3469335" cy="539352"/>
              </a:xfrm>
            </p:spPr>
            <p:txBody>
              <a:bodyPr>
                <a:noAutofit/>
              </a:bodyPr>
              <a:lstStyle/>
              <a:p>
                <a:pPr marL="0" indent="0" algn="ctr">
                  <a:buNone/>
                </a:pPr>
                <a:r>
                  <a:rPr lang="en-US" sz="1600" b="1" dirty="0" smtClean="0">
                    <a:solidFill>
                      <a:srgbClr val="0B5ED7"/>
                    </a:solidFill>
                    <a:cs typeface="Times New Roman" pitchFamily="18" charset="0"/>
                  </a:rPr>
                  <a:t>Table 16.1</a:t>
                </a:r>
                <a:r>
                  <a:rPr lang="en-US" sz="1600" b="1" dirty="0">
                    <a:solidFill>
                      <a:srgbClr val="0B5ED7"/>
                    </a:solidFill>
                    <a:cs typeface="Times New Roman" pitchFamily="18" charset="0"/>
                  </a:rPr>
                  <a:t>: </a:t>
                </a:r>
                <a:r>
                  <a:rPr lang="en-US" sz="1600" b="1" dirty="0" smtClean="0">
                    <a:solidFill>
                      <a:srgbClr val="0B5ED7"/>
                    </a:solidFill>
                    <a:cs typeface="Times New Roman" pitchFamily="18" charset="0"/>
                  </a:rPr>
                  <a:t>16 objects with two attributes  </a:t>
                </a:r>
                <a14:m>
                  <m:oMath xmlns:m="http://schemas.openxmlformats.org/officeDocument/2006/math">
                    <m:sSub>
                      <m:sSubPr>
                        <m:ctrlPr>
                          <a:rPr lang="en-US" sz="1600" b="1" i="1">
                            <a:solidFill>
                              <a:srgbClr val="0B5ED7"/>
                            </a:solidFill>
                            <a:latin typeface="Cambria Math" panose="02040503050406030204" pitchFamily="18" charset="0"/>
                          </a:rPr>
                        </m:ctrlPr>
                      </m:sSubPr>
                      <m:e>
                        <m:r>
                          <a:rPr lang="en-IN" sz="1600" b="1" i="1">
                            <a:solidFill>
                              <a:srgbClr val="0B5ED7"/>
                            </a:solidFill>
                            <a:latin typeface="Cambria Math"/>
                          </a:rPr>
                          <m:t>𝑨</m:t>
                        </m:r>
                      </m:e>
                      <m:sub>
                        <m:r>
                          <a:rPr lang="en-IN" sz="1600" b="1" i="1" smtClean="0">
                            <a:solidFill>
                              <a:srgbClr val="0B5ED7"/>
                            </a:solidFill>
                            <a:latin typeface="Cambria Math"/>
                          </a:rPr>
                          <m:t>𝟏</m:t>
                        </m:r>
                      </m:sub>
                    </m:sSub>
                  </m:oMath>
                </a14:m>
                <a:r>
                  <a:rPr lang="en-US" sz="1600" b="1" dirty="0" smtClean="0">
                    <a:solidFill>
                      <a:srgbClr val="0B5ED7"/>
                    </a:solidFill>
                    <a:cs typeface="Times New Roman" pitchFamily="18" charset="0"/>
                  </a:rPr>
                  <a:t> and </a:t>
                </a:r>
                <a14:m>
                  <m:oMath xmlns:m="http://schemas.openxmlformats.org/officeDocument/2006/math">
                    <m:sSub>
                      <m:sSubPr>
                        <m:ctrlPr>
                          <a:rPr lang="en-US" sz="1600" b="1" i="1">
                            <a:solidFill>
                              <a:srgbClr val="0B5ED7"/>
                            </a:solidFill>
                            <a:latin typeface="Cambria Math" panose="02040503050406030204" pitchFamily="18" charset="0"/>
                          </a:rPr>
                        </m:ctrlPr>
                      </m:sSubPr>
                      <m:e>
                        <m:r>
                          <a:rPr lang="en-IN" sz="1600" b="1" i="1">
                            <a:solidFill>
                              <a:srgbClr val="0B5ED7"/>
                            </a:solidFill>
                            <a:latin typeface="Cambria Math"/>
                          </a:rPr>
                          <m:t>𝑨</m:t>
                        </m:r>
                      </m:e>
                      <m:sub>
                        <m:r>
                          <a:rPr lang="en-US" sz="1600" b="1" i="1">
                            <a:solidFill>
                              <a:srgbClr val="0B5ED7"/>
                            </a:solidFill>
                            <a:latin typeface="Cambria Math" panose="02040503050406030204" pitchFamily="18" charset="0"/>
                          </a:rPr>
                          <m:t>𝟐</m:t>
                        </m:r>
                      </m:sub>
                    </m:sSub>
                  </m:oMath>
                </a14:m>
                <a:r>
                  <a:rPr lang="en-US" sz="1600" b="1" dirty="0" smtClean="0">
                    <a:solidFill>
                      <a:srgbClr val="0B5ED7"/>
                    </a:solidFill>
                    <a:cs typeface="Times New Roman" pitchFamily="18" charset="0"/>
                  </a:rPr>
                  <a:t>.</a:t>
                </a:r>
                <a:endParaRPr lang="en-US" sz="1600" b="1" dirty="0">
                  <a:solidFill>
                    <a:srgbClr val="0B5ED7"/>
                  </a:solidFill>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3205" y="789718"/>
                <a:ext cx="3469335" cy="539352"/>
              </a:xfrm>
              <a:blipFill rotWithShape="1">
                <a:blip r:embed="rId2"/>
                <a:stretch>
                  <a:fillRect t="-3409" b="-22727"/>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10</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86152680"/>
              </p:ext>
            </p:extLst>
          </p:nvPr>
        </p:nvGraphicFramePr>
        <p:xfrm>
          <a:off x="815968" y="1465627"/>
          <a:ext cx="1836000" cy="4922520"/>
        </p:xfrm>
        <a:graphic>
          <a:graphicData uri="http://schemas.openxmlformats.org/drawingml/2006/table">
            <a:tbl>
              <a:tblPr firstRow="1" bandRow="1">
                <a:tableStyleId>{125E5076-3810-47DD-B79F-674D7AD40C01}</a:tableStyleId>
              </a:tblPr>
              <a:tblGrid>
                <a:gridCol w="873648">
                  <a:extLst>
                    <a:ext uri="{9D8B030D-6E8A-4147-A177-3AD203B41FA5}">
                      <a16:colId xmlns:a16="http://schemas.microsoft.com/office/drawing/2014/main" val="20000"/>
                    </a:ext>
                  </a:extLst>
                </a:gridCol>
                <a:gridCol w="962352">
                  <a:extLst>
                    <a:ext uri="{9D8B030D-6E8A-4147-A177-3AD203B41FA5}">
                      <a16:colId xmlns:a16="http://schemas.microsoft.com/office/drawing/2014/main" val="20001"/>
                    </a:ext>
                  </a:extLst>
                </a:gridCol>
              </a:tblGrid>
              <a:tr h="288000">
                <a:tc>
                  <a:txBody>
                    <a:bodyPr/>
                    <a:lstStyle/>
                    <a:p>
                      <a:pPr algn="ctr"/>
                      <a:r>
                        <a:rPr lang="en-IN" sz="1300" dirty="0" smtClean="0">
                          <a:latin typeface="Cambria Math" pitchFamily="18" charset="0"/>
                          <a:ea typeface="Cambria Math" pitchFamily="18" charset="0"/>
                        </a:rPr>
                        <a:t>A</a:t>
                      </a:r>
                      <a:r>
                        <a:rPr lang="en-IN" sz="1300" baseline="-25000" dirty="0" smtClean="0">
                          <a:latin typeface="Cambria Math" pitchFamily="18" charset="0"/>
                          <a:ea typeface="Cambria Math" pitchFamily="18" charset="0"/>
                        </a:rPr>
                        <a:t>1</a:t>
                      </a:r>
                      <a:endParaRPr lang="en-IN" sz="13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dirty="0" smtClean="0">
                          <a:latin typeface="Cambria Math" pitchFamily="18" charset="0"/>
                          <a:ea typeface="Cambria Math" pitchFamily="18" charset="0"/>
                        </a:rPr>
                        <a:t>A</a:t>
                      </a:r>
                      <a:r>
                        <a:rPr lang="en-IN" sz="1300" baseline="-25000" dirty="0" smtClean="0">
                          <a:latin typeface="Cambria Math" pitchFamily="18" charset="0"/>
                          <a:ea typeface="Cambria Math" pitchFamily="18" charset="0"/>
                        </a:rPr>
                        <a:t>2</a:t>
                      </a:r>
                      <a:endParaRPr lang="en-IN" sz="13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8000">
                <a:tc>
                  <a:txBody>
                    <a:bodyPr/>
                    <a:lstStyle/>
                    <a:p>
                      <a:pPr algn="ctr"/>
                      <a:r>
                        <a:rPr lang="en-IN" sz="1300" b="1" dirty="0" smtClean="0">
                          <a:latin typeface="Cambria Math" pitchFamily="18" charset="0"/>
                          <a:ea typeface="Cambria Math" pitchFamily="18" charset="0"/>
                        </a:rPr>
                        <a:t>6.8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12.6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r>
                        <a:rPr lang="en-IN" sz="1300" b="1" dirty="0" smtClean="0">
                          <a:latin typeface="Cambria Math" pitchFamily="18" charset="0"/>
                          <a:ea typeface="Cambria Math" pitchFamily="18" charset="0"/>
                        </a:rPr>
                        <a:t>0.8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9.8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algn="ctr"/>
                      <a:r>
                        <a:rPr lang="en-IN" sz="1300" b="1" dirty="0" smtClean="0">
                          <a:latin typeface="Cambria Math" pitchFamily="18" charset="0"/>
                          <a:ea typeface="Cambria Math" pitchFamily="18" charset="0"/>
                        </a:rPr>
                        <a:t>1.2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11.6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00">
                <a:tc>
                  <a:txBody>
                    <a:bodyPr/>
                    <a:lstStyle/>
                    <a:p>
                      <a:pPr algn="ctr"/>
                      <a:r>
                        <a:rPr lang="en-IN" sz="1300" b="1" dirty="0" smtClean="0">
                          <a:latin typeface="Cambria Math" pitchFamily="18" charset="0"/>
                          <a:ea typeface="Cambria Math" pitchFamily="18" charset="0"/>
                        </a:rPr>
                        <a:t>2.8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9.6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00">
                <a:tc>
                  <a:txBody>
                    <a:bodyPr/>
                    <a:lstStyle/>
                    <a:p>
                      <a:pPr algn="ctr"/>
                      <a:r>
                        <a:rPr lang="en-IN" sz="1300" b="1" dirty="0" smtClean="0">
                          <a:latin typeface="Cambria Math" pitchFamily="18" charset="0"/>
                          <a:ea typeface="Cambria Math" pitchFamily="18" charset="0"/>
                        </a:rPr>
                        <a:t>3.8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9.9</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00">
                <a:tc>
                  <a:txBody>
                    <a:bodyPr/>
                    <a:lstStyle/>
                    <a:p>
                      <a:pPr algn="ctr"/>
                      <a:r>
                        <a:rPr lang="en-IN" sz="1300" b="1" dirty="0" smtClean="0">
                          <a:latin typeface="Cambria Math" pitchFamily="18" charset="0"/>
                          <a:ea typeface="Cambria Math" pitchFamily="18" charset="0"/>
                        </a:rPr>
                        <a:t>4.4</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6.5</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00">
                <a:tc>
                  <a:txBody>
                    <a:bodyPr/>
                    <a:lstStyle/>
                    <a:p>
                      <a:pPr algn="ctr"/>
                      <a:r>
                        <a:rPr lang="en-IN" sz="1300" b="1" dirty="0" smtClean="0">
                          <a:latin typeface="Cambria Math" pitchFamily="18" charset="0"/>
                          <a:ea typeface="Cambria Math" pitchFamily="18" charset="0"/>
                        </a:rPr>
                        <a:t>4.8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1.1</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8000">
                <a:tc>
                  <a:txBody>
                    <a:bodyPr/>
                    <a:lstStyle/>
                    <a:p>
                      <a:pPr algn="ctr"/>
                      <a:r>
                        <a:rPr lang="en-IN" sz="1300" b="1" dirty="0" smtClean="0">
                          <a:latin typeface="Cambria Math" pitchFamily="18" charset="0"/>
                          <a:ea typeface="Cambria Math" pitchFamily="18" charset="0"/>
                        </a:rPr>
                        <a:t>6.0</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19.9</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8000">
                <a:tc>
                  <a:txBody>
                    <a:bodyPr/>
                    <a:lstStyle/>
                    <a:p>
                      <a:pPr algn="ctr"/>
                      <a:r>
                        <a:rPr lang="en-IN" sz="1300" b="1" dirty="0" smtClean="0">
                          <a:latin typeface="Cambria Math" pitchFamily="18" charset="0"/>
                          <a:ea typeface="Cambria Math" pitchFamily="18" charset="0"/>
                        </a:rPr>
                        <a:t>6.2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18.5</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8000">
                <a:tc>
                  <a:txBody>
                    <a:bodyPr/>
                    <a:lstStyle/>
                    <a:p>
                      <a:pPr algn="ctr"/>
                      <a:r>
                        <a:rPr lang="en-IN" sz="1300" b="1" dirty="0" smtClean="0">
                          <a:latin typeface="Cambria Math" pitchFamily="18" charset="0"/>
                          <a:ea typeface="Cambria Math" pitchFamily="18" charset="0"/>
                        </a:rPr>
                        <a:t>7.6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17.4</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88000">
                <a:tc>
                  <a:txBody>
                    <a:bodyPr/>
                    <a:lstStyle/>
                    <a:p>
                      <a:pPr algn="ctr"/>
                      <a:r>
                        <a:rPr lang="en-IN" sz="1300" b="1" dirty="0" smtClean="0">
                          <a:latin typeface="Cambria Math" pitchFamily="18" charset="0"/>
                          <a:ea typeface="Cambria Math" pitchFamily="18" charset="0"/>
                        </a:rPr>
                        <a:t>7.8</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12.2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88000">
                <a:tc>
                  <a:txBody>
                    <a:bodyPr/>
                    <a:lstStyle/>
                    <a:p>
                      <a:pPr algn="ctr"/>
                      <a:r>
                        <a:rPr lang="en-IN" sz="1300" b="1" dirty="0" smtClean="0">
                          <a:latin typeface="Cambria Math" pitchFamily="18" charset="0"/>
                          <a:ea typeface="Cambria Math" pitchFamily="18" charset="0"/>
                        </a:rPr>
                        <a:t>6.6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7.7</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88000">
                <a:tc>
                  <a:txBody>
                    <a:bodyPr/>
                    <a:lstStyle/>
                    <a:p>
                      <a:pPr algn="ctr"/>
                      <a:r>
                        <a:rPr lang="en-IN" sz="1300" b="1" dirty="0" smtClean="0">
                          <a:latin typeface="Cambria Math" pitchFamily="18" charset="0"/>
                          <a:ea typeface="Cambria Math" pitchFamily="18" charset="0"/>
                        </a:rPr>
                        <a:t>8.2</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4.5</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88000">
                <a:tc>
                  <a:txBody>
                    <a:bodyPr/>
                    <a:lstStyle/>
                    <a:p>
                      <a:pPr algn="ctr"/>
                      <a:r>
                        <a:rPr lang="en-IN" sz="1300" b="1" dirty="0" smtClean="0">
                          <a:latin typeface="Cambria Math" pitchFamily="18" charset="0"/>
                          <a:ea typeface="Cambria Math" pitchFamily="18" charset="0"/>
                        </a:rPr>
                        <a:t>8.4</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6.9</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88000">
                <a:tc>
                  <a:txBody>
                    <a:bodyPr/>
                    <a:lstStyle/>
                    <a:p>
                      <a:pPr algn="ctr"/>
                      <a:r>
                        <a:rPr lang="en-IN" sz="1300" b="1" dirty="0" smtClean="0">
                          <a:latin typeface="Cambria Math" pitchFamily="18" charset="0"/>
                          <a:ea typeface="Cambria Math" pitchFamily="18" charset="0"/>
                        </a:rPr>
                        <a:t>9.0</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3.4</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88000">
                <a:tc>
                  <a:txBody>
                    <a:bodyPr/>
                    <a:lstStyle/>
                    <a:p>
                      <a:pPr algn="ctr"/>
                      <a:r>
                        <a:rPr lang="en-IN" sz="1300" b="1" dirty="0" smtClean="0">
                          <a:latin typeface="Cambria Math" pitchFamily="18" charset="0"/>
                          <a:ea typeface="Cambria Math" pitchFamily="18" charset="0"/>
                        </a:rPr>
                        <a:t>9.6</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11.1</a:t>
                      </a:r>
                      <a:endParaRPr lang="en-IN" sz="13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2395251981"/>
              </p:ext>
            </p:extLst>
          </p:nvPr>
        </p:nvGraphicFramePr>
        <p:xfrm>
          <a:off x="3367734" y="1384005"/>
          <a:ext cx="5305425" cy="3962399"/>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2"/>
          <p:cNvSpPr txBox="1">
            <a:spLocks/>
          </p:cNvSpPr>
          <p:nvPr/>
        </p:nvSpPr>
        <p:spPr>
          <a:xfrm>
            <a:off x="4093958" y="952751"/>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16.1</a:t>
            </a:r>
            <a:r>
              <a:rPr lang="en-US" sz="1600" b="1" dirty="0">
                <a:solidFill>
                  <a:srgbClr val="0B5ED7"/>
                </a:solidFill>
                <a:cs typeface="Times New Roman" pitchFamily="18" charset="0"/>
              </a:rPr>
              <a:t>: </a:t>
            </a:r>
            <a:r>
              <a:rPr lang="en-IN" sz="1600" b="1" dirty="0" smtClean="0">
                <a:solidFill>
                  <a:srgbClr val="0B5ED7"/>
                </a:solidFill>
                <a:cs typeface="Times New Roman" pitchFamily="18" charset="0"/>
              </a:rPr>
              <a:t>Plotting data of Table 16.1</a:t>
            </a:r>
            <a:endParaRPr lang="en-US" sz="1600" b="1" dirty="0">
              <a:solidFill>
                <a:srgbClr val="0B5ED7"/>
              </a:solidFill>
              <a:cs typeface="Times New Roman" pitchFamily="18" charset="0"/>
            </a:endParaRPr>
          </a:p>
          <a:p>
            <a:pPr marL="0" indent="0" algn="just">
              <a:buFont typeface="Wingdings 2"/>
              <a:buNone/>
            </a:pP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sp>
        <p:nvSpPr>
          <p:cNvPr id="10" name="Oval 9"/>
          <p:cNvSpPr/>
          <p:nvPr/>
        </p:nvSpPr>
        <p:spPr>
          <a:xfrm>
            <a:off x="6246840" y="2200939"/>
            <a:ext cx="207546" cy="276446"/>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7302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fontScale="90000"/>
          </a:bodyPr>
          <a:lstStyle/>
          <a:p>
            <a:r>
              <a:rPr lang="en-US" sz="4000" dirty="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11548" y="1066164"/>
            <a:ext cx="8360312" cy="5334636"/>
          </a:xfrm>
        </p:spPr>
        <p:txBody>
          <a:bodyPr>
            <a:noAutofit/>
          </a:bodyPr>
          <a:lstStyle/>
          <a:p>
            <a:pPr algn="just">
              <a:buFont typeface="Arial" pitchFamily="34" charset="0"/>
              <a:buChar char="•"/>
            </a:pPr>
            <a:r>
              <a:rPr lang="en-IN" sz="2000" dirty="0" smtClean="0">
                <a:latin typeface="Times New Roman" pitchFamily="18" charset="0"/>
                <a:cs typeface="Times New Roman" pitchFamily="18" charset="0"/>
              </a:rPr>
              <a:t>Suppose, </a:t>
            </a:r>
            <a:r>
              <a:rPr lang="en-IN" sz="2000" dirty="0" smtClean="0">
                <a:solidFill>
                  <a:srgbClr val="0B5ED7"/>
                </a:solidFill>
                <a:latin typeface="Times New Roman" pitchFamily="18" charset="0"/>
                <a:cs typeface="Times New Roman" pitchFamily="18" charset="0"/>
              </a:rPr>
              <a:t>k=3</a:t>
            </a:r>
            <a:r>
              <a:rPr lang="en-IN" sz="2000" dirty="0" smtClean="0">
                <a:latin typeface="Times New Roman" pitchFamily="18" charset="0"/>
                <a:cs typeface="Times New Roman" pitchFamily="18" charset="0"/>
              </a:rPr>
              <a:t>. Three objects are chosen at random shown as circled (see Fig 16.1). These three centroids are shown below.</a:t>
            </a:r>
          </a:p>
          <a:p>
            <a:pPr marL="0" indent="0" algn="just">
              <a:buNone/>
            </a:pPr>
            <a:r>
              <a:rPr lang="en-US" sz="2000" b="1" dirty="0" smtClean="0">
                <a:solidFill>
                  <a:srgbClr val="0B5ED7"/>
                </a:solidFill>
                <a:cs typeface="Times New Roman" pitchFamily="18" charset="0"/>
              </a:rPr>
              <a:t>		        </a:t>
            </a:r>
            <a:r>
              <a:rPr lang="en-IN" sz="1600" b="1" dirty="0" smtClean="0">
                <a:solidFill>
                  <a:srgbClr val="0B5ED7"/>
                </a:solidFill>
                <a:cs typeface="Times New Roman" pitchFamily="18" charset="0"/>
              </a:rPr>
              <a:t>Initial Centroids chosen randomly</a:t>
            </a:r>
            <a:endParaRPr lang="en-US" sz="1600" b="1" dirty="0">
              <a:solidFill>
                <a:srgbClr val="0B5ED7"/>
              </a:solidFill>
              <a:cs typeface="Times New Roman" pitchFamily="18" charset="0"/>
            </a:endParaRPr>
          </a:p>
          <a:p>
            <a:pPr algn="just">
              <a:buFont typeface="Arial" pitchFamily="34" charset="0"/>
              <a:buChar char="•"/>
            </a:pPr>
            <a:endParaRPr lang="en-IN" sz="2000" dirty="0" smtClean="0">
              <a:latin typeface="Times New Roman" pitchFamily="18" charset="0"/>
              <a:cs typeface="Times New Roman" pitchFamily="18" charset="0"/>
            </a:endParaRPr>
          </a:p>
          <a:p>
            <a:pPr algn="just">
              <a:buFont typeface="Arial" pitchFamily="34" charset="0"/>
              <a:buChar char="•"/>
            </a:pPr>
            <a:endParaRPr lang="en-IN" sz="2000" dirty="0" smtClean="0">
              <a:latin typeface="Times New Roman" pitchFamily="18" charset="0"/>
              <a:cs typeface="Times New Roman" pitchFamily="18" charset="0"/>
            </a:endParaRPr>
          </a:p>
          <a:p>
            <a:pPr algn="just">
              <a:buFont typeface="Arial" pitchFamily="34" charset="0"/>
              <a:buChar char="•"/>
            </a:pPr>
            <a:endParaRPr lang="en-IN" sz="2000" dirty="0" smtClean="0">
              <a:latin typeface="Times New Roman" pitchFamily="18" charset="0"/>
              <a:cs typeface="Times New Roman" pitchFamily="18" charset="0"/>
            </a:endParaRPr>
          </a:p>
          <a:p>
            <a:pPr algn="just">
              <a:buFont typeface="Arial" pitchFamily="34" charset="0"/>
              <a:buChar char="•"/>
            </a:pPr>
            <a:endParaRPr lang="en-IN" sz="2000" dirty="0">
              <a:latin typeface="Times New Roman" pitchFamily="18" charset="0"/>
              <a:cs typeface="Times New Roman" pitchFamily="18" charset="0"/>
            </a:endParaRPr>
          </a:p>
          <a:p>
            <a:pPr marL="0" indent="0" algn="just">
              <a:buNone/>
            </a:pPr>
            <a:endParaRPr lang="en-IN" sz="2000" dirty="0" smtClean="0">
              <a:latin typeface="Times New Roman" pitchFamily="18" charset="0"/>
              <a:cs typeface="Times New Roman" pitchFamily="18" charset="0"/>
            </a:endParaRPr>
          </a:p>
          <a:p>
            <a:pPr algn="just">
              <a:buFont typeface="Arial" pitchFamily="34" charset="0"/>
              <a:buChar char="•"/>
            </a:pPr>
            <a:r>
              <a:rPr lang="en-IN" sz="2000" dirty="0" smtClean="0">
                <a:latin typeface="Times New Roman" pitchFamily="18" charset="0"/>
                <a:cs typeface="Times New Roman" pitchFamily="18" charset="0"/>
              </a:rPr>
              <a:t>Let us consider the Euclidean distance measure (</a:t>
            </a:r>
            <a:r>
              <a:rPr lang="en-IN" sz="2000" i="1" dirty="0" smtClean="0">
                <a:latin typeface="Times New Roman" pitchFamily="18" charset="0"/>
                <a:cs typeface="Times New Roman" pitchFamily="18" charset="0"/>
              </a:rPr>
              <a:t>L</a:t>
            </a:r>
            <a:r>
              <a:rPr lang="en-IN" sz="2000" i="1"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Norm) as the distance measurement in our illustration. </a:t>
            </a:r>
          </a:p>
          <a:p>
            <a:pPr algn="just">
              <a:buFont typeface="Arial" pitchFamily="34" charset="0"/>
              <a:buChar char="•"/>
            </a:pPr>
            <a:r>
              <a:rPr lang="en-IN" sz="2000" dirty="0" smtClean="0">
                <a:latin typeface="Times New Roman" pitchFamily="18" charset="0"/>
                <a:cs typeface="Times New Roman" pitchFamily="18" charset="0"/>
              </a:rPr>
              <a:t>Let d</a:t>
            </a:r>
            <a:r>
              <a:rPr lang="en-IN" sz="2000" baseline="-250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 d</a:t>
            </a:r>
            <a:r>
              <a:rPr lang="en-IN" sz="2000"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and d</a:t>
            </a:r>
            <a:r>
              <a:rPr lang="en-IN" sz="2000" baseline="-25000" dirty="0" smtClean="0">
                <a:latin typeface="Times New Roman" pitchFamily="18" charset="0"/>
                <a:cs typeface="Times New Roman" pitchFamily="18" charset="0"/>
              </a:rPr>
              <a:t>3</a:t>
            </a:r>
            <a:r>
              <a:rPr lang="en-IN" sz="2000" dirty="0" smtClean="0">
                <a:latin typeface="Times New Roman" pitchFamily="18" charset="0"/>
                <a:cs typeface="Times New Roman" pitchFamily="18" charset="0"/>
              </a:rPr>
              <a:t> denote the distance from an object to c</a:t>
            </a:r>
            <a:r>
              <a:rPr lang="en-IN" sz="2000" baseline="-250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 c</a:t>
            </a:r>
            <a:r>
              <a:rPr lang="en-IN" sz="2000"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and c</a:t>
            </a:r>
            <a:r>
              <a:rPr lang="en-IN" sz="2000" baseline="-25000" dirty="0" smtClean="0">
                <a:latin typeface="Times New Roman" pitchFamily="18" charset="0"/>
                <a:cs typeface="Times New Roman" pitchFamily="18" charset="0"/>
              </a:rPr>
              <a:t>3</a:t>
            </a:r>
            <a:r>
              <a:rPr lang="en-IN" sz="2000" dirty="0" smtClean="0">
                <a:latin typeface="Times New Roman" pitchFamily="18" charset="0"/>
                <a:cs typeface="Times New Roman" pitchFamily="18" charset="0"/>
              </a:rPr>
              <a:t> respectively. The distance calculations are shown in Table 16.2.</a:t>
            </a:r>
          </a:p>
          <a:p>
            <a:pPr algn="just">
              <a:buFont typeface="Arial" pitchFamily="34" charset="0"/>
              <a:buChar char="•"/>
            </a:pPr>
            <a:r>
              <a:rPr lang="en-IN" sz="2000" dirty="0" smtClean="0">
                <a:latin typeface="Times New Roman" pitchFamily="18" charset="0"/>
                <a:cs typeface="Times New Roman" pitchFamily="18" charset="0"/>
              </a:rPr>
              <a:t>Assignment of each object to the respective centroid is shown in the right-most column and the clustering so obtained is shown in Fig 16.2.</a:t>
            </a:r>
          </a:p>
          <a:p>
            <a:pPr marL="0" indent="0" algn="just">
              <a:buNone/>
            </a:pPr>
            <a:endParaRPr lang="en-US" sz="1800" dirty="0" smtClean="0">
              <a:latin typeface="Times New Roman" pitchFamily="18" charset="0"/>
              <a:cs typeface="Times New Roman" pitchFamily="18" charset="0"/>
            </a:endParaRPr>
          </a:p>
          <a:p>
            <a:pPr marL="457200" indent="-457200">
              <a:buClr>
                <a:srgbClr val="0B5ED7"/>
              </a:buClr>
              <a:buFont typeface="+mj-lt"/>
              <a:buAutoNum type="arabicParenR"/>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11</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51853062"/>
              </p:ext>
            </p:extLst>
          </p:nvPr>
        </p:nvGraphicFramePr>
        <p:xfrm>
          <a:off x="2921216" y="2135478"/>
          <a:ext cx="3033017" cy="1733037"/>
        </p:xfrm>
        <a:graphic>
          <a:graphicData uri="http://schemas.openxmlformats.org/drawingml/2006/table">
            <a:tbl>
              <a:tblPr firstRow="1" bandRow="1">
                <a:tableStyleId>{125E5076-3810-47DD-B79F-674D7AD40C01}</a:tableStyleId>
              </a:tblPr>
              <a:tblGrid>
                <a:gridCol w="959668">
                  <a:extLst>
                    <a:ext uri="{9D8B030D-6E8A-4147-A177-3AD203B41FA5}">
                      <a16:colId xmlns:a16="http://schemas.microsoft.com/office/drawing/2014/main" val="20000"/>
                    </a:ext>
                  </a:extLst>
                </a:gridCol>
                <a:gridCol w="616689">
                  <a:extLst>
                    <a:ext uri="{9D8B030D-6E8A-4147-A177-3AD203B41FA5}">
                      <a16:colId xmlns:a16="http://schemas.microsoft.com/office/drawing/2014/main" val="20001"/>
                    </a:ext>
                  </a:extLst>
                </a:gridCol>
                <a:gridCol w="446567">
                  <a:extLst>
                    <a:ext uri="{9D8B030D-6E8A-4147-A177-3AD203B41FA5}">
                      <a16:colId xmlns:a16="http://schemas.microsoft.com/office/drawing/2014/main" val="20002"/>
                    </a:ext>
                  </a:extLst>
                </a:gridCol>
                <a:gridCol w="712383">
                  <a:extLst>
                    <a:ext uri="{9D8B030D-6E8A-4147-A177-3AD203B41FA5}">
                      <a16:colId xmlns:a16="http://schemas.microsoft.com/office/drawing/2014/main" val="20003"/>
                    </a:ext>
                  </a:extLst>
                </a:gridCol>
                <a:gridCol w="297710">
                  <a:extLst>
                    <a:ext uri="{9D8B030D-6E8A-4147-A177-3AD203B41FA5}">
                      <a16:colId xmlns:a16="http://schemas.microsoft.com/office/drawing/2014/main" val="20004"/>
                    </a:ext>
                  </a:extLst>
                </a:gridCol>
              </a:tblGrid>
              <a:tr h="320199">
                <a:tc rowSpan="2">
                  <a:txBody>
                    <a:bodyPr/>
                    <a:lstStyle/>
                    <a:p>
                      <a:r>
                        <a:rPr lang="en-IN" sz="1600" dirty="0" smtClean="0">
                          <a:latin typeface="Cambria Math" pitchFamily="18" charset="0"/>
                          <a:ea typeface="Cambria Math" pitchFamily="18" charset="0"/>
                        </a:rPr>
                        <a:t>Centroid</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smtClean="0">
                          <a:latin typeface="Cambria Math" pitchFamily="18" charset="0"/>
                          <a:ea typeface="Cambria Math" pitchFamily="18" charset="0"/>
                        </a:rPr>
                        <a:t>Objects</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gridSpan="2">
                  <a:txBody>
                    <a:bodyPr/>
                    <a:lstStyle/>
                    <a:p>
                      <a:pPr algn="ctr"/>
                      <a:r>
                        <a:rPr lang="en-IN" sz="1600" dirty="0" smtClean="0">
                          <a:latin typeface="Cambria Math" pitchFamily="18" charset="0"/>
                          <a:ea typeface="Cambria Math" pitchFamily="18" charset="0"/>
                        </a:rPr>
                        <a:t>A1</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smtClean="0">
                          <a:latin typeface="Cambria Math" pitchFamily="18" charset="0"/>
                          <a:ea typeface="Cambria Math" pitchFamily="18" charset="0"/>
                        </a:rPr>
                        <a:t>A2</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3.8</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9.9</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7.8</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12.2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6.2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18.5</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2293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0284" y="800350"/>
            <a:ext cx="3469335" cy="379863"/>
          </a:xfrm>
        </p:spPr>
        <p:txBody>
          <a:bodyPr>
            <a:noAutofit/>
          </a:bodyPr>
          <a:lstStyle/>
          <a:p>
            <a:pPr marL="0" indent="0" algn="ctr">
              <a:buNone/>
            </a:pPr>
            <a:r>
              <a:rPr lang="en-US" sz="1600" b="1" dirty="0" smtClean="0">
                <a:solidFill>
                  <a:srgbClr val="0B5ED7"/>
                </a:solidFill>
                <a:cs typeface="Times New Roman" pitchFamily="18" charset="0"/>
              </a:rPr>
              <a:t>Table 16.2: </a:t>
            </a:r>
            <a:r>
              <a:rPr lang="en-IN" sz="1600" b="1" dirty="0" smtClean="0">
                <a:solidFill>
                  <a:srgbClr val="0B5ED7"/>
                </a:solidFill>
                <a:cs typeface="Times New Roman" pitchFamily="18" charset="0"/>
              </a:rPr>
              <a:t>Distance calculation</a:t>
            </a:r>
            <a:endParaRPr lang="en-US" sz="1600" b="1" dirty="0">
              <a:solidFill>
                <a:srgbClr val="0B5ED7"/>
              </a:solidFill>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15261737"/>
              </p:ext>
            </p:extLst>
          </p:nvPr>
        </p:nvGraphicFramePr>
        <p:xfrm>
          <a:off x="305605" y="1210445"/>
          <a:ext cx="3915521" cy="4896000"/>
        </p:xfrm>
        <a:graphic>
          <a:graphicData uri="http://schemas.openxmlformats.org/drawingml/2006/table">
            <a:tbl>
              <a:tblPr firstRow="1" bandRow="1">
                <a:tableStyleId>{125E5076-3810-47DD-B79F-674D7AD40C01}</a:tableStyleId>
              </a:tblPr>
              <a:tblGrid>
                <a:gridCol w="685633">
                  <a:extLst>
                    <a:ext uri="{9D8B030D-6E8A-4147-A177-3AD203B41FA5}">
                      <a16:colId xmlns:a16="http://schemas.microsoft.com/office/drawing/2014/main" val="20000"/>
                    </a:ext>
                  </a:extLst>
                </a:gridCol>
                <a:gridCol w="495837">
                  <a:extLst>
                    <a:ext uri="{9D8B030D-6E8A-4147-A177-3AD203B41FA5}">
                      <a16:colId xmlns:a16="http://schemas.microsoft.com/office/drawing/2014/main" val="20001"/>
                    </a:ext>
                  </a:extLst>
                </a:gridCol>
                <a:gridCol w="685633">
                  <a:extLst>
                    <a:ext uri="{9D8B030D-6E8A-4147-A177-3AD203B41FA5}">
                      <a16:colId xmlns:a16="http://schemas.microsoft.com/office/drawing/2014/main" val="20002"/>
                    </a:ext>
                  </a:extLst>
                </a:gridCol>
                <a:gridCol w="685633">
                  <a:extLst>
                    <a:ext uri="{9D8B030D-6E8A-4147-A177-3AD203B41FA5}">
                      <a16:colId xmlns:a16="http://schemas.microsoft.com/office/drawing/2014/main" val="20003"/>
                    </a:ext>
                  </a:extLst>
                </a:gridCol>
                <a:gridCol w="685633">
                  <a:extLst>
                    <a:ext uri="{9D8B030D-6E8A-4147-A177-3AD203B41FA5}">
                      <a16:colId xmlns:a16="http://schemas.microsoft.com/office/drawing/2014/main" val="20004"/>
                    </a:ext>
                  </a:extLst>
                </a:gridCol>
                <a:gridCol w="677152">
                  <a:extLst>
                    <a:ext uri="{9D8B030D-6E8A-4147-A177-3AD203B41FA5}">
                      <a16:colId xmlns:a16="http://schemas.microsoft.com/office/drawing/2014/main" val="20005"/>
                    </a:ext>
                  </a:extLst>
                </a:gridCol>
              </a:tblGrid>
              <a:tr h="288000">
                <a:tc>
                  <a:txBody>
                    <a:bodyPr/>
                    <a:lstStyle/>
                    <a:p>
                      <a:pPr algn="ctr"/>
                      <a:r>
                        <a:rPr lang="en-IN" sz="1200" dirty="0" smtClean="0">
                          <a:latin typeface="Cambria Math" pitchFamily="18" charset="0"/>
                          <a:ea typeface="Cambria Math" pitchFamily="18" charset="0"/>
                        </a:rPr>
                        <a:t>A</a:t>
                      </a:r>
                      <a:r>
                        <a:rPr lang="en-IN" sz="1200" baseline="-25000" dirty="0" smtClean="0">
                          <a:latin typeface="Cambria Math" pitchFamily="18" charset="0"/>
                          <a:ea typeface="Cambria Math" pitchFamily="18" charset="0"/>
                        </a:rPr>
                        <a:t>1</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dirty="0" smtClean="0">
                          <a:latin typeface="Cambria Math" pitchFamily="18" charset="0"/>
                          <a:ea typeface="Cambria Math" pitchFamily="18" charset="0"/>
                        </a:rPr>
                        <a:t>A</a:t>
                      </a:r>
                      <a:r>
                        <a:rPr lang="en-IN" sz="1200" baseline="-25000" dirty="0" smtClean="0">
                          <a:latin typeface="Cambria Math" pitchFamily="18" charset="0"/>
                          <a:ea typeface="Cambria Math" pitchFamily="18" charset="0"/>
                        </a:rPr>
                        <a:t>2</a:t>
                      </a:r>
                      <a:endParaRPr lang="en-IN" sz="1200" b="1" baseline="-25000"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Cambria Math" pitchFamily="18" charset="0"/>
                          <a:ea typeface="Cambria Math" pitchFamily="18" charset="0"/>
                        </a:rPr>
                        <a:t>d</a:t>
                      </a:r>
                      <a:r>
                        <a:rPr lang="en-IN" sz="1200" baseline="-25000" dirty="0" smtClean="0">
                          <a:latin typeface="Cambria Math" pitchFamily="18" charset="0"/>
                          <a:ea typeface="Cambria Math" pitchFamily="18" charset="0"/>
                        </a:rPr>
                        <a:t>1</a:t>
                      </a:r>
                      <a:endParaRPr lang="en-IN" sz="1200" b="1" baseline="-25000" dirty="0" smtClean="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Cambria Math" pitchFamily="18" charset="0"/>
                          <a:ea typeface="Cambria Math" pitchFamily="18" charset="0"/>
                        </a:rPr>
                        <a:t>d</a:t>
                      </a:r>
                      <a:r>
                        <a:rPr lang="en-IN" sz="1200" baseline="-25000" dirty="0" smtClean="0">
                          <a:latin typeface="Cambria Math" pitchFamily="18" charset="0"/>
                          <a:ea typeface="Cambria Math" pitchFamily="18" charset="0"/>
                        </a:rPr>
                        <a:t>2</a:t>
                      </a:r>
                      <a:endParaRPr lang="en-IN" sz="1200" b="1" baseline="-25000" dirty="0" smtClean="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Cambria Math" pitchFamily="18" charset="0"/>
                          <a:ea typeface="Cambria Math" pitchFamily="18" charset="0"/>
                        </a:rPr>
                        <a:t>d</a:t>
                      </a:r>
                      <a:r>
                        <a:rPr lang="en-IN" sz="1200" baseline="-25000" dirty="0" smtClean="0">
                          <a:latin typeface="Cambria Math" pitchFamily="18" charset="0"/>
                          <a:ea typeface="Cambria Math" pitchFamily="18" charset="0"/>
                        </a:rPr>
                        <a:t>3</a:t>
                      </a:r>
                      <a:endParaRPr lang="en-IN" sz="1200" b="1" baseline="-25000" dirty="0" smtClean="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baseline="-25000" dirty="0" smtClean="0">
                          <a:latin typeface="Times New Roman" pitchFamily="18" charset="0"/>
                          <a:ea typeface="Cambria Math" pitchFamily="18" charset="0"/>
                          <a:cs typeface="Times New Roman" pitchFamily="18" charset="0"/>
                        </a:rPr>
                        <a:t>cluster</a:t>
                      </a:r>
                      <a:endParaRPr lang="en-IN" sz="18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8000">
                <a:tc>
                  <a:txBody>
                    <a:bodyPr/>
                    <a:lstStyle/>
                    <a:p>
                      <a:pPr algn="ctr"/>
                      <a:r>
                        <a:rPr lang="en-IN" sz="1200" b="1" dirty="0" smtClean="0">
                          <a:latin typeface="Cambria Math" pitchFamily="18" charset="0"/>
                          <a:ea typeface="Cambria Math" pitchFamily="18" charset="0"/>
                        </a:rPr>
                        <a:t>6.8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12.6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r>
                        <a:rPr lang="en-IN" sz="1200" b="1" dirty="0" smtClean="0">
                          <a:latin typeface="Cambria Math" pitchFamily="18" charset="0"/>
                          <a:ea typeface="Cambria Math" pitchFamily="18" charset="0"/>
                        </a:rPr>
                        <a:t>0.8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9.8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10.2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algn="ctr"/>
                      <a:r>
                        <a:rPr lang="en-IN" sz="1200" b="1" dirty="0" smtClean="0">
                          <a:latin typeface="Cambria Math" pitchFamily="18" charset="0"/>
                          <a:ea typeface="Cambria Math" pitchFamily="18" charset="0"/>
                        </a:rPr>
                        <a:t>1.2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00">
                <a:tc>
                  <a:txBody>
                    <a:bodyPr/>
                    <a:lstStyle/>
                    <a:p>
                      <a:pPr algn="ctr"/>
                      <a:r>
                        <a:rPr lang="en-IN" sz="1200" b="1" dirty="0" smtClean="0">
                          <a:latin typeface="Cambria Math" pitchFamily="18" charset="0"/>
                          <a:ea typeface="Cambria Math" pitchFamily="18" charset="0"/>
                        </a:rPr>
                        <a:t>2.8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9.6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9.5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00">
                <a:tc>
                  <a:txBody>
                    <a:bodyPr/>
                    <a:lstStyle/>
                    <a:p>
                      <a:pPr algn="ctr"/>
                      <a:r>
                        <a:rPr lang="en-IN" sz="1200" b="1" dirty="0" smtClean="0">
                          <a:latin typeface="Cambria Math" pitchFamily="18" charset="0"/>
                          <a:ea typeface="Cambria Math" pitchFamily="18" charset="0"/>
                        </a:rPr>
                        <a:t>3.8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9.9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0.0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00">
                <a:tc>
                  <a:txBody>
                    <a:bodyPr/>
                    <a:lstStyle/>
                    <a:p>
                      <a:pPr algn="ctr"/>
                      <a:r>
                        <a:rPr lang="en-IN" sz="1200" b="1" dirty="0" smtClean="0">
                          <a:latin typeface="Cambria Math" pitchFamily="18" charset="0"/>
                          <a:ea typeface="Cambria Math" pitchFamily="18" charset="0"/>
                        </a:rPr>
                        <a:t>4.4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12.1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00">
                <a:tc>
                  <a:txBody>
                    <a:bodyPr/>
                    <a:lstStyle/>
                    <a:p>
                      <a:pPr algn="ctr"/>
                      <a:r>
                        <a:rPr lang="en-IN" sz="1200" b="1" dirty="0" smtClean="0">
                          <a:latin typeface="Cambria Math" pitchFamily="18" charset="0"/>
                          <a:ea typeface="Cambria Math" pitchFamily="18" charset="0"/>
                        </a:rPr>
                        <a:t>4.8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17.5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8000">
                <a:tc>
                  <a:txBody>
                    <a:bodyPr/>
                    <a:lstStyle/>
                    <a:p>
                      <a:pPr algn="ctr"/>
                      <a:r>
                        <a:rPr lang="en-IN" sz="1200" b="1" dirty="0" smtClean="0">
                          <a:latin typeface="Cambria Math" pitchFamily="18" charset="0"/>
                          <a:ea typeface="Cambria Math" pitchFamily="18" charset="0"/>
                        </a:rPr>
                        <a:t>6.0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19.9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10.2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8000">
                <a:tc>
                  <a:txBody>
                    <a:bodyPr/>
                    <a:lstStyle/>
                    <a:p>
                      <a:pPr algn="ctr"/>
                      <a:r>
                        <a:rPr lang="en-IN" sz="1200" b="1" dirty="0" smtClean="0">
                          <a:latin typeface="Cambria Math" pitchFamily="18" charset="0"/>
                          <a:ea typeface="Cambria Math" pitchFamily="18" charset="0"/>
                        </a:rPr>
                        <a:t>6.2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18.5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0.0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8000">
                <a:tc>
                  <a:txBody>
                    <a:bodyPr/>
                    <a:lstStyle/>
                    <a:p>
                      <a:pPr algn="ctr"/>
                      <a:r>
                        <a:rPr lang="en-IN" sz="1200" b="1" dirty="0" smtClean="0">
                          <a:latin typeface="Cambria Math" pitchFamily="18" charset="0"/>
                          <a:ea typeface="Cambria Math" pitchFamily="18" charset="0"/>
                        </a:rPr>
                        <a:t>7.6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17.4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88000">
                <a:tc>
                  <a:txBody>
                    <a:bodyPr/>
                    <a:lstStyle/>
                    <a:p>
                      <a:pPr algn="ctr"/>
                      <a:r>
                        <a:rPr lang="en-IN" sz="1200" b="1" dirty="0" smtClean="0">
                          <a:latin typeface="Cambria Math" pitchFamily="18" charset="0"/>
                          <a:ea typeface="Cambria Math" pitchFamily="18" charset="0"/>
                        </a:rPr>
                        <a:t>7.8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12.2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0.0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88000">
                <a:tc>
                  <a:txBody>
                    <a:bodyPr/>
                    <a:lstStyle/>
                    <a:p>
                      <a:pPr algn="ctr"/>
                      <a:r>
                        <a:rPr lang="en-IN" sz="1200" b="1" dirty="0" smtClean="0">
                          <a:latin typeface="Cambria Math" pitchFamily="18" charset="0"/>
                          <a:ea typeface="Cambria Math" pitchFamily="18" charset="0"/>
                        </a:rPr>
                        <a:t>6.6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7.7</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4.7</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10.8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88000">
                <a:tc>
                  <a:txBody>
                    <a:bodyPr/>
                    <a:lstStyle/>
                    <a:p>
                      <a:pPr algn="ctr"/>
                      <a:r>
                        <a:rPr lang="en-IN" sz="1200" b="1" dirty="0" smtClean="0">
                          <a:latin typeface="Cambria Math" pitchFamily="18" charset="0"/>
                          <a:ea typeface="Cambria Math" pitchFamily="18" charset="0"/>
                        </a:rPr>
                        <a:t>8.2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7.7</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14.1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88000">
                <a:tc>
                  <a:txBody>
                    <a:bodyPr/>
                    <a:lstStyle/>
                    <a:p>
                      <a:pPr algn="ctr"/>
                      <a:r>
                        <a:rPr lang="en-IN" sz="1200" b="1" dirty="0" smtClean="0">
                          <a:latin typeface="Cambria Math" pitchFamily="18" charset="0"/>
                          <a:ea typeface="Cambria Math" pitchFamily="18" charset="0"/>
                        </a:rPr>
                        <a:t>8.4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5.5</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5.3</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11.8</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88000">
                <a:tc>
                  <a:txBody>
                    <a:bodyPr/>
                    <a:lstStyle/>
                    <a:p>
                      <a:pPr algn="ctr"/>
                      <a:r>
                        <a:rPr lang="en-IN" sz="1200" b="1" dirty="0" smtClean="0">
                          <a:latin typeface="Cambria Math" pitchFamily="18" charset="0"/>
                          <a:ea typeface="Cambria Math" pitchFamily="18" charset="0"/>
                        </a:rPr>
                        <a:t>9.0</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8.3</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15.4</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88000">
                <a:tc>
                  <a:txBody>
                    <a:bodyPr/>
                    <a:lstStyle/>
                    <a:p>
                      <a:pPr algn="ctr"/>
                      <a:r>
                        <a:rPr lang="en-IN" sz="1200" b="1" dirty="0" smtClean="0">
                          <a:latin typeface="Cambria Math" pitchFamily="18" charset="0"/>
                          <a:ea typeface="Cambria Math" pitchFamily="18" charset="0"/>
                        </a:rPr>
                        <a:t>9.6</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5.9</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8.1</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a:t>
                      </a:r>
                      <a:endParaRPr lang="en-IN" sz="1200" b="1" dirty="0">
                        <a:latin typeface="Cambria Math"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9" name="Content Placeholder 2"/>
          <p:cNvSpPr txBox="1">
            <a:spLocks/>
          </p:cNvSpPr>
          <p:nvPr/>
        </p:nvSpPr>
        <p:spPr>
          <a:xfrm>
            <a:off x="4944562" y="896861"/>
            <a:ext cx="3986787" cy="538534"/>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16.2: </a:t>
            </a:r>
            <a:r>
              <a:rPr lang="en-IN" sz="1600" b="1" dirty="0" smtClean="0">
                <a:solidFill>
                  <a:srgbClr val="0B5ED7"/>
                </a:solidFill>
                <a:cs typeface="Times New Roman" pitchFamily="18" charset="0"/>
              </a:rPr>
              <a:t>Initial cluster with respect to Table 16.2</a:t>
            </a:r>
            <a:endParaRPr lang="en-US" sz="1600" b="1" dirty="0">
              <a:solidFill>
                <a:srgbClr val="0B5ED7"/>
              </a:solidFill>
              <a:cs typeface="Times New Roman" pitchFamily="18" charset="0"/>
            </a:endParaRPr>
          </a:p>
          <a:p>
            <a:pPr marL="0" indent="0" algn="just">
              <a:buFont typeface="Wingdings 2"/>
              <a:buNone/>
            </a:pP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8628" y="1315710"/>
            <a:ext cx="4596004" cy="4260752"/>
          </a:xfrm>
          <a:prstGeom prst="rect">
            <a:avLst/>
          </a:prstGeom>
        </p:spPr>
      </p:pic>
    </p:spTree>
    <p:extLst>
      <p:ext uri="{BB962C8B-B14F-4D97-AF65-F5344CB8AC3E}">
        <p14:creationId xmlns:p14="http://schemas.microsoft.com/office/powerpoint/2010/main" val="1395202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13</a:t>
            </a:fld>
            <a:endParaRPr lang="en-IN" dirty="0">
              <a:solidFill>
                <a:srgbClr val="04617B">
                  <a:shade val="90000"/>
                </a:srgbClr>
              </a:solidFill>
            </a:endParaRPr>
          </a:p>
        </p:txBody>
      </p:sp>
      <p:sp>
        <p:nvSpPr>
          <p:cNvPr id="11" name="Title 1"/>
          <p:cNvSpPr>
            <a:spLocks noGrp="1"/>
          </p:cNvSpPr>
          <p:nvPr>
            <p:ph type="title"/>
          </p:nvPr>
        </p:nvSpPr>
        <p:spPr>
          <a:xfrm>
            <a:off x="393518" y="127635"/>
            <a:ext cx="8425339"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4265450158"/>
              </p:ext>
            </p:extLst>
          </p:nvPr>
        </p:nvGraphicFramePr>
        <p:xfrm>
          <a:off x="528723" y="2820460"/>
          <a:ext cx="3033017" cy="1733037"/>
        </p:xfrm>
        <a:graphic>
          <a:graphicData uri="http://schemas.openxmlformats.org/drawingml/2006/table">
            <a:tbl>
              <a:tblPr firstRow="1" bandRow="1">
                <a:tableStyleId>{125E5076-3810-47DD-B79F-674D7AD40C01}</a:tableStyleId>
              </a:tblPr>
              <a:tblGrid>
                <a:gridCol w="959668">
                  <a:extLst>
                    <a:ext uri="{9D8B030D-6E8A-4147-A177-3AD203B41FA5}">
                      <a16:colId xmlns:a16="http://schemas.microsoft.com/office/drawing/2014/main" val="20000"/>
                    </a:ext>
                  </a:extLst>
                </a:gridCol>
                <a:gridCol w="616689">
                  <a:extLst>
                    <a:ext uri="{9D8B030D-6E8A-4147-A177-3AD203B41FA5}">
                      <a16:colId xmlns:a16="http://schemas.microsoft.com/office/drawing/2014/main" val="20001"/>
                    </a:ext>
                  </a:extLst>
                </a:gridCol>
                <a:gridCol w="446567">
                  <a:extLst>
                    <a:ext uri="{9D8B030D-6E8A-4147-A177-3AD203B41FA5}">
                      <a16:colId xmlns:a16="http://schemas.microsoft.com/office/drawing/2014/main" val="20002"/>
                    </a:ext>
                  </a:extLst>
                </a:gridCol>
                <a:gridCol w="712383">
                  <a:extLst>
                    <a:ext uri="{9D8B030D-6E8A-4147-A177-3AD203B41FA5}">
                      <a16:colId xmlns:a16="http://schemas.microsoft.com/office/drawing/2014/main" val="20003"/>
                    </a:ext>
                  </a:extLst>
                </a:gridCol>
                <a:gridCol w="297710">
                  <a:extLst>
                    <a:ext uri="{9D8B030D-6E8A-4147-A177-3AD203B41FA5}">
                      <a16:colId xmlns:a16="http://schemas.microsoft.com/office/drawing/2014/main" val="20004"/>
                    </a:ext>
                  </a:extLst>
                </a:gridCol>
              </a:tblGrid>
              <a:tr h="320199">
                <a:tc rowSpan="2">
                  <a:txBody>
                    <a:bodyPr/>
                    <a:lstStyle/>
                    <a:p>
                      <a:pPr algn="ctr"/>
                      <a:r>
                        <a:rPr lang="en-IN" sz="1600" dirty="0" smtClean="0">
                          <a:latin typeface="Cambria Math" pitchFamily="18" charset="0"/>
                          <a:ea typeface="Cambria Math" pitchFamily="18" charset="0"/>
                        </a:rPr>
                        <a:t>New Centroid</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smtClean="0">
                          <a:latin typeface="Cambria Math" pitchFamily="18" charset="0"/>
                          <a:ea typeface="Cambria Math" pitchFamily="18" charset="0"/>
                        </a:rPr>
                        <a:t>Objects</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gridSpan="2">
                  <a:txBody>
                    <a:bodyPr/>
                    <a:lstStyle/>
                    <a:p>
                      <a:pPr algn="ctr"/>
                      <a:r>
                        <a:rPr lang="en-IN" sz="1600" dirty="0" smtClean="0">
                          <a:latin typeface="Cambria Math" pitchFamily="18" charset="0"/>
                          <a:ea typeface="Cambria Math" pitchFamily="18" charset="0"/>
                        </a:rPr>
                        <a:t>A1</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smtClean="0">
                          <a:latin typeface="Cambria Math" pitchFamily="18" charset="0"/>
                          <a:ea typeface="Cambria Math" pitchFamily="18" charset="0"/>
                        </a:rPr>
                        <a:t>A2</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4.6</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7.1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2"/>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8.2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10.7</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3"/>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6.6</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18.6</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4"/>
                  </a:ext>
                </a:extLst>
              </a:tr>
            </a:tbl>
          </a:graphicData>
        </a:graphic>
      </p:graphicFrame>
      <p:sp>
        <p:nvSpPr>
          <p:cNvPr id="13" name="Rectangle 12"/>
          <p:cNvSpPr/>
          <p:nvPr/>
        </p:nvSpPr>
        <p:spPr>
          <a:xfrm>
            <a:off x="400808" y="2274280"/>
            <a:ext cx="3288849" cy="369332"/>
          </a:xfrm>
          <a:prstGeom prst="rect">
            <a:avLst/>
          </a:prstGeom>
        </p:spPr>
        <p:txBody>
          <a:bodyPr wrap="none">
            <a:spAutoFit/>
          </a:bodyPr>
          <a:lstStyle/>
          <a:p>
            <a:r>
              <a:rPr lang="en-IN" b="1" dirty="0" smtClean="0">
                <a:solidFill>
                  <a:srgbClr val="0B5ED7"/>
                </a:solidFill>
                <a:cs typeface="Times New Roman" pitchFamily="18" charset="0"/>
              </a:rPr>
              <a:t>Calculation of new centroids</a:t>
            </a:r>
            <a:endParaRPr lang="en-IN" dirty="0"/>
          </a:p>
        </p:txBody>
      </p:sp>
      <p:sp>
        <p:nvSpPr>
          <p:cNvPr id="14" name="Rectangle 13"/>
          <p:cNvSpPr/>
          <p:nvPr/>
        </p:nvSpPr>
        <p:spPr>
          <a:xfrm>
            <a:off x="400808" y="936517"/>
            <a:ext cx="8573071" cy="1015663"/>
          </a:xfrm>
          <a:prstGeom prst="rect">
            <a:avLst/>
          </a:prstGeom>
        </p:spPr>
        <p:txBody>
          <a:bodyPr wrap="square">
            <a:spAutoFit/>
          </a:bodyPr>
          <a:lstStyle/>
          <a:p>
            <a:pPr algn="just"/>
            <a:r>
              <a:rPr lang="en-IN" sz="2000" dirty="0" smtClean="0">
                <a:latin typeface="Times New Roman" pitchFamily="18" charset="0"/>
                <a:cs typeface="Times New Roman" pitchFamily="18" charset="0"/>
              </a:rPr>
              <a:t>The calculation new centroids of the three cluster using the mean of attribute values of A</a:t>
            </a:r>
            <a:r>
              <a:rPr lang="en-IN" sz="2000" baseline="-250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 and A</a:t>
            </a:r>
            <a:r>
              <a:rPr lang="en-IN" sz="2000"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is shown in the Table below. The cluster with new centroids are shown in Fig 16.3.</a:t>
            </a:r>
            <a:endParaRPr lang="en-IN" sz="2000" dirty="0">
              <a:latin typeface="Times New Roman" pitchFamily="18" charset="0"/>
              <a:cs typeface="Times New Roman" pitchFamily="18" charset="0"/>
            </a:endParaRPr>
          </a:p>
        </p:txBody>
      </p:sp>
      <p:sp>
        <p:nvSpPr>
          <p:cNvPr id="15" name="Content Placeholder 2"/>
          <p:cNvSpPr txBox="1">
            <a:spLocks/>
          </p:cNvSpPr>
          <p:nvPr/>
        </p:nvSpPr>
        <p:spPr>
          <a:xfrm>
            <a:off x="3913205" y="6107636"/>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16.3: </a:t>
            </a:r>
            <a:r>
              <a:rPr lang="en-IN" sz="1600" b="1" dirty="0" smtClean="0">
                <a:solidFill>
                  <a:srgbClr val="0B5ED7"/>
                </a:solidFill>
                <a:cs typeface="Times New Roman" pitchFamily="18" charset="0"/>
              </a:rPr>
              <a:t>Initial cluster with new centroids</a:t>
            </a:r>
            <a:endParaRPr lang="en-US" sz="1600" b="1" dirty="0">
              <a:solidFill>
                <a:srgbClr val="0B5ED7"/>
              </a:solidFill>
              <a:cs typeface="Times New Roman" pitchFamily="18" charset="0"/>
            </a:endParaRPr>
          </a:p>
          <a:p>
            <a:pPr marL="0" indent="0" algn="just">
              <a:buFont typeface="Wingdings 2"/>
              <a:buNone/>
            </a:pP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150" y="2274280"/>
            <a:ext cx="4506228" cy="3962073"/>
          </a:xfrm>
          <a:prstGeom prst="rect">
            <a:avLst/>
          </a:prstGeom>
        </p:spPr>
      </p:pic>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4739" y="2458946"/>
            <a:ext cx="1507605" cy="698038"/>
          </a:xfrm>
          <a:prstGeom prst="rect">
            <a:avLst/>
          </a:prstGeom>
        </p:spPr>
      </p:pic>
    </p:spTree>
    <p:extLst>
      <p:ext uri="{BB962C8B-B14F-4D97-AF65-F5344CB8AC3E}">
        <p14:creationId xmlns:p14="http://schemas.microsoft.com/office/powerpoint/2010/main" val="1522194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14</a:t>
            </a:fld>
            <a:endParaRPr lang="en-IN" dirty="0">
              <a:solidFill>
                <a:srgbClr val="04617B">
                  <a:shade val="90000"/>
                </a:srgbClr>
              </a:solidFill>
            </a:endParaRPr>
          </a:p>
        </p:txBody>
      </p:sp>
      <p:sp>
        <p:nvSpPr>
          <p:cNvPr id="11" name="Title 1"/>
          <p:cNvSpPr>
            <a:spLocks noGrp="1"/>
          </p:cNvSpPr>
          <p:nvPr>
            <p:ph type="title"/>
          </p:nvPr>
        </p:nvSpPr>
        <p:spPr>
          <a:xfrm>
            <a:off x="393518" y="127635"/>
            <a:ext cx="8425339"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14" name="Rectangle 13"/>
          <p:cNvSpPr/>
          <p:nvPr/>
        </p:nvSpPr>
        <p:spPr>
          <a:xfrm>
            <a:off x="400808" y="851456"/>
            <a:ext cx="8573071" cy="1138773"/>
          </a:xfrm>
          <a:prstGeom prst="rect">
            <a:avLst/>
          </a:prstGeom>
        </p:spPr>
        <p:txBody>
          <a:bodyPr wrap="square">
            <a:spAutoFit/>
          </a:bodyPr>
          <a:lstStyle/>
          <a:p>
            <a:pPr algn="just"/>
            <a:r>
              <a:rPr lang="en-IN" sz="2000" dirty="0" smtClean="0">
                <a:latin typeface="Times New Roman" pitchFamily="18" charset="0"/>
                <a:cs typeface="Times New Roman" pitchFamily="18" charset="0"/>
              </a:rPr>
              <a:t>We next reassign the 16 objects to three clusters by determining which centroid is closest to each one. This gives the revised set of clusters shown in Fig 16.4. </a:t>
            </a:r>
          </a:p>
          <a:p>
            <a:pPr algn="just"/>
            <a:endParaRPr lang="en-IN" sz="800" dirty="0" smtClean="0">
              <a:latin typeface="Times New Roman" pitchFamily="18" charset="0"/>
              <a:cs typeface="Times New Roman" pitchFamily="18" charset="0"/>
            </a:endParaRPr>
          </a:p>
          <a:p>
            <a:pPr algn="just"/>
            <a:r>
              <a:rPr lang="en-IN" sz="2000" dirty="0" smtClean="0">
                <a:solidFill>
                  <a:srgbClr val="0B5ED7"/>
                </a:solidFill>
                <a:latin typeface="Times New Roman" pitchFamily="18" charset="0"/>
                <a:cs typeface="Times New Roman" pitchFamily="18" charset="0"/>
              </a:rPr>
              <a:t>Note that point p moves from cluster C</a:t>
            </a:r>
            <a:r>
              <a:rPr lang="en-IN" sz="2000" baseline="-25000" dirty="0" smtClean="0">
                <a:solidFill>
                  <a:srgbClr val="0B5ED7"/>
                </a:solidFill>
                <a:latin typeface="Times New Roman" pitchFamily="18" charset="0"/>
                <a:cs typeface="Times New Roman" pitchFamily="18" charset="0"/>
              </a:rPr>
              <a:t>2</a:t>
            </a:r>
            <a:r>
              <a:rPr lang="en-IN" sz="2000" dirty="0" smtClean="0">
                <a:solidFill>
                  <a:srgbClr val="0B5ED7"/>
                </a:solidFill>
                <a:latin typeface="Times New Roman" pitchFamily="18" charset="0"/>
                <a:cs typeface="Times New Roman" pitchFamily="18" charset="0"/>
              </a:rPr>
              <a:t> to cluster C</a:t>
            </a:r>
            <a:r>
              <a:rPr lang="en-IN" sz="2000" baseline="-25000" dirty="0" smtClean="0">
                <a:solidFill>
                  <a:srgbClr val="0B5ED7"/>
                </a:solidFill>
                <a:latin typeface="Times New Roman" pitchFamily="18" charset="0"/>
                <a:cs typeface="Times New Roman" pitchFamily="18" charset="0"/>
              </a:rPr>
              <a:t>1</a:t>
            </a:r>
            <a:r>
              <a:rPr lang="en-IN" sz="2000" dirty="0" smtClean="0">
                <a:solidFill>
                  <a:srgbClr val="0B5ED7"/>
                </a:solidFill>
                <a:latin typeface="Times New Roman" pitchFamily="18" charset="0"/>
                <a:cs typeface="Times New Roman" pitchFamily="18" charset="0"/>
              </a:rPr>
              <a:t>. </a:t>
            </a:r>
            <a:endParaRPr lang="en-IN" sz="2000" dirty="0">
              <a:solidFill>
                <a:srgbClr val="0B5ED7"/>
              </a:solidFill>
              <a:latin typeface="Times New Roman" pitchFamily="18" charset="0"/>
              <a:cs typeface="Times New Roman" pitchFamily="18" charset="0"/>
            </a:endParaRPr>
          </a:p>
        </p:txBody>
      </p:sp>
      <p:sp>
        <p:nvSpPr>
          <p:cNvPr id="15" name="Content Placeholder 2"/>
          <p:cNvSpPr txBox="1">
            <a:spLocks/>
          </p:cNvSpPr>
          <p:nvPr/>
        </p:nvSpPr>
        <p:spPr>
          <a:xfrm>
            <a:off x="1425186" y="5928944"/>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16.4: </a:t>
            </a:r>
            <a:r>
              <a:rPr lang="en-IN" sz="1600" b="1" dirty="0">
                <a:solidFill>
                  <a:srgbClr val="0B5ED7"/>
                </a:solidFill>
                <a:cs typeface="Times New Roman" pitchFamily="18" charset="0"/>
              </a:rPr>
              <a:t>C</a:t>
            </a:r>
            <a:r>
              <a:rPr lang="en-IN" sz="1600" b="1" dirty="0" smtClean="0">
                <a:solidFill>
                  <a:srgbClr val="0B5ED7"/>
                </a:solidFill>
                <a:cs typeface="Times New Roman" pitchFamily="18" charset="0"/>
              </a:rPr>
              <a:t>luster after first iteration</a:t>
            </a: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907" y="2112500"/>
            <a:ext cx="5004403" cy="3962073"/>
          </a:xfrm>
          <a:prstGeom prst="rect">
            <a:avLst/>
          </a:prstGeom>
        </p:spPr>
      </p:pic>
    </p:spTree>
    <p:extLst>
      <p:ext uri="{BB962C8B-B14F-4D97-AF65-F5344CB8AC3E}">
        <p14:creationId xmlns:p14="http://schemas.microsoft.com/office/powerpoint/2010/main" val="2129464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15</a:t>
            </a:fld>
            <a:endParaRPr lang="en-IN" dirty="0">
              <a:solidFill>
                <a:srgbClr val="04617B">
                  <a:shade val="90000"/>
                </a:srgbClr>
              </a:solidFill>
            </a:endParaRPr>
          </a:p>
        </p:txBody>
      </p:sp>
      <p:sp>
        <p:nvSpPr>
          <p:cNvPr id="19" name="Title 1"/>
          <p:cNvSpPr>
            <a:spLocks noGrp="1"/>
          </p:cNvSpPr>
          <p:nvPr>
            <p:ph type="title"/>
          </p:nvPr>
        </p:nvSpPr>
        <p:spPr>
          <a:xfrm>
            <a:off x="393518" y="127635"/>
            <a:ext cx="8425339"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4189089025"/>
              </p:ext>
            </p:extLst>
          </p:nvPr>
        </p:nvGraphicFramePr>
        <p:xfrm>
          <a:off x="543526" y="4345854"/>
          <a:ext cx="3362793" cy="1733037"/>
        </p:xfrm>
        <a:graphic>
          <a:graphicData uri="http://schemas.openxmlformats.org/drawingml/2006/table">
            <a:tbl>
              <a:tblPr firstRow="1" bandRow="1">
                <a:tableStyleId>{125E5076-3810-47DD-B79F-674D7AD40C01}</a:tableStyleId>
              </a:tblPr>
              <a:tblGrid>
                <a:gridCol w="959668">
                  <a:extLst>
                    <a:ext uri="{9D8B030D-6E8A-4147-A177-3AD203B41FA5}">
                      <a16:colId xmlns:a16="http://schemas.microsoft.com/office/drawing/2014/main" val="20000"/>
                    </a:ext>
                  </a:extLst>
                </a:gridCol>
                <a:gridCol w="1063256">
                  <a:extLst>
                    <a:ext uri="{9D8B030D-6E8A-4147-A177-3AD203B41FA5}">
                      <a16:colId xmlns:a16="http://schemas.microsoft.com/office/drawing/2014/main" val="20001"/>
                    </a:ext>
                  </a:extLst>
                </a:gridCol>
                <a:gridCol w="1339869">
                  <a:extLst>
                    <a:ext uri="{9D8B030D-6E8A-4147-A177-3AD203B41FA5}">
                      <a16:colId xmlns:a16="http://schemas.microsoft.com/office/drawing/2014/main" val="20002"/>
                    </a:ext>
                  </a:extLst>
                </a:gridCol>
              </a:tblGrid>
              <a:tr h="320199">
                <a:tc rowSpan="2">
                  <a:txBody>
                    <a:bodyPr/>
                    <a:lstStyle/>
                    <a:p>
                      <a:pPr algn="ctr"/>
                      <a:r>
                        <a:rPr lang="en-IN" sz="1600" dirty="0" smtClean="0">
                          <a:latin typeface="Cambria Math" pitchFamily="18" charset="0"/>
                          <a:ea typeface="Cambria Math" pitchFamily="18" charset="0"/>
                        </a:rPr>
                        <a:t>Centroid</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smtClean="0">
                          <a:latin typeface="Cambria Math" pitchFamily="18" charset="0"/>
                          <a:ea typeface="Cambria Math" pitchFamily="18" charset="0"/>
                        </a:rPr>
                        <a:t>Revised  Centroids</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199">
                <a:tc vMerge="1">
                  <a:txBody>
                    <a:bodyPr/>
                    <a:lstStyle/>
                    <a:p>
                      <a:endParaRPr lang="en-IN"/>
                    </a:p>
                  </a:txBody>
                  <a:tcPr/>
                </a:tc>
                <a:tc>
                  <a:txBody>
                    <a:bodyPr/>
                    <a:lstStyle/>
                    <a:p>
                      <a:pPr algn="ctr"/>
                      <a:r>
                        <a:rPr lang="en-IN" sz="1600" dirty="0" smtClean="0">
                          <a:latin typeface="Cambria Math" pitchFamily="18" charset="0"/>
                          <a:ea typeface="Cambria Math" pitchFamily="18" charset="0"/>
                        </a:rPr>
                        <a:t>A1</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sz="1600" dirty="0" smtClean="0">
                          <a:latin typeface="Cambria Math" pitchFamily="18" charset="0"/>
                          <a:ea typeface="Cambria Math" pitchFamily="18" charset="0"/>
                        </a:rPr>
                        <a:t>A2</a:t>
                      </a:r>
                      <a:endParaRPr lang="en-IN" sz="1600"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5.0</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7.1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8.1</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12.0</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6.6</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18.6</a:t>
                      </a:r>
                      <a:endParaRPr lang="en-IN" sz="1400" b="1" dirty="0">
                        <a:latin typeface="Cambria Math" pitchFamily="18" charset="0"/>
                        <a:ea typeface="Cambria Math"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1" name="Rectangle 20"/>
          <p:cNvSpPr/>
          <p:nvPr/>
        </p:nvSpPr>
        <p:spPr>
          <a:xfrm>
            <a:off x="422074" y="3898116"/>
            <a:ext cx="3754554" cy="338554"/>
          </a:xfrm>
          <a:prstGeom prst="rect">
            <a:avLst/>
          </a:prstGeom>
        </p:spPr>
        <p:txBody>
          <a:bodyPr wrap="none">
            <a:spAutoFit/>
          </a:bodyPr>
          <a:lstStyle/>
          <a:p>
            <a:r>
              <a:rPr lang="en-IN" sz="1600" b="1" dirty="0" smtClean="0">
                <a:solidFill>
                  <a:srgbClr val="0B5ED7"/>
                </a:solidFill>
                <a:cs typeface="Times New Roman" pitchFamily="18" charset="0"/>
              </a:rPr>
              <a:t>Cluster centres after second iteration</a:t>
            </a:r>
            <a:endParaRPr lang="en-IN" sz="1600" dirty="0"/>
          </a:p>
        </p:txBody>
      </p:sp>
      <p:sp>
        <p:nvSpPr>
          <p:cNvPr id="22" name="Rectangle 21"/>
          <p:cNvSpPr/>
          <p:nvPr/>
        </p:nvSpPr>
        <p:spPr>
          <a:xfrm>
            <a:off x="347646" y="873958"/>
            <a:ext cx="8718698" cy="2492990"/>
          </a:xfrm>
          <a:prstGeom prst="rect">
            <a:avLst/>
          </a:prstGeom>
        </p:spPr>
        <p:txBody>
          <a:bodyPr wrap="square">
            <a:spAutoFit/>
          </a:bodyPr>
          <a:lstStyle/>
          <a:p>
            <a:pPr marL="342900" indent="-342900" algn="just">
              <a:buClr>
                <a:srgbClr val="0B5ED7"/>
              </a:buClr>
              <a:buFont typeface="Arial" pitchFamily="34" charset="0"/>
              <a:buChar char="•"/>
            </a:pPr>
            <a:r>
              <a:rPr lang="en-IN" sz="2000" dirty="0" smtClean="0">
                <a:latin typeface="Times New Roman" pitchFamily="18" charset="0"/>
                <a:cs typeface="Times New Roman" pitchFamily="18" charset="0"/>
              </a:rPr>
              <a:t>The newly obtained centroids after second iteration are given in the table below. Note that the </a:t>
            </a:r>
            <a:r>
              <a:rPr lang="en-IN" sz="2000" dirty="0" smtClean="0">
                <a:solidFill>
                  <a:srgbClr val="0B5ED7"/>
                </a:solidFill>
                <a:latin typeface="Times New Roman" pitchFamily="18" charset="0"/>
                <a:cs typeface="Times New Roman" pitchFamily="18" charset="0"/>
              </a:rPr>
              <a:t>centroid c</a:t>
            </a:r>
            <a:r>
              <a:rPr lang="en-IN" sz="2000" baseline="-25000" dirty="0" smtClean="0">
                <a:solidFill>
                  <a:srgbClr val="0B5ED7"/>
                </a:solidFill>
                <a:latin typeface="Times New Roman" pitchFamily="18" charset="0"/>
                <a:cs typeface="Times New Roman" pitchFamily="18" charset="0"/>
              </a:rPr>
              <a:t>3</a:t>
            </a:r>
            <a:r>
              <a:rPr lang="en-IN" sz="2000" dirty="0" smtClean="0">
                <a:solidFill>
                  <a:srgbClr val="0B5ED7"/>
                </a:solidFill>
                <a:latin typeface="Times New Roman" pitchFamily="18" charset="0"/>
                <a:cs typeface="Times New Roman" pitchFamily="18" charset="0"/>
              </a:rPr>
              <a:t> remains unchanged</a:t>
            </a:r>
            <a:r>
              <a:rPr lang="en-IN" sz="2000" dirty="0" smtClean="0">
                <a:latin typeface="Times New Roman" pitchFamily="18" charset="0"/>
                <a:cs typeface="Times New Roman" pitchFamily="18" charset="0"/>
              </a:rPr>
              <a:t>, where c</a:t>
            </a:r>
            <a:r>
              <a:rPr lang="en-IN" sz="2000"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and c</a:t>
            </a:r>
            <a:r>
              <a:rPr lang="en-IN" sz="2000" baseline="-250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 changed a little. </a:t>
            </a:r>
          </a:p>
          <a:p>
            <a:pPr marL="342900" indent="-3429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dirty="0" smtClean="0">
                <a:latin typeface="Times New Roman" pitchFamily="18" charset="0"/>
                <a:cs typeface="Times New Roman" pitchFamily="18" charset="0"/>
              </a:rPr>
              <a:t>With respect to newly obtained cluster centres, 16 points are reassigned again. These are the same clusters as before. Hence, their centroids also remain unchanged.</a:t>
            </a:r>
          </a:p>
          <a:p>
            <a:pPr marL="342900" indent="-3429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dirty="0" smtClean="0">
                <a:latin typeface="Times New Roman" pitchFamily="18" charset="0"/>
                <a:cs typeface="Times New Roman" pitchFamily="18" charset="0"/>
              </a:rPr>
              <a:t>Considering this as the termination criteria, the k-means algorithm stops here. Hence, the final cluster in Fig 16.5 is same as Fig 16.4.</a:t>
            </a:r>
            <a:endParaRPr lang="en-IN" sz="2000" dirty="0">
              <a:latin typeface="Times New Roman" pitchFamily="18" charset="0"/>
              <a:cs typeface="Times New Roman" pitchFamily="18" charset="0"/>
            </a:endParaRP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0614" y="3766712"/>
            <a:ext cx="4688958" cy="2891323"/>
          </a:xfrm>
          <a:prstGeom prst="rect">
            <a:avLst/>
          </a:prstGeom>
        </p:spPr>
      </p:pic>
      <p:sp>
        <p:nvSpPr>
          <p:cNvPr id="25" name="Content Placeholder 2"/>
          <p:cNvSpPr txBox="1">
            <a:spLocks/>
          </p:cNvSpPr>
          <p:nvPr/>
        </p:nvSpPr>
        <p:spPr>
          <a:xfrm>
            <a:off x="4763809" y="3479267"/>
            <a:ext cx="4305763"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16.5: </a:t>
            </a:r>
            <a:r>
              <a:rPr lang="en-IN" sz="1600" b="1" dirty="0">
                <a:solidFill>
                  <a:srgbClr val="0B5ED7"/>
                </a:solidFill>
                <a:cs typeface="Times New Roman" pitchFamily="18" charset="0"/>
              </a:rPr>
              <a:t>C</a:t>
            </a:r>
            <a:r>
              <a:rPr lang="en-IN" sz="1600" b="1" dirty="0" smtClean="0">
                <a:solidFill>
                  <a:srgbClr val="0B5ED7"/>
                </a:solidFill>
                <a:cs typeface="Times New Roman" pitchFamily="18" charset="0"/>
              </a:rPr>
              <a:t>luster after Second iteration</a:t>
            </a: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48002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26" y="457199"/>
            <a:ext cx="8425339" cy="741883"/>
          </a:xfrm>
        </p:spPr>
        <p:txBody>
          <a:bodyPr>
            <a:normAutofit/>
          </a:bodyPr>
          <a:lstStyle/>
          <a:p>
            <a:pPr algn="ctr"/>
            <a:r>
              <a:rPr lang="en-US" sz="3600" dirty="0" smtClean="0">
                <a:solidFill>
                  <a:srgbClr val="C00000"/>
                </a:solidFill>
              </a:rPr>
              <a:t>Another Example</a:t>
            </a:r>
            <a:endParaRPr lang="en-US" sz="3600" dirty="0">
              <a:solidFill>
                <a:srgbClr val="C00000"/>
              </a:solidFill>
            </a:endParaRPr>
          </a:p>
        </p:txBody>
      </p:sp>
      <p:pic>
        <p:nvPicPr>
          <p:cNvPr id="6" name="Content Placeholder 5"/>
          <p:cNvPicPr>
            <a:picLocks noGrp="1" noChangeAspect="1"/>
          </p:cNvPicPr>
          <p:nvPr>
            <p:ph idx="1"/>
          </p:nvPr>
        </p:nvPicPr>
        <p:blipFill>
          <a:blip r:embed="rId2"/>
          <a:stretch>
            <a:fillRect/>
          </a:stretch>
        </p:blipFill>
        <p:spPr>
          <a:xfrm>
            <a:off x="1230656" y="1770611"/>
            <a:ext cx="7066429" cy="4565691"/>
          </a:xfrm>
          <a:prstGeom prst="rect">
            <a:avLst/>
          </a:prstGeom>
        </p:spPr>
      </p:pic>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p:spTree>
    <p:extLst>
      <p:ext uri="{BB962C8B-B14F-4D97-AF65-F5344CB8AC3E}">
        <p14:creationId xmlns:p14="http://schemas.microsoft.com/office/powerpoint/2010/main" val="25740492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8978" y="1066164"/>
                <a:ext cx="8878186" cy="5134611"/>
              </a:xfrm>
            </p:spPr>
            <p:txBody>
              <a:bodyPr>
                <a:noAutofit/>
              </a:bodyPr>
              <a:lstStyle/>
              <a:p>
                <a:pPr marL="0" indent="0" algn="just">
                  <a:buNone/>
                </a:pPr>
                <a:r>
                  <a:rPr lang="en-IN" sz="2000" dirty="0" smtClean="0">
                    <a:latin typeface="Times New Roman" pitchFamily="18" charset="0"/>
                    <a:cs typeface="Times New Roman" pitchFamily="18" charset="0"/>
                  </a:rPr>
                  <a:t>Let us analyse the k-Means algorithm and discuss the pros and cons of the algorithm. </a:t>
                </a:r>
              </a:p>
              <a:p>
                <a:pPr marL="0" indent="0" algn="just">
                  <a:buNone/>
                </a:pPr>
                <a:r>
                  <a:rPr lang="en-IN" sz="2000" dirty="0" smtClean="0">
                    <a:latin typeface="Times New Roman" pitchFamily="18" charset="0"/>
                    <a:cs typeface="Times New Roman" pitchFamily="18" charset="0"/>
                  </a:rPr>
                  <a:t>We shall refer to the following notations in our discussion.</a:t>
                </a:r>
              </a:p>
              <a:p>
                <a:pPr algn="just">
                  <a:buFont typeface="Arial" pitchFamily="34" charset="0"/>
                  <a:buChar char="•"/>
                </a:pPr>
                <a:r>
                  <a:rPr lang="en-IN" sz="2000" dirty="0" smtClean="0">
                    <a:solidFill>
                      <a:srgbClr val="A50021"/>
                    </a:solidFill>
                    <a:latin typeface="Times New Roman" pitchFamily="18" charset="0"/>
                    <a:cs typeface="Times New Roman" pitchFamily="18" charset="0"/>
                  </a:rPr>
                  <a:t>Notations:</a:t>
                </a:r>
              </a:p>
              <a:p>
                <a:pPr lvl="1" algn="just">
                  <a:buFont typeface="Arial" pitchFamily="34" charset="0"/>
                  <a:buChar char="•"/>
                </a:pPr>
                <a14:m>
                  <m:oMath xmlns:m="http://schemas.openxmlformats.org/officeDocument/2006/math">
                    <m:r>
                      <a:rPr lang="en-IN" sz="1800" b="0" i="1" smtClean="0">
                        <a:solidFill>
                          <a:srgbClr val="0B5ED7"/>
                        </a:solidFill>
                        <a:latin typeface="Cambria Math"/>
                        <a:cs typeface="Times New Roman" pitchFamily="18" charset="0"/>
                      </a:rPr>
                      <m:t>𝑥</m:t>
                    </m:r>
                  </m:oMath>
                </a14:m>
                <a:r>
                  <a:rPr lang="en-IN" sz="1800" dirty="0" smtClean="0">
                    <a:latin typeface="Times New Roman" pitchFamily="18" charset="0"/>
                    <a:cs typeface="Times New Roman" pitchFamily="18" charset="0"/>
                  </a:rPr>
                  <a:t> : an object under clustering</a:t>
                </a:r>
              </a:p>
              <a:p>
                <a:pPr lvl="1" algn="just">
                  <a:buFont typeface="Arial" pitchFamily="34" charset="0"/>
                  <a:buChar char="•"/>
                </a:pPr>
                <a14:m>
                  <m:oMath xmlns:m="http://schemas.openxmlformats.org/officeDocument/2006/math">
                    <m:r>
                      <a:rPr lang="en-IN" sz="1800" b="0" i="1" smtClean="0">
                        <a:solidFill>
                          <a:srgbClr val="0B5ED7"/>
                        </a:solidFill>
                        <a:latin typeface="Cambria Math"/>
                        <a:cs typeface="Times New Roman" pitchFamily="18" charset="0"/>
                      </a:rPr>
                      <m:t>𝑛</m:t>
                    </m:r>
                  </m:oMath>
                </a14:m>
                <a:r>
                  <a:rPr lang="en-IN" sz="2000" dirty="0" smtClean="0">
                    <a:latin typeface="Times New Roman" pitchFamily="18" charset="0"/>
                    <a:cs typeface="Times New Roman" pitchFamily="18" charset="0"/>
                  </a:rPr>
                  <a:t> : number of objects under clustering</a:t>
                </a:r>
              </a:p>
              <a:p>
                <a:pPr lvl="1" algn="just">
                  <a:buFont typeface="Arial" pitchFamily="34" charset="0"/>
                  <a:buChar char="•"/>
                </a:pPr>
                <a14:m>
                  <m:oMath xmlns:m="http://schemas.openxmlformats.org/officeDocument/2006/math">
                    <m:sSub>
                      <m:sSubPr>
                        <m:ctrlPr>
                          <a:rPr lang="en-IN" sz="2000" i="1" dirty="0" smtClean="0">
                            <a:solidFill>
                              <a:srgbClr val="0B5ED7"/>
                            </a:solidFill>
                            <a:latin typeface="Cambria Math" panose="02040503050406030204" pitchFamily="18" charset="0"/>
                            <a:cs typeface="Times New Roman" pitchFamily="18" charset="0"/>
                          </a:rPr>
                        </m:ctrlPr>
                      </m:sSubPr>
                      <m:e>
                        <m:r>
                          <a:rPr lang="en-IN" sz="2000" b="1" i="1" dirty="0" smtClean="0">
                            <a:solidFill>
                              <a:srgbClr val="0B5ED7"/>
                            </a:solidFill>
                            <a:latin typeface="Cambria Math"/>
                            <a:cs typeface="Times New Roman" pitchFamily="18" charset="0"/>
                          </a:rPr>
                          <m:t>𝑪</m:t>
                        </m:r>
                      </m:e>
                      <m:sub>
                        <m:r>
                          <a:rPr lang="en-IN" sz="2000" b="0" i="1" dirty="0" smtClean="0">
                            <a:solidFill>
                              <a:srgbClr val="0B5ED7"/>
                            </a:solidFill>
                            <a:latin typeface="Cambria Math"/>
                            <a:cs typeface="Times New Roman" pitchFamily="18" charset="0"/>
                          </a:rPr>
                          <m:t>𝑖</m:t>
                        </m:r>
                        <m:r>
                          <a:rPr lang="en-IN" sz="2000" b="0" i="1" dirty="0" smtClean="0">
                            <a:solidFill>
                              <a:srgbClr val="0B5ED7"/>
                            </a:solidFill>
                            <a:latin typeface="Cambria Math"/>
                            <a:cs typeface="Times New Roman" pitchFamily="18" charset="0"/>
                          </a:rPr>
                          <m:t> </m:t>
                        </m:r>
                      </m:sub>
                    </m:sSub>
                  </m:oMath>
                </a14:m>
                <a:r>
                  <a:rPr lang="en-IN" sz="2000" dirty="0" smtClean="0">
                    <a:latin typeface="Times New Roman" pitchFamily="18" charset="0"/>
                    <a:cs typeface="Times New Roman" pitchFamily="18" charset="0"/>
                  </a:rPr>
                  <a:t>: the </a:t>
                </a:r>
                <a:r>
                  <a:rPr lang="en-IN" sz="2000" i="1" dirty="0" smtClean="0">
                    <a:latin typeface="Times New Roman" pitchFamily="18" charset="0"/>
                    <a:cs typeface="Times New Roman" pitchFamily="18" charset="0"/>
                  </a:rPr>
                  <a:t>i-</a:t>
                </a:r>
                <a:r>
                  <a:rPr lang="en-IN" sz="2000" i="1" dirty="0" err="1" smtClean="0">
                    <a:latin typeface="Times New Roman" pitchFamily="18" charset="0"/>
                    <a:cs typeface="Times New Roman" pitchFamily="18" charset="0"/>
                  </a:rPr>
                  <a:t>th</a:t>
                </a:r>
                <a:r>
                  <a:rPr lang="en-IN" sz="2000" dirty="0" smtClean="0">
                    <a:latin typeface="Times New Roman" pitchFamily="18" charset="0"/>
                    <a:cs typeface="Times New Roman" pitchFamily="18" charset="0"/>
                  </a:rPr>
                  <a:t> cluster</a:t>
                </a:r>
              </a:p>
              <a:p>
                <a:pPr lvl="1" algn="just">
                  <a:buFont typeface="Arial" pitchFamily="34" charset="0"/>
                  <a:buChar char="•"/>
                </a:pPr>
                <a14:m>
                  <m:oMath xmlns:m="http://schemas.openxmlformats.org/officeDocument/2006/math">
                    <m:sSub>
                      <m:sSubPr>
                        <m:ctrlPr>
                          <a:rPr lang="en-IN" sz="2000" i="1" dirty="0">
                            <a:solidFill>
                              <a:srgbClr val="0B5ED7"/>
                            </a:solidFill>
                            <a:latin typeface="Cambria Math" panose="02040503050406030204" pitchFamily="18" charset="0"/>
                            <a:cs typeface="Times New Roman" pitchFamily="18" charset="0"/>
                          </a:rPr>
                        </m:ctrlPr>
                      </m:sSubPr>
                      <m:e>
                        <m:r>
                          <a:rPr lang="en-IN" sz="2000" b="0" i="1" dirty="0" smtClean="0">
                            <a:solidFill>
                              <a:srgbClr val="0B5ED7"/>
                            </a:solidFill>
                            <a:latin typeface="Cambria Math"/>
                            <a:cs typeface="Times New Roman" pitchFamily="18" charset="0"/>
                          </a:rPr>
                          <m:t>𝑐</m:t>
                        </m:r>
                      </m:e>
                      <m:sub>
                        <m:r>
                          <a:rPr lang="en-IN" sz="2000" i="1" dirty="0">
                            <a:solidFill>
                              <a:srgbClr val="0B5ED7"/>
                            </a:solidFill>
                            <a:latin typeface="Cambria Math"/>
                            <a:cs typeface="Times New Roman" pitchFamily="18" charset="0"/>
                          </a:rPr>
                          <m:t>𝑖</m:t>
                        </m:r>
                        <m:r>
                          <a:rPr lang="en-IN" sz="2000" i="1" dirty="0">
                            <a:solidFill>
                              <a:srgbClr val="0B5ED7"/>
                            </a:solidFill>
                            <a:latin typeface="Cambria Math"/>
                            <a:cs typeface="Times New Roman" pitchFamily="18" charset="0"/>
                          </a:rPr>
                          <m:t> </m:t>
                        </m:r>
                      </m:sub>
                    </m:sSub>
                  </m:oMath>
                </a14:m>
                <a:r>
                  <a:rPr lang="en-IN" sz="2000" dirty="0" smtClean="0">
                    <a:latin typeface="Times New Roman" pitchFamily="18" charset="0"/>
                    <a:cs typeface="Times New Roman" pitchFamily="18" charset="0"/>
                  </a:rPr>
                  <a:t>: the centroid of cluster </a:t>
                </a:r>
                <a14:m>
                  <m:oMath xmlns:m="http://schemas.openxmlformats.org/officeDocument/2006/math">
                    <m:sSub>
                      <m:sSubPr>
                        <m:ctrlPr>
                          <a:rPr lang="en-IN" sz="2000" i="1" dirty="0" smtClean="0">
                            <a:solidFill>
                              <a:schemeClr val="tx1"/>
                            </a:solidFill>
                            <a:latin typeface="Cambria Math" panose="02040503050406030204" pitchFamily="18" charset="0"/>
                            <a:cs typeface="Times New Roman" pitchFamily="18" charset="0"/>
                          </a:rPr>
                        </m:ctrlPr>
                      </m:sSubPr>
                      <m:e>
                        <m:r>
                          <a:rPr lang="en-IN" sz="2000" b="1" i="1" dirty="0">
                            <a:solidFill>
                              <a:schemeClr val="tx1"/>
                            </a:solidFill>
                            <a:latin typeface="Cambria Math"/>
                            <a:cs typeface="Times New Roman" pitchFamily="18" charset="0"/>
                          </a:rPr>
                          <m:t>𝑪</m:t>
                        </m:r>
                      </m:e>
                      <m:sub>
                        <m:r>
                          <a:rPr lang="en-IN" sz="2000" i="1" dirty="0">
                            <a:solidFill>
                              <a:schemeClr val="tx1"/>
                            </a:solidFill>
                            <a:latin typeface="Cambria Math"/>
                            <a:cs typeface="Times New Roman" pitchFamily="18" charset="0"/>
                          </a:rPr>
                          <m:t>𝑖</m:t>
                        </m:r>
                        <m:r>
                          <a:rPr lang="en-IN" sz="2000" i="1" dirty="0">
                            <a:solidFill>
                              <a:schemeClr val="tx1"/>
                            </a:solidFill>
                            <a:latin typeface="Cambria Math"/>
                            <a:cs typeface="Times New Roman" pitchFamily="18" charset="0"/>
                          </a:rPr>
                          <m:t> </m:t>
                        </m:r>
                      </m:sub>
                    </m:sSub>
                  </m:oMath>
                </a14:m>
                <a:endParaRPr lang="en-IN" sz="2000" dirty="0" smtClean="0">
                  <a:latin typeface="Times New Roman" pitchFamily="18" charset="0"/>
                  <a:cs typeface="Times New Roman" pitchFamily="18" charset="0"/>
                </a:endParaRPr>
              </a:p>
              <a:p>
                <a:pPr lvl="1" algn="just">
                  <a:buFont typeface="Arial" pitchFamily="34" charset="0"/>
                  <a:buChar char="•"/>
                </a:pPr>
                <a14:m>
                  <m:oMath xmlns:m="http://schemas.openxmlformats.org/officeDocument/2006/math">
                    <m:sSub>
                      <m:sSubPr>
                        <m:ctrlPr>
                          <a:rPr lang="en-IN" sz="2000" i="1" dirty="0">
                            <a:solidFill>
                              <a:srgbClr val="0B5ED7"/>
                            </a:solidFill>
                            <a:latin typeface="Cambria Math" panose="02040503050406030204" pitchFamily="18" charset="0"/>
                            <a:cs typeface="Times New Roman" pitchFamily="18" charset="0"/>
                          </a:rPr>
                        </m:ctrlPr>
                      </m:sSubPr>
                      <m:e>
                        <m:r>
                          <a:rPr lang="en-IN" sz="2000" b="0" i="1" dirty="0" smtClean="0">
                            <a:solidFill>
                              <a:srgbClr val="0B5ED7"/>
                            </a:solidFill>
                            <a:latin typeface="Cambria Math"/>
                            <a:cs typeface="Times New Roman" pitchFamily="18" charset="0"/>
                          </a:rPr>
                          <m:t>𝑛</m:t>
                        </m:r>
                      </m:e>
                      <m:sub>
                        <m:r>
                          <a:rPr lang="en-IN" sz="2000" i="1" dirty="0">
                            <a:solidFill>
                              <a:srgbClr val="0B5ED7"/>
                            </a:solidFill>
                            <a:latin typeface="Cambria Math"/>
                            <a:cs typeface="Times New Roman" pitchFamily="18" charset="0"/>
                          </a:rPr>
                          <m:t>𝑖</m:t>
                        </m:r>
                        <m:r>
                          <a:rPr lang="en-IN" sz="2000" i="1" dirty="0">
                            <a:solidFill>
                              <a:srgbClr val="0B5ED7"/>
                            </a:solidFill>
                            <a:latin typeface="Cambria Math"/>
                            <a:cs typeface="Times New Roman" pitchFamily="18" charset="0"/>
                          </a:rPr>
                          <m:t> </m:t>
                        </m:r>
                      </m:sub>
                    </m:sSub>
                  </m:oMath>
                </a14:m>
                <a:r>
                  <a:rPr lang="en-IN" sz="2000" dirty="0" smtClean="0">
                    <a:latin typeface="Times New Roman" pitchFamily="18" charset="0"/>
                    <a:cs typeface="Times New Roman" pitchFamily="18" charset="0"/>
                  </a:rPr>
                  <a:t>: number of objects in the cluster </a:t>
                </a:r>
                <a14:m>
                  <m:oMath xmlns:m="http://schemas.openxmlformats.org/officeDocument/2006/math">
                    <m:sSub>
                      <m:sSubPr>
                        <m:ctrlPr>
                          <a:rPr lang="en-IN" sz="2000" i="1" dirty="0" smtClean="0">
                            <a:solidFill>
                              <a:schemeClr val="tx1"/>
                            </a:solidFill>
                            <a:latin typeface="Cambria Math" panose="02040503050406030204" pitchFamily="18" charset="0"/>
                            <a:cs typeface="Times New Roman" pitchFamily="18" charset="0"/>
                          </a:rPr>
                        </m:ctrlPr>
                      </m:sSubPr>
                      <m:e>
                        <m:r>
                          <a:rPr lang="en-IN" sz="2000" b="1" i="1" dirty="0">
                            <a:solidFill>
                              <a:schemeClr val="tx1"/>
                            </a:solidFill>
                            <a:latin typeface="Cambria Math"/>
                            <a:cs typeface="Times New Roman" pitchFamily="18" charset="0"/>
                          </a:rPr>
                          <m:t>𝑪</m:t>
                        </m:r>
                      </m:e>
                      <m:sub>
                        <m:r>
                          <a:rPr lang="en-IN" sz="2000" i="1" dirty="0">
                            <a:solidFill>
                              <a:schemeClr val="tx1"/>
                            </a:solidFill>
                            <a:latin typeface="Cambria Math"/>
                            <a:cs typeface="Times New Roman" pitchFamily="18" charset="0"/>
                          </a:rPr>
                          <m:t>𝑖</m:t>
                        </m:r>
                        <m:r>
                          <a:rPr lang="en-IN" sz="2000" i="1" dirty="0">
                            <a:solidFill>
                              <a:schemeClr val="tx1"/>
                            </a:solidFill>
                            <a:latin typeface="Cambria Math"/>
                            <a:cs typeface="Times New Roman" pitchFamily="18" charset="0"/>
                          </a:rPr>
                          <m:t> </m:t>
                        </m:r>
                      </m:sub>
                    </m:sSub>
                  </m:oMath>
                </a14:m>
                <a:endParaRPr lang="en-IN" sz="2000" dirty="0" smtClean="0">
                  <a:latin typeface="Times New Roman" pitchFamily="18" charset="0"/>
                  <a:cs typeface="Times New Roman" pitchFamily="18" charset="0"/>
                </a:endParaRPr>
              </a:p>
              <a:p>
                <a:pPr lvl="1" algn="just">
                  <a:buFont typeface="Arial" pitchFamily="34" charset="0"/>
                  <a:buChar char="•"/>
                </a:pPr>
                <a14:m>
                  <m:oMath xmlns:m="http://schemas.openxmlformats.org/officeDocument/2006/math">
                    <m:r>
                      <a:rPr lang="en-IN" sz="2000" i="1" dirty="0">
                        <a:solidFill>
                          <a:srgbClr val="0B5ED7"/>
                        </a:solidFill>
                        <a:latin typeface="Cambria Math"/>
                        <a:cs typeface="Times New Roman" pitchFamily="18" charset="0"/>
                      </a:rPr>
                      <m:t>𝑐</m:t>
                    </m:r>
                  </m:oMath>
                </a14:m>
                <a:r>
                  <a:rPr lang="en-IN" sz="2000" dirty="0" smtClean="0">
                    <a:latin typeface="Times New Roman" pitchFamily="18" charset="0"/>
                    <a:cs typeface="Times New Roman" pitchFamily="18" charset="0"/>
                  </a:rPr>
                  <a:t> : denotes the centroid of all objects</a:t>
                </a:r>
              </a:p>
              <a:p>
                <a:pPr lvl="1" algn="just">
                  <a:buFont typeface="Arial" pitchFamily="34" charset="0"/>
                  <a:buChar char="•"/>
                </a:pPr>
                <a14:m>
                  <m:oMath xmlns:m="http://schemas.openxmlformats.org/officeDocument/2006/math">
                    <m:r>
                      <a:rPr lang="en-IN" sz="2000" b="0" i="1" smtClean="0">
                        <a:solidFill>
                          <a:srgbClr val="0B5ED7"/>
                        </a:solidFill>
                        <a:latin typeface="Cambria Math"/>
                        <a:cs typeface="Times New Roman" pitchFamily="18" charset="0"/>
                      </a:rPr>
                      <m:t>𝑘</m:t>
                    </m:r>
                    <m:r>
                      <a:rPr lang="en-IN" sz="2000" b="0" i="1" smtClean="0">
                        <a:latin typeface="Cambria Math"/>
                        <a:cs typeface="Times New Roman" pitchFamily="18" charset="0"/>
                      </a:rPr>
                      <m:t> </m:t>
                    </m:r>
                  </m:oMath>
                </a14:m>
                <a:r>
                  <a:rPr lang="en-IN" sz="2000" dirty="0" smtClean="0">
                    <a:latin typeface="Times New Roman" pitchFamily="18" charset="0"/>
                    <a:cs typeface="Times New Roman" pitchFamily="18" charset="0"/>
                  </a:rPr>
                  <a:t>: number of clusters</a:t>
                </a:r>
              </a:p>
              <a:p>
                <a:pPr lvl="1" algn="just">
                  <a:buFont typeface="Arial" pitchFamily="34" charset="0"/>
                  <a:buChar char="•"/>
                </a:pPr>
                <a:endParaRPr lang="en-IN" sz="2000" dirty="0" smtClean="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457200" indent="-457200">
                  <a:buClr>
                    <a:srgbClr val="0B5ED7"/>
                  </a:buClr>
                  <a:buFont typeface="+mj-lt"/>
                  <a:buAutoNum type="arabicParenR"/>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8978" y="1066164"/>
                <a:ext cx="8878186" cy="5134611"/>
              </a:xfrm>
              <a:blipFill>
                <a:blip r:embed="rId2"/>
                <a:stretch>
                  <a:fillRect l="-686" t="-713" r="-275"/>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p:spTree>
    <p:extLst>
      <p:ext uri="{BB962C8B-B14F-4D97-AF65-F5344CB8AC3E}">
        <p14:creationId xmlns:p14="http://schemas.microsoft.com/office/powerpoint/2010/main" val="12160085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8978" y="991736"/>
                <a:ext cx="8878186" cy="5134611"/>
              </a:xfrm>
            </p:spPr>
            <p:txBody>
              <a:bodyPr>
                <a:noAutofit/>
              </a:bodyPr>
              <a:lstStyle/>
              <a:p>
                <a:pPr marL="457200" indent="-457200" algn="just">
                  <a:buClr>
                    <a:srgbClr val="0B5ED7"/>
                  </a:buClr>
                  <a:buAutoNum type="arabicPeriod"/>
                </a:pPr>
                <a:r>
                  <a:rPr lang="en-IN" sz="2000" b="1" dirty="0" smtClean="0">
                    <a:solidFill>
                      <a:srgbClr val="0B5ED7"/>
                    </a:solidFill>
                    <a:latin typeface="Times New Roman" pitchFamily="18" charset="0"/>
                    <a:cs typeface="Times New Roman" pitchFamily="18" charset="0"/>
                  </a:rPr>
                  <a:t>Value of k:</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The k-means algorithm produces only one set of clusters, for which, user must specify the desired number, </a:t>
                </a:r>
                <a:r>
                  <a:rPr lang="en-IN" sz="2000" i="1" dirty="0" smtClean="0">
                    <a:solidFill>
                      <a:srgbClr val="0B5ED7"/>
                    </a:solidFill>
                    <a:latin typeface="Times New Roman" pitchFamily="18" charset="0"/>
                    <a:cs typeface="Times New Roman" pitchFamily="18" charset="0"/>
                  </a:rPr>
                  <a:t>k</a:t>
                </a:r>
                <a:r>
                  <a:rPr lang="en-IN" sz="2000" dirty="0" smtClean="0">
                    <a:latin typeface="Times New Roman" pitchFamily="18" charset="0"/>
                    <a:cs typeface="Times New Roman" pitchFamily="18" charset="0"/>
                  </a:rPr>
                  <a:t> of clusters.</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In fact, </a:t>
                </a:r>
                <a:r>
                  <a:rPr lang="en-IN" sz="2000" i="1" dirty="0">
                    <a:solidFill>
                      <a:srgbClr val="0B5ED7"/>
                    </a:solidFill>
                    <a:latin typeface="Times New Roman" pitchFamily="18" charset="0"/>
                    <a:cs typeface="Times New Roman" pitchFamily="18" charset="0"/>
                  </a:rPr>
                  <a:t>k</a:t>
                </a:r>
                <a:r>
                  <a:rPr lang="en-IN" sz="2000" dirty="0" smtClean="0">
                    <a:latin typeface="Times New Roman" pitchFamily="18" charset="0"/>
                    <a:cs typeface="Times New Roman" pitchFamily="18" charset="0"/>
                  </a:rPr>
                  <a:t> should be the </a:t>
                </a:r>
                <a:r>
                  <a:rPr lang="en-IN" sz="2000" dirty="0" smtClean="0">
                    <a:solidFill>
                      <a:srgbClr val="0B5ED7"/>
                    </a:solidFill>
                    <a:latin typeface="Times New Roman" pitchFamily="18" charset="0"/>
                    <a:cs typeface="Times New Roman" pitchFamily="18" charset="0"/>
                  </a:rPr>
                  <a:t>best guess </a:t>
                </a:r>
                <a:r>
                  <a:rPr lang="en-IN" sz="2000" dirty="0" smtClean="0">
                    <a:latin typeface="Times New Roman" pitchFamily="18" charset="0"/>
                    <a:cs typeface="Times New Roman" pitchFamily="18" charset="0"/>
                  </a:rPr>
                  <a:t>on the number of clusters present in the given data. Choosing the best value of </a:t>
                </a:r>
                <a:r>
                  <a:rPr lang="en-IN" sz="2000" i="1" dirty="0">
                    <a:solidFill>
                      <a:srgbClr val="0B5ED7"/>
                    </a:solidFill>
                    <a:latin typeface="Times New Roman" pitchFamily="18" charset="0"/>
                    <a:cs typeface="Times New Roman" pitchFamily="18" charset="0"/>
                  </a:rPr>
                  <a:t>k</a:t>
                </a:r>
                <a:r>
                  <a:rPr lang="en-IN" sz="2000" dirty="0" smtClean="0">
                    <a:latin typeface="Times New Roman" pitchFamily="18" charset="0"/>
                    <a:cs typeface="Times New Roman" pitchFamily="18" charset="0"/>
                  </a:rPr>
                  <a:t> for a given dataset is, therefore, an issue.</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We may not have an idea about the possible number of clusters for high dimensional data, and for data that are not scatter-plotted.</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Further, possible number of clusters is hidden or ambiguous in image, audio, video and multimedia clustering applications etc.</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There is no principled way to know what the value of </a:t>
                </a:r>
                <a:r>
                  <a:rPr lang="en-IN" sz="2000" i="1" dirty="0" smtClean="0">
                    <a:solidFill>
                      <a:srgbClr val="0B5ED7"/>
                    </a:solidFill>
                    <a:latin typeface="Times New Roman" pitchFamily="18" charset="0"/>
                    <a:cs typeface="Times New Roman" pitchFamily="18" charset="0"/>
                  </a:rPr>
                  <a:t>k</a:t>
                </a:r>
                <a:r>
                  <a:rPr lang="en-IN" sz="2000" dirty="0" smtClean="0">
                    <a:latin typeface="Times New Roman" pitchFamily="18" charset="0"/>
                    <a:cs typeface="Times New Roman" pitchFamily="18" charset="0"/>
                  </a:rPr>
                  <a:t> ought to be. We may try with successive value of k starting with 2. </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The process is stopped when two consecutive </a:t>
                </a:r>
                <a:r>
                  <a:rPr lang="en-IN" sz="2000" i="1" dirty="0" smtClean="0">
                    <a:solidFill>
                      <a:srgbClr val="0B5ED7"/>
                    </a:solidFill>
                    <a:latin typeface="Times New Roman" pitchFamily="18" charset="0"/>
                    <a:cs typeface="Times New Roman" pitchFamily="18" charset="0"/>
                  </a:rPr>
                  <a:t>k</a:t>
                </a:r>
                <a:r>
                  <a:rPr lang="en-IN" sz="2000" dirty="0" smtClean="0">
                    <a:latin typeface="Times New Roman" pitchFamily="18" charset="0"/>
                    <a:cs typeface="Times New Roman" pitchFamily="18" charset="0"/>
                  </a:rPr>
                  <a:t> values produce more-or-less identical results (with respect to some cluster quality estimation). </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Normally </a:t>
                </a:r>
                <a14:m>
                  <m:oMath xmlns:m="http://schemas.openxmlformats.org/officeDocument/2006/math">
                    <m:r>
                      <a:rPr lang="en-IN" sz="2000" b="0" i="1" smtClean="0">
                        <a:solidFill>
                          <a:srgbClr val="0B5ED7"/>
                        </a:solidFill>
                        <a:latin typeface="Cambria Math"/>
                        <a:cs typeface="Times New Roman" pitchFamily="18" charset="0"/>
                      </a:rPr>
                      <m:t>𝑘</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𝑛</m:t>
                    </m:r>
                  </m:oMath>
                </a14:m>
                <a:r>
                  <a:rPr lang="en-IN" sz="2000" dirty="0" smtClean="0">
                    <a:solidFill>
                      <a:srgbClr val="0B5ED7"/>
                    </a:solidFill>
                    <a:latin typeface="Times New Roman" pitchFamily="18" charset="0"/>
                    <a:cs typeface="Times New Roman" pitchFamily="18" charset="0"/>
                  </a:rPr>
                  <a:t> </a:t>
                </a:r>
                <a:r>
                  <a:rPr lang="en-IN" sz="2000" dirty="0" smtClean="0">
                    <a:latin typeface="Times New Roman" pitchFamily="18" charset="0"/>
                    <a:cs typeface="Times New Roman" pitchFamily="18" charset="0"/>
                  </a:rPr>
                  <a:t>and there is heuristic to follow </a:t>
                </a:r>
                <a14:m>
                  <m:oMath xmlns:m="http://schemas.openxmlformats.org/officeDocument/2006/math">
                    <m:r>
                      <a:rPr lang="en-IN" sz="2000" i="1" smtClean="0">
                        <a:solidFill>
                          <a:srgbClr val="0B5ED7"/>
                        </a:solidFill>
                        <a:latin typeface="Cambria Math"/>
                        <a:cs typeface="Times New Roman" pitchFamily="18" charset="0"/>
                      </a:rPr>
                      <m:t>𝑘</m:t>
                    </m:r>
                    <m:r>
                      <a:rPr lang="en-IN" sz="2000" i="1" smtClean="0">
                        <a:solidFill>
                          <a:srgbClr val="0B5ED7"/>
                        </a:solidFill>
                        <a:latin typeface="Cambria Math"/>
                        <a:ea typeface="Cambria Math"/>
                        <a:cs typeface="Times New Roman" pitchFamily="18" charset="0"/>
                      </a:rPr>
                      <m:t>≈</m:t>
                    </m:r>
                    <m:rad>
                      <m:radPr>
                        <m:degHide m:val="on"/>
                        <m:ctrlPr>
                          <a:rPr lang="en-IN" sz="2000" i="1" smtClean="0">
                            <a:solidFill>
                              <a:srgbClr val="0B5ED7"/>
                            </a:solidFill>
                            <a:latin typeface="Cambria Math" panose="02040503050406030204" pitchFamily="18" charset="0"/>
                            <a:ea typeface="Cambria Math"/>
                            <a:cs typeface="Times New Roman" pitchFamily="18" charset="0"/>
                          </a:rPr>
                        </m:ctrlPr>
                      </m:radPr>
                      <m:deg/>
                      <m:e>
                        <m:r>
                          <a:rPr lang="en-IN" sz="2000" b="0" i="1" smtClean="0">
                            <a:solidFill>
                              <a:srgbClr val="0B5ED7"/>
                            </a:solidFill>
                            <a:latin typeface="Cambria Math"/>
                            <a:ea typeface="Cambria Math"/>
                            <a:cs typeface="Times New Roman" pitchFamily="18" charset="0"/>
                          </a:rPr>
                          <m:t>𝑛</m:t>
                        </m:r>
                      </m:e>
                    </m:rad>
                  </m:oMath>
                </a14:m>
                <a:r>
                  <a:rPr lang="en-IN" sz="2000" dirty="0" smtClean="0">
                    <a:solidFill>
                      <a:srgbClr val="0B5ED7"/>
                    </a:solidFill>
                    <a:latin typeface="Times New Roman" pitchFamily="18" charset="0"/>
                    <a:cs typeface="Times New Roman" pitchFamily="18" charset="0"/>
                  </a:rPr>
                  <a:t>.</a:t>
                </a:r>
                <a:r>
                  <a:rPr lang="en-IN" sz="2000" dirty="0">
                    <a:solidFill>
                      <a:srgbClr val="0B5ED7"/>
                    </a:solidFill>
                    <a:latin typeface="Times New Roman" pitchFamily="18" charset="0"/>
                    <a:cs typeface="Times New Roman" pitchFamily="18" charset="0"/>
                  </a:rPr>
                  <a:t> </a:t>
                </a:r>
                <a:endParaRPr lang="en-IN" sz="2000" dirty="0" smtClean="0">
                  <a:solidFill>
                    <a:srgbClr val="0B5ED7"/>
                  </a:solidFill>
                  <a:latin typeface="Times New Roman" pitchFamily="18" charset="0"/>
                  <a:cs typeface="Times New Roman" pitchFamily="18" charset="0"/>
                </a:endParaRPr>
              </a:p>
              <a:p>
                <a:pPr marL="822960" lvl="1" indent="-457200" algn="just">
                  <a:buClr>
                    <a:srgbClr val="0B5ED7"/>
                  </a:buClr>
                  <a:buFont typeface="Arial" pitchFamily="34" charset="0"/>
                  <a:buChar char="•"/>
                </a:pPr>
                <a:endParaRPr lang="en-IN" sz="2000" dirty="0" smtClean="0">
                  <a:latin typeface="Times New Roman" pitchFamily="18" charset="0"/>
                  <a:cs typeface="Times New Roman" pitchFamily="18" charset="0"/>
                </a:endParaRPr>
              </a:p>
              <a:p>
                <a:pPr marL="822960" lvl="1" indent="-457200" algn="just">
                  <a:buClr>
                    <a:srgbClr val="0B5ED7"/>
                  </a:buClr>
                  <a:buAutoNum type="arabicPeriod"/>
                </a:pPr>
                <a:endParaRPr lang="en-IN" sz="1800" dirty="0" smtClean="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457200" indent="-457200">
                  <a:buClr>
                    <a:srgbClr val="0B5ED7"/>
                  </a:buClr>
                  <a:buFont typeface="+mj-lt"/>
                  <a:buAutoNum type="arabicParenR"/>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8978" y="991736"/>
                <a:ext cx="8878186" cy="5134611"/>
              </a:xfrm>
              <a:blipFill rotWithShape="1">
                <a:blip r:embed="rId2"/>
                <a:stretch>
                  <a:fillRect l="-480" t="-594" r="-686" b="-1425"/>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18</a:t>
            </a:fld>
            <a:endParaRPr lang="en-IN" dirty="0">
              <a:solidFill>
                <a:srgbClr val="04617B">
                  <a:shade val="90000"/>
                </a:srgbClr>
              </a:solidFill>
            </a:endParaRPr>
          </a:p>
        </p:txBody>
      </p:sp>
    </p:spTree>
    <p:extLst>
      <p:ext uri="{BB962C8B-B14F-4D97-AF65-F5344CB8AC3E}">
        <p14:creationId xmlns:p14="http://schemas.microsoft.com/office/powerpoint/2010/main" val="1184258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8978" y="991736"/>
                <a:ext cx="8878186" cy="5134611"/>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Example 16.1: k versus cluster quality</a:t>
                </a:r>
              </a:p>
              <a:p>
                <a:pPr marL="0" indent="0" algn="just">
                  <a:buClr>
                    <a:srgbClr val="0B5ED7"/>
                  </a:buClr>
                  <a:buNone/>
                </a:pPr>
                <a:endParaRPr lang="en-IN" sz="800" b="1" dirty="0" smtClean="0">
                  <a:solidFill>
                    <a:srgbClr val="0B5ED7"/>
                  </a:solidFill>
                  <a:latin typeface="Times New Roman" pitchFamily="18" charset="0"/>
                  <a:cs typeface="Times New Roman" pitchFamily="18" charset="0"/>
                </a:endParaRPr>
              </a:p>
              <a:p>
                <a:pPr algn="just">
                  <a:buClr>
                    <a:srgbClr val="0B5ED7"/>
                  </a:buClr>
                  <a:buFont typeface="Arial" pitchFamily="34" charset="0"/>
                  <a:buChar char="•"/>
                </a:pPr>
                <a:r>
                  <a:rPr lang="en-IN" sz="2000" dirty="0" smtClean="0">
                    <a:latin typeface="Times New Roman" pitchFamily="18" charset="0"/>
                    <a:cs typeface="Times New Roman" pitchFamily="18" charset="0"/>
                  </a:rPr>
                  <a:t>Usually, there is some objective function to be met as a goal of clustering. One such objective function is </a:t>
                </a:r>
                <a:r>
                  <a:rPr lang="en-IN" sz="2000" dirty="0" smtClean="0">
                    <a:solidFill>
                      <a:srgbClr val="0B5ED7"/>
                    </a:solidFill>
                    <a:latin typeface="Times New Roman" pitchFamily="18" charset="0"/>
                    <a:cs typeface="Times New Roman" pitchFamily="18" charset="0"/>
                  </a:rPr>
                  <a:t>sum-square-error</a:t>
                </a:r>
                <a:r>
                  <a:rPr lang="en-IN" sz="2000" dirty="0" smtClean="0">
                    <a:latin typeface="Times New Roman" pitchFamily="18" charset="0"/>
                    <a:cs typeface="Times New Roman" pitchFamily="18" charset="0"/>
                  </a:rPr>
                  <a:t> denoted by </a:t>
                </a:r>
                <a:r>
                  <a:rPr lang="en-IN" sz="2000" dirty="0" smtClean="0">
                    <a:solidFill>
                      <a:srgbClr val="0B5ED7"/>
                    </a:solidFill>
                    <a:latin typeface="Times New Roman" pitchFamily="18" charset="0"/>
                    <a:cs typeface="Times New Roman" pitchFamily="18" charset="0"/>
                  </a:rPr>
                  <a:t>SSE</a:t>
                </a:r>
                <a:r>
                  <a:rPr lang="en-IN" sz="2000" dirty="0" smtClean="0">
                    <a:latin typeface="Times New Roman" pitchFamily="18" charset="0"/>
                    <a:cs typeface="Times New Roman" pitchFamily="18" charset="0"/>
                  </a:rPr>
                  <a:t> and defined as</a:t>
                </a:r>
              </a:p>
              <a:p>
                <a:pPr marL="0" indent="0" algn="just">
                  <a:buClr>
                    <a:srgbClr val="0B5ED7"/>
                  </a:buClr>
                  <a:buNone/>
                </a:pPr>
                <a:endParaRPr lang="en-IN" sz="2000" dirty="0" smtClean="0">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a:cs typeface="Times New Roman" pitchFamily="18" charset="0"/>
                        </a:rPr>
                        <m:t>𝑆𝑆𝐸</m:t>
                      </m:r>
                      <m:r>
                        <a:rPr lang="en-IN" sz="2000" b="0" i="1" smtClean="0">
                          <a:solidFill>
                            <a:srgbClr val="0B5ED7"/>
                          </a:solidFill>
                          <a:latin typeface="Cambria Math"/>
                          <a:cs typeface="Times New Roman" pitchFamily="18" charset="0"/>
                        </a:rPr>
                        <m:t>=</m:t>
                      </m:r>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a:cs typeface="Times New Roman" pitchFamily="18" charset="0"/>
                            </a:rPr>
                            <m:t>𝑖</m:t>
                          </m:r>
                          <m:r>
                            <a:rPr lang="en-IN" sz="2000" b="0" i="1" smtClean="0">
                              <a:solidFill>
                                <a:srgbClr val="0B5ED7"/>
                              </a:solidFill>
                              <a:latin typeface="Cambria Math"/>
                              <a:cs typeface="Times New Roman" pitchFamily="18" charset="0"/>
                            </a:rPr>
                            <m:t>=1</m:t>
                          </m:r>
                        </m:sub>
                        <m:sup>
                          <m:r>
                            <a:rPr lang="en-IN" sz="2000" b="0" i="1" smtClean="0">
                              <a:solidFill>
                                <a:srgbClr val="0B5ED7"/>
                              </a:solidFill>
                              <a:latin typeface="Cambria Math"/>
                              <a:cs typeface="Times New Roman" pitchFamily="18" charset="0"/>
                            </a:rPr>
                            <m:t>𝑘</m:t>
                          </m:r>
                        </m:sup>
                        <m:e>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ea typeface="Cambria Math"/>
                                  <a:cs typeface="Times New Roman" pitchFamily="18" charset="0"/>
                                </a:rPr>
                                <m:t>∈</m:t>
                              </m:r>
                              <m:sSub>
                                <m:sSubPr>
                                  <m:ctrlPr>
                                    <a:rPr lang="en-IN" sz="2000" b="0" i="1" smtClean="0">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b="0" i="1" smtClean="0">
                                      <a:solidFill>
                                        <a:srgbClr val="0B5ED7"/>
                                      </a:solidFill>
                                      <a:latin typeface="Cambria Math"/>
                                      <a:ea typeface="Cambria Math"/>
                                      <a:cs typeface="Times New Roman" pitchFamily="18" charset="0"/>
                                    </a:rPr>
                                    <m:t>𝑖</m:t>
                                  </m:r>
                                </m:sub>
                              </m:sSub>
                            </m:sub>
                            <m:sup/>
                            <m:e>
                              <m:sSup>
                                <m:sSupPr>
                                  <m:ctrlPr>
                                    <a:rPr lang="en-IN" sz="2000" b="0" i="1" smtClean="0">
                                      <a:solidFill>
                                        <a:srgbClr val="0B5ED7"/>
                                      </a:solidFill>
                                      <a:latin typeface="Cambria Math" panose="02040503050406030204" pitchFamily="18" charset="0"/>
                                      <a:cs typeface="Times New Roman" pitchFamily="18" charset="0"/>
                                    </a:rPr>
                                  </m:ctrlPr>
                                </m:sSupPr>
                                <m:e>
                                  <m:d>
                                    <m:dPr>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a:cs typeface="Times New Roman" pitchFamily="18" charset="0"/>
                                            </a:rPr>
                                            <m:t>𝑖</m:t>
                                          </m:r>
                                        </m:sub>
                                      </m:sSub>
                                    </m:e>
                                  </m:d>
                                </m:e>
                                <m:sup>
                                  <m:r>
                                    <a:rPr lang="en-IN" sz="2000" b="0" i="1" smtClean="0">
                                      <a:solidFill>
                                        <a:srgbClr val="0B5ED7"/>
                                      </a:solidFill>
                                      <a:latin typeface="Cambria Math"/>
                                      <a:cs typeface="Times New Roman" pitchFamily="18" charset="0"/>
                                    </a:rPr>
                                    <m:t>2</m:t>
                                  </m:r>
                                </m:sup>
                              </m:sSup>
                            </m:e>
                          </m:nary>
                        </m:e>
                      </m:nary>
                    </m:oMath>
                  </m:oMathPara>
                </a14:m>
                <a:endParaRPr lang="en-IN" sz="2000" dirty="0" smtClean="0">
                  <a:solidFill>
                    <a:srgbClr val="0B5ED7"/>
                  </a:solidFill>
                  <a:latin typeface="Times New Roman" pitchFamily="18" charset="0"/>
                  <a:cs typeface="Times New Roman" pitchFamily="18" charset="0"/>
                </a:endParaRPr>
              </a:p>
              <a:p>
                <a:pPr marL="0" indent="0" algn="just">
                  <a:buClr>
                    <a:srgbClr val="0B5ED7"/>
                  </a:buClr>
                  <a:buNone/>
                </a:pPr>
                <a:endParaRPr lang="en-IN" sz="2000" dirty="0" smtClean="0">
                  <a:solidFill>
                    <a:srgbClr val="0B5ED7"/>
                  </a:solidFill>
                  <a:latin typeface="Times New Roman" pitchFamily="18" charset="0"/>
                  <a:cs typeface="Times New Roman" pitchFamily="18" charset="0"/>
                </a:endParaRPr>
              </a:p>
              <a:p>
                <a:pPr algn="just">
                  <a:buClr>
                    <a:srgbClr val="0B5ED7"/>
                  </a:buClr>
                  <a:buFont typeface="Arial" pitchFamily="34" charset="0"/>
                  <a:buChar char="•"/>
                </a:pPr>
                <a:r>
                  <a:rPr lang="en-IN" sz="2000" dirty="0" smtClean="0">
                    <a:latin typeface="Times New Roman" pitchFamily="18" charset="0"/>
                    <a:cs typeface="Times New Roman" pitchFamily="18" charset="0"/>
                  </a:rPr>
                  <a:t>Here, </a:t>
                </a:r>
                <a14:m>
                  <m:oMath xmlns:m="http://schemas.openxmlformats.org/officeDocument/2006/math">
                    <m: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oMath>
                </a14:m>
                <a:r>
                  <a:rPr lang="en-IN" sz="2000" dirty="0" smtClean="0">
                    <a:latin typeface="Times New Roman" pitchFamily="18" charset="0"/>
                    <a:cs typeface="Times New Roman" pitchFamily="18" charset="0"/>
                  </a:rPr>
                  <a:t> denotes the error, if </a:t>
                </a:r>
                <a:r>
                  <a:rPr lang="en-IN" sz="2000" i="1" dirty="0" smtClean="0">
                    <a:solidFill>
                      <a:srgbClr val="0B5ED7"/>
                    </a:solidFill>
                    <a:latin typeface="Times New Roman" pitchFamily="18" charset="0"/>
                    <a:cs typeface="Times New Roman" pitchFamily="18" charset="0"/>
                  </a:rPr>
                  <a:t>x</a:t>
                </a:r>
                <a:r>
                  <a:rPr lang="en-IN" sz="2000" dirty="0" smtClean="0">
                    <a:latin typeface="Times New Roman" pitchFamily="18" charset="0"/>
                    <a:cs typeface="Times New Roman" pitchFamily="18" charset="0"/>
                  </a:rPr>
                  <a:t> is in cluster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b="1" i="1" smtClean="0">
                            <a:solidFill>
                              <a:srgbClr val="0B5ED7"/>
                            </a:solidFill>
                            <a:latin typeface="Cambria Math"/>
                            <a:cs typeface="Times New Roman" pitchFamily="18" charset="0"/>
                          </a:rPr>
                          <m:t>𝑪</m:t>
                        </m:r>
                      </m:e>
                      <m:sub>
                        <m:r>
                          <a:rPr lang="en-IN" sz="2000" i="1">
                            <a:solidFill>
                              <a:srgbClr val="0B5ED7"/>
                            </a:solidFill>
                            <a:latin typeface="Cambria Math"/>
                            <a:cs typeface="Times New Roman" pitchFamily="18" charset="0"/>
                          </a:rPr>
                          <m:t>𝑖</m:t>
                        </m:r>
                      </m:sub>
                    </m:sSub>
                  </m:oMath>
                </a14:m>
                <a:r>
                  <a:rPr lang="en-IN" sz="2000" dirty="0" smtClean="0">
                    <a:latin typeface="Times New Roman" pitchFamily="18" charset="0"/>
                    <a:cs typeface="Times New Roman" pitchFamily="18" charset="0"/>
                  </a:rPr>
                  <a:t> with cluster centroid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a:cs typeface="Times New Roman" pitchFamily="18" charset="0"/>
                          </a:rPr>
                          <m:t>𝑐</m:t>
                        </m:r>
                      </m:e>
                      <m:sub>
                        <m:r>
                          <a:rPr lang="en-IN" sz="2000" i="1">
                            <a:solidFill>
                              <a:srgbClr val="0B5ED7"/>
                            </a:solidFill>
                            <a:latin typeface="Cambria Math"/>
                            <a:cs typeface="Times New Roman" pitchFamily="18" charset="0"/>
                          </a:rPr>
                          <m:t>𝑖</m:t>
                        </m:r>
                      </m:sub>
                    </m:sSub>
                  </m:oMath>
                </a14:m>
                <a:r>
                  <a:rPr lang="en-IN" sz="2000" dirty="0" smtClean="0">
                    <a:latin typeface="Times New Roman" pitchFamily="18" charset="0"/>
                    <a:cs typeface="Times New Roman" pitchFamily="18" charset="0"/>
                  </a:rPr>
                  <a:t>.</a:t>
                </a:r>
              </a:p>
              <a:p>
                <a:pPr algn="just">
                  <a:buClr>
                    <a:srgbClr val="0B5ED7"/>
                  </a:buClr>
                  <a:buFont typeface="Arial" pitchFamily="34" charset="0"/>
                  <a:buChar char="•"/>
                </a:pPr>
                <a:endParaRPr lang="en-IN" sz="800" dirty="0" smtClean="0">
                  <a:latin typeface="Times New Roman" pitchFamily="18" charset="0"/>
                  <a:cs typeface="Times New Roman" pitchFamily="18" charset="0"/>
                </a:endParaRPr>
              </a:p>
              <a:p>
                <a:pPr>
                  <a:buClr>
                    <a:srgbClr val="0B5ED7"/>
                  </a:buClr>
                  <a:buFont typeface="Arial" pitchFamily="34" charset="0"/>
                  <a:buChar char="•"/>
                </a:pPr>
                <a:r>
                  <a:rPr lang="en-IN" sz="2000" dirty="0" smtClean="0">
                    <a:latin typeface="Times New Roman" pitchFamily="18" charset="0"/>
                    <a:cs typeface="Times New Roman" pitchFamily="18" charset="0"/>
                  </a:rPr>
                  <a:t>Usually, this error is measured as distance norms like L</a:t>
                </a:r>
                <a:r>
                  <a:rPr lang="en-IN" sz="2000" baseline="-25000" dirty="0" smtClean="0">
                    <a:latin typeface="Times New Roman" pitchFamily="18" charset="0"/>
                    <a:cs typeface="Times New Roman" pitchFamily="18" charset="0"/>
                  </a:rPr>
                  <a:t>1</a:t>
                </a:r>
                <a:r>
                  <a:rPr lang="en-IN" sz="2000" dirty="0" smtClean="0">
                    <a:latin typeface="Times New Roman" pitchFamily="18" charset="0"/>
                    <a:cs typeface="Times New Roman" pitchFamily="18" charset="0"/>
                  </a:rPr>
                  <a:t>, L</a:t>
                </a:r>
                <a:r>
                  <a:rPr lang="en-IN" sz="2000" baseline="-25000" dirty="0" smtClean="0">
                    <a:latin typeface="Times New Roman" pitchFamily="18" charset="0"/>
                    <a:cs typeface="Times New Roman" pitchFamily="18" charset="0"/>
                  </a:rPr>
                  <a:t>2</a:t>
                </a:r>
                <a:r>
                  <a:rPr lang="en-IN" sz="2000" dirty="0" smtClean="0">
                    <a:latin typeface="Times New Roman" pitchFamily="18" charset="0"/>
                    <a:cs typeface="Times New Roman" pitchFamily="18" charset="0"/>
                  </a:rPr>
                  <a:t>, L</a:t>
                </a:r>
                <a:r>
                  <a:rPr lang="en-IN" sz="2000" baseline="-25000" dirty="0" smtClean="0">
                    <a:latin typeface="Times New Roman" pitchFamily="18" charset="0"/>
                    <a:cs typeface="Times New Roman" pitchFamily="18" charset="0"/>
                  </a:rPr>
                  <a:t>3</a:t>
                </a:r>
                <a:r>
                  <a:rPr lang="en-IN" sz="2000" dirty="0" smtClean="0">
                    <a:latin typeface="Times New Roman" pitchFamily="18" charset="0"/>
                    <a:cs typeface="Times New Roman" pitchFamily="18" charset="0"/>
                  </a:rPr>
                  <a:t> or Cosine similarity, etc.</a:t>
                </a:r>
              </a:p>
              <a:p>
                <a:pPr marL="0" indent="0" algn="just">
                  <a:buClr>
                    <a:srgbClr val="0B5ED7"/>
                  </a:buClr>
                  <a:buNone/>
                </a:pPr>
                <a:endParaRPr lang="en-IN" sz="2000" dirty="0" smtClean="0">
                  <a:latin typeface="Times New Roman" pitchFamily="18" charset="0"/>
                  <a:cs typeface="Times New Roman" pitchFamily="18" charset="0"/>
                </a:endParaRPr>
              </a:p>
              <a:p>
                <a:pPr marL="822960" lvl="1" indent="-457200" algn="just">
                  <a:buClr>
                    <a:srgbClr val="0B5ED7"/>
                  </a:buClr>
                  <a:buAutoNum type="arabicPeriod"/>
                </a:pPr>
                <a:endParaRPr lang="en-IN" sz="1800" dirty="0" smtClean="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457200" indent="-457200">
                  <a:buClr>
                    <a:srgbClr val="0B5ED7"/>
                  </a:buClr>
                  <a:buFont typeface="+mj-lt"/>
                  <a:buAutoNum type="arabicParenR"/>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8978" y="991736"/>
                <a:ext cx="8878186" cy="5134611"/>
              </a:xfrm>
              <a:blipFill rotWithShape="0">
                <a:blip r:embed="rId2"/>
                <a:stretch>
                  <a:fillRect l="-686" t="-713" r="-686"/>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19</a:t>
            </a:fld>
            <a:endParaRPr lang="en-IN" dirty="0">
              <a:solidFill>
                <a:srgbClr val="04617B">
                  <a:shade val="90000"/>
                </a:srgbClr>
              </a:solidFill>
            </a:endParaRPr>
          </a:p>
        </p:txBody>
      </p:sp>
    </p:spTree>
    <p:extLst>
      <p:ext uri="{BB962C8B-B14F-4D97-AF65-F5344CB8AC3E}">
        <p14:creationId xmlns:p14="http://schemas.microsoft.com/office/powerpoint/2010/main" val="1988715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Topics to be covered…</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1935480"/>
            <a:ext cx="8501751" cy="3558540"/>
          </a:xfrm>
        </p:spPr>
        <p:txBody>
          <a:bodyPr>
            <a:noAutofit/>
          </a:bodyPr>
          <a:lstStyle/>
          <a:p>
            <a:pPr>
              <a:lnSpc>
                <a:spcPct val="150000"/>
              </a:lnSpc>
            </a:pPr>
            <a:r>
              <a:rPr lang="en-US" sz="2000" dirty="0" smtClean="0">
                <a:cs typeface="Times New Roman" pitchFamily="18" charset="0"/>
              </a:rPr>
              <a:t>Introduction to clustering</a:t>
            </a:r>
            <a:endParaRPr lang="en-US" sz="800" dirty="0" smtClean="0">
              <a:cs typeface="Times New Roman" pitchFamily="18" charset="0"/>
            </a:endParaRPr>
          </a:p>
          <a:p>
            <a:pPr>
              <a:lnSpc>
                <a:spcPct val="150000"/>
              </a:lnSpc>
            </a:pPr>
            <a:r>
              <a:rPr lang="en-US" sz="2000" dirty="0" smtClean="0">
                <a:cs typeface="Times New Roman" pitchFamily="18" charset="0"/>
              </a:rPr>
              <a:t>Similarity and dissimilarity measures</a:t>
            </a:r>
            <a:endParaRPr lang="en-US" sz="800" dirty="0" smtClean="0">
              <a:cs typeface="Times New Roman" pitchFamily="18" charset="0"/>
            </a:endParaRPr>
          </a:p>
          <a:p>
            <a:pPr>
              <a:lnSpc>
                <a:spcPct val="150000"/>
              </a:lnSpc>
            </a:pPr>
            <a:r>
              <a:rPr lang="en-US" sz="2000" dirty="0" smtClean="0">
                <a:cs typeface="Times New Roman" pitchFamily="18" charset="0"/>
              </a:rPr>
              <a:t>Clustering techniques</a:t>
            </a:r>
            <a:endParaRPr lang="en-US" sz="800" dirty="0" smtClean="0">
              <a:cs typeface="Times New Roman" pitchFamily="18" charset="0"/>
            </a:endParaRPr>
          </a:p>
          <a:p>
            <a:pPr>
              <a:lnSpc>
                <a:spcPct val="150000"/>
              </a:lnSpc>
            </a:pPr>
            <a:r>
              <a:rPr lang="en-US" sz="2000" dirty="0" smtClean="0">
                <a:cs typeface="Times New Roman" pitchFamily="18" charset="0"/>
              </a:rPr>
              <a:t>Partitioning algorithms</a:t>
            </a:r>
          </a:p>
          <a:p>
            <a:pPr>
              <a:lnSpc>
                <a:spcPct val="150000"/>
              </a:lnSpc>
            </a:pPr>
            <a:r>
              <a:rPr lang="en-US" sz="2000" dirty="0" smtClean="0">
                <a:cs typeface="Times New Roman" pitchFamily="18" charset="0"/>
              </a:rPr>
              <a:t>Hierarchical algorithms</a:t>
            </a:r>
          </a:p>
          <a:p>
            <a:pPr>
              <a:lnSpc>
                <a:spcPct val="150000"/>
              </a:lnSpc>
            </a:pPr>
            <a:r>
              <a:rPr lang="en-US" sz="2000" dirty="0" smtClean="0">
                <a:cs typeface="Times New Roman" pitchFamily="18" charset="0"/>
              </a:rPr>
              <a:t>Density-based algorithm</a:t>
            </a:r>
          </a:p>
          <a:p>
            <a:pPr lvl="1"/>
            <a:endParaRPr lang="en-US" sz="100" dirty="0" smtClean="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a:t>
            </a:fld>
            <a:endParaRPr lang="en-IN" dirty="0">
              <a:solidFill>
                <a:srgbClr val="04617B">
                  <a:shade val="90000"/>
                </a:srgbClr>
              </a:solidFill>
            </a:endParaRPr>
          </a:p>
        </p:txBody>
      </p:sp>
      <p:sp>
        <p:nvSpPr>
          <p:cNvPr id="5" name="Rectangle 4"/>
          <p:cNvSpPr/>
          <p:nvPr/>
        </p:nvSpPr>
        <p:spPr>
          <a:xfrm>
            <a:off x="751114" y="3145971"/>
            <a:ext cx="2699657" cy="315686"/>
          </a:xfrm>
          <a:prstGeom prst="rect">
            <a:avLst/>
          </a:prstGeom>
          <a:no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51113" y="3614057"/>
            <a:ext cx="2699657" cy="315686"/>
          </a:xfrm>
          <a:prstGeom prst="rect">
            <a:avLst/>
          </a:prstGeom>
          <a:no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9341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89100" y="1002368"/>
            <a:ext cx="8399720" cy="1177306"/>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Example 16.1: k versus cluster quality</a:t>
            </a:r>
          </a:p>
          <a:p>
            <a:pPr marL="0" indent="0" algn="just">
              <a:buClr>
                <a:srgbClr val="0B5ED7"/>
              </a:buClr>
              <a:buNone/>
            </a:pPr>
            <a:endParaRPr lang="en-IN" sz="800" b="1" dirty="0" smtClean="0">
              <a:solidFill>
                <a:srgbClr val="0B5ED7"/>
              </a:solidFill>
              <a:latin typeface="Times New Roman" pitchFamily="18" charset="0"/>
              <a:cs typeface="Times New Roman" pitchFamily="18" charset="0"/>
            </a:endParaRPr>
          </a:p>
          <a:p>
            <a:pPr algn="just">
              <a:buClr>
                <a:srgbClr val="0B5ED7"/>
              </a:buClr>
              <a:buFont typeface="Arial" pitchFamily="34" charset="0"/>
              <a:buChar char="•"/>
            </a:pPr>
            <a:r>
              <a:rPr lang="en-IN" sz="2000" dirty="0" smtClean="0">
                <a:latin typeface="Times New Roman" pitchFamily="18" charset="0"/>
                <a:cs typeface="Times New Roman" pitchFamily="18" charset="0"/>
              </a:rPr>
              <a:t>With reference to an arbitrary experiment, suppose the following results are obtained.</a:t>
            </a: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20</a:t>
            </a:fld>
            <a:endParaRPr lang="en-IN" dirty="0">
              <a:solidFill>
                <a:srgbClr val="04617B">
                  <a:shade val="90000"/>
                </a:srgb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92198545"/>
              </p:ext>
            </p:extLst>
          </p:nvPr>
        </p:nvGraphicFramePr>
        <p:xfrm>
          <a:off x="986089" y="2458927"/>
          <a:ext cx="2352534" cy="3337560"/>
        </p:xfrm>
        <a:graphic>
          <a:graphicData uri="http://schemas.openxmlformats.org/drawingml/2006/table">
            <a:tbl>
              <a:tblPr firstRow="1" bandRow="1">
                <a:tableStyleId>{125E5076-3810-47DD-B79F-674D7AD40C01}</a:tableStyleId>
              </a:tblPr>
              <a:tblGrid>
                <a:gridCol w="895873">
                  <a:extLst>
                    <a:ext uri="{9D8B030D-6E8A-4147-A177-3AD203B41FA5}">
                      <a16:colId xmlns:a16="http://schemas.microsoft.com/office/drawing/2014/main" val="20000"/>
                    </a:ext>
                  </a:extLst>
                </a:gridCol>
                <a:gridCol w="1456661">
                  <a:extLst>
                    <a:ext uri="{9D8B030D-6E8A-4147-A177-3AD203B41FA5}">
                      <a16:colId xmlns:a16="http://schemas.microsoft.com/office/drawing/2014/main" val="20001"/>
                    </a:ext>
                  </a:extLst>
                </a:gridCol>
              </a:tblGrid>
              <a:tr h="370840">
                <a:tc>
                  <a:txBody>
                    <a:bodyPr/>
                    <a:lstStyle/>
                    <a:p>
                      <a:pPr algn="ctr"/>
                      <a:r>
                        <a:rPr lang="en-IN" dirty="0" smtClean="0"/>
                        <a:t>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SSE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IN"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62.8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IN" dirty="0" smtClean="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12.3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IN" dirty="0" smtClean="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IN" dirty="0" smtClean="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IN" dirty="0" smtClean="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IN" dirty="0" smtClean="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9.05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IN" dirty="0" smtClean="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3476846" y="2420310"/>
                <a:ext cx="5326913" cy="3447098"/>
              </a:xfrm>
              <a:prstGeom prst="rect">
                <a:avLst/>
              </a:prstGeom>
              <a:noFill/>
            </p:spPr>
            <p:txBody>
              <a:bodyPr wrap="square" rtlCol="0">
                <a:spAutoFit/>
              </a:bodyPr>
              <a:lstStyle/>
              <a:p>
                <a:pPr marL="342900" indent="-342900" algn="just">
                  <a:buClr>
                    <a:srgbClr val="0B5ED7"/>
                  </a:buClr>
                  <a:buFont typeface="Arial" pitchFamily="34" charset="0"/>
                  <a:buChar char="•"/>
                </a:pPr>
                <a:r>
                  <a:rPr lang="en-IN" sz="2000" dirty="0" smtClean="0">
                    <a:latin typeface="Times New Roman" pitchFamily="18" charset="0"/>
                    <a:cs typeface="Times New Roman" pitchFamily="18" charset="0"/>
                  </a:rPr>
                  <a:t>With respect to this observation, we can choose the value of </a:t>
                </a:r>
                <a14:m>
                  <m:oMath xmlns:m="http://schemas.openxmlformats.org/officeDocument/2006/math">
                    <m:r>
                      <a:rPr lang="en-IN" sz="2000" i="1">
                        <a:solidFill>
                          <a:srgbClr val="0B5ED7"/>
                        </a:solidFill>
                        <a:latin typeface="Cambria Math"/>
                        <a:cs typeface="Times New Roman" pitchFamily="18" charset="0"/>
                      </a:rPr>
                      <m:t>𝑘</m:t>
                    </m:r>
                    <m:r>
                      <a:rPr lang="en-IN" sz="2000" i="1">
                        <a:solidFill>
                          <a:srgbClr val="0B5ED7"/>
                        </a:solidFill>
                        <a:latin typeface="Cambria Math"/>
                        <a:ea typeface="Cambria Math"/>
                        <a:cs typeface="Times New Roman" pitchFamily="18" charset="0"/>
                      </a:rPr>
                      <m:t>≈</m:t>
                    </m:r>
                    <m:r>
                      <a:rPr lang="en-IN" sz="2000" b="0" i="1" smtClean="0">
                        <a:solidFill>
                          <a:srgbClr val="0B5ED7"/>
                        </a:solidFill>
                        <a:latin typeface="Cambria Math"/>
                        <a:ea typeface="Cambria Math"/>
                        <a:cs typeface="Times New Roman" pitchFamily="18" charset="0"/>
                      </a:rPr>
                      <m:t>3, </m:t>
                    </m:r>
                  </m:oMath>
                </a14:m>
                <a:r>
                  <a:rPr lang="en-IN" sz="2000" dirty="0" smtClean="0">
                    <a:latin typeface="Times New Roman" pitchFamily="18" charset="0"/>
                    <a:cs typeface="Times New Roman" pitchFamily="18" charset="0"/>
                  </a:rPr>
                  <a:t>as with this smallest value of k it gives reasonably good result.</a:t>
                </a:r>
              </a:p>
              <a:p>
                <a:pPr algn="just">
                  <a:buClr>
                    <a:srgbClr val="0B5ED7"/>
                  </a:buClr>
                </a:pPr>
                <a:endParaRPr lang="en-IN" sz="2000" dirty="0" smtClean="0">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dirty="0" smtClean="0">
                    <a:latin typeface="Times New Roman" pitchFamily="18" charset="0"/>
                    <a:cs typeface="Times New Roman" pitchFamily="18" charset="0"/>
                  </a:rPr>
                  <a:t>Note: If </a:t>
                </a:r>
                <a14:m>
                  <m:oMath xmlns:m="http://schemas.openxmlformats.org/officeDocument/2006/math">
                    <m:r>
                      <a:rPr lang="en-IN" sz="2000" i="1">
                        <a:solidFill>
                          <a:srgbClr val="0B5ED7"/>
                        </a:solidFill>
                        <a:latin typeface="Cambria Math"/>
                        <a:cs typeface="Times New Roman" pitchFamily="18" charset="0"/>
                      </a:rPr>
                      <m:t>𝑘</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𝑛</m:t>
                    </m:r>
                    <m:r>
                      <a:rPr lang="en-IN" sz="2000" b="0" i="1" smtClean="0">
                        <a:solidFill>
                          <a:srgbClr val="0B5ED7"/>
                        </a:solidFill>
                        <a:latin typeface="Cambria Math"/>
                        <a:cs typeface="Times New Roman" pitchFamily="18" charset="0"/>
                      </a:rPr>
                      <m:t>,</m:t>
                    </m:r>
                  </m:oMath>
                </a14:m>
                <a:r>
                  <a:rPr lang="en-IN" sz="2000" dirty="0" smtClean="0">
                    <a:latin typeface="Times New Roman" pitchFamily="18" charset="0"/>
                    <a:cs typeface="Times New Roman" pitchFamily="18" charset="0"/>
                  </a:rPr>
                  <a:t> then </a:t>
                </a:r>
                <a:r>
                  <a:rPr lang="en-IN" sz="2000" dirty="0" smtClean="0">
                    <a:solidFill>
                      <a:srgbClr val="0B5ED7"/>
                    </a:solidFill>
                    <a:latin typeface="Times New Roman" pitchFamily="18" charset="0"/>
                    <a:cs typeface="Times New Roman" pitchFamily="18" charset="0"/>
                  </a:rPr>
                  <a:t>SSE=0;</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However, the cluster is useless! This is another  </a:t>
                </a:r>
                <a:r>
                  <a:rPr lang="en-IN" sz="2000" dirty="0" smtClean="0">
                    <a:solidFill>
                      <a:srgbClr val="0B5ED7"/>
                    </a:solidFill>
                    <a:latin typeface="Times New Roman" pitchFamily="18" charset="0"/>
                    <a:cs typeface="Times New Roman" pitchFamily="18" charset="0"/>
                  </a:rPr>
                  <a:t>example of overfitting.</a:t>
                </a:r>
              </a:p>
              <a:p>
                <a:pPr algn="just">
                  <a:buClr>
                    <a:srgbClr val="0B5ED7"/>
                  </a:buClr>
                </a:pPr>
                <a:endParaRPr lang="en-IN" sz="2000" dirty="0" smtClean="0">
                  <a:latin typeface="Times New Roman" pitchFamily="18" charset="0"/>
                  <a:cs typeface="Times New Roman" pitchFamily="18" charset="0"/>
                </a:endParaRPr>
              </a:p>
              <a:p>
                <a:pPr algn="just">
                  <a:buClr>
                    <a:srgbClr val="0B5ED7"/>
                  </a:buClr>
                </a:pPr>
                <a:endParaRPr lang="en-IN" sz="2000" dirty="0" smtClean="0">
                  <a:latin typeface="Times New Roman" pitchFamily="18" charset="0"/>
                  <a:cs typeface="Times New Roman" pitchFamily="18" charset="0"/>
                </a:endParaRPr>
              </a:p>
              <a:p>
                <a:pPr algn="just">
                  <a:buClr>
                    <a:srgbClr val="0B5ED7"/>
                  </a:buClr>
                </a:pPr>
                <a:endParaRPr lang="en-IN" sz="2000" dirty="0" smtClean="0">
                  <a:latin typeface="Times New Roman" pitchFamily="18" charset="0"/>
                  <a:cs typeface="Times New Roman" pitchFamily="18" charset="0"/>
                </a:endParaRPr>
              </a:p>
              <a:p>
                <a:endParaRPr lang="en-IN" dirty="0"/>
              </a:p>
            </p:txBody>
          </p:sp>
        </mc:Choice>
        <mc:Fallback xmlns="">
          <p:sp>
            <p:nvSpPr>
              <p:cNvPr id="8" name="TextBox 7"/>
              <p:cNvSpPr txBox="1">
                <a:spLocks noRot="1" noChangeAspect="1" noMove="1" noResize="1" noEditPoints="1" noAdjustHandles="1" noChangeArrowheads="1" noChangeShapeType="1" noTextEdit="1"/>
              </p:cNvSpPr>
              <p:nvPr/>
            </p:nvSpPr>
            <p:spPr>
              <a:xfrm>
                <a:off x="3476846" y="2420310"/>
                <a:ext cx="5326913" cy="3447098"/>
              </a:xfrm>
              <a:prstGeom prst="rect">
                <a:avLst/>
              </a:prstGeom>
              <a:blipFill rotWithShape="1">
                <a:blip r:embed="rId2"/>
                <a:stretch>
                  <a:fillRect l="-915" t="-883" r="-1259"/>
                </a:stretch>
              </a:blipFill>
            </p:spPr>
            <p:txBody>
              <a:bodyPr/>
              <a:lstStyle/>
              <a:p>
                <a:r>
                  <a:rPr lang="en-IN">
                    <a:noFill/>
                  </a:rPr>
                  <a:t> </a:t>
                </a:r>
              </a:p>
            </p:txBody>
          </p:sp>
        </mc:Fallback>
      </mc:AlternateContent>
    </p:spTree>
    <p:extLst>
      <p:ext uri="{BB962C8B-B14F-4D97-AF65-F5344CB8AC3E}">
        <p14:creationId xmlns:p14="http://schemas.microsoft.com/office/powerpoint/2010/main" val="4047497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18978" y="991736"/>
            <a:ext cx="8878186" cy="5292106"/>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2.  Choosing initial centroids:</a:t>
            </a: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Another requirement in the k-Means algorithm to choose initial cluster centroid for each </a:t>
            </a:r>
            <a:r>
              <a:rPr lang="en-IN" sz="2000" i="1" dirty="0" smtClean="0">
                <a:solidFill>
                  <a:srgbClr val="0B5ED7"/>
                </a:solidFill>
                <a:latin typeface="Times New Roman" pitchFamily="18" charset="0"/>
                <a:cs typeface="Times New Roman" pitchFamily="18" charset="0"/>
              </a:rPr>
              <a:t>k</a:t>
            </a:r>
            <a:r>
              <a:rPr lang="en-IN" sz="2000" dirty="0" smtClean="0">
                <a:latin typeface="Times New Roman" pitchFamily="18" charset="0"/>
                <a:cs typeface="Times New Roman" pitchFamily="18" charset="0"/>
              </a:rPr>
              <a:t> would be clusters.</a:t>
            </a:r>
          </a:p>
          <a:p>
            <a:pPr marL="822960" lvl="1" indent="-4572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It is observed that the k-Means algorithm terminate whatever be the initial choice of the cluster centroids.</a:t>
            </a:r>
          </a:p>
          <a:p>
            <a:pPr marL="822960" lvl="1" indent="-4572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It is also observed that initial choice influences the ultimate cluster quality. In other words, the result may be trapped into local optima, if initial centroids are chosen properly.</a:t>
            </a:r>
          </a:p>
          <a:p>
            <a:pPr marL="822960" lvl="1" indent="-4572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One technique that is usually followed </a:t>
            </a:r>
            <a:r>
              <a:rPr lang="en-IN" sz="2000" dirty="0" smtClean="0">
                <a:solidFill>
                  <a:srgbClr val="0B5ED7"/>
                </a:solidFill>
                <a:latin typeface="Times New Roman" pitchFamily="18" charset="0"/>
                <a:cs typeface="Times New Roman" pitchFamily="18" charset="0"/>
              </a:rPr>
              <a:t>to avoid the above problem </a:t>
            </a:r>
            <a:r>
              <a:rPr lang="en-IN" sz="2000" dirty="0" smtClean="0">
                <a:latin typeface="Times New Roman" pitchFamily="18" charset="0"/>
                <a:cs typeface="Times New Roman" pitchFamily="18" charset="0"/>
              </a:rPr>
              <a:t>is to choose initial centroids in multiple runs, each with a different set of randomly chosen initial centroids, and then select the best cluster (with respect to some quality measurement criterion, e.g. SSE).</a:t>
            </a:r>
          </a:p>
          <a:p>
            <a:pPr marL="822960" lvl="1" indent="-457200"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dirty="0" smtClean="0">
                <a:latin typeface="Times New Roman" pitchFamily="18" charset="0"/>
                <a:cs typeface="Times New Roman" pitchFamily="18" charset="0"/>
              </a:rPr>
              <a:t>However, this strategy suffers from the combinational explosion problem due to the number of all possible solutions.</a:t>
            </a:r>
          </a:p>
          <a:p>
            <a:pPr marL="822960" lvl="1" indent="-457200" algn="just">
              <a:buClr>
                <a:srgbClr val="0B5ED7"/>
              </a:buClr>
              <a:buFont typeface="Arial" pitchFamily="34" charset="0"/>
              <a:buChar char="•"/>
            </a:pPr>
            <a:endParaRPr lang="en-IN" sz="2000" dirty="0" smtClean="0">
              <a:latin typeface="Times New Roman" pitchFamily="18" charset="0"/>
              <a:cs typeface="Times New Roman" pitchFamily="18" charset="0"/>
            </a:endParaRPr>
          </a:p>
          <a:p>
            <a:pPr marL="822960" lvl="1" indent="-457200" algn="just">
              <a:buClr>
                <a:srgbClr val="0B5ED7"/>
              </a:buClr>
              <a:buFont typeface="Arial" pitchFamily="34" charset="0"/>
              <a:buChar char="•"/>
            </a:pPr>
            <a:endParaRPr lang="en-IN" sz="2000" dirty="0" smtClean="0">
              <a:latin typeface="Times New Roman" pitchFamily="18" charset="0"/>
              <a:cs typeface="Times New Roman" pitchFamily="18" charset="0"/>
            </a:endParaRPr>
          </a:p>
          <a:p>
            <a:pPr marL="822960" lvl="1" indent="-457200" algn="just">
              <a:buClr>
                <a:srgbClr val="0B5ED7"/>
              </a:buClr>
              <a:buAutoNum type="arabicPeriod"/>
            </a:pPr>
            <a:endParaRPr lang="en-IN" sz="1800" dirty="0" smtClean="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457200" indent="-457200">
              <a:buClr>
                <a:srgbClr val="0B5ED7"/>
              </a:buClr>
              <a:buFont typeface="+mj-lt"/>
              <a:buAutoNum type="arabicParenR"/>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21</a:t>
            </a:fld>
            <a:endParaRPr lang="en-IN" dirty="0">
              <a:solidFill>
                <a:srgbClr val="04617B">
                  <a:shade val="90000"/>
                </a:srgbClr>
              </a:solidFill>
            </a:endParaRPr>
          </a:p>
        </p:txBody>
      </p:sp>
    </p:spTree>
    <p:extLst>
      <p:ext uri="{BB962C8B-B14F-4D97-AF65-F5344CB8AC3E}">
        <p14:creationId xmlns:p14="http://schemas.microsoft.com/office/powerpoint/2010/main" val="2626180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7833" y="981104"/>
            <a:ext cx="8697431" cy="5292106"/>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3. Distance Measurement:</a:t>
            </a:r>
          </a:p>
          <a:p>
            <a:pPr algn="just">
              <a:buClr>
                <a:srgbClr val="0B5ED7"/>
              </a:buClr>
              <a:buFont typeface="Arial" pitchFamily="34" charset="0"/>
              <a:buChar char="•"/>
            </a:pPr>
            <a:r>
              <a:rPr lang="en-US" sz="2000" dirty="0" smtClean="0">
                <a:latin typeface="Times New Roman" pitchFamily="18" charset="0"/>
                <a:cs typeface="Times New Roman" pitchFamily="18" charset="0"/>
              </a:rPr>
              <a:t>To assign a point to the closest centroid, we need a proximity measure that should quantify the notion of “</a:t>
            </a:r>
            <a:r>
              <a:rPr lang="en-US" sz="2000" dirty="0" smtClean="0">
                <a:solidFill>
                  <a:srgbClr val="0B5ED7"/>
                </a:solidFill>
                <a:latin typeface="Times New Roman" pitchFamily="18" charset="0"/>
                <a:cs typeface="Times New Roman" pitchFamily="18" charset="0"/>
              </a:rPr>
              <a:t>closest</a:t>
            </a:r>
            <a:r>
              <a:rPr lang="en-US" sz="2000" dirty="0" smtClean="0">
                <a:latin typeface="Times New Roman" pitchFamily="18" charset="0"/>
                <a:cs typeface="Times New Roman" pitchFamily="18" charset="0"/>
              </a:rPr>
              <a:t>” for the objects under clustering.</a:t>
            </a:r>
          </a:p>
          <a:p>
            <a:pPr algn="just">
              <a:buClr>
                <a:srgbClr val="0B5ED7"/>
              </a:buClr>
              <a:buFont typeface="Arial" pitchFamily="34" charset="0"/>
              <a:buChar char="•"/>
            </a:pPr>
            <a:endParaRPr lang="en-US" sz="800" dirty="0" smtClean="0">
              <a:latin typeface="Times New Roman" pitchFamily="18" charset="0"/>
              <a:cs typeface="Times New Roman" pitchFamily="18" charset="0"/>
            </a:endParaRPr>
          </a:p>
          <a:p>
            <a:pPr algn="just">
              <a:buClr>
                <a:srgbClr val="0B5ED7"/>
              </a:buClr>
              <a:buFont typeface="Arial" pitchFamily="34" charset="0"/>
              <a:buChar char="•"/>
            </a:pPr>
            <a:r>
              <a:rPr lang="en-US" sz="2000" dirty="0" smtClean="0">
                <a:latin typeface="Times New Roman" pitchFamily="18" charset="0"/>
                <a:cs typeface="Times New Roman" pitchFamily="18" charset="0"/>
              </a:rPr>
              <a:t>Usually Euclidean distance (L</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norm) is the best measure when object points are defined in n-dimensional Euclidean space.</a:t>
            </a:r>
          </a:p>
          <a:p>
            <a:pPr algn="just">
              <a:buClr>
                <a:srgbClr val="0B5ED7"/>
              </a:buClr>
              <a:buFont typeface="Arial" pitchFamily="34" charset="0"/>
              <a:buChar char="•"/>
            </a:pPr>
            <a:endParaRPr lang="en-US" sz="800" dirty="0" smtClean="0">
              <a:latin typeface="Times New Roman" pitchFamily="18" charset="0"/>
              <a:cs typeface="Times New Roman" pitchFamily="18" charset="0"/>
            </a:endParaRPr>
          </a:p>
          <a:p>
            <a:pPr algn="just">
              <a:buClr>
                <a:srgbClr val="0B5ED7"/>
              </a:buClr>
              <a:buFont typeface="Arial" pitchFamily="34" charset="0"/>
              <a:buChar char="•"/>
            </a:pPr>
            <a:r>
              <a:rPr lang="en-US" sz="2000" dirty="0" smtClean="0">
                <a:latin typeface="Times New Roman" pitchFamily="18" charset="0"/>
                <a:cs typeface="Times New Roman" pitchFamily="18" charset="0"/>
              </a:rPr>
              <a:t>Other measure namely cosine similarity is more appropriate when objects are of document type.</a:t>
            </a:r>
          </a:p>
          <a:p>
            <a:pPr algn="just">
              <a:buClr>
                <a:srgbClr val="0B5ED7"/>
              </a:buClr>
              <a:buFont typeface="Arial" pitchFamily="34" charset="0"/>
              <a:buChar char="•"/>
            </a:pPr>
            <a:endParaRPr lang="en-US" sz="800" dirty="0" smtClean="0">
              <a:latin typeface="Times New Roman" pitchFamily="18" charset="0"/>
              <a:cs typeface="Times New Roman" pitchFamily="18" charset="0"/>
            </a:endParaRPr>
          </a:p>
          <a:p>
            <a:pPr algn="just">
              <a:buClr>
                <a:srgbClr val="0B5ED7"/>
              </a:buClr>
              <a:buFont typeface="Arial" pitchFamily="34" charset="0"/>
              <a:buChar char="•"/>
            </a:pPr>
            <a:r>
              <a:rPr lang="en-US" sz="2000" dirty="0" smtClean="0">
                <a:latin typeface="Times New Roman" pitchFamily="18" charset="0"/>
                <a:cs typeface="Times New Roman" pitchFamily="18" charset="0"/>
              </a:rPr>
              <a:t>Further, there may be other type of proximity measures that appropriate in the context of applications. </a:t>
            </a:r>
          </a:p>
          <a:p>
            <a:pPr algn="just">
              <a:buClr>
                <a:srgbClr val="0B5ED7"/>
              </a:buClr>
              <a:buFont typeface="Arial" pitchFamily="34" charset="0"/>
              <a:buChar char="•"/>
            </a:pPr>
            <a:endParaRPr lang="en-US" sz="800" dirty="0">
              <a:latin typeface="Times New Roman" pitchFamily="18" charset="0"/>
              <a:cs typeface="Times New Roman" pitchFamily="18" charset="0"/>
            </a:endParaRPr>
          </a:p>
          <a:p>
            <a:pPr algn="just">
              <a:buClr>
                <a:srgbClr val="0B5ED7"/>
              </a:buClr>
              <a:buFont typeface="Arial" pitchFamily="34" charset="0"/>
              <a:buChar char="•"/>
            </a:pPr>
            <a:r>
              <a:rPr lang="en-US" sz="2000" dirty="0" smtClean="0">
                <a:latin typeface="Times New Roman" pitchFamily="18" charset="0"/>
                <a:cs typeface="Times New Roman" pitchFamily="18" charset="0"/>
              </a:rPr>
              <a:t>For example, Manhattan distance (L</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norm), Jaccard measure, etc.</a:t>
            </a: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22</a:t>
            </a:fld>
            <a:endParaRPr lang="en-IN" dirty="0">
              <a:solidFill>
                <a:srgbClr val="04617B">
                  <a:shade val="90000"/>
                </a:srgbClr>
              </a:solidFill>
            </a:endParaRPr>
          </a:p>
        </p:txBody>
      </p:sp>
    </p:spTree>
    <p:extLst>
      <p:ext uri="{BB962C8B-B14F-4D97-AF65-F5344CB8AC3E}">
        <p14:creationId xmlns:p14="http://schemas.microsoft.com/office/powerpoint/2010/main" val="32893164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833" y="981104"/>
                <a:ext cx="8697431" cy="5292106"/>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3. Distance Measurement:</a:t>
                </a:r>
              </a:p>
              <a:p>
                <a:pPr marL="0" indent="0" algn="just">
                  <a:buClr>
                    <a:srgbClr val="0B5ED7"/>
                  </a:buClr>
                  <a:buNone/>
                </a:pPr>
                <a:endParaRPr lang="en-IN" sz="800" b="1" dirty="0" smtClean="0">
                  <a:solidFill>
                    <a:srgbClr val="0B5ED7"/>
                  </a:solidFill>
                  <a:latin typeface="Times New Roman" pitchFamily="18" charset="0"/>
                  <a:cs typeface="Times New Roman" pitchFamily="18" charset="0"/>
                </a:endParaRPr>
              </a:p>
              <a:p>
                <a:pPr marL="0" indent="0" algn="just">
                  <a:buClr>
                    <a:srgbClr val="0B5ED7"/>
                  </a:buClr>
                  <a:buNone/>
                </a:pPr>
                <a:r>
                  <a:rPr lang="en-US" sz="2000" dirty="0" smtClean="0">
                    <a:latin typeface="Times New Roman" pitchFamily="18" charset="0"/>
                    <a:cs typeface="Times New Roman" pitchFamily="18" charset="0"/>
                  </a:rPr>
                  <a:t>Thus, in the context of different measures, the </a:t>
                </a:r>
                <a:r>
                  <a:rPr lang="en-US" sz="2000" dirty="0" smtClean="0">
                    <a:solidFill>
                      <a:srgbClr val="0B5ED7"/>
                    </a:solidFill>
                    <a:latin typeface="Times New Roman" pitchFamily="18" charset="0"/>
                    <a:cs typeface="Times New Roman" pitchFamily="18" charset="0"/>
                  </a:rPr>
                  <a:t>sum-of-squared error </a:t>
                </a:r>
                <a:r>
                  <a:rPr lang="en-US" sz="2000" dirty="0" smtClean="0">
                    <a:latin typeface="Times New Roman" pitchFamily="18" charset="0"/>
                    <a:cs typeface="Times New Roman" pitchFamily="18" charset="0"/>
                  </a:rPr>
                  <a:t>(i.e., objective function/convergence criteria) of a clustering can be stated as under.</a:t>
                </a:r>
              </a:p>
              <a:p>
                <a:pPr marL="0" indent="0" algn="just">
                  <a:buClr>
                    <a:srgbClr val="0B5ED7"/>
                  </a:buClr>
                  <a:buNone/>
                </a:pPr>
                <a:endParaRPr lang="en-US" sz="800" dirty="0" smtClean="0">
                  <a:latin typeface="Times New Roman" pitchFamily="18" charset="0"/>
                  <a:cs typeface="Times New Roman" pitchFamily="18" charset="0"/>
                </a:endParaRPr>
              </a:p>
              <a:p>
                <a:pPr marL="0" indent="0" algn="just">
                  <a:buClr>
                    <a:srgbClr val="0B5ED7"/>
                  </a:buClr>
                  <a:buNone/>
                </a:pPr>
                <a:r>
                  <a:rPr lang="en-US" sz="2000" dirty="0" smtClean="0">
                    <a:solidFill>
                      <a:srgbClr val="A50021"/>
                    </a:solidFill>
                    <a:latin typeface="Times New Roman" pitchFamily="18" charset="0"/>
                    <a:cs typeface="Times New Roman" pitchFamily="18" charset="0"/>
                  </a:rPr>
                  <a:t>Data in Euclidean space (L</a:t>
                </a:r>
                <a:r>
                  <a:rPr lang="en-US" sz="2000" baseline="-25000" dirty="0" smtClean="0">
                    <a:solidFill>
                      <a:srgbClr val="A50021"/>
                    </a:solidFill>
                    <a:latin typeface="Times New Roman" pitchFamily="18" charset="0"/>
                    <a:cs typeface="Times New Roman" pitchFamily="18" charset="0"/>
                  </a:rPr>
                  <a:t>2</a:t>
                </a:r>
                <a:r>
                  <a:rPr lang="en-US" sz="2000" dirty="0" smtClean="0">
                    <a:solidFill>
                      <a:srgbClr val="A50021"/>
                    </a:solidFill>
                    <a:latin typeface="Times New Roman" pitchFamily="18" charset="0"/>
                    <a:cs typeface="Times New Roman" pitchFamily="18" charset="0"/>
                  </a:rPr>
                  <a:t> norm):</a:t>
                </a: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i="1">
                          <a:solidFill>
                            <a:srgbClr val="0B5ED7"/>
                          </a:solidFill>
                          <a:latin typeface="Cambria Math"/>
                          <a:cs typeface="Times New Roman" pitchFamily="18" charset="0"/>
                        </a:rPr>
                        <m:t>𝑆𝑆𝐸</m:t>
                      </m:r>
                      <m:r>
                        <a:rPr lang="en-IN" sz="2000" i="1">
                          <a:solidFill>
                            <a:srgbClr val="0B5ED7"/>
                          </a:solidFill>
                          <a:latin typeface="Cambria Math"/>
                          <a:cs typeface="Times New Roman" pitchFamily="18" charset="0"/>
                        </a:rPr>
                        <m:t>=</m:t>
                      </m:r>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ctrlPr>
                                        <a:rPr lang="en-IN" sz="2000" i="1">
                                          <a:solidFill>
                                            <a:srgbClr val="0B5ED7"/>
                                          </a:solidFill>
                                          <a:latin typeface="Cambria Math" panose="02040503050406030204" pitchFamily="18" charset="0"/>
                                          <a:cs typeface="Times New Roman" pitchFamily="18" charset="0"/>
                                        </a:rPr>
                                      </m:ctrlPr>
                                    </m:dPr>
                                    <m:e>
                                      <m:sSub>
                                        <m:sSubPr>
                                          <m:ctrlPr>
                                            <a:rPr lang="en-IN"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i="1">
                                              <a:solidFill>
                                                <a:srgbClr val="0B5ED7"/>
                                              </a:solidFill>
                                              <a:latin typeface="Cambria Math"/>
                                              <a:cs typeface="Times New Roman" pitchFamily="18" charset="0"/>
                                            </a:rPr>
                                            <m:t>𝑖</m:t>
                                          </m:r>
                                        </m:sub>
                                      </m:sSub>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𝑥</m:t>
                                      </m:r>
                                    </m:e>
                                  </m:d>
                                </m:e>
                                <m:sup>
                                  <m:r>
                                    <a:rPr lang="en-IN" sz="2000" i="1">
                                      <a:solidFill>
                                        <a:srgbClr val="0B5ED7"/>
                                      </a:solidFill>
                                      <a:latin typeface="Cambria Math"/>
                                      <a:cs typeface="Times New Roman" pitchFamily="18" charset="0"/>
                                    </a:rPr>
                                    <m:t>2</m:t>
                                  </m:r>
                                </m:sup>
                              </m:sSup>
                            </m:e>
                          </m:nary>
                        </m:e>
                      </m:nary>
                    </m:oMath>
                  </m:oMathPara>
                </a14:m>
                <a:endParaRPr lang="en-US" sz="2000" dirty="0" smtClean="0">
                  <a:solidFill>
                    <a:srgbClr val="A50021"/>
                  </a:solidFill>
                  <a:latin typeface="Times New Roman" pitchFamily="18" charset="0"/>
                  <a:cs typeface="Times New Roman" pitchFamily="18" charset="0"/>
                </a:endParaRPr>
              </a:p>
              <a:p>
                <a:pPr marL="0" indent="0" algn="just">
                  <a:buClr>
                    <a:srgbClr val="0B5ED7"/>
                  </a:buClr>
                  <a:buNone/>
                </a:pPr>
                <a:r>
                  <a:rPr lang="en-US" sz="2000" dirty="0">
                    <a:solidFill>
                      <a:srgbClr val="A50021"/>
                    </a:solidFill>
                    <a:latin typeface="Times New Roman" pitchFamily="18" charset="0"/>
                    <a:cs typeface="Times New Roman" pitchFamily="18" charset="0"/>
                  </a:rPr>
                  <a:t>Data in Euclidean space (</a:t>
                </a:r>
                <a:r>
                  <a:rPr lang="en-US" sz="2000" dirty="0" smtClean="0">
                    <a:solidFill>
                      <a:srgbClr val="A50021"/>
                    </a:solidFill>
                    <a:latin typeface="Times New Roman" pitchFamily="18" charset="0"/>
                    <a:cs typeface="Times New Roman" pitchFamily="18" charset="0"/>
                  </a:rPr>
                  <a:t>L</a:t>
                </a:r>
                <a:r>
                  <a:rPr lang="en-US" sz="2000" baseline="-25000" dirty="0" smtClean="0">
                    <a:solidFill>
                      <a:srgbClr val="A50021"/>
                    </a:solidFill>
                    <a:latin typeface="Times New Roman" pitchFamily="18" charset="0"/>
                    <a:cs typeface="Times New Roman" pitchFamily="18" charset="0"/>
                  </a:rPr>
                  <a:t>1</a:t>
                </a:r>
                <a:r>
                  <a:rPr lang="en-US" sz="2000" dirty="0" smtClean="0">
                    <a:solidFill>
                      <a:srgbClr val="A50021"/>
                    </a:solidFill>
                    <a:latin typeface="Times New Roman" pitchFamily="18" charset="0"/>
                    <a:cs typeface="Times New Roman" pitchFamily="18" charset="0"/>
                  </a:rPr>
                  <a:t> </a:t>
                </a:r>
                <a:r>
                  <a:rPr lang="en-US" sz="2000" dirty="0">
                    <a:solidFill>
                      <a:srgbClr val="A50021"/>
                    </a:solidFill>
                    <a:latin typeface="Times New Roman" pitchFamily="18" charset="0"/>
                    <a:cs typeface="Times New Roman" pitchFamily="18" charset="0"/>
                  </a:rPr>
                  <a:t>norm</a:t>
                </a:r>
                <a:r>
                  <a:rPr lang="en-US" sz="2000" dirty="0" smtClean="0">
                    <a:solidFill>
                      <a:srgbClr val="A50021"/>
                    </a:solidFill>
                    <a:latin typeface="Times New Roman" pitchFamily="18" charset="0"/>
                    <a:cs typeface="Times New Roman" pitchFamily="18" charset="0"/>
                  </a:rPr>
                  <a:t>):</a:t>
                </a:r>
              </a:p>
              <a:p>
                <a:pPr marL="0" indent="0" algn="just">
                  <a:buClr>
                    <a:srgbClr val="0B5ED7"/>
                  </a:buClr>
                  <a:buNone/>
                </a:pPr>
                <a:endParaRPr lang="en-US" sz="800" dirty="0">
                  <a:solidFill>
                    <a:srgbClr val="A50021"/>
                  </a:solidFill>
                  <a:latin typeface="Times New Roman" pitchFamily="18" charset="0"/>
                  <a:cs typeface="Times New Roman" pitchFamily="18" charset="0"/>
                </a:endParaRPr>
              </a:p>
              <a:p>
                <a:pPr marL="0" indent="0" algn="just">
                  <a:buClr>
                    <a:srgbClr val="0B5ED7"/>
                  </a:buClr>
                  <a:buNone/>
                </a:pPr>
                <a:r>
                  <a:rPr lang="en-US" sz="2000" dirty="0" smtClean="0">
                    <a:latin typeface="Times New Roman" pitchFamily="18" charset="0"/>
                    <a:cs typeface="Times New Roman" pitchFamily="18" charset="0"/>
                  </a:rPr>
                  <a:t>The Manhattan distance (L</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norm) is used as a proximity measure, where the objective is to minimize the </a:t>
                </a:r>
                <a:r>
                  <a:rPr lang="en-US" sz="2000" dirty="0" smtClean="0">
                    <a:solidFill>
                      <a:srgbClr val="0B5ED7"/>
                    </a:solidFill>
                    <a:latin typeface="Times New Roman" pitchFamily="18" charset="0"/>
                    <a:cs typeface="Times New Roman" pitchFamily="18" charset="0"/>
                  </a:rPr>
                  <a:t>sum-of-absolute error </a:t>
                </a:r>
                <a:r>
                  <a:rPr lang="en-US" sz="2000" dirty="0" smtClean="0">
                    <a:latin typeface="Times New Roman" pitchFamily="18" charset="0"/>
                    <a:cs typeface="Times New Roman" pitchFamily="18" charset="0"/>
                  </a:rPr>
                  <a:t>denoted as </a:t>
                </a:r>
                <a:r>
                  <a:rPr lang="en-US" sz="2000" dirty="0" smtClean="0">
                    <a:solidFill>
                      <a:srgbClr val="0B5ED7"/>
                    </a:solidFill>
                    <a:latin typeface="Times New Roman" pitchFamily="18" charset="0"/>
                    <a:cs typeface="Times New Roman" pitchFamily="18" charset="0"/>
                  </a:rPr>
                  <a:t>SAE</a:t>
                </a:r>
                <a:r>
                  <a:rPr lang="en-US" sz="2000" dirty="0" smtClean="0">
                    <a:latin typeface="Times New Roman" pitchFamily="18" charset="0"/>
                    <a:cs typeface="Times New Roman" pitchFamily="18" charset="0"/>
                  </a:rPr>
                  <a:t> and defined as</a:t>
                </a:r>
              </a:p>
              <a:p>
                <a:pPr marL="0" indent="0" algn="just">
                  <a:buClr>
                    <a:srgbClr val="0B5ED7"/>
                  </a:buClr>
                  <a:buNone/>
                </a:pPr>
                <a:endParaRPr lang="en-US" sz="800"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a:cs typeface="Times New Roman" pitchFamily="18" charset="0"/>
                        </a:rPr>
                        <m:t>𝑆𝐴𝐸</m:t>
                      </m:r>
                      <m:r>
                        <a:rPr lang="en-IN" sz="2000" i="1">
                          <a:solidFill>
                            <a:srgbClr val="0B5ED7"/>
                          </a:solidFill>
                          <a:latin typeface="Cambria Math"/>
                          <a:cs typeface="Times New Roman" pitchFamily="18" charset="0"/>
                        </a:rPr>
                        <m:t>=</m:t>
                      </m:r>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smtClean="0">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begChr m:val="|"/>
                                      <m:endChr m:val="|"/>
                                      <m:ctrlPr>
                                        <a:rPr lang="en-IN" sz="2000" i="1" smtClean="0">
                                          <a:solidFill>
                                            <a:srgbClr val="0B5ED7"/>
                                          </a:solidFill>
                                          <a:latin typeface="Cambria Math" panose="02040503050406030204" pitchFamily="18" charset="0"/>
                                          <a:cs typeface="Times New Roman" pitchFamily="18" charset="0"/>
                                        </a:rPr>
                                      </m:ctrlPr>
                                    </m:dPr>
                                    <m:e>
                                      <m:sSub>
                                        <m:sSubPr>
                                          <m:ctrlPr>
                                            <a:rPr lang="en-IN"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𝑥</m:t>
                                      </m:r>
                                    </m:e>
                                  </m:d>
                                </m:e>
                                <m:sup/>
                              </m:sSup>
                            </m:e>
                          </m:nary>
                        </m:e>
                      </m:nary>
                    </m:oMath>
                  </m:oMathPara>
                </a14:m>
                <a:endParaRPr lang="en-US" sz="2000" dirty="0">
                  <a:solidFill>
                    <a:srgbClr val="A50021"/>
                  </a:solidFill>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833" y="981104"/>
                <a:ext cx="8697431" cy="5292106"/>
              </a:xfrm>
              <a:blipFill rotWithShape="0">
                <a:blip r:embed="rId2"/>
                <a:stretch>
                  <a:fillRect l="-771" t="-691" r="-771"/>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23</a:t>
            </a:fld>
            <a:endParaRPr lang="en-IN" dirty="0">
              <a:solidFill>
                <a:srgbClr val="04617B">
                  <a:shade val="90000"/>
                </a:srgbClr>
              </a:solidFill>
            </a:endParaRPr>
          </a:p>
        </p:txBody>
      </p:sp>
    </p:spTree>
    <p:extLst>
      <p:ext uri="{BB962C8B-B14F-4D97-AF65-F5344CB8AC3E}">
        <p14:creationId xmlns:p14="http://schemas.microsoft.com/office/powerpoint/2010/main" val="11563195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61507" y="981104"/>
            <a:ext cx="8803757" cy="1262366"/>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Distance with document objects</a:t>
            </a:r>
          </a:p>
          <a:p>
            <a:pPr marL="0" indent="0" algn="just">
              <a:buClr>
                <a:srgbClr val="0B5ED7"/>
              </a:buClr>
              <a:buNone/>
            </a:pPr>
            <a:endParaRPr lang="en-US" sz="8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Suppose a set of </a:t>
            </a:r>
            <a:r>
              <a:rPr lang="en-US" sz="2000" i="1" dirty="0" smtClean="0">
                <a:solidFill>
                  <a:srgbClr val="0B5ED7"/>
                </a:solidFill>
                <a:latin typeface="Times New Roman" pitchFamily="18" charset="0"/>
                <a:cs typeface="Times New Roman" pitchFamily="18" charset="0"/>
              </a:rPr>
              <a:t>n</a:t>
            </a:r>
            <a:r>
              <a:rPr lang="en-US" sz="2000" dirty="0" smtClean="0">
                <a:latin typeface="Times New Roman" pitchFamily="18" charset="0"/>
                <a:cs typeface="Times New Roman" pitchFamily="18" charset="0"/>
              </a:rPr>
              <a:t> document objects is defined as </a:t>
            </a:r>
            <a:r>
              <a:rPr lang="en-US" sz="2000" i="1" dirty="0" smtClean="0">
                <a:solidFill>
                  <a:srgbClr val="0B5ED7"/>
                </a:solidFill>
                <a:latin typeface="Times New Roman" pitchFamily="18" charset="0"/>
                <a:cs typeface="Times New Roman" pitchFamily="18" charset="0"/>
              </a:rPr>
              <a:t>d</a:t>
            </a:r>
            <a:r>
              <a:rPr lang="en-US" sz="2000" dirty="0" smtClean="0">
                <a:latin typeface="Times New Roman" pitchFamily="18" charset="0"/>
                <a:cs typeface="Times New Roman" pitchFamily="18" charset="0"/>
              </a:rPr>
              <a:t> </a:t>
            </a:r>
            <a:r>
              <a:rPr lang="en-US" sz="2000" dirty="0" smtClean="0">
                <a:solidFill>
                  <a:srgbClr val="0B5ED7"/>
                </a:solidFill>
                <a:latin typeface="Times New Roman" pitchFamily="18" charset="0"/>
                <a:cs typeface="Times New Roman" pitchFamily="18" charset="0"/>
              </a:rPr>
              <a:t>document term matrix (DTM) </a:t>
            </a:r>
            <a:r>
              <a:rPr lang="en-US" sz="2000" dirty="0" smtClean="0">
                <a:latin typeface="Times New Roman" pitchFamily="18" charset="0"/>
                <a:cs typeface="Times New Roman" pitchFamily="18" charset="0"/>
              </a:rPr>
              <a:t>(a typical look is shown in the below form).</a:t>
            </a: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24</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615468964"/>
                  </p:ext>
                </p:extLst>
              </p:nvPr>
            </p:nvGraphicFramePr>
            <p:xfrm>
              <a:off x="539523" y="2349796"/>
              <a:ext cx="3240000" cy="2225040"/>
            </p:xfrm>
            <a:graphic>
              <a:graphicData uri="http://schemas.openxmlformats.org/drawingml/2006/table">
                <a:tbl>
                  <a:tblPr firstRow="1" bandRow="1">
                    <a:tableStyleId>{125E5076-3810-47DD-B79F-674D7AD40C01}</a:tableStyleId>
                  </a:tblPr>
                  <a:tblGrid>
                    <a:gridCol w="1076626">
                      <a:extLst>
                        <a:ext uri="{9D8B030D-6E8A-4147-A177-3AD203B41FA5}">
                          <a16:colId xmlns:a16="http://schemas.microsoft.com/office/drawing/2014/main" val="20000"/>
                        </a:ext>
                      </a:extLst>
                    </a:gridCol>
                    <a:gridCol w="489097">
                      <a:extLst>
                        <a:ext uri="{9D8B030D-6E8A-4147-A177-3AD203B41FA5}">
                          <a16:colId xmlns:a16="http://schemas.microsoft.com/office/drawing/2014/main" val="20001"/>
                        </a:ext>
                      </a:extLst>
                    </a:gridCol>
                    <a:gridCol w="574158">
                      <a:extLst>
                        <a:ext uri="{9D8B030D-6E8A-4147-A177-3AD203B41FA5}">
                          <a16:colId xmlns:a16="http://schemas.microsoft.com/office/drawing/2014/main" val="20002"/>
                        </a:ext>
                      </a:extLst>
                    </a:gridCol>
                    <a:gridCol w="452119">
                      <a:extLst>
                        <a:ext uri="{9D8B030D-6E8A-4147-A177-3AD203B41FA5}">
                          <a16:colId xmlns:a16="http://schemas.microsoft.com/office/drawing/2014/main" val="20003"/>
                        </a:ext>
                      </a:extLst>
                    </a:gridCol>
                    <a:gridCol w="648000">
                      <a:extLst>
                        <a:ext uri="{9D8B030D-6E8A-4147-A177-3AD203B41FA5}">
                          <a16:colId xmlns:a16="http://schemas.microsoft.com/office/drawing/2014/main" val="20004"/>
                        </a:ext>
                      </a:extLst>
                    </a:gridCol>
                  </a:tblGrid>
                  <a:tr h="370840">
                    <a:tc rowSpan="2">
                      <a:txBody>
                        <a:bodyPr/>
                        <a:lstStyle/>
                        <a:p>
                          <a:pPr algn="ctr"/>
                          <a:r>
                            <a:rPr lang="en-IN" sz="1600" b="1" dirty="0" smtClean="0">
                              <a:latin typeface="Times New Roman" pitchFamily="18" charset="0"/>
                              <a:ea typeface="Cambria Math" pitchFamily="18" charset="0"/>
                              <a:cs typeface="Times New Roman" pitchFamily="18" charset="0"/>
                            </a:rPr>
                            <a:t>Document</a:t>
                          </a:r>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IN" sz="1600" b="1" dirty="0" smtClean="0">
                              <a:latin typeface="Times New Roman" pitchFamily="18" charset="0"/>
                              <a:ea typeface="Cambria Math" pitchFamily="18" charset="0"/>
                              <a:cs typeface="Times New Roman" pitchFamily="18" charset="0"/>
                            </a:rPr>
                            <a:t>Term</a:t>
                          </a:r>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IN" sz="1600" b="1" i="1" smtClean="0">
                                    <a:latin typeface="Cambria Math" pitchFamily="18" charset="0"/>
                                    <a:ea typeface="Cambria Math" pitchFamily="18" charset="0"/>
                                  </a:rPr>
                                  <m:t>……</m:t>
                                </m:r>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err="1" smtClean="0">
                              <a:latin typeface="Times New Roman" pitchFamily="18" charset="0"/>
                              <a:ea typeface="Cambria Math" pitchFamily="18" charset="0"/>
                              <a:cs typeface="Times New Roman" pitchFamily="18" charset="0"/>
                            </a:rPr>
                            <a:t>t</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𝟏𝟏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𝟏𝟐</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𝟏</m:t>
                                    </m:r>
                                    <m:r>
                                      <a:rPr lang="en-IN" sz="1600" b="1" i="1" smtClean="0">
                                        <a:latin typeface="Cambria Math"/>
                                      </a:rPr>
                                      <m:t>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𝟐𝟏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𝟐𝟐</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𝟐</m:t>
                                    </m:r>
                                    <m:r>
                                      <a:rPr lang="en-IN" sz="1600" b="1" i="1" smtClean="0">
                                        <a:latin typeface="Cambria Math"/>
                                      </a:rPr>
                                      <m:t>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r>
                                  <a:rPr lang="en-IN" sz="1600" b="1" i="1" smtClean="0">
                                    <a:latin typeface="Cambria Math" pitchFamily="18" charset="0"/>
                                    <a:ea typeface="Cambria Math" pitchFamily="18" charset="0"/>
                                  </a:rPr>
                                  <m:t>⋮</m:t>
                                </m:r>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IN" sz="1600" b="1" dirty="0" err="1" smtClean="0">
                              <a:latin typeface="Times New Roman" pitchFamily="18" charset="0"/>
                              <a:ea typeface="Cambria Math" pitchFamily="18" charset="0"/>
                              <a:cs typeface="Times New Roman" pitchFamily="18" charset="0"/>
                            </a:rPr>
                            <a:t>D</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𝒏</m:t>
                                    </m:r>
                                    <m:r>
                                      <a:rPr lang="en-IN" sz="1600" b="1" i="1" smtClean="0">
                                        <a:latin typeface="Cambria Math"/>
                                      </a:rPr>
                                      <m:t>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𝒏</m:t>
                                    </m:r>
                                    <m:r>
                                      <a:rPr lang="en-IN" sz="1600" b="1" i="1" smtClean="0">
                                        <a:latin typeface="Cambria Math"/>
                                      </a:rPr>
                                      <m:t>𝟐</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a:rPr>
                                      <m:t>𝒇</m:t>
                                    </m:r>
                                  </m:e>
                                  <m:sub>
                                    <m:r>
                                      <a:rPr lang="en-IN" sz="1600" b="1" i="1" smtClean="0">
                                        <a:latin typeface="Cambria Math"/>
                                      </a:rPr>
                                      <m:t>𝒏𝒏</m:t>
                                    </m:r>
                                  </m:sub>
                                </m:sSub>
                              </m:oMath>
                            </m:oMathPara>
                          </a14:m>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615468964"/>
                  </p:ext>
                </p:extLst>
              </p:nvPr>
            </p:nvGraphicFramePr>
            <p:xfrm>
              <a:off x="539523" y="2349796"/>
              <a:ext cx="3240000" cy="2225040"/>
            </p:xfrm>
            <a:graphic>
              <a:graphicData uri="http://schemas.openxmlformats.org/drawingml/2006/table">
                <a:tbl>
                  <a:tblPr firstRow="1" bandRow="1">
                    <a:tableStyleId>{125E5076-3810-47DD-B79F-674D7AD40C01}</a:tableStyleId>
                  </a:tblPr>
                  <a:tblGrid>
                    <a:gridCol w="1076626"/>
                    <a:gridCol w="489097"/>
                    <a:gridCol w="574158"/>
                    <a:gridCol w="452119"/>
                    <a:gridCol w="648000"/>
                  </a:tblGrid>
                  <a:tr h="370840">
                    <a:tc rowSpan="2">
                      <a:txBody>
                        <a:bodyPr/>
                        <a:lstStyle/>
                        <a:p>
                          <a:pPr algn="ctr"/>
                          <a:r>
                            <a:rPr lang="en-IN" sz="1600" b="1" dirty="0" smtClean="0">
                              <a:latin typeface="Times New Roman" pitchFamily="18" charset="0"/>
                              <a:ea typeface="Cambria Math" pitchFamily="18" charset="0"/>
                              <a:cs typeface="Times New Roman" pitchFamily="18" charset="0"/>
                            </a:rPr>
                            <a:t>Document</a:t>
                          </a:r>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IN" sz="1600" b="1" dirty="0" smtClean="0">
                              <a:latin typeface="Times New Roman" pitchFamily="18" charset="0"/>
                              <a:ea typeface="Cambria Math" pitchFamily="18" charset="0"/>
                              <a:cs typeface="Times New Roman" pitchFamily="18" charset="0"/>
                            </a:rPr>
                            <a:t>Term</a:t>
                          </a:r>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75676" t="-104918" r="-143243" b="-411475"/>
                          </a:stretch>
                        </a:blipFill>
                      </a:tcPr>
                    </a:tc>
                    <a:tc>
                      <a:txBody>
                        <a:bodyPr/>
                        <a:lstStyle/>
                        <a:p>
                          <a:pPr algn="ctr"/>
                          <a:r>
                            <a:rPr lang="en-IN" sz="1600" b="1" dirty="0" err="1" smtClean="0">
                              <a:latin typeface="Times New Roman" pitchFamily="18" charset="0"/>
                              <a:ea typeface="Cambria Math" pitchFamily="18" charset="0"/>
                              <a:cs typeface="Times New Roman" pitchFamily="18" charset="0"/>
                            </a:rPr>
                            <a:t>t</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8519" t="-204918" r="-338272" b="-31147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74468" t="-204918" r="-191489" b="-311475"/>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01887" t="-204918" b="-311475"/>
                          </a:stretch>
                        </a:blipFill>
                      </a:tcPr>
                    </a:tc>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8519" t="-310000" r="-338272" b="-2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74468" t="-310000" r="-191489" b="-216667"/>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01887" t="-310000" b="-216667"/>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568" t="-403279" r="-201705" b="-113115"/>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sz="1600" b="1" dirty="0" err="1" smtClean="0">
                              <a:latin typeface="Times New Roman" pitchFamily="18" charset="0"/>
                              <a:ea typeface="Cambria Math" pitchFamily="18" charset="0"/>
                              <a:cs typeface="Times New Roman" pitchFamily="18" charset="0"/>
                            </a:rPr>
                            <a:t>D</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8519" t="-503279" r="-338272" b="-1311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74468" t="-503279" r="-191489" b="-13115"/>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01887" t="-503279" b="-13115"/>
                          </a:stretch>
                        </a:blipFill>
                      </a:tcPr>
                    </a:tc>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3859619" y="2349796"/>
                <a:ext cx="5039832" cy="2387770"/>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Here, the objective function, which is called Total cohesion denoted as TC and defined as</a:t>
                </a:r>
              </a:p>
              <a:p>
                <a:pPr algn="just"/>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a:cs typeface="Times New Roman" pitchFamily="18" charset="0"/>
                        </a:rPr>
                        <m:t>𝑇𝐶</m:t>
                      </m:r>
                      <m:r>
                        <a:rPr lang="en-IN" sz="2000" b="0" i="1" smtClean="0">
                          <a:solidFill>
                            <a:srgbClr val="0B5ED7"/>
                          </a:solidFill>
                          <a:latin typeface="Cambria Math"/>
                          <a:cs typeface="Times New Roman" pitchFamily="18" charset="0"/>
                        </a:rPr>
                        <m:t>=</m:t>
                      </m:r>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a:cs typeface="Times New Roman" pitchFamily="18" charset="0"/>
                            </a:rPr>
                            <m:t>𝑖</m:t>
                          </m:r>
                          <m:r>
                            <a:rPr lang="en-IN" sz="2000" b="0" i="1" smtClean="0">
                              <a:solidFill>
                                <a:srgbClr val="0B5ED7"/>
                              </a:solidFill>
                              <a:latin typeface="Cambria Math"/>
                              <a:cs typeface="Times New Roman" pitchFamily="18" charset="0"/>
                            </a:rPr>
                            <m:t>=1</m:t>
                          </m:r>
                        </m:sub>
                        <m:sup>
                          <m:r>
                            <a:rPr lang="en-IN" sz="2000" b="0" i="1" smtClean="0">
                              <a:solidFill>
                                <a:srgbClr val="0B5ED7"/>
                              </a:solidFill>
                              <a:latin typeface="Cambria Math"/>
                              <a:cs typeface="Times New Roman" pitchFamily="18" charset="0"/>
                            </a:rPr>
                            <m:t>𝑘</m:t>
                          </m:r>
                        </m:sup>
                        <m:e>
                          <m:nary>
                            <m:naryPr>
                              <m:chr m:val="∑"/>
                              <m:supHide m:val="on"/>
                              <m:ctrlPr>
                                <a:rPr lang="en-IN" sz="2000" b="0" i="1" smtClean="0">
                                  <a:solidFill>
                                    <a:srgbClr val="0B5ED7"/>
                                  </a:solidFill>
                                  <a:latin typeface="Cambria Math" panose="02040503050406030204" pitchFamily="18" charset="0"/>
                                  <a:cs typeface="Times New Roman" pitchFamily="18" charset="0"/>
                                </a:rPr>
                              </m:ctrlPr>
                            </m:naryPr>
                            <m:sub>
                              <m:r>
                                <m:rPr>
                                  <m:brk m:alnAt="7"/>
                                </m:rP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ea typeface="Cambria Math"/>
                                  <a:cs typeface="Times New Roman" pitchFamily="18" charset="0"/>
                                </a:rPr>
                                <m:t>∈</m:t>
                              </m:r>
                              <m:sSub>
                                <m:sSubPr>
                                  <m:ctrlPr>
                                    <a:rPr lang="en-IN" sz="2000" b="0" i="1" smtClean="0">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b="0" i="1" smtClean="0">
                                      <a:solidFill>
                                        <a:srgbClr val="0B5ED7"/>
                                      </a:solidFill>
                                      <a:latin typeface="Cambria Math"/>
                                      <a:ea typeface="Cambria Math"/>
                                      <a:cs typeface="Times New Roman" pitchFamily="18" charset="0"/>
                                    </a:rPr>
                                    <m:t>𝑖</m:t>
                                  </m:r>
                                </m:sub>
                              </m:sSub>
                            </m:sub>
                            <m:sup/>
                            <m:e>
                              <m:r>
                                <m:rPr>
                                  <m:sty m:val="p"/>
                                </m:rPr>
                                <a:rPr lang="en-IN" sz="2000" b="0" i="0" smtClean="0">
                                  <a:solidFill>
                                    <a:srgbClr val="0B5ED7"/>
                                  </a:solidFill>
                                  <a:latin typeface="Cambria Math"/>
                                  <a:cs typeface="Times New Roman" pitchFamily="18" charset="0"/>
                                </a:rPr>
                                <m:t>cos</m:t>
                              </m:r>
                              <m:r>
                                <a:rPr lang="en-IN" sz="2000" b="0" i="1" smtClean="0">
                                  <a:solidFill>
                                    <a:srgbClr val="0B5ED7"/>
                                  </a:solidFill>
                                  <a:latin typeface="Cambria Math"/>
                                  <a:cs typeface="Times New Roman" pitchFamily="18" charset="0"/>
                                </a:rPr>
                                <m:t>⁡(</m:t>
                              </m:r>
                              <m: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a:cs typeface="Times New Roman" pitchFamily="18" charset="0"/>
                                    </a:rPr>
                                    <m:t>𝑖</m:t>
                                  </m:r>
                                </m:sub>
                              </m:sSub>
                              <m:r>
                                <a:rPr lang="en-IN" sz="2000" b="0" i="1" smtClean="0">
                                  <a:solidFill>
                                    <a:srgbClr val="0B5ED7"/>
                                  </a:solidFill>
                                  <a:latin typeface="Cambria Math"/>
                                  <a:cs typeface="Times New Roman" pitchFamily="18" charset="0"/>
                                </a:rPr>
                                <m:t>)</m:t>
                              </m:r>
                            </m:e>
                          </m:nary>
                        </m:e>
                      </m:nary>
                    </m:oMath>
                  </m:oMathPara>
                </a14:m>
                <a:endParaRPr lang="en-IN" sz="2000" dirty="0" smtClean="0">
                  <a:solidFill>
                    <a:srgbClr val="0B5ED7"/>
                  </a:solidFill>
                  <a:latin typeface="Times New Roman" pitchFamily="18" charset="0"/>
                  <a:cs typeface="Times New Roman" pitchFamily="18" charset="0"/>
                </a:endParaRPr>
              </a:p>
              <a:p>
                <a:pPr algn="just"/>
                <a:endParaRPr lang="en-IN" sz="2000" dirty="0" smtClean="0">
                  <a:solidFill>
                    <a:srgbClr val="0B5ED7"/>
                  </a:solidFill>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w</a:t>
                </a:r>
                <a:r>
                  <a:rPr lang="en-IN" sz="2000" dirty="0" smtClean="0">
                    <a:latin typeface="Times New Roman" pitchFamily="18" charset="0"/>
                    <a:cs typeface="Times New Roman" pitchFamily="18" charset="0"/>
                  </a:rPr>
                  <a:t>here </a:t>
                </a:r>
                <a14:m>
                  <m:oMath xmlns:m="http://schemas.openxmlformats.org/officeDocument/2006/math">
                    <m:func>
                      <m:funcPr>
                        <m:ctrlPr>
                          <a:rPr lang="en-IN" sz="2000" b="0" i="1" smtClean="0">
                            <a:solidFill>
                              <a:srgbClr val="0B5ED7"/>
                            </a:solidFill>
                            <a:latin typeface="Cambria Math" panose="02040503050406030204" pitchFamily="18" charset="0"/>
                            <a:cs typeface="Times New Roman" pitchFamily="18" charset="0"/>
                          </a:rPr>
                        </m:ctrlPr>
                      </m:funcPr>
                      <m:fName>
                        <m:r>
                          <m:rPr>
                            <m:sty m:val="p"/>
                          </m:rPr>
                          <a:rPr lang="en-IN" sz="2000" b="0" i="0" smtClean="0">
                            <a:solidFill>
                              <a:srgbClr val="0B5ED7"/>
                            </a:solidFill>
                            <a:latin typeface="Cambria Math"/>
                            <a:cs typeface="Times New Roman" pitchFamily="18" charset="0"/>
                          </a:rPr>
                          <m:t>cos</m:t>
                        </m:r>
                      </m:fName>
                      <m:e>
                        <m:d>
                          <m:dPr>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𝑥</m:t>
                            </m:r>
                            <m:r>
                              <a:rPr lang="en-IN" sz="2000" b="0" i="1" smtClean="0">
                                <a:solidFill>
                                  <a:srgbClr val="0B5ED7"/>
                                </a:solidFill>
                                <a:latin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e>
                        </m:d>
                      </m:e>
                    </m:func>
                    <m:r>
                      <a:rPr lang="en-IN" sz="2000" b="0" i="1" smtClean="0">
                        <a:solidFill>
                          <a:srgbClr val="0B5ED7"/>
                        </a:solidFill>
                        <a:latin typeface="Cambria Math"/>
                        <a:cs typeface="Times New Roman" pitchFamily="18" charset="0"/>
                      </a:rPr>
                      <m:t>=</m:t>
                    </m:r>
                    <m:f>
                      <m:fPr>
                        <m:ctrlPr>
                          <a:rPr lang="en-IN" sz="2000" b="0" i="1" smtClean="0">
                            <a:solidFill>
                              <a:srgbClr val="0B5ED7"/>
                            </a:solidFill>
                            <a:latin typeface="Cambria Math" panose="02040503050406030204" pitchFamily="18" charset="0"/>
                            <a:cs typeface="Times New Roman" pitchFamily="18" charset="0"/>
                          </a:rPr>
                        </m:ctrlPr>
                      </m:fPr>
                      <m:num>
                        <m:r>
                          <a:rPr lang="en-IN" sz="2000" b="0" i="1" smtClean="0">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num>
                      <m:den>
                        <m:d>
                          <m:dPr>
                            <m:begChr m:val="‖"/>
                            <m:endChr m:val="‖"/>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a:cs typeface="Times New Roman" pitchFamily="18" charset="0"/>
                              </a:rPr>
                              <m:t>𝑥</m:t>
                            </m:r>
                          </m:e>
                        </m:d>
                        <m:d>
                          <m:dPr>
                            <m:begChr m:val="‖"/>
                            <m:endChr m:val="‖"/>
                            <m:ctrlPr>
                              <a:rPr lang="en-IN" sz="2000" b="0" i="1" smtClean="0">
                                <a:solidFill>
                                  <a:srgbClr val="0B5ED7"/>
                                </a:solidFill>
                                <a:latin typeface="Cambria Math" panose="02040503050406030204" pitchFamily="18" charset="0"/>
                                <a:cs typeface="Times New Roman" pitchFamily="18" charset="0"/>
                              </a:rPr>
                            </m:ctrlPr>
                          </m:dPr>
                          <m:e>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a:cs typeface="Times New Roman" pitchFamily="18" charset="0"/>
                                  </a:rPr>
                                  <m:t>𝑐</m:t>
                                </m:r>
                              </m:e>
                              <m:sub>
                                <m:r>
                                  <a:rPr lang="en-IN" sz="2000" b="0" i="1" smtClean="0">
                                    <a:solidFill>
                                      <a:srgbClr val="0B5ED7"/>
                                    </a:solidFill>
                                    <a:latin typeface="Cambria Math"/>
                                    <a:cs typeface="Times New Roman" pitchFamily="18" charset="0"/>
                                  </a:rPr>
                                  <m:t>𝑖</m:t>
                                </m:r>
                              </m:sub>
                            </m:sSub>
                          </m:e>
                        </m:d>
                      </m:den>
                    </m:f>
                  </m:oMath>
                </a14:m>
                <a:endParaRPr lang="en-IN" sz="2000"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859619" y="2349796"/>
                <a:ext cx="5039832" cy="2387770"/>
              </a:xfrm>
              <a:prstGeom prst="rect">
                <a:avLst/>
              </a:prstGeom>
              <a:blipFill rotWithShape="0">
                <a:blip r:embed="rId3"/>
                <a:stretch>
                  <a:fillRect l="-1209" t="-1276" r="-13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12381" y="4833902"/>
                <a:ext cx="7474689" cy="1219693"/>
              </a:xfrm>
              <a:prstGeom prst="rect">
                <a:avLst/>
              </a:prstGeom>
              <a:noFill/>
            </p:spPr>
            <p:txBody>
              <a:bodyPr wrap="square" rtlCol="0">
                <a:spAutoFit/>
              </a:bodyPr>
              <a:lstStyle/>
              <a:p>
                <a:pPr algn="ctr"/>
                <a14:m>
                  <m:oMath xmlns:m="http://schemas.openxmlformats.org/officeDocument/2006/math">
                    <m:r>
                      <a:rPr lang="en-IN" b="0" i="1" smtClean="0">
                        <a:solidFill>
                          <a:srgbClr val="0B5ED7"/>
                        </a:solidFill>
                        <a:latin typeface="Cambria Math"/>
                      </a:rPr>
                      <m:t>𝑥</m:t>
                    </m:r>
                    <m:r>
                      <a:rPr lang="en-IN" i="1">
                        <a:solidFill>
                          <a:srgbClr val="0B5ED7"/>
                        </a:solidFill>
                        <a:latin typeface="Cambria Math"/>
                        <a:ea typeface="Cambria Math"/>
                      </a:rPr>
                      <m:t>⋅</m:t>
                    </m:r>
                    <m:sSub>
                      <m:sSubPr>
                        <m:ctrlPr>
                          <a:rPr lang="en-IN" b="0" i="1" smtClean="0">
                            <a:solidFill>
                              <a:srgbClr val="0B5ED7"/>
                            </a:solidFill>
                            <a:latin typeface="Cambria Math" panose="02040503050406030204" pitchFamily="18" charset="0"/>
                            <a:ea typeface="Cambria Math"/>
                          </a:rPr>
                        </m:ctrlPr>
                      </m:sSubPr>
                      <m:e>
                        <m:r>
                          <a:rPr lang="en-IN" b="0" i="1" smtClean="0">
                            <a:solidFill>
                              <a:srgbClr val="0B5ED7"/>
                            </a:solidFill>
                            <a:latin typeface="Cambria Math"/>
                            <a:ea typeface="Cambria Math"/>
                          </a:rPr>
                          <m:t>𝑐</m:t>
                        </m:r>
                      </m:e>
                      <m:sub>
                        <m:r>
                          <a:rPr lang="en-IN" b="0" i="1" smtClean="0">
                            <a:solidFill>
                              <a:srgbClr val="0B5ED7"/>
                            </a:solidFill>
                            <a:latin typeface="Cambria Math"/>
                            <a:ea typeface="Cambria Math"/>
                          </a:rPr>
                          <m:t>𝑖</m:t>
                        </m:r>
                      </m:sub>
                    </m:sSub>
                    <m:r>
                      <a:rPr lang="en-IN" b="0" i="1" smtClean="0">
                        <a:solidFill>
                          <a:srgbClr val="0B5ED7"/>
                        </a:solidFill>
                        <a:latin typeface="Cambria Math"/>
                        <a:ea typeface="Cambria Math"/>
                      </a:rPr>
                      <m:t>=</m:t>
                    </m:r>
                    <m:nary>
                      <m:naryPr>
                        <m:chr m:val="∑"/>
                        <m:supHide m:val="on"/>
                        <m:ctrlPr>
                          <a:rPr lang="en-IN" b="0" i="1" smtClean="0">
                            <a:solidFill>
                              <a:srgbClr val="0B5ED7"/>
                            </a:solidFill>
                            <a:latin typeface="Cambria Math" panose="02040503050406030204" pitchFamily="18" charset="0"/>
                            <a:ea typeface="Cambria Math"/>
                          </a:rPr>
                        </m:ctrlPr>
                      </m:naryPr>
                      <m:sub>
                        <m:r>
                          <m:rPr>
                            <m:brk m:alnAt="7"/>
                          </m:rPr>
                          <a:rPr lang="en-IN" b="0" i="1" smtClean="0">
                            <a:solidFill>
                              <a:srgbClr val="0B5ED7"/>
                            </a:solidFill>
                            <a:latin typeface="Cambria Math"/>
                            <a:ea typeface="Cambria Math"/>
                          </a:rPr>
                          <m:t>𝑗</m:t>
                        </m:r>
                      </m:sub>
                      <m:sup/>
                      <m:e>
                        <m:sSub>
                          <m:sSubPr>
                            <m:ctrlPr>
                              <a:rPr lang="en-IN" b="0" i="1" smtClean="0">
                                <a:solidFill>
                                  <a:srgbClr val="0B5ED7"/>
                                </a:solidFill>
                                <a:latin typeface="Cambria Math" panose="02040503050406030204" pitchFamily="18" charset="0"/>
                                <a:ea typeface="Cambria Math"/>
                              </a:rPr>
                            </m:ctrlPr>
                          </m:sSubPr>
                          <m:e>
                            <m:r>
                              <a:rPr lang="en-IN" b="0" i="1" smtClean="0">
                                <a:solidFill>
                                  <a:srgbClr val="0B5ED7"/>
                                </a:solidFill>
                                <a:latin typeface="Cambria Math"/>
                                <a:ea typeface="Cambria Math"/>
                              </a:rPr>
                              <m:t>𝑥</m:t>
                            </m:r>
                          </m:e>
                          <m:sub>
                            <m:r>
                              <a:rPr lang="en-IN" b="0" i="1" smtClean="0">
                                <a:solidFill>
                                  <a:srgbClr val="0B5ED7"/>
                                </a:solidFill>
                                <a:latin typeface="Cambria Math"/>
                                <a:ea typeface="Cambria Math"/>
                              </a:rPr>
                              <m:t>𝑗</m:t>
                            </m:r>
                          </m:sub>
                        </m:sSub>
                      </m:e>
                    </m:nary>
                    <m:sSub>
                      <m:sSubPr>
                        <m:ctrlPr>
                          <a:rPr lang="en-IN" b="0" i="1" smtClean="0">
                            <a:solidFill>
                              <a:srgbClr val="0B5ED7"/>
                            </a:solidFill>
                            <a:latin typeface="Cambria Math" panose="02040503050406030204" pitchFamily="18" charset="0"/>
                            <a:ea typeface="Cambria Math"/>
                          </a:rPr>
                        </m:ctrlPr>
                      </m:sSubPr>
                      <m:e>
                        <m:r>
                          <a:rPr lang="en-IN" b="0" i="1" smtClean="0">
                            <a:solidFill>
                              <a:srgbClr val="0B5ED7"/>
                            </a:solidFill>
                            <a:latin typeface="Cambria Math"/>
                            <a:ea typeface="Cambria Math"/>
                          </a:rPr>
                          <m:t>𝑐</m:t>
                        </m:r>
                      </m:e>
                      <m:sub>
                        <m:r>
                          <a:rPr lang="en-IN" b="0" i="1" smtClean="0">
                            <a:solidFill>
                              <a:srgbClr val="0B5ED7"/>
                            </a:solidFill>
                            <a:latin typeface="Cambria Math"/>
                            <a:ea typeface="Cambria Math"/>
                          </a:rPr>
                          <m:t>𝑖𝑗</m:t>
                        </m:r>
                      </m:sub>
                    </m:sSub>
                  </m:oMath>
                </a14:m>
                <a:r>
                  <a:rPr lang="en-IN" dirty="0" smtClean="0"/>
                  <a:t> 	and 	</a:t>
                </a:r>
                <a14:m>
                  <m:oMath xmlns:m="http://schemas.openxmlformats.org/officeDocument/2006/math">
                    <m:d>
                      <m:dPr>
                        <m:begChr m:val="‖"/>
                        <m:endChr m:val="‖"/>
                        <m:ctrlPr>
                          <a:rPr lang="en-IN" i="1" smtClean="0">
                            <a:solidFill>
                              <a:srgbClr val="0B5ED7"/>
                            </a:solidFill>
                            <a:latin typeface="Cambria Math" panose="02040503050406030204" pitchFamily="18" charset="0"/>
                          </a:rPr>
                        </m:ctrlPr>
                      </m:dPr>
                      <m:e>
                        <m:r>
                          <a:rPr lang="en-IN" b="0" i="1" smtClean="0">
                            <a:solidFill>
                              <a:srgbClr val="0B5ED7"/>
                            </a:solidFill>
                            <a:latin typeface="Cambria Math"/>
                          </a:rPr>
                          <m:t>𝑥</m:t>
                        </m:r>
                      </m:e>
                    </m:d>
                    <m:r>
                      <a:rPr lang="en-IN" b="0" i="1" smtClean="0">
                        <a:solidFill>
                          <a:srgbClr val="0B5ED7"/>
                        </a:solidFill>
                        <a:latin typeface="Cambria Math"/>
                      </a:rPr>
                      <m:t>=</m:t>
                    </m:r>
                    <m:rad>
                      <m:radPr>
                        <m:degHide m:val="on"/>
                        <m:ctrlPr>
                          <a:rPr lang="en-IN" b="0" i="1" smtClean="0">
                            <a:solidFill>
                              <a:srgbClr val="0B5ED7"/>
                            </a:solidFill>
                            <a:latin typeface="Cambria Math" panose="02040503050406030204" pitchFamily="18" charset="0"/>
                          </a:rPr>
                        </m:ctrlPr>
                      </m:radPr>
                      <m:deg/>
                      <m:e>
                        <m:nary>
                          <m:naryPr>
                            <m:chr m:val="∑"/>
                            <m:ctrlPr>
                              <a:rPr lang="en-IN" b="0" i="1" smtClean="0">
                                <a:solidFill>
                                  <a:srgbClr val="0B5ED7"/>
                                </a:solidFill>
                                <a:latin typeface="Cambria Math" panose="02040503050406030204" pitchFamily="18" charset="0"/>
                              </a:rPr>
                            </m:ctrlPr>
                          </m:naryPr>
                          <m:sub>
                            <m:r>
                              <m:rPr>
                                <m:brk m:alnAt="23"/>
                              </m:rPr>
                              <a:rPr lang="en-IN" b="0" i="1" smtClean="0">
                                <a:solidFill>
                                  <a:srgbClr val="0B5ED7"/>
                                </a:solidFill>
                                <a:latin typeface="Cambria Math"/>
                              </a:rPr>
                              <m:t>𝑗</m:t>
                            </m:r>
                          </m:sub>
                          <m:sup>
                            <m:r>
                              <a:rPr lang="en-IN" b="0" i="1" smtClean="0">
                                <a:solidFill>
                                  <a:srgbClr val="0B5ED7"/>
                                </a:solidFill>
                                <a:latin typeface="Cambria Math"/>
                              </a:rPr>
                              <m:t>𝑝</m:t>
                            </m:r>
                          </m:sup>
                          <m:e>
                            <m:sSup>
                              <m:sSupPr>
                                <m:ctrlPr>
                                  <a:rPr lang="en-IN" b="0" i="1" smtClean="0">
                                    <a:solidFill>
                                      <a:srgbClr val="0B5ED7"/>
                                    </a:solidFill>
                                    <a:latin typeface="Cambria Math" panose="02040503050406030204" pitchFamily="18" charset="0"/>
                                  </a:rPr>
                                </m:ctrlPr>
                              </m:sSupPr>
                              <m:e>
                                <m:sSub>
                                  <m:sSubPr>
                                    <m:ctrlPr>
                                      <a:rPr lang="en-IN" b="0" i="1" smtClean="0">
                                        <a:solidFill>
                                          <a:srgbClr val="0B5ED7"/>
                                        </a:solidFill>
                                        <a:latin typeface="Cambria Math" panose="02040503050406030204" pitchFamily="18" charset="0"/>
                                      </a:rPr>
                                    </m:ctrlPr>
                                  </m:sSubPr>
                                  <m:e>
                                    <m:r>
                                      <a:rPr lang="en-IN" b="0" i="1" smtClean="0">
                                        <a:solidFill>
                                          <a:srgbClr val="0B5ED7"/>
                                        </a:solidFill>
                                        <a:latin typeface="Cambria Math"/>
                                      </a:rPr>
                                      <m:t>𝑥</m:t>
                                    </m:r>
                                  </m:e>
                                  <m:sub>
                                    <m:r>
                                      <a:rPr lang="en-IN" b="0" i="1" smtClean="0">
                                        <a:solidFill>
                                          <a:srgbClr val="0B5ED7"/>
                                        </a:solidFill>
                                        <a:latin typeface="Cambria Math"/>
                                      </a:rPr>
                                      <m:t>𝑗</m:t>
                                    </m:r>
                                  </m:sub>
                                </m:sSub>
                              </m:e>
                              <m:sup>
                                <m:r>
                                  <a:rPr lang="en-IN" b="0" i="1" smtClean="0">
                                    <a:solidFill>
                                      <a:srgbClr val="0B5ED7"/>
                                    </a:solidFill>
                                    <a:latin typeface="Cambria Math"/>
                                  </a:rPr>
                                  <m:t>2</m:t>
                                </m:r>
                              </m:sup>
                            </m:sSup>
                          </m:e>
                        </m:nary>
                      </m:e>
                    </m:rad>
                  </m:oMath>
                </a14:m>
                <a:r>
                  <a:rPr lang="en-IN" dirty="0" smtClean="0">
                    <a:solidFill>
                      <a:srgbClr val="0B5ED7"/>
                    </a:solidFill>
                  </a:rPr>
                  <a:t> </a:t>
                </a:r>
              </a:p>
              <a:p>
                <a:pPr algn="ctr"/>
                <a14:m>
                  <m:oMath xmlns:m="http://schemas.openxmlformats.org/officeDocument/2006/math">
                    <m:acc>
                      <m:accPr>
                        <m:chr m:val="̂"/>
                        <m:ctrlPr>
                          <a:rPr lang="en-IN" i="1" smtClean="0">
                            <a:solidFill>
                              <a:srgbClr val="0B5ED7"/>
                            </a:solidFill>
                            <a:latin typeface="Cambria Math" panose="02040503050406030204" pitchFamily="18" charset="0"/>
                          </a:rPr>
                        </m:ctrlPr>
                      </m:accPr>
                      <m:e>
                        <m:r>
                          <a:rPr lang="en-IN" b="0" i="1" smtClean="0">
                            <a:solidFill>
                              <a:srgbClr val="0B5ED7"/>
                            </a:solidFill>
                            <a:latin typeface="Cambria Math"/>
                          </a:rPr>
                          <m:t>𝑥</m:t>
                        </m:r>
                      </m:e>
                    </m:acc>
                    <m:r>
                      <a:rPr lang="en-IN" b="0" i="1" smtClean="0">
                        <a:solidFill>
                          <a:srgbClr val="0B5ED7"/>
                        </a:solidFill>
                        <a:latin typeface="Cambria Math"/>
                      </a:rPr>
                      <m:t>=</m:t>
                    </m:r>
                    <m:nary>
                      <m:naryPr>
                        <m:chr m:val="∑"/>
                        <m:ctrlPr>
                          <a:rPr lang="en-IN" b="0" i="1" smtClean="0">
                            <a:solidFill>
                              <a:srgbClr val="0B5ED7"/>
                            </a:solidFill>
                            <a:latin typeface="Cambria Math" panose="02040503050406030204" pitchFamily="18" charset="0"/>
                          </a:rPr>
                        </m:ctrlPr>
                      </m:naryPr>
                      <m:sub>
                        <m:r>
                          <m:rPr>
                            <m:brk m:alnAt="23"/>
                          </m:rPr>
                          <a:rPr lang="en-IN" b="0" i="1" smtClean="0">
                            <a:solidFill>
                              <a:srgbClr val="0B5ED7"/>
                            </a:solidFill>
                            <a:latin typeface="Cambria Math"/>
                          </a:rPr>
                          <m:t>𝑗</m:t>
                        </m:r>
                        <m:r>
                          <a:rPr lang="en-IN" b="0" i="1" smtClean="0">
                            <a:solidFill>
                              <a:srgbClr val="0B5ED7"/>
                            </a:solidFill>
                            <a:latin typeface="Cambria Math"/>
                          </a:rPr>
                          <m:t>=1</m:t>
                        </m:r>
                      </m:sub>
                      <m:sup>
                        <m:r>
                          <a:rPr lang="en-IN" b="0" i="1" smtClean="0">
                            <a:solidFill>
                              <a:srgbClr val="0B5ED7"/>
                            </a:solidFill>
                            <a:latin typeface="Cambria Math"/>
                          </a:rPr>
                          <m:t>𝑝</m:t>
                        </m:r>
                      </m:sup>
                      <m:e>
                        <m:sSub>
                          <m:sSubPr>
                            <m:ctrlPr>
                              <a:rPr lang="en-IN" b="0" i="1" smtClean="0">
                                <a:solidFill>
                                  <a:srgbClr val="0B5ED7"/>
                                </a:solidFill>
                                <a:latin typeface="Cambria Math" panose="02040503050406030204" pitchFamily="18" charset="0"/>
                              </a:rPr>
                            </m:ctrlPr>
                          </m:sSubPr>
                          <m:e>
                            <m:acc>
                              <m:accPr>
                                <m:chr m:val="̂"/>
                                <m:ctrlPr>
                                  <a:rPr lang="en-IN" b="0" i="1" smtClean="0">
                                    <a:solidFill>
                                      <a:srgbClr val="0B5ED7"/>
                                    </a:solidFill>
                                    <a:latin typeface="Cambria Math" panose="02040503050406030204" pitchFamily="18" charset="0"/>
                                  </a:rPr>
                                </m:ctrlPr>
                              </m:accPr>
                              <m:e>
                                <m:r>
                                  <a:rPr lang="en-IN" b="0" i="1" smtClean="0">
                                    <a:solidFill>
                                      <a:srgbClr val="0B5ED7"/>
                                    </a:solidFill>
                                    <a:latin typeface="Cambria Math"/>
                                  </a:rPr>
                                  <m:t>𝑥</m:t>
                                </m:r>
                              </m:e>
                            </m:acc>
                          </m:e>
                          <m:sub>
                            <m:r>
                              <a:rPr lang="en-IN" b="0" i="1" smtClean="0">
                                <a:solidFill>
                                  <a:srgbClr val="0B5ED7"/>
                                </a:solidFill>
                                <a:latin typeface="Cambria Math"/>
                              </a:rPr>
                              <m:t>𝑗</m:t>
                            </m:r>
                          </m:sub>
                        </m:sSub>
                      </m:e>
                    </m:nary>
                  </m:oMath>
                </a14:m>
                <a:r>
                  <a:rPr lang="en-IN" dirty="0" smtClean="0">
                    <a:solidFill>
                      <a:srgbClr val="0B5ED7"/>
                    </a:solidFill>
                  </a:rPr>
                  <a:t>   	</a:t>
                </a:r>
                <a14:m>
                  <m:oMath xmlns:m="http://schemas.openxmlformats.org/officeDocument/2006/math">
                    <m:sSub>
                      <m:sSubPr>
                        <m:ctrlPr>
                          <a:rPr lang="en-IN" i="1" smtClean="0">
                            <a:solidFill>
                              <a:srgbClr val="0B5ED7"/>
                            </a:solidFill>
                            <a:latin typeface="Cambria Math" panose="02040503050406030204" pitchFamily="18" charset="0"/>
                          </a:rPr>
                        </m:ctrlPr>
                      </m:sSubPr>
                      <m:e>
                        <m:acc>
                          <m:accPr>
                            <m:chr m:val="̂"/>
                            <m:ctrlPr>
                              <a:rPr lang="en-IN" i="1" smtClean="0">
                                <a:solidFill>
                                  <a:srgbClr val="0B5ED7"/>
                                </a:solidFill>
                                <a:latin typeface="Cambria Math" panose="02040503050406030204" pitchFamily="18" charset="0"/>
                              </a:rPr>
                            </m:ctrlPr>
                          </m:accPr>
                          <m:e>
                            <m:r>
                              <a:rPr lang="en-IN" b="0" i="1" smtClean="0">
                                <a:solidFill>
                                  <a:srgbClr val="0B5ED7"/>
                                </a:solidFill>
                                <a:latin typeface="Cambria Math"/>
                              </a:rPr>
                              <m:t>𝑐</m:t>
                            </m:r>
                          </m:e>
                        </m:acc>
                      </m:e>
                      <m:sub>
                        <m:r>
                          <a:rPr lang="en-IN" b="0" i="1" smtClean="0">
                            <a:solidFill>
                              <a:srgbClr val="0B5ED7"/>
                            </a:solidFill>
                            <a:latin typeface="Cambria Math"/>
                          </a:rPr>
                          <m:t>𝑖</m:t>
                        </m:r>
                      </m:sub>
                    </m:sSub>
                    <m:r>
                      <a:rPr lang="en-IN" i="1">
                        <a:solidFill>
                          <a:srgbClr val="0B5ED7"/>
                        </a:solidFill>
                        <a:latin typeface="Cambria Math"/>
                      </a:rPr>
                      <m:t>=</m:t>
                    </m:r>
                    <m:nary>
                      <m:naryPr>
                        <m:chr m:val="∑"/>
                        <m:ctrlPr>
                          <a:rPr lang="en-IN" i="1">
                            <a:solidFill>
                              <a:srgbClr val="0B5ED7"/>
                            </a:solidFill>
                            <a:latin typeface="Cambria Math" panose="02040503050406030204" pitchFamily="18" charset="0"/>
                          </a:rPr>
                        </m:ctrlPr>
                      </m:naryPr>
                      <m:sub>
                        <m:r>
                          <m:rPr>
                            <m:brk m:alnAt="23"/>
                          </m:rPr>
                          <a:rPr lang="en-IN" i="1">
                            <a:solidFill>
                              <a:srgbClr val="0B5ED7"/>
                            </a:solidFill>
                            <a:latin typeface="Cambria Math"/>
                          </a:rPr>
                          <m:t>𝑗</m:t>
                        </m:r>
                        <m:r>
                          <a:rPr lang="en-IN" i="1">
                            <a:solidFill>
                              <a:srgbClr val="0B5ED7"/>
                            </a:solidFill>
                            <a:latin typeface="Cambria Math"/>
                          </a:rPr>
                          <m:t>=1</m:t>
                        </m:r>
                      </m:sub>
                      <m:sup>
                        <m:r>
                          <a:rPr lang="en-IN" i="1">
                            <a:solidFill>
                              <a:srgbClr val="0B5ED7"/>
                            </a:solidFill>
                            <a:latin typeface="Cambria Math"/>
                          </a:rPr>
                          <m:t>𝑝</m:t>
                        </m:r>
                      </m:sup>
                      <m:e>
                        <m:sSub>
                          <m:sSubPr>
                            <m:ctrlPr>
                              <a:rPr lang="en-IN" i="1">
                                <a:solidFill>
                                  <a:srgbClr val="0B5ED7"/>
                                </a:solidFill>
                                <a:latin typeface="Cambria Math" panose="02040503050406030204" pitchFamily="18" charset="0"/>
                              </a:rPr>
                            </m:ctrlPr>
                          </m:sSubPr>
                          <m:e>
                            <m:acc>
                              <m:accPr>
                                <m:chr m:val="̂"/>
                                <m:ctrlPr>
                                  <a:rPr lang="en-IN" i="1">
                                    <a:solidFill>
                                      <a:srgbClr val="0B5ED7"/>
                                    </a:solidFill>
                                    <a:latin typeface="Cambria Math" panose="02040503050406030204" pitchFamily="18" charset="0"/>
                                  </a:rPr>
                                </m:ctrlPr>
                              </m:accPr>
                              <m:e>
                                <m:r>
                                  <a:rPr lang="en-IN" b="0" i="1" smtClean="0">
                                    <a:solidFill>
                                      <a:srgbClr val="0B5ED7"/>
                                    </a:solidFill>
                                    <a:latin typeface="Cambria Math"/>
                                  </a:rPr>
                                  <m:t>𝑐</m:t>
                                </m:r>
                              </m:e>
                            </m:acc>
                          </m:e>
                          <m:sub>
                            <m:r>
                              <a:rPr lang="en-IN" b="0" i="1" smtClean="0">
                                <a:solidFill>
                                  <a:srgbClr val="0B5ED7"/>
                                </a:solidFill>
                                <a:latin typeface="Cambria Math"/>
                              </a:rPr>
                              <m:t>𝑖𝑗</m:t>
                            </m:r>
                          </m:sub>
                        </m:sSub>
                      </m:e>
                    </m:nary>
                  </m:oMath>
                </a14:m>
                <a:r>
                  <a:rPr lang="en-IN" dirty="0" smtClean="0">
                    <a:solidFill>
                      <a:srgbClr val="0B5ED7"/>
                    </a:solidFill>
                  </a:rPr>
                  <a:t>	</a:t>
                </a:r>
                <a:r>
                  <a:rPr lang="en-IN" i="0" dirty="0" smtClean="0">
                    <a:solidFill>
                      <a:srgbClr val="0B5ED7"/>
                    </a:solidFill>
                    <a:latin typeface="+mj-lt"/>
                  </a:rPr>
                  <a:t>‖</a:t>
                </a:r>
                <a14:m>
                  <m:oMath xmlns:m="http://schemas.openxmlformats.org/officeDocument/2006/math">
                    <m:d>
                      <m:dPr>
                        <m:begChr m:val="‖"/>
                        <m:endChr m:val="‖"/>
                        <m:ctrlPr>
                          <a:rPr lang="en-IN" i="1" smtClean="0">
                            <a:solidFill>
                              <a:srgbClr val="0B5ED7"/>
                            </a:solidFill>
                            <a:latin typeface="Cambria Math" panose="02040503050406030204" pitchFamily="18" charset="0"/>
                          </a:rPr>
                        </m:ctrlPr>
                      </m:dPr>
                      <m:e>
                        <m:sSub>
                          <m:sSubPr>
                            <m:ctrlPr>
                              <a:rPr lang="en-IN" i="1" smtClean="0">
                                <a:solidFill>
                                  <a:srgbClr val="0B5ED7"/>
                                </a:solidFill>
                                <a:latin typeface="Cambria Math" panose="02040503050406030204" pitchFamily="18" charset="0"/>
                              </a:rPr>
                            </m:ctrlPr>
                          </m:sSubPr>
                          <m:e>
                            <m:r>
                              <a:rPr lang="en-IN" b="0" i="1" smtClean="0">
                                <a:solidFill>
                                  <a:srgbClr val="0B5ED7"/>
                                </a:solidFill>
                                <a:latin typeface="Cambria Math"/>
                              </a:rPr>
                              <m:t>𝑐</m:t>
                            </m:r>
                          </m:e>
                          <m:sub>
                            <m:r>
                              <a:rPr lang="en-IN" b="0" i="1" smtClean="0">
                                <a:solidFill>
                                  <a:srgbClr val="0B5ED7"/>
                                </a:solidFill>
                                <a:latin typeface="Cambria Math"/>
                              </a:rPr>
                              <m:t>𝑖𝑗</m:t>
                            </m:r>
                          </m:sub>
                        </m:sSub>
                      </m:e>
                    </m:d>
                  </m:oMath>
                </a14:m>
                <a:r>
                  <a:rPr lang="en-IN" i="0" dirty="0" smtClean="0">
                    <a:solidFill>
                      <a:srgbClr val="0B5ED7"/>
                    </a:solidFill>
                    <a:latin typeface="+mj-lt"/>
                  </a:rPr>
                  <a:t>‖</a:t>
                </a:r>
                <a14:m>
                  <m:oMath xmlns:m="http://schemas.openxmlformats.org/officeDocument/2006/math">
                    <m:r>
                      <a:rPr lang="en-IN" i="1">
                        <a:solidFill>
                          <a:srgbClr val="0B5ED7"/>
                        </a:solidFill>
                        <a:latin typeface="Cambria Math"/>
                      </a:rPr>
                      <m:t>=</m:t>
                    </m:r>
                    <m:rad>
                      <m:radPr>
                        <m:degHide m:val="on"/>
                        <m:ctrlPr>
                          <a:rPr lang="en-IN" i="1">
                            <a:solidFill>
                              <a:srgbClr val="0B5ED7"/>
                            </a:solidFill>
                            <a:latin typeface="Cambria Math" panose="02040503050406030204" pitchFamily="18" charset="0"/>
                          </a:rPr>
                        </m:ctrlPr>
                      </m:radPr>
                      <m:deg/>
                      <m:e>
                        <m:nary>
                          <m:naryPr>
                            <m:chr m:val="∑"/>
                            <m:ctrlPr>
                              <a:rPr lang="en-IN" i="1">
                                <a:solidFill>
                                  <a:srgbClr val="0B5ED7"/>
                                </a:solidFill>
                                <a:latin typeface="Cambria Math" panose="02040503050406030204" pitchFamily="18" charset="0"/>
                              </a:rPr>
                            </m:ctrlPr>
                          </m:naryPr>
                          <m:sub>
                            <m:r>
                              <m:rPr>
                                <m:brk m:alnAt="23"/>
                              </m:rPr>
                              <a:rPr lang="en-IN" i="1">
                                <a:solidFill>
                                  <a:srgbClr val="0B5ED7"/>
                                </a:solidFill>
                                <a:latin typeface="Cambria Math"/>
                              </a:rPr>
                              <m:t>𝑗</m:t>
                            </m:r>
                          </m:sub>
                          <m:sup>
                            <m:r>
                              <a:rPr lang="en-IN" i="1">
                                <a:solidFill>
                                  <a:srgbClr val="0B5ED7"/>
                                </a:solidFill>
                                <a:latin typeface="Cambria Math"/>
                              </a:rPr>
                              <m:t>𝑝</m:t>
                            </m:r>
                          </m:sup>
                          <m:e>
                            <m:sSup>
                              <m:sSupPr>
                                <m:ctrlPr>
                                  <a:rPr lang="en-IN" i="1">
                                    <a:solidFill>
                                      <a:srgbClr val="0B5ED7"/>
                                    </a:solidFill>
                                    <a:latin typeface="Cambria Math" panose="02040503050406030204" pitchFamily="18" charset="0"/>
                                  </a:rPr>
                                </m:ctrlPr>
                              </m:sSupPr>
                              <m:e>
                                <m:sSub>
                                  <m:sSubPr>
                                    <m:ctrlPr>
                                      <a:rPr lang="en-IN" i="1">
                                        <a:solidFill>
                                          <a:srgbClr val="0B5ED7"/>
                                        </a:solidFill>
                                        <a:latin typeface="Cambria Math" panose="02040503050406030204" pitchFamily="18" charset="0"/>
                                      </a:rPr>
                                    </m:ctrlPr>
                                  </m:sSubPr>
                                  <m:e>
                                    <m:r>
                                      <a:rPr lang="en-IN" b="0" i="1" smtClean="0">
                                        <a:solidFill>
                                          <a:srgbClr val="0B5ED7"/>
                                        </a:solidFill>
                                        <a:latin typeface="Cambria Math"/>
                                      </a:rPr>
                                      <m:t>𝑐</m:t>
                                    </m:r>
                                  </m:e>
                                  <m:sub>
                                    <m:r>
                                      <a:rPr lang="en-IN" b="0" i="1" smtClean="0">
                                        <a:solidFill>
                                          <a:srgbClr val="0B5ED7"/>
                                        </a:solidFill>
                                        <a:latin typeface="Cambria Math"/>
                                      </a:rPr>
                                      <m:t>𝑖</m:t>
                                    </m:r>
                                    <m:r>
                                      <a:rPr lang="en-IN" i="1">
                                        <a:solidFill>
                                          <a:srgbClr val="0B5ED7"/>
                                        </a:solidFill>
                                        <a:latin typeface="Cambria Math"/>
                                      </a:rPr>
                                      <m:t>𝑗</m:t>
                                    </m:r>
                                  </m:sub>
                                </m:sSub>
                              </m:e>
                              <m:sup>
                                <m:r>
                                  <a:rPr lang="en-IN" i="1">
                                    <a:solidFill>
                                      <a:srgbClr val="0B5ED7"/>
                                    </a:solidFill>
                                    <a:latin typeface="Cambria Math"/>
                                  </a:rPr>
                                  <m:t>2</m:t>
                                </m:r>
                              </m:sup>
                            </m:sSup>
                          </m:e>
                        </m:nary>
                      </m:e>
                    </m:rad>
                  </m:oMath>
                </a14:m>
                <a:r>
                  <a:rPr lang="en-IN" dirty="0">
                    <a:solidFill>
                      <a:srgbClr val="0B5ED7"/>
                    </a:solidFill>
                  </a:rPr>
                  <a:t> </a:t>
                </a:r>
              </a:p>
            </p:txBody>
          </p:sp>
        </mc:Choice>
        <mc:Fallback xmlns="">
          <p:sp>
            <p:nvSpPr>
              <p:cNvPr id="8" name="TextBox 7"/>
              <p:cNvSpPr txBox="1">
                <a:spLocks noRot="1" noChangeAspect="1" noMove="1" noResize="1" noEditPoints="1" noAdjustHandles="1" noChangeArrowheads="1" noChangeShapeType="1" noTextEdit="1"/>
              </p:cNvSpPr>
              <p:nvPr/>
            </p:nvSpPr>
            <p:spPr>
              <a:xfrm>
                <a:off x="712381" y="4833902"/>
                <a:ext cx="7474689" cy="1219693"/>
              </a:xfrm>
              <a:prstGeom prst="rect">
                <a:avLst/>
              </a:prstGeom>
              <a:blipFill rotWithShape="1">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6231398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61507" y="981104"/>
            <a:ext cx="8803757" cy="3697222"/>
          </a:xfrm>
        </p:spPr>
        <p:txBody>
          <a:bodyPr>
            <a:noAutofit/>
          </a:bodyPr>
          <a:lstStyle/>
          <a:p>
            <a:pPr marL="0" indent="0" algn="just">
              <a:buClr>
                <a:srgbClr val="0B5ED7"/>
              </a:buClr>
              <a:buNone/>
            </a:pPr>
            <a:endParaRPr lang="en-US" sz="8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Note: The criteria of objective function with different proximity measures</a:t>
            </a:r>
          </a:p>
          <a:p>
            <a:pPr marL="0" indent="0">
              <a:buNone/>
            </a:pPr>
            <a:endParaRPr lang="en-US" sz="2000" dirty="0">
              <a:latin typeface="Times New Roman" pitchFamily="18" charset="0"/>
              <a:cs typeface="Times New Roman" pitchFamily="18" charset="0"/>
            </a:endParaRPr>
          </a:p>
          <a:p>
            <a:pPr marL="457200" indent="-457200">
              <a:buClr>
                <a:srgbClr val="0B5ED7"/>
              </a:buClr>
              <a:buAutoNum type="arabicPeriod"/>
            </a:pPr>
            <a:r>
              <a:rPr lang="en-US" sz="2000" dirty="0" smtClean="0">
                <a:latin typeface="Times New Roman" pitchFamily="18" charset="0"/>
                <a:cs typeface="Times New Roman" pitchFamily="18" charset="0"/>
              </a:rPr>
              <a:t>SSE (using L</a:t>
            </a:r>
            <a:r>
              <a:rPr lang="en-US" sz="2000" baseline="-25000" dirty="0" smtClean="0">
                <a:latin typeface="Times New Roman" pitchFamily="18" charset="0"/>
                <a:cs typeface="Times New Roman" pitchFamily="18" charset="0"/>
              </a:rPr>
              <a:t>2 </a:t>
            </a:r>
            <a:r>
              <a:rPr lang="en-US" sz="2000" dirty="0" smtClean="0">
                <a:latin typeface="Times New Roman" pitchFamily="18" charset="0"/>
                <a:cs typeface="Times New Roman" pitchFamily="18" charset="0"/>
              </a:rPr>
              <a:t>norm) : To </a:t>
            </a:r>
            <a:r>
              <a:rPr lang="en-US" sz="2000" dirty="0" smtClean="0">
                <a:solidFill>
                  <a:srgbClr val="0B5ED7"/>
                </a:solidFill>
                <a:latin typeface="Times New Roman" pitchFamily="18" charset="0"/>
                <a:cs typeface="Times New Roman" pitchFamily="18" charset="0"/>
              </a:rPr>
              <a:t>minimize</a:t>
            </a:r>
            <a:r>
              <a:rPr lang="en-US" sz="2000" dirty="0" smtClean="0">
                <a:latin typeface="Times New Roman" pitchFamily="18" charset="0"/>
                <a:cs typeface="Times New Roman" pitchFamily="18" charset="0"/>
              </a:rPr>
              <a:t> the SSE.</a:t>
            </a:r>
          </a:p>
          <a:p>
            <a:pPr marL="457200" indent="-457200">
              <a:buClr>
                <a:srgbClr val="0B5ED7"/>
              </a:buClr>
              <a:buAutoNum type="arabicPeriod"/>
            </a:pPr>
            <a:endParaRPr lang="en-US" sz="800" dirty="0" smtClean="0">
              <a:latin typeface="Times New Roman" pitchFamily="18" charset="0"/>
              <a:cs typeface="Times New Roman" pitchFamily="18" charset="0"/>
            </a:endParaRPr>
          </a:p>
          <a:p>
            <a:pPr marL="457200" indent="-457200">
              <a:buClr>
                <a:srgbClr val="0B5ED7"/>
              </a:buClr>
              <a:buAutoNum type="arabicPeriod"/>
            </a:pPr>
            <a:r>
              <a:rPr lang="en-US" sz="2000" dirty="0" smtClean="0">
                <a:latin typeface="Times New Roman" pitchFamily="18" charset="0"/>
                <a:cs typeface="Times New Roman" pitchFamily="18" charset="0"/>
              </a:rPr>
              <a:t>SAE (using L</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norm) : To </a:t>
            </a:r>
            <a:r>
              <a:rPr lang="en-US" sz="2000" dirty="0" smtClean="0">
                <a:solidFill>
                  <a:srgbClr val="0B5ED7"/>
                </a:solidFill>
                <a:latin typeface="Times New Roman" pitchFamily="18" charset="0"/>
                <a:cs typeface="Times New Roman" pitchFamily="18" charset="0"/>
              </a:rPr>
              <a:t>minimize</a:t>
            </a:r>
            <a:r>
              <a:rPr lang="en-US" sz="2000" dirty="0" smtClean="0">
                <a:latin typeface="Times New Roman" pitchFamily="18" charset="0"/>
                <a:cs typeface="Times New Roman" pitchFamily="18" charset="0"/>
              </a:rPr>
              <a:t> the SAE.</a:t>
            </a:r>
          </a:p>
          <a:p>
            <a:pPr marL="457200" indent="-457200">
              <a:buClr>
                <a:srgbClr val="0B5ED7"/>
              </a:buClr>
              <a:buAutoNum type="arabicPeriod"/>
            </a:pPr>
            <a:endParaRPr lang="en-US" sz="800" dirty="0" smtClean="0">
              <a:latin typeface="Times New Roman" pitchFamily="18" charset="0"/>
              <a:cs typeface="Times New Roman" pitchFamily="18" charset="0"/>
            </a:endParaRPr>
          </a:p>
          <a:p>
            <a:pPr marL="457200" indent="-457200">
              <a:buClr>
                <a:srgbClr val="0B5ED7"/>
              </a:buClr>
              <a:buAutoNum type="arabicPeriod"/>
            </a:pPr>
            <a:r>
              <a:rPr lang="en-US" sz="2000" dirty="0" smtClean="0">
                <a:latin typeface="Times New Roman" pitchFamily="18" charset="0"/>
                <a:cs typeface="Times New Roman" pitchFamily="18" charset="0"/>
              </a:rPr>
              <a:t>TC(using cosine similarity) : To </a:t>
            </a:r>
            <a:r>
              <a:rPr lang="en-US" sz="2000" dirty="0" smtClean="0">
                <a:solidFill>
                  <a:srgbClr val="0B5ED7"/>
                </a:solidFill>
                <a:latin typeface="Times New Roman" pitchFamily="18" charset="0"/>
                <a:cs typeface="Times New Roman" pitchFamily="18" charset="0"/>
              </a:rPr>
              <a:t>maximize</a:t>
            </a:r>
            <a:r>
              <a:rPr lang="en-US" sz="2000" dirty="0" smtClean="0">
                <a:latin typeface="Times New Roman" pitchFamily="18" charset="0"/>
                <a:cs typeface="Times New Roman" pitchFamily="18" charset="0"/>
              </a:rPr>
              <a:t> the TC.</a:t>
            </a: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25</a:t>
            </a:fld>
            <a:endParaRPr lang="en-IN" dirty="0">
              <a:solidFill>
                <a:srgbClr val="04617B">
                  <a:shade val="90000"/>
                </a:srgbClr>
              </a:solidFill>
            </a:endParaRPr>
          </a:p>
        </p:txBody>
      </p:sp>
    </p:spTree>
    <p:extLst>
      <p:ext uri="{BB962C8B-B14F-4D97-AF65-F5344CB8AC3E}">
        <p14:creationId xmlns:p14="http://schemas.microsoft.com/office/powerpoint/2010/main" val="2500912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697431" cy="4646955"/>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4. Type of objects under clustering:</a:t>
                </a:r>
              </a:p>
              <a:p>
                <a:pPr algn="just">
                  <a:buClr>
                    <a:srgbClr val="0B5ED7"/>
                  </a:buClr>
                  <a:buFont typeface="Arial" pitchFamily="34" charset="0"/>
                  <a:buChar char="•"/>
                </a:pPr>
                <a:r>
                  <a:rPr lang="en-US" sz="2000" dirty="0" smtClean="0">
                    <a:latin typeface="Times New Roman" pitchFamily="18" charset="0"/>
                    <a:cs typeface="Times New Roman" pitchFamily="18" charset="0"/>
                  </a:rPr>
                  <a:t>The k-Means algorithm can be </a:t>
                </a:r>
                <a:r>
                  <a:rPr lang="en-US" sz="2000" dirty="0" smtClean="0">
                    <a:solidFill>
                      <a:srgbClr val="0B5ED7"/>
                    </a:solidFill>
                    <a:latin typeface="Times New Roman" pitchFamily="18" charset="0"/>
                    <a:cs typeface="Times New Roman" pitchFamily="18" charset="0"/>
                  </a:rPr>
                  <a:t>applied only when the mean of the cluster is defined</a:t>
                </a:r>
                <a:r>
                  <a:rPr lang="en-US" sz="2000" dirty="0" smtClean="0">
                    <a:latin typeface="Times New Roman" pitchFamily="18" charset="0"/>
                    <a:cs typeface="Times New Roman" pitchFamily="18" charset="0"/>
                  </a:rPr>
                  <a:t> (hence it named</a:t>
                </a:r>
                <a:r>
                  <a:rPr lang="en-US" sz="2000" dirty="0" smtClean="0">
                    <a:solidFill>
                      <a:srgbClr val="0B5ED7"/>
                    </a:solidFill>
                    <a:latin typeface="Times New Roman" pitchFamily="18" charset="0"/>
                    <a:cs typeface="Times New Roman" pitchFamily="18" charset="0"/>
                  </a:rPr>
                  <a:t> k-Means</a:t>
                </a:r>
                <a:r>
                  <a:rPr lang="en-US" sz="2000" dirty="0" smtClean="0">
                    <a:latin typeface="Times New Roman" pitchFamily="18" charset="0"/>
                    <a:cs typeface="Times New Roman" pitchFamily="18" charset="0"/>
                  </a:rPr>
                  <a:t>). The cluster mean (also called centroid) of a cluster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cs typeface="Times New Roman" pitchFamily="18" charset="0"/>
                          </a:rPr>
                          <m:t>𝑪</m:t>
                        </m:r>
                      </m:e>
                      <m:sub>
                        <m:r>
                          <a:rPr lang="en-IN" sz="2000" i="1">
                            <a:solidFill>
                              <a:srgbClr val="0B5ED7"/>
                            </a:solidFill>
                            <a:latin typeface="Cambria Math"/>
                            <a:cs typeface="Times New Roman" pitchFamily="18" charset="0"/>
                          </a:rPr>
                          <m:t>𝑖</m:t>
                        </m:r>
                      </m:sub>
                    </m:sSub>
                  </m:oMath>
                </a14:m>
                <a:r>
                  <a:rPr lang="en-US" sz="2000" dirty="0" smtClean="0">
                    <a:latin typeface="Times New Roman" pitchFamily="18" charset="0"/>
                    <a:cs typeface="Times New Roman" pitchFamily="18" charset="0"/>
                  </a:rPr>
                  <a:t> is defied as</a:t>
                </a:r>
              </a:p>
              <a:p>
                <a:pPr marL="0" indent="0" algn="just">
                  <a:buClr>
                    <a:srgbClr val="0B5ED7"/>
                  </a:buClr>
                  <a:buNone/>
                </a:pPr>
                <a14:m>
                  <m:oMathPara xmlns:m="http://schemas.openxmlformats.org/officeDocument/2006/math">
                    <m:oMathParaPr>
                      <m:jc m:val="centerGroup"/>
                    </m:oMathParaPr>
                    <m:oMath xmlns:m="http://schemas.openxmlformats.org/officeDocument/2006/math">
                      <m:sSub>
                        <m:sSubPr>
                          <m:ctrlPr>
                            <a:rPr lang="en-US"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m:t>
                      </m:r>
                      <m:f>
                        <m:fPr>
                          <m:ctrlPr>
                            <a:rPr lang="en-IN" sz="2000" b="0" i="1" smtClean="0">
                              <a:solidFill>
                                <a:srgbClr val="0B5ED7"/>
                              </a:solidFill>
                              <a:latin typeface="Cambria Math" panose="02040503050406030204" pitchFamily="18" charset="0"/>
                              <a:cs typeface="Times New Roman" pitchFamily="18" charset="0"/>
                            </a:rPr>
                          </m:ctrlPr>
                        </m:fPr>
                        <m:num>
                          <m:r>
                            <a:rPr lang="en-IN" sz="2000" b="0" i="1" smtClean="0">
                              <a:solidFill>
                                <a:srgbClr val="0B5ED7"/>
                              </a:solidFill>
                              <a:latin typeface="Cambria Math" panose="02040503050406030204" pitchFamily="18" charset="0"/>
                              <a:cs typeface="Times New Roman" pitchFamily="18" charset="0"/>
                            </a:rPr>
                            <m:t>1</m:t>
                          </m:r>
                        </m:num>
                        <m:den>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𝑛</m:t>
                              </m:r>
                            </m:e>
                            <m:sub>
                              <m:r>
                                <a:rPr lang="en-IN" sz="2000" b="0" i="1" smtClean="0">
                                  <a:solidFill>
                                    <a:srgbClr val="0B5ED7"/>
                                  </a:solidFill>
                                  <a:latin typeface="Cambria Math" panose="02040503050406030204" pitchFamily="18" charset="0"/>
                                  <a:cs typeface="Times New Roman" pitchFamily="18" charset="0"/>
                                </a:rPr>
                                <m:t>𝑖</m:t>
                              </m:r>
                            </m:sub>
                          </m:sSub>
                        </m:den>
                      </m:f>
                      <m:nary>
                        <m:naryPr>
                          <m:chr m:val="∑"/>
                          <m:supHide m:val="on"/>
                          <m:ctrlPr>
                            <a:rPr lang="en-IN" sz="2000" b="0" i="1" smtClean="0">
                              <a:solidFill>
                                <a:srgbClr val="0B5ED7"/>
                              </a:solidFill>
                              <a:latin typeface="Cambria Math" panose="02040503050406030204" pitchFamily="18" charset="0"/>
                              <a:cs typeface="Times New Roman" pitchFamily="18" charset="0"/>
                            </a:rPr>
                          </m:ctrlPr>
                        </m:naryPr>
                        <m:sub>
                          <m:r>
                            <m:rPr>
                              <m:brk m:alnAt="7"/>
                            </m:rP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cs typeface="Times New Roman" pitchFamily="18" charset="0"/>
                                </a:rPr>
                                <m:t>𝑪</m:t>
                              </m:r>
                            </m:e>
                            <m:sub>
                              <m:r>
                                <a:rPr lang="en-IN" sz="2000" i="1">
                                  <a:solidFill>
                                    <a:srgbClr val="0B5ED7"/>
                                  </a:solidFill>
                                  <a:latin typeface="Cambria Math"/>
                                  <a:cs typeface="Times New Roman" pitchFamily="18" charset="0"/>
                                </a:rPr>
                                <m:t>𝑖</m:t>
                              </m:r>
                            </m:sub>
                          </m:sSub>
                        </m:sub>
                        <m:sup/>
                        <m:e>
                          <m:r>
                            <a:rPr lang="en-IN" sz="2000" b="0" i="1" smtClean="0">
                              <a:solidFill>
                                <a:srgbClr val="0B5ED7"/>
                              </a:solidFill>
                              <a:latin typeface="Cambria Math" panose="02040503050406030204" pitchFamily="18" charset="0"/>
                              <a:cs typeface="Times New Roman" pitchFamily="18" charset="0"/>
                            </a:rPr>
                            <m:t>𝑥</m:t>
                          </m:r>
                        </m:e>
                      </m:nary>
                    </m:oMath>
                  </m:oMathPara>
                </a14:m>
                <a:endParaRPr lang="en-US" sz="2000" dirty="0" smtClean="0">
                  <a:latin typeface="Times New Roman" pitchFamily="18" charset="0"/>
                  <a:cs typeface="Times New Roman" pitchFamily="18" charset="0"/>
                </a:endParaRP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In other words, the mean calculation assumed that each object is defined with numerical attribute(s). Thus, we cannot apply the k-Means to objects which are defined with categorical attributes.</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More precisely, the k-means algorithm require some definition of cluster mean exists, but not necessarily it does have as defined in the above equation.</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In fact, the k-Means is a very general clustering algorithm and can be used with a wide variety of data types, such as documents, time series, etc.</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697431" cy="4646955"/>
              </a:xfrm>
              <a:blipFill rotWithShape="0">
                <a:blip r:embed="rId2"/>
                <a:stretch>
                  <a:fillRect l="-771" t="-656" r="-771"/>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26</a:t>
            </a:fld>
            <a:endParaRPr lang="en-IN" dirty="0">
              <a:solidFill>
                <a:srgbClr val="04617B">
                  <a:shade val="90000"/>
                </a:srgbClr>
              </a:solidFill>
            </a:endParaRPr>
          </a:p>
        </p:txBody>
      </p:sp>
      <p:sp>
        <p:nvSpPr>
          <p:cNvPr id="8" name="TextBox 7"/>
          <p:cNvSpPr txBox="1"/>
          <p:nvPr/>
        </p:nvSpPr>
        <p:spPr>
          <a:xfrm>
            <a:off x="638032" y="5693433"/>
            <a:ext cx="7936310" cy="369332"/>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pPr algn="ctr"/>
            <a:r>
              <a:rPr lang="en-IN" dirty="0" smtClean="0">
                <a:solidFill>
                  <a:schemeClr val="tx1"/>
                </a:solidFill>
              </a:rPr>
              <a:t>How to find the mean of objects with composite attributes?</a:t>
            </a:r>
          </a:p>
        </p:txBody>
      </p:sp>
      <p:sp>
        <p:nvSpPr>
          <p:cNvPr id="9" name="Rectangle 8"/>
          <p:cNvSpPr/>
          <p:nvPr/>
        </p:nvSpPr>
        <p:spPr>
          <a:xfrm>
            <a:off x="79890" y="5324101"/>
            <a:ext cx="480828" cy="1107996"/>
          </a:xfrm>
          <a:prstGeom prst="rect">
            <a:avLst/>
          </a:prstGeom>
        </p:spPr>
        <p:txBody>
          <a:bodyPr wrap="square">
            <a:spAutoFit/>
          </a:bodyPr>
          <a:lstStyle/>
          <a:p>
            <a:r>
              <a:rPr lang="en-IN" sz="6600" dirty="0">
                <a:solidFill>
                  <a:srgbClr val="FF0000"/>
                </a:solidFill>
              </a:rPr>
              <a:t>?</a:t>
            </a:r>
          </a:p>
        </p:txBody>
      </p:sp>
    </p:spTree>
    <p:extLst>
      <p:ext uri="{BB962C8B-B14F-4D97-AF65-F5344CB8AC3E}">
        <p14:creationId xmlns:p14="http://schemas.microsoft.com/office/powerpoint/2010/main" val="2902639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3"/>
            <a:ext cx="8697431" cy="4646955"/>
          </a:xfrm>
        </p:spPr>
        <p:txBody>
          <a:bodyPr>
            <a:noAutofit/>
          </a:bodyPr>
          <a:lstStyle/>
          <a:p>
            <a:pPr marL="0" indent="0" algn="just">
              <a:buNone/>
            </a:pPr>
            <a:endParaRPr lang="en-US" sz="2000" b="1" dirty="0" smtClean="0">
              <a:solidFill>
                <a:srgbClr val="800000"/>
              </a:solidFill>
              <a:latin typeface="Times New Roman" panose="02020603050405020304" pitchFamily="18" charset="0"/>
              <a:cs typeface="Times New Roman" panose="02020603050405020304" pitchFamily="18" charset="0"/>
            </a:endParaRPr>
          </a:p>
          <a:p>
            <a:pPr marL="0" indent="0" algn="just">
              <a:buNone/>
            </a:pPr>
            <a:r>
              <a:rPr lang="en-US" sz="2000" b="1" dirty="0" smtClean="0">
                <a:solidFill>
                  <a:srgbClr val="800000"/>
                </a:solidFill>
                <a:latin typeface="Times New Roman" panose="02020603050405020304" pitchFamily="18" charset="0"/>
                <a:cs typeface="Times New Roman" panose="02020603050405020304" pitchFamily="18" charset="0"/>
              </a:rPr>
              <a:t>Note:</a:t>
            </a:r>
          </a:p>
          <a:p>
            <a:pPr marL="457200" indent="-457200" algn="just">
              <a:buClr>
                <a:srgbClr val="0B5ED7"/>
              </a:buClr>
              <a:buFont typeface="+mj-lt"/>
              <a:buAutoNum type="arabicParenR"/>
            </a:pPr>
            <a:r>
              <a:rPr lang="en-US" sz="2000" dirty="0" smtClean="0">
                <a:latin typeface="Times New Roman" panose="02020603050405020304" pitchFamily="18" charset="0"/>
                <a:cs typeface="Times New Roman" panose="02020603050405020304" pitchFamily="18" charset="0"/>
              </a:rPr>
              <a:t>When SSE (L</a:t>
            </a:r>
            <a:r>
              <a:rPr lang="en-US" sz="2000" baseline="-25000"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norm) is used as objective function and the objective is to minimize, then the cluster centroid (i.e. mean) is the mean value of the objects in the cluster.</a:t>
            </a:r>
          </a:p>
          <a:p>
            <a:pPr marL="457200" indent="-457200" algn="just">
              <a:buClr>
                <a:srgbClr val="0B5ED7"/>
              </a:buClr>
              <a:buFont typeface="+mj-lt"/>
              <a:buAutoNum type="arabicParenR"/>
            </a:pPr>
            <a:endParaRPr lang="en-US" sz="800" dirty="0">
              <a:latin typeface="Times New Roman" panose="02020603050405020304" pitchFamily="18" charset="0"/>
              <a:cs typeface="Times New Roman" panose="02020603050405020304" pitchFamily="18" charset="0"/>
            </a:endParaRPr>
          </a:p>
          <a:p>
            <a:pPr marL="457200" indent="-457200" algn="just">
              <a:buClr>
                <a:srgbClr val="0B5ED7"/>
              </a:buClr>
              <a:buFont typeface="+mj-lt"/>
              <a:buAutoNum type="arabicParenR"/>
            </a:pPr>
            <a:r>
              <a:rPr lang="en-US" sz="2000" dirty="0" smtClean="0">
                <a:latin typeface="Times New Roman" panose="02020603050405020304" pitchFamily="18" charset="0"/>
                <a:cs typeface="Times New Roman" panose="02020603050405020304" pitchFamily="18" charset="0"/>
              </a:rPr>
              <a:t>When the objective function is defined as SAE (L</a:t>
            </a:r>
            <a:r>
              <a:rPr lang="en-US" sz="2000" baseline="-25000"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norm), minimizing the objective function implies the cluster centroid as the median of the cluster.</a:t>
            </a:r>
          </a:p>
          <a:p>
            <a:pPr marL="0" indent="0" algn="just">
              <a:buNone/>
            </a:pPr>
            <a:endParaRPr lang="en-US" sz="2000" dirty="0" smtClean="0">
              <a:solidFill>
                <a:srgbClr val="0B5ED7"/>
              </a:solidFill>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The above two interpretations can be readily verified as given in the next slide.</a:t>
            </a: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27</a:t>
            </a:fld>
            <a:endParaRPr lang="en-IN" dirty="0">
              <a:solidFill>
                <a:srgbClr val="04617B">
                  <a:shade val="90000"/>
                </a:srgbClr>
              </a:solidFill>
            </a:endParaRPr>
          </a:p>
        </p:txBody>
      </p:sp>
    </p:spTree>
    <p:extLst>
      <p:ext uri="{BB962C8B-B14F-4D97-AF65-F5344CB8AC3E}">
        <p14:creationId xmlns:p14="http://schemas.microsoft.com/office/powerpoint/2010/main" val="21916766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697431" cy="5311189"/>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Case 1: SSE</a:t>
                </a:r>
                <a:endParaRPr lang="en-US" sz="2000" dirty="0">
                  <a:solidFill>
                    <a:srgbClr val="800000"/>
                  </a:solidFill>
                  <a:cs typeface="Times New Roman" pitchFamily="18" charset="0"/>
                </a:endParaRPr>
              </a:p>
              <a:p>
                <a:pPr marL="0" indent="0" algn="just">
                  <a:buNone/>
                </a:pPr>
                <a:r>
                  <a:rPr lang="en-US" sz="2000" dirty="0" smtClean="0">
                    <a:latin typeface="Times New Roman" pitchFamily="18" charset="0"/>
                    <a:cs typeface="Times New Roman" pitchFamily="18" charset="0"/>
                  </a:rPr>
                  <a:t>We know,</a:t>
                </a:r>
              </a:p>
              <a:p>
                <a:pPr marL="0" indent="0" algn="just">
                  <a:buNone/>
                </a:pPr>
                <a14:m>
                  <m:oMathPara xmlns:m="http://schemas.openxmlformats.org/officeDocument/2006/math">
                    <m:oMathParaPr>
                      <m:jc m:val="centerGroup"/>
                    </m:oMathParaPr>
                    <m:oMath xmlns:m="http://schemas.openxmlformats.org/officeDocument/2006/math">
                      <m:r>
                        <a:rPr lang="en-IN" sz="2000" i="1">
                          <a:solidFill>
                            <a:srgbClr val="0B5ED7"/>
                          </a:solidFill>
                          <a:latin typeface="Cambria Math"/>
                          <a:cs typeface="Times New Roman" pitchFamily="18" charset="0"/>
                        </a:rPr>
                        <m:t>𝑆𝑆𝐸</m:t>
                      </m:r>
                      <m:r>
                        <a:rPr lang="en-IN" sz="2000" i="1">
                          <a:solidFill>
                            <a:srgbClr val="0B5ED7"/>
                          </a:solidFill>
                          <a:latin typeface="Cambria Math"/>
                          <a:cs typeface="Times New Roman" pitchFamily="18" charset="0"/>
                        </a:rPr>
                        <m:t>=</m:t>
                      </m:r>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ctrlPr>
                                        <a:rPr lang="en-IN" sz="2000" i="1">
                                          <a:solidFill>
                                            <a:srgbClr val="0B5ED7"/>
                                          </a:solidFill>
                                          <a:latin typeface="Cambria Math" panose="02040503050406030204" pitchFamily="18" charset="0"/>
                                          <a:cs typeface="Times New Roman" pitchFamily="18" charset="0"/>
                                        </a:rPr>
                                      </m:ctrlPr>
                                    </m:dPr>
                                    <m:e>
                                      <m:sSub>
                                        <m:sSubPr>
                                          <m:ctrlPr>
                                            <a:rPr lang="en-IN" sz="2000" i="1">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i="1">
                                              <a:solidFill>
                                                <a:srgbClr val="0B5ED7"/>
                                              </a:solidFill>
                                              <a:latin typeface="Cambria Math"/>
                                              <a:cs typeface="Times New Roman" pitchFamily="18" charset="0"/>
                                            </a:rPr>
                                            <m:t>𝑖</m:t>
                                          </m:r>
                                        </m:sub>
                                      </m:sSub>
                                      <m:r>
                                        <a:rPr lang="en-IN" sz="2000" i="1">
                                          <a:solidFill>
                                            <a:srgbClr val="0B5ED7"/>
                                          </a:solidFill>
                                          <a:latin typeface="Cambria Math"/>
                                          <a:cs typeface="Times New Roman" pitchFamily="18" charset="0"/>
                                        </a:rPr>
                                        <m:t>−</m:t>
                                      </m:r>
                                      <m:r>
                                        <a:rPr lang="en-IN" sz="2000" i="1">
                                          <a:solidFill>
                                            <a:srgbClr val="0B5ED7"/>
                                          </a:solidFill>
                                          <a:latin typeface="Cambria Math"/>
                                          <a:cs typeface="Times New Roman" pitchFamily="18" charset="0"/>
                                        </a:rPr>
                                        <m:t>𝑥</m:t>
                                      </m:r>
                                    </m:e>
                                  </m:d>
                                </m:e>
                                <m:sup>
                                  <m:r>
                                    <a:rPr lang="en-IN" sz="2000" i="1">
                                      <a:solidFill>
                                        <a:srgbClr val="0B5ED7"/>
                                      </a:solidFill>
                                      <a:latin typeface="Cambria Math"/>
                                      <a:cs typeface="Times New Roman" pitchFamily="18" charset="0"/>
                                    </a:rPr>
                                    <m:t>2</m:t>
                                  </m:r>
                                </m:sup>
                              </m:sSup>
                            </m:e>
                          </m:nary>
                        </m:e>
                      </m:nary>
                    </m:oMath>
                  </m:oMathPara>
                </a14:m>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To minimize SSE means, </a:t>
                </a:r>
                <a14:m>
                  <m:oMath xmlns:m="http://schemas.openxmlformats.org/officeDocument/2006/math">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𝑆𝑆𝐸</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sSub>
                          <m:sSubPr>
                            <m:ctrlPr>
                              <a:rPr lang="en-US" sz="2000" i="1" smtClean="0">
                                <a:solidFill>
                                  <a:srgbClr val="0B5ED7"/>
                                </a:solidFill>
                                <a:latin typeface="Cambria Math" panose="02040503050406030204" pitchFamily="18" charset="0"/>
                                <a:cs typeface="Times New Roman" pitchFamily="18" charset="0"/>
                              </a:rPr>
                            </m:ctrlPr>
                          </m:sSubPr>
                          <m:e>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den>
                    </m:f>
                    <m:r>
                      <a:rPr lang="en-IN" sz="2000" b="0" i="1" smtClean="0">
                        <a:solidFill>
                          <a:srgbClr val="0B5ED7"/>
                        </a:solidFill>
                        <a:latin typeface="Cambria Math" panose="02040503050406030204" pitchFamily="18" charset="0"/>
                        <a:cs typeface="Times New Roman" pitchFamily="18" charset="0"/>
                      </a:rPr>
                      <m:t>=0</m:t>
                    </m:r>
                  </m:oMath>
                </a14:m>
                <a:endParaRPr lang="en-US" sz="2000" dirty="0" smtClean="0">
                  <a:solidFill>
                    <a:srgbClr val="0B5ED7"/>
                  </a:solidFill>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Thus, </a:t>
                </a:r>
                <a:r>
                  <a:rPr lang="en-US" sz="2000" dirty="0">
                    <a:solidFill>
                      <a:srgbClr val="0B5ED7"/>
                    </a:solidFill>
                    <a:latin typeface="Times New Roman" pitchFamily="18" charset="0"/>
                    <a:cs typeface="Times New Roman" pitchFamily="18" charset="0"/>
                  </a:rPr>
                  <a:t>	</a:t>
                </a:r>
                <a:r>
                  <a:rPr lang="en-US" sz="2000" dirty="0" smtClean="0">
                    <a:solidFill>
                      <a:srgbClr val="0B5ED7"/>
                    </a:solidFill>
                    <a:latin typeface="Times New Roman" pitchFamily="18" charset="0"/>
                    <a:cs typeface="Times New Roman" pitchFamily="18" charset="0"/>
                  </a:rPr>
                  <a:t>		</a:t>
                </a:r>
              </a:p>
              <a:p>
                <a:pPr marL="0" indent="0" algn="just">
                  <a:buNone/>
                </a:pPr>
                <a:r>
                  <a:rPr lang="en-US" sz="2000" i="1" dirty="0" smtClean="0">
                    <a:solidFill>
                      <a:srgbClr val="0B5ED7"/>
                    </a:solidFill>
                    <a:latin typeface="Times New Roman" pitchFamily="18" charset="0"/>
                    <a:cs typeface="Times New Roman" pitchFamily="18" charset="0"/>
                  </a:rPr>
                  <a:t>			</a:t>
                </a:r>
                <a14:m>
                  <m:oMath xmlns:m="http://schemas.openxmlformats.org/officeDocument/2006/math">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den>
                    </m:f>
                    <m:d>
                      <m:dPr>
                        <m:ctrlPr>
                          <a:rPr lang="en-IN" sz="2000" b="0" i="1" smtClean="0">
                            <a:solidFill>
                              <a:srgbClr val="0B5ED7"/>
                            </a:solidFill>
                            <a:latin typeface="Cambria Math" panose="02040503050406030204" pitchFamily="18" charset="0"/>
                            <a:cs typeface="Times New Roman" pitchFamily="18" charset="0"/>
                          </a:rPr>
                        </m:ctrlPr>
                      </m:dPr>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smtClean="0">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ctrlPr>
                                          <a:rPr lang="en-IN" sz="2000" i="1">
                                            <a:solidFill>
                                              <a:srgbClr val="0B5ED7"/>
                                            </a:solidFill>
                                            <a:latin typeface="Cambria Math" panose="02040503050406030204" pitchFamily="18" charset="0"/>
                                            <a:cs typeface="Times New Roman" pitchFamily="18" charset="0"/>
                                          </a:rPr>
                                        </m:ctrlPr>
                                      </m:dPr>
                                      <m:e>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a:cs typeface="Times New Roman" pitchFamily="18" charset="0"/>
                                              </a:rPr>
                                              <m:t>𝑐</m:t>
                                            </m:r>
                                          </m:e>
                                          <m:sub>
                                            <m:r>
                                              <a:rPr lang="en-IN" sz="2000" i="1">
                                                <a:solidFill>
                                                  <a:srgbClr val="0B5ED7"/>
                                                </a:solidFill>
                                                <a:latin typeface="Cambria Math"/>
                                                <a:cs typeface="Times New Roman" pitchFamily="18" charset="0"/>
                                              </a:rPr>
                                              <m:t>𝑖</m:t>
                                            </m:r>
                                          </m:sub>
                                        </m:sSub>
                                        <m:r>
                                          <a:rPr lang="en-IN" sz="2000" i="1">
                                            <a:solidFill>
                                              <a:srgbClr val="0B5ED7"/>
                                            </a:solidFill>
                                            <a:latin typeface="Cambria Math"/>
                                            <a:cs typeface="Times New Roman" pitchFamily="18" charset="0"/>
                                          </a:rPr>
                                          <m:t>−</m:t>
                                        </m:r>
                                        <m:r>
                                          <a:rPr lang="en-IN" sz="2000" i="1">
                                            <a:solidFill>
                                              <a:srgbClr val="0B5ED7"/>
                                            </a:solidFill>
                                            <a:latin typeface="Cambria Math"/>
                                            <a:cs typeface="Times New Roman" pitchFamily="18" charset="0"/>
                                          </a:rPr>
                                          <m:t>𝑥</m:t>
                                        </m:r>
                                      </m:e>
                                    </m:d>
                                  </m:e>
                                  <m:sup>
                                    <m:r>
                                      <a:rPr lang="en-IN" sz="2000" i="1">
                                        <a:solidFill>
                                          <a:srgbClr val="0B5ED7"/>
                                        </a:solidFill>
                                        <a:latin typeface="Cambria Math"/>
                                        <a:cs typeface="Times New Roman" pitchFamily="18" charset="0"/>
                                      </a:rPr>
                                      <m:t>2</m:t>
                                    </m:r>
                                  </m:sup>
                                </m:sSup>
                              </m:e>
                            </m:nary>
                          </m:e>
                        </m:nary>
                      </m:e>
                    </m:d>
                    <m:r>
                      <a:rPr lang="en-IN" sz="2000" b="0" i="1" smtClean="0">
                        <a:solidFill>
                          <a:srgbClr val="0B5ED7"/>
                        </a:solidFill>
                        <a:latin typeface="Cambria Math" panose="02040503050406030204" pitchFamily="18" charset="0"/>
                        <a:cs typeface="Times New Roman" pitchFamily="18" charset="0"/>
                      </a:rPr>
                      <m:t>=0</m:t>
                    </m:r>
                  </m:oMath>
                </a14:m>
                <a:r>
                  <a:rPr lang="en-US" sz="2000" dirty="0" smtClean="0">
                    <a:solidFill>
                      <a:srgbClr val="0B5ED7"/>
                    </a:solidFill>
                    <a:latin typeface="Times New Roman" pitchFamily="18" charset="0"/>
                    <a:cs typeface="Times New Roman" pitchFamily="18" charset="0"/>
                  </a:rPr>
                  <a:t> </a:t>
                </a:r>
              </a:p>
              <a:p>
                <a:pPr marL="0" indent="0" algn="just">
                  <a:buNone/>
                </a:pPr>
                <a:endParaRPr lang="en-US" sz="2000" dirty="0">
                  <a:solidFill>
                    <a:srgbClr val="0B5ED7"/>
                  </a:solidFill>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Or, </a:t>
                </a:r>
                <a:r>
                  <a:rPr lang="en-US" sz="2000" dirty="0" smtClean="0">
                    <a:solidFill>
                      <a:srgbClr val="0B5ED7"/>
                    </a:solidFill>
                    <a:latin typeface="Times New Roman" pitchFamily="18" charset="0"/>
                    <a:cs typeface="Times New Roman" pitchFamily="18" charset="0"/>
                  </a:rPr>
                  <a:t>			</a:t>
                </a:r>
              </a:p>
              <a:p>
                <a:pPr marL="0" indent="0" algn="just">
                  <a:buNone/>
                </a:pPr>
                <a14:m>
                  <m:oMathPara xmlns:m="http://schemas.openxmlformats.org/officeDocument/2006/math">
                    <m:oMathParaPr>
                      <m:jc m:val="centerGroup"/>
                    </m:oMathParaPr>
                    <m:oMath xmlns:m="http://schemas.openxmlformats.org/officeDocument/2006/math">
                      <m:nary>
                        <m:naryPr>
                          <m:chr m:val="∑"/>
                          <m:ctrlPr>
                            <a:rPr lang="en-US" sz="200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panose="02040503050406030204" pitchFamily="18" charset="0"/>
                              <a:cs typeface="Times New Roman" pitchFamily="18" charset="0"/>
                            </a:rPr>
                            <m:t>𝑖</m:t>
                          </m:r>
                          <m:r>
                            <a:rPr lang="en-IN" sz="2000" b="0" i="1" smtClean="0">
                              <a:solidFill>
                                <a:srgbClr val="0B5ED7"/>
                              </a:solidFill>
                              <a:latin typeface="Cambria Math" panose="02040503050406030204" pitchFamily="18" charset="0"/>
                              <a:cs typeface="Times New Roman" pitchFamily="18" charset="0"/>
                            </a:rPr>
                            <m:t>=1</m:t>
                          </m:r>
                        </m:sub>
                        <m:sup>
                          <m:r>
                            <a:rPr lang="en-IN" sz="2000" b="0" i="1" smtClean="0">
                              <a:solidFill>
                                <a:srgbClr val="0B5ED7"/>
                              </a:solidFill>
                              <a:latin typeface="Cambria Math" panose="02040503050406030204" pitchFamily="18" charset="0"/>
                              <a:cs typeface="Times New Roman" pitchFamily="18" charset="0"/>
                            </a:rPr>
                            <m:t>𝑘</m:t>
                          </m:r>
                        </m:sup>
                        <m:e>
                          <m:nary>
                            <m:naryPr>
                              <m:chr m:val="∑"/>
                              <m:supHide m:val="on"/>
                              <m:ctrlPr>
                                <a:rPr lang="en-US" sz="2000" i="1" smtClean="0">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den>
                              </m:f>
                              <m:sSup>
                                <m:sSupPr>
                                  <m:ctrlPr>
                                    <a:rPr lang="en-US" sz="2000" i="1" smtClean="0">
                                      <a:solidFill>
                                        <a:srgbClr val="0B5ED7"/>
                                      </a:solidFill>
                                      <a:latin typeface="Cambria Math" panose="02040503050406030204" pitchFamily="18" charset="0"/>
                                      <a:cs typeface="Times New Roman" pitchFamily="18" charset="0"/>
                                    </a:rPr>
                                  </m:ctrlPr>
                                </m:sSupPr>
                                <m:e>
                                  <m:d>
                                    <m:dPr>
                                      <m:ctrlPr>
                                        <a:rPr lang="en-US" sz="2000" i="1" smtClean="0">
                                          <a:solidFill>
                                            <a:srgbClr val="0B5ED7"/>
                                          </a:solidFill>
                                          <a:latin typeface="Cambria Math" panose="02040503050406030204" pitchFamily="18" charset="0"/>
                                          <a:cs typeface="Times New Roman" pitchFamily="18" charset="0"/>
                                        </a:rPr>
                                      </m:ctrlPr>
                                    </m:dPr>
                                    <m:e>
                                      <m:sSub>
                                        <m:sSubPr>
                                          <m:ctrlPr>
                                            <a:rPr lang="en-US"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𝑥</m:t>
                                      </m:r>
                                    </m:e>
                                  </m:d>
                                </m:e>
                                <m:sup>
                                  <m:r>
                                    <a:rPr lang="en-IN" sz="2000" b="0" i="1" smtClean="0">
                                      <a:solidFill>
                                        <a:srgbClr val="0B5ED7"/>
                                      </a:solidFill>
                                      <a:latin typeface="Cambria Math" panose="02040503050406030204" pitchFamily="18" charset="0"/>
                                      <a:cs typeface="Times New Roman" pitchFamily="18" charset="0"/>
                                    </a:rPr>
                                    <m:t>2</m:t>
                                  </m:r>
                                </m:sup>
                              </m:sSup>
                              <m:r>
                                <a:rPr lang="en-IN" sz="2000" b="0" i="1" smtClean="0">
                                  <a:solidFill>
                                    <a:srgbClr val="0B5ED7"/>
                                  </a:solidFill>
                                  <a:latin typeface="Cambria Math" panose="02040503050406030204" pitchFamily="18" charset="0"/>
                                  <a:cs typeface="Times New Roman" pitchFamily="18" charset="0"/>
                                </a:rPr>
                                <m:t>=0</m:t>
                              </m:r>
                            </m:e>
                          </m:nary>
                        </m:e>
                      </m:nary>
                    </m:oMath>
                  </m:oMathPara>
                </a14:m>
                <a:endParaRPr lang="en-US" sz="2000" dirty="0">
                  <a:solidFill>
                    <a:srgbClr val="0B5ED7"/>
                  </a:solidFill>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697431" cy="5311189"/>
              </a:xfrm>
              <a:blipFill rotWithShape="0">
                <a:blip r:embed="rId2"/>
                <a:stretch>
                  <a:fillRect l="-771" t="-689"/>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28</a:t>
            </a:fld>
            <a:endParaRPr lang="en-IN" dirty="0">
              <a:solidFill>
                <a:srgbClr val="04617B">
                  <a:shade val="90000"/>
                </a:srgbClr>
              </a:solidFill>
            </a:endParaRPr>
          </a:p>
        </p:txBody>
      </p:sp>
    </p:spTree>
    <p:extLst>
      <p:ext uri="{BB962C8B-B14F-4D97-AF65-F5344CB8AC3E}">
        <p14:creationId xmlns:p14="http://schemas.microsoft.com/office/powerpoint/2010/main" val="3390091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1036510"/>
                <a:ext cx="8569327" cy="4759099"/>
              </a:xfrm>
            </p:spPr>
            <p:txBody>
              <a:bodyPr>
                <a:noAutofit/>
              </a:bodyPr>
              <a:lstStyle/>
              <a:p>
                <a:pPr marL="0" indent="0" algn="just">
                  <a:buClr>
                    <a:srgbClr val="0B5ED7"/>
                  </a:buClr>
                  <a:buNone/>
                </a:pPr>
                <a:r>
                  <a:rPr lang="en-IN" sz="2000" dirty="0" smtClean="0">
                    <a:latin typeface="Times New Roman" pitchFamily="18" charset="0"/>
                    <a:cs typeface="Times New Roman" pitchFamily="18" charset="0"/>
                  </a:rPr>
                  <a:t>Or, </a:t>
                </a:r>
                <a:endParaRPr lang="en-IN" sz="2000" i="1" dirty="0" smtClean="0">
                  <a:latin typeface="Cambria Math" panose="02040503050406030204"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nary>
                        <m:naryPr>
                          <m:chr m:val="∑"/>
                          <m:supHide m:val="on"/>
                          <m:ctrlPr>
                            <a:rPr lang="en-IN" sz="2000" i="1" smtClean="0">
                              <a:solidFill>
                                <a:srgbClr val="0B5ED7"/>
                              </a:solidFill>
                              <a:latin typeface="Cambria Math" panose="02040503050406030204" pitchFamily="18" charset="0"/>
                              <a:cs typeface="Times New Roman" pitchFamily="18" charset="0"/>
                            </a:rPr>
                          </m:ctrlPr>
                        </m:naryPr>
                        <m:sub>
                          <m:r>
                            <m:rPr>
                              <m:brk m:alnAt="7"/>
                            </m:rP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sub>
                        <m:sup/>
                        <m:e>
                          <m:r>
                            <a:rPr lang="en-IN" sz="2000" b="0" i="1" smtClean="0">
                              <a:solidFill>
                                <a:srgbClr val="0B5ED7"/>
                              </a:solidFill>
                              <a:latin typeface="Cambria Math" panose="02040503050406030204" pitchFamily="18" charset="0"/>
                              <a:cs typeface="Times New Roman" pitchFamily="18" charset="0"/>
                            </a:rPr>
                            <m:t>2</m:t>
                          </m:r>
                          <m:d>
                            <m:dPr>
                              <m:ctrlPr>
                                <a:rPr lang="en-IN" sz="2000" i="1" smtClean="0">
                                  <a:solidFill>
                                    <a:srgbClr val="0B5ED7"/>
                                  </a:solidFill>
                                  <a:latin typeface="Cambria Math" panose="02040503050406030204" pitchFamily="18" charset="0"/>
                                  <a:cs typeface="Times New Roman" pitchFamily="18" charset="0"/>
                                </a:rPr>
                              </m:ctrlPr>
                            </m:dPr>
                            <m:e>
                              <m:sSub>
                                <m:sSubPr>
                                  <m:ctrlPr>
                                    <a:rPr lang="en-IN"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𝑥</m:t>
                              </m:r>
                            </m:e>
                          </m:d>
                          <m:r>
                            <a:rPr lang="en-IN" sz="2000" b="0" i="1" smtClean="0">
                              <a:solidFill>
                                <a:srgbClr val="0B5ED7"/>
                              </a:solidFill>
                              <a:latin typeface="Cambria Math" panose="02040503050406030204" pitchFamily="18" charset="0"/>
                              <a:cs typeface="Times New Roman" pitchFamily="18" charset="0"/>
                            </a:rPr>
                            <m:t>=0</m:t>
                          </m:r>
                        </m:e>
                      </m:nary>
                    </m:oMath>
                  </m:oMathPara>
                </a14:m>
                <a:endParaRPr lang="en-US" sz="2000" dirty="0" smtClean="0">
                  <a:solidFill>
                    <a:srgbClr val="0B5ED7"/>
                  </a:solidFill>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Or, </a:t>
                </a:r>
              </a:p>
              <a:p>
                <a:pPr marL="0" indent="0" algn="just">
                  <a:buNone/>
                </a:pPr>
                <a14:m>
                  <m:oMathPara xmlns:m="http://schemas.openxmlformats.org/officeDocument/2006/math">
                    <m:oMathParaPr>
                      <m:jc m:val="centerGroup"/>
                    </m:oMathParaPr>
                    <m:oMath xmlns:m="http://schemas.openxmlformats.org/officeDocument/2006/math">
                      <m:sSub>
                        <m:sSubPr>
                          <m:ctrlPr>
                            <a:rPr lang="en-US"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𝑛</m:t>
                          </m:r>
                        </m:e>
                        <m:sub>
                          <m:r>
                            <a:rPr lang="en-IN" sz="2000" b="0" i="1" smtClean="0">
                              <a:solidFill>
                                <a:srgbClr val="0B5ED7"/>
                              </a:solidFill>
                              <a:latin typeface="Cambria Math" panose="02040503050406030204" pitchFamily="18" charset="0"/>
                              <a:cs typeface="Times New Roman" pitchFamily="18" charset="0"/>
                            </a:rPr>
                            <m:t>𝑖</m:t>
                          </m:r>
                        </m:sub>
                      </m:sSub>
                      <m:sSub>
                        <m:sSubPr>
                          <m:ctrlPr>
                            <a:rPr lang="en-US" sz="2000" i="1" smtClean="0">
                              <a:solidFill>
                                <a:srgbClr val="0B5ED7"/>
                              </a:solidFill>
                              <a:latin typeface="Cambria Math" panose="02040503050406030204" pitchFamily="18" charset="0"/>
                              <a:cs typeface="Times New Roman" pitchFamily="18" charset="0"/>
                            </a:rPr>
                          </m:ctrlPr>
                        </m:sSubPr>
                        <m:e>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m:t>
                      </m:r>
                      <m:nary>
                        <m:naryPr>
                          <m:chr m:val="∑"/>
                          <m:supHide m:val="on"/>
                          <m:ctrlPr>
                            <a:rPr lang="en-IN" sz="2000" b="0" i="1" smtClean="0">
                              <a:solidFill>
                                <a:srgbClr val="0B5ED7"/>
                              </a:solidFill>
                              <a:latin typeface="Cambria Math" panose="02040503050406030204" pitchFamily="18" charset="0"/>
                              <a:cs typeface="Times New Roman" pitchFamily="18" charset="0"/>
                            </a:rPr>
                          </m:ctrlPr>
                        </m:naryPr>
                        <m:sub>
                          <m:r>
                            <m:rPr>
                              <m:brk m:alnAt="7"/>
                            </m:rPr>
                            <a:rPr lang="en-IN" sz="2000" i="1">
                              <a:solidFill>
                                <a:srgbClr val="0B5ED7"/>
                              </a:solidFill>
                              <a:latin typeface="Cambria Math" panose="02040503050406030204" pitchFamily="18" charset="0"/>
                              <a:cs typeface="Times New Roman" pitchFamily="18" charset="0"/>
                            </a:rPr>
                            <m:t>𝑥</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𝑖</m:t>
                              </m:r>
                            </m:sub>
                          </m:sSub>
                        </m:sub>
                        <m:sup/>
                        <m:e>
                          <m:r>
                            <a:rPr lang="en-IN" sz="2000" b="0" i="1" smtClean="0">
                              <a:solidFill>
                                <a:srgbClr val="0B5ED7"/>
                              </a:solidFill>
                              <a:latin typeface="Cambria Math" panose="02040503050406030204" pitchFamily="18" charset="0"/>
                              <a:cs typeface="Times New Roman" pitchFamily="18" charset="0"/>
                            </a:rPr>
                            <m:t>𝑥</m:t>
                          </m:r>
                        </m:e>
                      </m:nary>
                    </m:oMath>
                  </m:oMathPara>
                </a14:m>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Or, 				</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buClr>
                    <a:srgbClr val="0B5ED7"/>
                  </a:buClr>
                </a:pPr>
                <a:r>
                  <a:rPr lang="en-US" sz="2000" dirty="0" smtClean="0">
                    <a:latin typeface="Times New Roman" pitchFamily="18" charset="0"/>
                    <a:cs typeface="Times New Roman" pitchFamily="18" charset="0"/>
                  </a:rPr>
                  <a:t>Thus, </a:t>
                </a:r>
                <a:r>
                  <a:rPr lang="en-US" sz="2000" b="1" dirty="0" smtClean="0">
                    <a:solidFill>
                      <a:srgbClr val="0B5ED7"/>
                    </a:solidFill>
                    <a:latin typeface="Times New Roman" pitchFamily="18" charset="0"/>
                    <a:cs typeface="Times New Roman" pitchFamily="18" charset="0"/>
                  </a:rPr>
                  <a:t>the best centroid for minimizing SSE of a cluster is the mean of the objects in the cluster</a:t>
                </a:r>
                <a:r>
                  <a:rPr lang="en-US" sz="2000" dirty="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1036510"/>
                <a:ext cx="8569327" cy="4759099"/>
              </a:xfrm>
              <a:blipFill rotWithShape="0">
                <a:blip r:embed="rId2"/>
                <a:stretch>
                  <a:fillRect l="-783" t="-640" r="-783"/>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29</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3700732" y="3416060"/>
                <a:ext cx="2242868" cy="819510"/>
              </a:xfrm>
              <a:prstGeom prst="rect">
                <a:avLst/>
              </a:prstGeom>
              <a:noFill/>
              <a:ln w="31750">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𝑐</m:t>
                          </m:r>
                        </m:e>
                        <m:sub>
                          <m:r>
                            <a:rPr lang="en-IN" i="1">
                              <a:solidFill>
                                <a:srgbClr val="0B5ED7"/>
                              </a:solidFill>
                              <a:latin typeface="Cambria Math" panose="02040503050406030204" pitchFamily="18" charset="0"/>
                              <a:cs typeface="Times New Roman" pitchFamily="18" charset="0"/>
                            </a:rPr>
                            <m:t>𝑖</m:t>
                          </m:r>
                        </m:sub>
                      </m:sSub>
                      <m:r>
                        <a:rPr lang="en-IN" i="1">
                          <a:solidFill>
                            <a:srgbClr val="0B5ED7"/>
                          </a:solidFill>
                          <a:latin typeface="Cambria Math" panose="02040503050406030204" pitchFamily="18" charset="0"/>
                          <a:cs typeface="Times New Roman" pitchFamily="18" charset="0"/>
                        </a:rPr>
                        <m:t>=</m:t>
                      </m:r>
                      <m:f>
                        <m:fPr>
                          <m:ctrlPr>
                            <a:rPr lang="en-IN" i="1">
                              <a:solidFill>
                                <a:srgbClr val="0B5ED7"/>
                              </a:solidFill>
                              <a:latin typeface="Cambria Math" panose="02040503050406030204" pitchFamily="18" charset="0"/>
                              <a:cs typeface="Times New Roman" pitchFamily="18" charset="0"/>
                            </a:rPr>
                          </m:ctrlPr>
                        </m:fPr>
                        <m:num>
                          <m:r>
                            <a:rPr lang="en-IN" i="1">
                              <a:solidFill>
                                <a:srgbClr val="0B5ED7"/>
                              </a:solidFill>
                              <a:latin typeface="Cambria Math" panose="02040503050406030204" pitchFamily="18" charset="0"/>
                              <a:cs typeface="Times New Roman" pitchFamily="18" charset="0"/>
                            </a:rPr>
                            <m:t>1</m:t>
                          </m:r>
                        </m:num>
                        <m:den>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𝑛</m:t>
                              </m:r>
                            </m:e>
                            <m:sub>
                              <m:r>
                                <a:rPr lang="en-IN" i="1">
                                  <a:solidFill>
                                    <a:srgbClr val="0B5ED7"/>
                                  </a:solidFill>
                                  <a:latin typeface="Cambria Math" panose="02040503050406030204" pitchFamily="18" charset="0"/>
                                  <a:cs typeface="Times New Roman" pitchFamily="18" charset="0"/>
                                </a:rPr>
                                <m:t>𝑖</m:t>
                              </m:r>
                            </m:sub>
                          </m:sSub>
                        </m:den>
                      </m:f>
                      <m:nary>
                        <m:naryPr>
                          <m:chr m:val="∑"/>
                          <m:supHide m:val="on"/>
                          <m:ctrlPr>
                            <a:rPr lang="en-IN" i="1">
                              <a:solidFill>
                                <a:srgbClr val="0B5ED7"/>
                              </a:solidFill>
                              <a:latin typeface="Cambria Math" panose="02040503050406030204" pitchFamily="18" charset="0"/>
                              <a:cs typeface="Times New Roman" pitchFamily="18" charset="0"/>
                            </a:rPr>
                          </m:ctrlPr>
                        </m:naryPr>
                        <m:sub>
                          <m:r>
                            <m:rPr>
                              <m:brk m:alnAt="7"/>
                            </m:rPr>
                            <a:rPr lang="en-IN" i="1">
                              <a:solidFill>
                                <a:srgbClr val="0B5ED7"/>
                              </a:solidFill>
                              <a:latin typeface="Cambria Math" panose="02040503050406030204" pitchFamily="18" charset="0"/>
                              <a:cs typeface="Times New Roman" pitchFamily="18" charset="0"/>
                            </a:rPr>
                            <m:t>𝑥</m:t>
                          </m:r>
                          <m:r>
                            <a:rPr lang="en-IN" i="1">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i="1">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b="1" i="1">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i="1">
                                  <a:solidFill>
                                    <a:srgbClr val="0B5ED7"/>
                                  </a:solidFill>
                                  <a:latin typeface="Cambria Math" panose="02040503050406030204" pitchFamily="18" charset="0"/>
                                  <a:ea typeface="Cambria Math" panose="02040503050406030204" pitchFamily="18" charset="0"/>
                                  <a:cs typeface="Times New Roman" pitchFamily="18" charset="0"/>
                                </a:rPr>
                                <m:t>𝑖</m:t>
                              </m:r>
                            </m:sub>
                          </m:sSub>
                        </m:sub>
                        <m:sup/>
                        <m:e>
                          <m:r>
                            <a:rPr lang="en-IN" i="1">
                              <a:solidFill>
                                <a:srgbClr val="0B5ED7"/>
                              </a:solidFill>
                              <a:latin typeface="Cambria Math" panose="02040503050406030204" pitchFamily="18" charset="0"/>
                              <a:cs typeface="Times New Roman" pitchFamily="18" charset="0"/>
                            </a:rPr>
                            <m:t>𝑥</m:t>
                          </m:r>
                        </m:e>
                      </m:nary>
                    </m:oMath>
                  </m:oMathPara>
                </a14:m>
                <a:endParaRPr lang="en-IN" dirty="0">
                  <a:solidFill>
                    <a:srgbClr val="0B5ED7"/>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3700732" y="3416060"/>
                <a:ext cx="2242868" cy="819510"/>
              </a:xfrm>
              <a:prstGeom prst="rect">
                <a:avLst/>
              </a:prstGeom>
              <a:blipFill rotWithShape="0">
                <a:blip r:embed="rId3"/>
                <a:stretch>
                  <a:fillRect/>
                </a:stretch>
              </a:blipFill>
              <a:ln w="31750">
                <a:solidFill>
                  <a:srgbClr val="A50021"/>
                </a:solidFill>
              </a:ln>
            </p:spPr>
            <p:txBody>
              <a:bodyPr/>
              <a:lstStyle/>
              <a:p>
                <a:r>
                  <a:rPr lang="en-IN">
                    <a:noFill/>
                  </a:rPr>
                  <a:t> </a:t>
                </a:r>
              </a:p>
            </p:txBody>
          </p:sp>
        </mc:Fallback>
      </mc:AlternateContent>
      <p:sp>
        <p:nvSpPr>
          <p:cNvPr id="8"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2965416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586740"/>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Clustering techniques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643379"/>
            <a:ext cx="8501751" cy="4389120"/>
          </a:xfrm>
        </p:spPr>
        <p:txBody>
          <a:bodyPr>
            <a:noAutofit/>
          </a:bodyPr>
          <a:lstStyle/>
          <a:p>
            <a:pPr algn="just"/>
            <a:r>
              <a:rPr lang="en-US" sz="2000" dirty="0" smtClean="0">
                <a:latin typeface="Times New Roman" pitchFamily="18" charset="0"/>
                <a:cs typeface="Times New Roman" pitchFamily="18" charset="0"/>
              </a:rPr>
              <a:t>Clustering has been studied extensively for more than </a:t>
            </a:r>
            <a:r>
              <a:rPr lang="en-US" sz="2000" dirty="0">
                <a:latin typeface="Times New Roman" pitchFamily="18" charset="0"/>
                <a:cs typeface="Times New Roman" pitchFamily="18" charset="0"/>
              </a:rPr>
              <a:t>4</a:t>
            </a:r>
            <a:r>
              <a:rPr lang="en-US" sz="2000" dirty="0" smtClean="0">
                <a:latin typeface="Times New Roman" pitchFamily="18" charset="0"/>
                <a:cs typeface="Times New Roman" pitchFamily="18" charset="0"/>
              </a:rPr>
              <a:t>0 years and across many disciplines due to its broad applications.</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As a result, many clustering techniques have been reported in the literature.</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Let us categorize the clustering methods. In fact, it is difficult to provide a crisp categorization because many techniques overlap to each other in terms of clustering paradigms or features.</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 broad taxonomy of existing clustering methods is shown in Fig. 16.1.</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It is not possible to cover all the techniques in this lecture series. We emphasize on major techniques belong to partitioning and hierarchical algorithms.</a:t>
            </a:r>
          </a:p>
          <a:p>
            <a:pPr marL="393192" lvl="1" indent="0">
              <a:buNone/>
            </a:pPr>
            <a:endParaRPr lang="en-US" sz="8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Tree>
    <p:extLst>
      <p:ext uri="{BB962C8B-B14F-4D97-AF65-F5344CB8AC3E}">
        <p14:creationId xmlns:p14="http://schemas.microsoft.com/office/powerpoint/2010/main" val="24788281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697431" cy="5311189"/>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Case 2: SAE</a:t>
                </a:r>
                <a:endParaRPr lang="en-US" sz="2000" dirty="0">
                  <a:solidFill>
                    <a:srgbClr val="800000"/>
                  </a:solidFill>
                  <a:cs typeface="Times New Roman" pitchFamily="18" charset="0"/>
                </a:endParaRPr>
              </a:p>
              <a:p>
                <a:pPr marL="0" indent="0" algn="just">
                  <a:buNone/>
                </a:pPr>
                <a:r>
                  <a:rPr lang="en-US" sz="2000" dirty="0" smtClean="0">
                    <a:latin typeface="Times New Roman" pitchFamily="18" charset="0"/>
                    <a:cs typeface="Times New Roman" pitchFamily="18" charset="0"/>
                  </a:rPr>
                  <a:t>We know,</a:t>
                </a:r>
              </a:p>
              <a:p>
                <a:pPr marL="0" indent="0">
                  <a:buNone/>
                </a:pPr>
                <a14:m>
                  <m:oMathPara xmlns:m="http://schemas.openxmlformats.org/officeDocument/2006/math">
                    <m:oMathParaPr>
                      <m:jc m:val="centerGroup"/>
                    </m:oMathParaPr>
                    <m:oMath xmlns:m="http://schemas.openxmlformats.org/officeDocument/2006/math">
                      <m:r>
                        <a:rPr lang="en-IN" sz="2000" i="1">
                          <a:solidFill>
                            <a:srgbClr val="0B5ED7"/>
                          </a:solidFill>
                          <a:latin typeface="Cambria Math"/>
                          <a:cs typeface="Times New Roman" pitchFamily="18" charset="0"/>
                        </a:rPr>
                        <m:t>𝑆𝐴𝐸</m:t>
                      </m:r>
                      <m:r>
                        <a:rPr lang="en-IN" sz="2000" i="1">
                          <a:solidFill>
                            <a:srgbClr val="0B5ED7"/>
                          </a:solidFill>
                          <a:latin typeface="Cambria Math"/>
                          <a:cs typeface="Times New Roman" pitchFamily="18" charset="0"/>
                        </a:rPr>
                        <m:t>=</m:t>
                      </m:r>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begChr m:val="|"/>
                                      <m:endChr m:val="|"/>
                                      <m:ctrlPr>
                                        <a:rPr lang="en-IN" sz="2000" i="1">
                                          <a:solidFill>
                                            <a:srgbClr val="0B5ED7"/>
                                          </a:solidFill>
                                          <a:latin typeface="Cambria Math" panose="02040503050406030204" pitchFamily="18" charset="0"/>
                                          <a:cs typeface="Times New Roman" pitchFamily="18" charset="0"/>
                                        </a:rPr>
                                      </m:ctrlPr>
                                    </m:dPr>
                                    <m:e>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a:cs typeface="Times New Roman" pitchFamily="18" charset="0"/>
                                            </a:rPr>
                                            <m:t>𝑐</m:t>
                                          </m:r>
                                        </m:e>
                                        <m:sub>
                                          <m:r>
                                            <a:rPr lang="en-IN" sz="2000" i="1">
                                              <a:solidFill>
                                                <a:srgbClr val="0B5ED7"/>
                                              </a:solidFill>
                                              <a:latin typeface="Cambria Math"/>
                                              <a:cs typeface="Times New Roman" pitchFamily="18" charset="0"/>
                                            </a:rPr>
                                            <m:t>𝑖</m:t>
                                          </m:r>
                                        </m:sub>
                                      </m:sSub>
                                      <m:r>
                                        <a:rPr lang="en-IN" sz="2000" i="1">
                                          <a:solidFill>
                                            <a:srgbClr val="0B5ED7"/>
                                          </a:solidFill>
                                          <a:latin typeface="Cambria Math"/>
                                          <a:cs typeface="Times New Roman" pitchFamily="18" charset="0"/>
                                        </a:rPr>
                                        <m:t>−</m:t>
                                      </m:r>
                                      <m:r>
                                        <a:rPr lang="en-IN" sz="2000" i="1">
                                          <a:solidFill>
                                            <a:srgbClr val="0B5ED7"/>
                                          </a:solidFill>
                                          <a:latin typeface="Cambria Math"/>
                                          <a:cs typeface="Times New Roman" pitchFamily="18" charset="0"/>
                                        </a:rPr>
                                        <m:t>𝑥</m:t>
                                      </m:r>
                                    </m:e>
                                  </m:d>
                                </m:e>
                                <m:sup/>
                              </m:sSup>
                            </m:e>
                          </m:nary>
                        </m:e>
                      </m:nary>
                    </m:oMath>
                  </m:oMathPara>
                </a14:m>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To minimize SAE means, </a:t>
                </a:r>
                <a14:m>
                  <m:oMath xmlns:m="http://schemas.openxmlformats.org/officeDocument/2006/math">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𝑆𝐴𝐸</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sSub>
                          <m:sSubPr>
                            <m:ctrlPr>
                              <a:rPr lang="en-US" sz="2000" i="1" smtClean="0">
                                <a:solidFill>
                                  <a:srgbClr val="0B5ED7"/>
                                </a:solidFill>
                                <a:latin typeface="Cambria Math" panose="02040503050406030204" pitchFamily="18" charset="0"/>
                                <a:cs typeface="Times New Roman" pitchFamily="18" charset="0"/>
                              </a:rPr>
                            </m:ctrlPr>
                          </m:sSubPr>
                          <m:e>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den>
                    </m:f>
                    <m:r>
                      <a:rPr lang="en-IN" sz="2000" b="0" i="1" smtClean="0">
                        <a:solidFill>
                          <a:srgbClr val="0B5ED7"/>
                        </a:solidFill>
                        <a:latin typeface="Cambria Math" panose="02040503050406030204" pitchFamily="18" charset="0"/>
                        <a:cs typeface="Times New Roman" pitchFamily="18" charset="0"/>
                      </a:rPr>
                      <m:t>=0</m:t>
                    </m:r>
                  </m:oMath>
                </a14:m>
                <a:endParaRPr lang="en-US" sz="2000" dirty="0" smtClean="0">
                  <a:solidFill>
                    <a:srgbClr val="0B5ED7"/>
                  </a:solidFill>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Thus, </a:t>
                </a:r>
                <a:r>
                  <a:rPr lang="en-US" sz="2000" dirty="0">
                    <a:solidFill>
                      <a:srgbClr val="0B5ED7"/>
                    </a:solidFill>
                    <a:latin typeface="Times New Roman" pitchFamily="18" charset="0"/>
                    <a:cs typeface="Times New Roman" pitchFamily="18" charset="0"/>
                  </a:rPr>
                  <a:t>	</a:t>
                </a:r>
                <a:r>
                  <a:rPr lang="en-US" sz="2000" dirty="0" smtClean="0">
                    <a:solidFill>
                      <a:srgbClr val="0B5ED7"/>
                    </a:solidFill>
                    <a:latin typeface="Times New Roman" pitchFamily="18" charset="0"/>
                    <a:cs typeface="Times New Roman" pitchFamily="18" charset="0"/>
                  </a:rPr>
                  <a:t>		</a:t>
                </a:r>
              </a:p>
              <a:p>
                <a:pPr marL="0" indent="0" algn="just">
                  <a:buNone/>
                </a:pPr>
                <a:r>
                  <a:rPr lang="en-US" sz="2000" i="1" dirty="0" smtClean="0">
                    <a:solidFill>
                      <a:srgbClr val="0B5ED7"/>
                    </a:solidFill>
                    <a:latin typeface="Times New Roman" pitchFamily="18" charset="0"/>
                    <a:cs typeface="Times New Roman" pitchFamily="18" charset="0"/>
                  </a:rPr>
                  <a:t>			</a:t>
                </a:r>
                <a14:m>
                  <m:oMath xmlns:m="http://schemas.openxmlformats.org/officeDocument/2006/math">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den>
                    </m:f>
                    <m:d>
                      <m:dPr>
                        <m:ctrlPr>
                          <a:rPr lang="en-IN" sz="2000" b="0" i="1" smtClean="0">
                            <a:solidFill>
                              <a:srgbClr val="0B5ED7"/>
                            </a:solidFill>
                            <a:latin typeface="Cambria Math" panose="02040503050406030204" pitchFamily="18" charset="0"/>
                            <a:cs typeface="Times New Roman" pitchFamily="18" charset="0"/>
                          </a:rPr>
                        </m:ctrlPr>
                      </m:dPr>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𝑖</m:t>
                            </m:r>
                            <m:r>
                              <a:rPr lang="en-IN" sz="2000" i="1">
                                <a:solidFill>
                                  <a:srgbClr val="0B5ED7"/>
                                </a:solidFill>
                                <a:latin typeface="Cambria Math"/>
                                <a:cs typeface="Times New Roman" pitchFamily="18" charset="0"/>
                              </a:rPr>
                              <m:t>=1</m:t>
                            </m:r>
                          </m:sub>
                          <m:sup>
                            <m:r>
                              <a:rPr lang="en-IN" sz="2000" i="1">
                                <a:solidFill>
                                  <a:srgbClr val="0B5ED7"/>
                                </a:solidFill>
                                <a:latin typeface="Cambria Math"/>
                                <a:cs typeface="Times New Roman" pitchFamily="18" charset="0"/>
                              </a:rPr>
                              <m:t>𝑘</m:t>
                            </m:r>
                          </m:sup>
                          <m:e>
                            <m:nary>
                              <m:naryPr>
                                <m:chr m:val="∑"/>
                                <m:ctrlPr>
                                  <a:rPr lang="en-IN" sz="2000" i="1">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sSup>
                                  <m:sSupPr>
                                    <m:ctrlPr>
                                      <a:rPr lang="en-IN" sz="2000" i="1">
                                        <a:solidFill>
                                          <a:srgbClr val="0B5ED7"/>
                                        </a:solidFill>
                                        <a:latin typeface="Cambria Math" panose="02040503050406030204" pitchFamily="18" charset="0"/>
                                        <a:cs typeface="Times New Roman" pitchFamily="18" charset="0"/>
                                      </a:rPr>
                                    </m:ctrlPr>
                                  </m:sSupPr>
                                  <m:e>
                                    <m:d>
                                      <m:dPr>
                                        <m:begChr m:val="|"/>
                                        <m:endChr m:val="|"/>
                                        <m:ctrlPr>
                                          <a:rPr lang="en-IN" sz="2000" i="1">
                                            <a:solidFill>
                                              <a:srgbClr val="0B5ED7"/>
                                            </a:solidFill>
                                            <a:latin typeface="Cambria Math" panose="02040503050406030204" pitchFamily="18" charset="0"/>
                                            <a:cs typeface="Times New Roman" pitchFamily="18" charset="0"/>
                                          </a:rPr>
                                        </m:ctrlPr>
                                      </m:dPr>
                                      <m:e>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a:cs typeface="Times New Roman" pitchFamily="18" charset="0"/>
                                              </a:rPr>
                                              <m:t>𝑐</m:t>
                                            </m:r>
                                          </m:e>
                                          <m:sub>
                                            <m:r>
                                              <a:rPr lang="en-IN" sz="2000" i="1">
                                                <a:solidFill>
                                                  <a:srgbClr val="0B5ED7"/>
                                                </a:solidFill>
                                                <a:latin typeface="Cambria Math"/>
                                                <a:cs typeface="Times New Roman" pitchFamily="18" charset="0"/>
                                              </a:rPr>
                                              <m:t>𝑖</m:t>
                                            </m:r>
                                          </m:sub>
                                        </m:sSub>
                                        <m:r>
                                          <a:rPr lang="en-IN" sz="2000" i="1">
                                            <a:solidFill>
                                              <a:srgbClr val="0B5ED7"/>
                                            </a:solidFill>
                                            <a:latin typeface="Cambria Math"/>
                                            <a:cs typeface="Times New Roman" pitchFamily="18" charset="0"/>
                                          </a:rPr>
                                          <m:t>−</m:t>
                                        </m:r>
                                        <m:r>
                                          <a:rPr lang="en-IN" sz="2000" i="1">
                                            <a:solidFill>
                                              <a:srgbClr val="0B5ED7"/>
                                            </a:solidFill>
                                            <a:latin typeface="Cambria Math"/>
                                            <a:cs typeface="Times New Roman" pitchFamily="18" charset="0"/>
                                          </a:rPr>
                                          <m:t>𝑥</m:t>
                                        </m:r>
                                      </m:e>
                                    </m:d>
                                  </m:e>
                                  <m:sup/>
                                </m:sSup>
                              </m:e>
                            </m:nary>
                          </m:e>
                        </m:nary>
                      </m:e>
                    </m:d>
                    <m:r>
                      <a:rPr lang="en-IN" sz="2000" b="0" i="1" smtClean="0">
                        <a:solidFill>
                          <a:srgbClr val="0B5ED7"/>
                        </a:solidFill>
                        <a:latin typeface="Cambria Math" panose="02040503050406030204" pitchFamily="18" charset="0"/>
                        <a:cs typeface="Times New Roman" pitchFamily="18" charset="0"/>
                      </a:rPr>
                      <m:t>=0</m:t>
                    </m:r>
                  </m:oMath>
                </a14:m>
                <a:r>
                  <a:rPr lang="en-US" sz="2000" dirty="0" smtClean="0">
                    <a:solidFill>
                      <a:srgbClr val="0B5ED7"/>
                    </a:solidFill>
                    <a:latin typeface="Times New Roman" pitchFamily="18" charset="0"/>
                    <a:cs typeface="Times New Roman" pitchFamily="18" charset="0"/>
                  </a:rPr>
                  <a:t> </a:t>
                </a:r>
              </a:p>
              <a:p>
                <a:pPr marL="0" indent="0" algn="just">
                  <a:buNone/>
                </a:pPr>
                <a:endParaRPr lang="en-US" sz="2000" dirty="0">
                  <a:solidFill>
                    <a:srgbClr val="0B5ED7"/>
                  </a:solidFill>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Or, </a:t>
                </a:r>
                <a:r>
                  <a:rPr lang="en-US" sz="2000" dirty="0" smtClean="0">
                    <a:solidFill>
                      <a:srgbClr val="0B5ED7"/>
                    </a:solidFill>
                    <a:latin typeface="Times New Roman" pitchFamily="18" charset="0"/>
                    <a:cs typeface="Times New Roman" pitchFamily="18" charset="0"/>
                  </a:rPr>
                  <a:t>			</a:t>
                </a:r>
              </a:p>
              <a:p>
                <a:pPr marL="0" indent="0" algn="just">
                  <a:buNone/>
                </a:pPr>
                <a14:m>
                  <m:oMathPara xmlns:m="http://schemas.openxmlformats.org/officeDocument/2006/math">
                    <m:oMathParaPr>
                      <m:jc m:val="centerGroup"/>
                    </m:oMathParaPr>
                    <m:oMath xmlns:m="http://schemas.openxmlformats.org/officeDocument/2006/math">
                      <m:nary>
                        <m:naryPr>
                          <m:chr m:val="∑"/>
                          <m:ctrlPr>
                            <a:rPr lang="en-US" sz="200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panose="02040503050406030204" pitchFamily="18" charset="0"/>
                              <a:cs typeface="Times New Roman" pitchFamily="18" charset="0"/>
                            </a:rPr>
                            <m:t>𝑖</m:t>
                          </m:r>
                          <m:r>
                            <a:rPr lang="en-IN" sz="2000" b="0" i="1" smtClean="0">
                              <a:solidFill>
                                <a:srgbClr val="0B5ED7"/>
                              </a:solidFill>
                              <a:latin typeface="Cambria Math" panose="02040503050406030204" pitchFamily="18" charset="0"/>
                              <a:cs typeface="Times New Roman" pitchFamily="18" charset="0"/>
                            </a:rPr>
                            <m:t>=1</m:t>
                          </m:r>
                        </m:sub>
                        <m:sup>
                          <m:r>
                            <a:rPr lang="en-IN" sz="2000" b="0" i="1" smtClean="0">
                              <a:solidFill>
                                <a:srgbClr val="0B5ED7"/>
                              </a:solidFill>
                              <a:latin typeface="Cambria Math" panose="02040503050406030204" pitchFamily="18" charset="0"/>
                              <a:cs typeface="Times New Roman" pitchFamily="18" charset="0"/>
                            </a:rPr>
                            <m:t>𝑘</m:t>
                          </m:r>
                        </m:sup>
                        <m:e>
                          <m:nary>
                            <m:naryPr>
                              <m:chr m:val="∑"/>
                              <m:supHide m:val="on"/>
                              <m:ctrlPr>
                                <a:rPr lang="en-US" sz="2000" i="1" smtClean="0">
                                  <a:solidFill>
                                    <a:srgbClr val="0B5ED7"/>
                                  </a:solidFill>
                                  <a:latin typeface="Cambria Math" panose="02040503050406030204" pitchFamily="18" charset="0"/>
                                  <a:cs typeface="Times New Roman" pitchFamily="18" charset="0"/>
                                </a:rPr>
                              </m:ctrlPr>
                            </m:naryPr>
                            <m:sub>
                              <m:r>
                                <m:rPr>
                                  <m:brk m:alnAt="23"/>
                                </m:rPr>
                                <a:rPr lang="en-IN" sz="2000" i="1">
                                  <a:solidFill>
                                    <a:srgbClr val="0B5ED7"/>
                                  </a:solidFill>
                                  <a:latin typeface="Cambria Math"/>
                                  <a:cs typeface="Times New Roman" pitchFamily="18" charset="0"/>
                                </a:rPr>
                                <m:t>𝑥</m:t>
                              </m:r>
                              <m:r>
                                <a:rPr lang="en-IN" sz="2000" i="1">
                                  <a:solidFill>
                                    <a:srgbClr val="0B5ED7"/>
                                  </a:solidFill>
                                  <a:latin typeface="Cambria Math"/>
                                  <a:ea typeface="Cambria Math"/>
                                  <a:cs typeface="Times New Roman" pitchFamily="18" charset="0"/>
                                </a:rPr>
                                <m:t>∈</m:t>
                              </m:r>
                              <m:sSub>
                                <m:sSubPr>
                                  <m:ctrlPr>
                                    <a:rPr lang="en-IN" sz="2000" i="1">
                                      <a:solidFill>
                                        <a:srgbClr val="0B5ED7"/>
                                      </a:solidFill>
                                      <a:latin typeface="Cambria Math" panose="02040503050406030204" pitchFamily="18" charset="0"/>
                                      <a:ea typeface="Cambria Math"/>
                                      <a:cs typeface="Times New Roman" pitchFamily="18" charset="0"/>
                                    </a:rPr>
                                  </m:ctrlPr>
                                </m:sSubPr>
                                <m:e>
                                  <m:r>
                                    <a:rPr lang="en-IN" sz="2000" b="1" i="1" smtClean="0">
                                      <a:solidFill>
                                        <a:srgbClr val="0B5ED7"/>
                                      </a:solidFill>
                                      <a:latin typeface="Cambria Math" panose="02040503050406030204" pitchFamily="18" charset="0"/>
                                      <a:ea typeface="Cambria Math"/>
                                      <a:cs typeface="Times New Roman" pitchFamily="18" charset="0"/>
                                    </a:rPr>
                                    <m:t>𝑪</m:t>
                                  </m:r>
                                </m:e>
                                <m:sub>
                                  <m:r>
                                    <a:rPr lang="en-IN" sz="2000" i="1">
                                      <a:solidFill>
                                        <a:srgbClr val="0B5ED7"/>
                                      </a:solidFill>
                                      <a:latin typeface="Cambria Math"/>
                                      <a:ea typeface="Cambria Math"/>
                                      <a:cs typeface="Times New Roman" pitchFamily="18" charset="0"/>
                                    </a:rPr>
                                    <m:t>𝑖</m:t>
                                  </m:r>
                                </m:sub>
                              </m:sSub>
                            </m:sub>
                            <m:sup/>
                            <m:e>
                              <m:f>
                                <m:fPr>
                                  <m:ctrlPr>
                                    <a:rPr lang="en-US" sz="2000" i="1" smtClean="0">
                                      <a:solidFill>
                                        <a:srgbClr val="0B5ED7"/>
                                      </a:solidFill>
                                      <a:latin typeface="Cambria Math" panose="02040503050406030204" pitchFamily="18" charset="0"/>
                                      <a:cs typeface="Times New Roman" pitchFamily="18" charset="0"/>
                                    </a:rPr>
                                  </m:ctrlPr>
                                </m:fPr>
                                <m:num>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den>
                              </m:f>
                              <m:d>
                                <m:dPr>
                                  <m:begChr m:val="|"/>
                                  <m:endChr m:val="|"/>
                                  <m:ctrlPr>
                                    <a:rPr lang="en-IN" sz="2000" i="1">
                                      <a:solidFill>
                                        <a:srgbClr val="0B5ED7"/>
                                      </a:solidFill>
                                      <a:latin typeface="Cambria Math" panose="02040503050406030204" pitchFamily="18" charset="0"/>
                                      <a:cs typeface="Times New Roman" pitchFamily="18" charset="0"/>
                                    </a:rPr>
                                  </m:ctrlPr>
                                </m:dPr>
                                <m:e>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a:cs typeface="Times New Roman" pitchFamily="18" charset="0"/>
                                        </a:rPr>
                                        <m:t>𝑐</m:t>
                                      </m:r>
                                    </m:e>
                                    <m:sub>
                                      <m:r>
                                        <a:rPr lang="en-IN" sz="2000" i="1">
                                          <a:solidFill>
                                            <a:srgbClr val="0B5ED7"/>
                                          </a:solidFill>
                                          <a:latin typeface="Cambria Math"/>
                                          <a:cs typeface="Times New Roman" pitchFamily="18" charset="0"/>
                                        </a:rPr>
                                        <m:t>𝑖</m:t>
                                      </m:r>
                                    </m:sub>
                                  </m:sSub>
                                  <m:r>
                                    <a:rPr lang="en-IN" sz="2000" i="1">
                                      <a:solidFill>
                                        <a:srgbClr val="0B5ED7"/>
                                      </a:solidFill>
                                      <a:latin typeface="Cambria Math"/>
                                      <a:cs typeface="Times New Roman" pitchFamily="18" charset="0"/>
                                    </a:rPr>
                                    <m:t>−</m:t>
                                  </m:r>
                                  <m:r>
                                    <a:rPr lang="en-IN" sz="2000" i="1">
                                      <a:solidFill>
                                        <a:srgbClr val="0B5ED7"/>
                                      </a:solidFill>
                                      <a:latin typeface="Cambria Math"/>
                                      <a:cs typeface="Times New Roman" pitchFamily="18" charset="0"/>
                                    </a:rPr>
                                    <m:t>𝑥</m:t>
                                  </m:r>
                                </m:e>
                              </m:d>
                              <m:r>
                                <a:rPr lang="en-IN" sz="2000" b="0" i="1" smtClean="0">
                                  <a:solidFill>
                                    <a:srgbClr val="0B5ED7"/>
                                  </a:solidFill>
                                  <a:latin typeface="Cambria Math" panose="02040503050406030204" pitchFamily="18" charset="0"/>
                                  <a:cs typeface="Times New Roman" pitchFamily="18" charset="0"/>
                                </a:rPr>
                                <m:t>=0</m:t>
                              </m:r>
                            </m:e>
                          </m:nary>
                        </m:e>
                      </m:nary>
                    </m:oMath>
                  </m:oMathPara>
                </a14:m>
                <a:endParaRPr lang="en-US" sz="2000" dirty="0">
                  <a:solidFill>
                    <a:srgbClr val="0B5ED7"/>
                  </a:solidFill>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697431" cy="5311189"/>
              </a:xfrm>
              <a:blipFill rotWithShape="0">
                <a:blip r:embed="rId2"/>
                <a:stretch>
                  <a:fillRect l="-771" t="-689"/>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30</a:t>
            </a:fld>
            <a:endParaRPr lang="en-IN" dirty="0">
              <a:solidFill>
                <a:srgbClr val="04617B">
                  <a:shade val="90000"/>
                </a:srgbClr>
              </a:solidFill>
            </a:endParaRPr>
          </a:p>
        </p:txBody>
      </p:sp>
      <p:sp>
        <p:nvSpPr>
          <p:cNvPr id="7"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73665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569327" cy="3430631"/>
              </a:xfrm>
            </p:spPr>
            <p:txBody>
              <a:bodyPr>
                <a:noAutofit/>
              </a:bodyPr>
              <a:lstStyle/>
              <a:p>
                <a:pPr marL="0" indent="0" algn="just">
                  <a:buClr>
                    <a:srgbClr val="0B5ED7"/>
                  </a:buClr>
                  <a:buNone/>
                </a:pPr>
                <a:r>
                  <a:rPr lang="en-IN" sz="2000" dirty="0" smtClean="0">
                    <a:latin typeface="Times New Roman" pitchFamily="18" charset="0"/>
                    <a:cs typeface="Times New Roman" pitchFamily="18" charset="0"/>
                  </a:rPr>
                  <a:t>Or, </a:t>
                </a:r>
                <a:endParaRPr lang="en-IN" sz="2000" i="1" dirty="0" smtClean="0">
                  <a:latin typeface="Cambria Math" panose="02040503050406030204"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nary>
                        <m:naryPr>
                          <m:chr m:val="∑"/>
                          <m:supHide m:val="on"/>
                          <m:ctrlPr>
                            <a:rPr lang="en-IN" sz="2000" i="1" smtClean="0">
                              <a:solidFill>
                                <a:srgbClr val="0B5ED7"/>
                              </a:solidFill>
                              <a:latin typeface="Cambria Math" panose="02040503050406030204" pitchFamily="18" charset="0"/>
                              <a:cs typeface="Times New Roman" pitchFamily="18" charset="0"/>
                            </a:rPr>
                          </m:ctrlPr>
                        </m:naryPr>
                        <m:sub>
                          <m:r>
                            <m:rPr>
                              <m:brk m:alnAt="7"/>
                            </m:rP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sub>
                        <m:sup/>
                        <m:e>
                          <m:d>
                            <m:dPr>
                              <m:begChr m:val="{"/>
                              <m:endChr m:val="}"/>
                              <m:ctrlPr>
                                <a:rPr lang="en-IN" sz="2000" i="1" smtClean="0">
                                  <a:solidFill>
                                    <a:srgbClr val="0B5ED7"/>
                                  </a:solidFill>
                                  <a:latin typeface="Cambria Math" panose="02040503050406030204" pitchFamily="18" charset="0"/>
                                  <a:cs typeface="Times New Roman" pitchFamily="18" charset="0"/>
                                </a:rPr>
                              </m:ctrlPr>
                            </m:dPr>
                            <m:e>
                              <m:sSub>
                                <m:sSubPr>
                                  <m:ctrlPr>
                                    <a:rPr lang="en-IN" sz="2000" i="1" smtClean="0">
                                      <a:solidFill>
                                        <a:srgbClr val="0B5ED7"/>
                                      </a:solidFill>
                                      <a:latin typeface="Cambria Math" panose="02040503050406030204" pitchFamily="18" charset="0"/>
                                      <a:cs typeface="Times New Roman" pitchFamily="18" charset="0"/>
                                    </a:rPr>
                                  </m:ctrlPr>
                                </m:sSubPr>
                                <m:e>
                                  <m:d>
                                    <m:dPr>
                                      <m:begChr m:val=""/>
                                      <m:endChr m:val="|"/>
                                      <m:ctrlPr>
                                        <a:rPr lang="en-IN" sz="2000" i="1" smtClean="0">
                                          <a:solidFill>
                                            <a:srgbClr val="0B5ED7"/>
                                          </a:solidFill>
                                          <a:latin typeface="Cambria Math" panose="02040503050406030204" pitchFamily="18" charset="0"/>
                                          <a:cs typeface="Times New Roman" pitchFamily="18" charset="0"/>
                                        </a:rPr>
                                      </m:ctrlPr>
                                    </m:dPr>
                                    <m:e>
                                      <m:d>
                                        <m:dPr>
                                          <m:ctrlPr>
                                            <a:rPr lang="en-IN" sz="200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e>
                                      </m:d>
                                    </m:e>
                                  </m:d>
                                </m:e>
                                <m:sub>
                                  <m:r>
                                    <a:rPr lang="en-IN" sz="2000" b="0" i="1" smtClean="0">
                                      <a:solidFill>
                                        <a:srgbClr val="0B5ED7"/>
                                      </a:solidFill>
                                      <a:latin typeface="Cambria Math" panose="02040503050406030204" pitchFamily="18" charset="0"/>
                                      <a:cs typeface="Times New Roman" pitchFamily="18" charset="0"/>
                                    </a:rPr>
                                    <m:t>𝑖𝑓</m:t>
                                  </m:r>
                                  <m:r>
                                    <a:rPr lang="en-IN" sz="2000" b="0" i="1" smtClean="0">
                                      <a:solidFill>
                                        <a:srgbClr val="0B5ED7"/>
                                      </a:solidFill>
                                      <a:latin typeface="Cambria Math" panose="02040503050406030204" pitchFamily="18" charset="0"/>
                                      <a:cs typeface="Times New Roman" pitchFamily="18" charset="0"/>
                                    </a:rPr>
                                    <m:t> </m:t>
                                  </m:r>
                                  <m: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cs typeface="Times New Roman" pitchFamily="18" charset="0"/>
                                    </a:rPr>
                                    <m:t>&gt;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cs typeface="Times New Roman" pitchFamily="18" charset="0"/>
                                        </a:rPr>
                                        <m:t>𝑪</m:t>
                                      </m:r>
                                    </m:e>
                                    <m:sub>
                                      <m:r>
                                        <a:rPr lang="en-IN" sz="2000" b="0" i="1" smtClean="0">
                                          <a:solidFill>
                                            <a:srgbClr val="0B5ED7"/>
                                          </a:solidFill>
                                          <a:latin typeface="Cambria Math" panose="02040503050406030204" pitchFamily="18" charset="0"/>
                                          <a:cs typeface="Times New Roman" pitchFamily="18" charset="0"/>
                                        </a:rPr>
                                        <m:t>𝑖</m:t>
                                      </m:r>
                                    </m:sub>
                                  </m:sSub>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d>
                                    <m:dPr>
                                      <m:begChr m:val=""/>
                                      <m:endChr m:val="|"/>
                                      <m:ctrlPr>
                                        <a:rPr lang="en-IN" sz="2000" b="0" i="1" smtClean="0">
                                          <a:solidFill>
                                            <a:srgbClr val="0B5ED7"/>
                                          </a:solidFill>
                                          <a:latin typeface="Cambria Math" panose="02040503050406030204" pitchFamily="18" charset="0"/>
                                          <a:cs typeface="Times New Roman" pitchFamily="18" charset="0"/>
                                        </a:rPr>
                                      </m:ctrlPr>
                                    </m:dPr>
                                    <m:e>
                                      <m:d>
                                        <m:dPr>
                                          <m:ctrlPr>
                                            <a:rPr lang="en-IN" sz="2000" b="0" i="1" smtClean="0">
                                              <a:solidFill>
                                                <a:srgbClr val="0B5ED7"/>
                                              </a:solidFill>
                                              <a:latin typeface="Cambria Math" panose="02040503050406030204" pitchFamily="18" charset="0"/>
                                              <a:cs typeface="Times New Roman" pitchFamily="18" charset="0"/>
                                            </a:rPr>
                                          </m:ctrlPr>
                                        </m:dPr>
                                        <m:e>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𝑥</m:t>
                                          </m:r>
                                        </m:e>
                                      </m:d>
                                    </m:e>
                                  </m:d>
                                </m:e>
                                <m:sub>
                                  <m:r>
                                    <a:rPr lang="en-IN" sz="2000" b="0" i="1" smtClean="0">
                                      <a:solidFill>
                                        <a:srgbClr val="0B5ED7"/>
                                      </a:solidFill>
                                      <a:latin typeface="Cambria Math" panose="02040503050406030204" pitchFamily="18" charset="0"/>
                                      <a:cs typeface="Times New Roman" pitchFamily="18" charset="0"/>
                                    </a:rPr>
                                    <m:t>𝑖𝑓</m:t>
                                  </m:r>
                                  <m:r>
                                    <a:rPr lang="en-IN" sz="2000" b="0" i="1" smtClean="0">
                                      <a:solidFill>
                                        <a:srgbClr val="0B5ED7"/>
                                      </a:solidFill>
                                      <a:latin typeface="Cambria Math" panose="02040503050406030204" pitchFamily="18" charset="0"/>
                                      <a:cs typeface="Times New Roman" pitchFamily="18" charset="0"/>
                                    </a:rPr>
                                    <m:t> </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cs typeface="Times New Roman" pitchFamily="18" charset="0"/>
                                        </a:rPr>
                                        <m:t>𝑪</m:t>
                                      </m:r>
                                    </m:e>
                                    <m:sub>
                                      <m:r>
                                        <a:rPr lang="en-IN" sz="2000" b="0" i="1" smtClean="0">
                                          <a:solidFill>
                                            <a:srgbClr val="0B5ED7"/>
                                          </a:solidFill>
                                          <a:latin typeface="Cambria Math" panose="02040503050406030204" pitchFamily="18" charset="0"/>
                                          <a:cs typeface="Times New Roman" pitchFamily="18" charset="0"/>
                                        </a:rPr>
                                        <m:t>𝑖</m:t>
                                      </m:r>
                                    </m:sub>
                                  </m:sSub>
                                  <m:r>
                                    <a:rPr lang="en-IN" sz="2000" b="0" i="1" smtClean="0">
                                      <a:solidFill>
                                        <a:srgbClr val="0B5ED7"/>
                                      </a:solidFill>
                                      <a:latin typeface="Cambria Math" panose="02040503050406030204" pitchFamily="18" charset="0"/>
                                      <a:cs typeface="Times New Roman" pitchFamily="18" charset="0"/>
                                    </a:rPr>
                                    <m:t>&gt;</m:t>
                                  </m:r>
                                  <m:r>
                                    <a:rPr lang="en-IN" sz="2000" b="0" i="1" smtClean="0">
                                      <a:solidFill>
                                        <a:srgbClr val="0B5ED7"/>
                                      </a:solidFill>
                                      <a:latin typeface="Cambria Math" panose="02040503050406030204" pitchFamily="18" charset="0"/>
                                      <a:cs typeface="Times New Roman" pitchFamily="18" charset="0"/>
                                    </a:rPr>
                                    <m:t>𝑥</m:t>
                                  </m:r>
                                </m:sub>
                              </m:sSub>
                            </m:e>
                          </m:d>
                          <m:r>
                            <a:rPr lang="en-IN" sz="2000" b="0" i="1" smtClean="0">
                              <a:solidFill>
                                <a:srgbClr val="0B5ED7"/>
                              </a:solidFill>
                              <a:latin typeface="Cambria Math" panose="02040503050406030204" pitchFamily="18" charset="0"/>
                              <a:cs typeface="Times New Roman" pitchFamily="18" charset="0"/>
                            </a:rPr>
                            <m:t>=0</m:t>
                          </m:r>
                        </m:e>
                      </m:nary>
                    </m:oMath>
                  </m:oMathPara>
                </a14:m>
                <a:endParaRPr lang="en-US" sz="2000" dirty="0" smtClean="0">
                  <a:solidFill>
                    <a:srgbClr val="0B5ED7"/>
                  </a:solidFill>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Solving the above equation, we get 				</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buClr>
                    <a:srgbClr val="0B5ED7"/>
                  </a:buClr>
                </a:pPr>
                <a:r>
                  <a:rPr lang="en-US" sz="2000" dirty="0" smtClean="0">
                    <a:latin typeface="Times New Roman" pitchFamily="18" charset="0"/>
                    <a:cs typeface="Times New Roman" pitchFamily="18" charset="0"/>
                  </a:rPr>
                  <a:t>Thus, </a:t>
                </a:r>
                <a:r>
                  <a:rPr lang="en-US" sz="2000" dirty="0" smtClean="0">
                    <a:solidFill>
                      <a:srgbClr val="0B5ED7"/>
                    </a:solidFill>
                    <a:latin typeface="Times New Roman" pitchFamily="18" charset="0"/>
                    <a:cs typeface="Times New Roman" pitchFamily="18" charset="0"/>
                  </a:rPr>
                  <a:t>the best centroid for minimizing SAE of a cluster is the median of the objects in the cluster</a:t>
                </a:r>
                <a:r>
                  <a:rPr lang="en-US" sz="2000" dirty="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569327" cy="3430631"/>
              </a:xfrm>
              <a:blipFill rotWithShape="0">
                <a:blip r:embed="rId2"/>
                <a:stretch>
                  <a:fillRect l="-783" t="-888" r="-783" b="-178"/>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3407115" y="2609489"/>
                <a:ext cx="2726266" cy="819510"/>
              </a:xfrm>
              <a:prstGeom prst="rect">
                <a:avLst/>
              </a:prstGeom>
              <a:noFill/>
              <a:ln w="31750">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𝑐</m:t>
                          </m:r>
                        </m:e>
                        <m:sub>
                          <m:r>
                            <a:rPr lang="en-IN" i="1">
                              <a:solidFill>
                                <a:srgbClr val="0B5ED7"/>
                              </a:solidFill>
                              <a:latin typeface="Cambria Math" panose="02040503050406030204" pitchFamily="18" charset="0"/>
                              <a:cs typeface="Times New Roman" pitchFamily="18" charset="0"/>
                            </a:rPr>
                            <m:t>𝑖</m:t>
                          </m:r>
                        </m:sub>
                      </m:sSub>
                      <m:r>
                        <a:rPr lang="en-IN" i="1">
                          <a:solidFill>
                            <a:srgbClr val="0B5ED7"/>
                          </a:solidFill>
                          <a:latin typeface="Cambria Math" panose="02040503050406030204" pitchFamily="18" charset="0"/>
                          <a:cs typeface="Times New Roman" pitchFamily="18" charset="0"/>
                        </a:rPr>
                        <m:t>=</m:t>
                      </m:r>
                      <m:r>
                        <a:rPr lang="en-IN" b="0" i="1" smtClean="0">
                          <a:solidFill>
                            <a:srgbClr val="0B5ED7"/>
                          </a:solidFill>
                          <a:latin typeface="Cambria Math" panose="02040503050406030204" pitchFamily="18" charset="0"/>
                          <a:cs typeface="Times New Roman" pitchFamily="18" charset="0"/>
                        </a:rPr>
                        <m:t>𝑚𝑒𝑑𝑖𝑎𝑛</m:t>
                      </m:r>
                      <m:r>
                        <a:rPr lang="en-IN" b="0" i="1" smtClean="0">
                          <a:solidFill>
                            <a:srgbClr val="0B5ED7"/>
                          </a:solidFill>
                          <a:latin typeface="Cambria Math" panose="02040503050406030204" pitchFamily="18" charset="0"/>
                          <a:cs typeface="Times New Roman" pitchFamily="18" charset="0"/>
                        </a:rPr>
                        <m:t> </m:t>
                      </m:r>
                      <m:d>
                        <m:dPr>
                          <m:begChr m:val="{"/>
                          <m:endChr m:val="}"/>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panose="02040503050406030204" pitchFamily="18" charset="0"/>
                              <a:cs typeface="Times New Roman" pitchFamily="18" charset="0"/>
                            </a:rPr>
                            <m:t>𝑥</m:t>
                          </m:r>
                        </m:e>
                        <m:e>
                          <m:r>
                            <a:rPr lang="en-IN" b="0" i="1" smtClean="0">
                              <a:solidFill>
                                <a:srgbClr val="0B5ED7"/>
                              </a:solidFill>
                              <a:latin typeface="Cambria Math" panose="02040503050406030204" pitchFamily="18" charset="0"/>
                              <a:cs typeface="Times New Roman" pitchFamily="18" charset="0"/>
                            </a:rPr>
                            <m:t>𝑥</m:t>
                          </m:r>
                          <m:r>
                            <a:rPr lang="en-IN"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b="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e>
                      </m:d>
                    </m:oMath>
                  </m:oMathPara>
                </a14:m>
                <a:endParaRPr lang="en-IN" dirty="0">
                  <a:solidFill>
                    <a:srgbClr val="0B5ED7"/>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3407115" y="2609489"/>
                <a:ext cx="2726266" cy="819510"/>
              </a:xfrm>
              <a:prstGeom prst="rect">
                <a:avLst/>
              </a:prstGeom>
              <a:blipFill rotWithShape="0">
                <a:blip r:embed="rId3"/>
                <a:stretch>
                  <a:fillRect/>
                </a:stretch>
              </a:blipFill>
              <a:ln w="31750">
                <a:solidFill>
                  <a:srgbClr val="A50021"/>
                </a:solidFill>
              </a:ln>
            </p:spPr>
            <p:txBody>
              <a:bodyPr/>
              <a:lstStyle/>
              <a:p>
                <a:r>
                  <a:rPr lang="en-IN">
                    <a:noFill/>
                  </a:rPr>
                  <a:t> </a:t>
                </a:r>
              </a:p>
            </p:txBody>
          </p:sp>
        </mc:Fallback>
      </mc:AlternateContent>
      <p:sp>
        <p:nvSpPr>
          <p:cNvPr id="8"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9" name="TextBox 8"/>
          <p:cNvSpPr txBox="1"/>
          <p:nvPr/>
        </p:nvSpPr>
        <p:spPr>
          <a:xfrm>
            <a:off x="710026" y="4525734"/>
            <a:ext cx="7936310" cy="646331"/>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pPr algn="ctr"/>
            <a:r>
              <a:rPr lang="en-IN" dirty="0" smtClean="0">
                <a:solidFill>
                  <a:schemeClr val="tx1"/>
                </a:solidFill>
              </a:rPr>
              <a:t>Interpret the best centroid for maximizing TC (with Cosine similarity measure) of a cluster.</a:t>
            </a:r>
          </a:p>
        </p:txBody>
      </p:sp>
      <p:sp>
        <p:nvSpPr>
          <p:cNvPr id="10" name="Rectangle 9"/>
          <p:cNvSpPr/>
          <p:nvPr/>
        </p:nvSpPr>
        <p:spPr>
          <a:xfrm>
            <a:off x="84486" y="4321834"/>
            <a:ext cx="480828" cy="1107996"/>
          </a:xfrm>
          <a:prstGeom prst="rect">
            <a:avLst/>
          </a:prstGeom>
        </p:spPr>
        <p:txBody>
          <a:bodyPr wrap="square">
            <a:spAutoFit/>
          </a:bodyPr>
          <a:lstStyle/>
          <a:p>
            <a:r>
              <a:rPr lang="en-IN" sz="6600" dirty="0">
                <a:solidFill>
                  <a:srgbClr val="FF0000"/>
                </a:solidFill>
              </a:rPr>
              <a:t>?</a:t>
            </a:r>
          </a:p>
        </p:txBody>
      </p:sp>
      <p:sp>
        <p:nvSpPr>
          <p:cNvPr id="2" name="TextBox 1"/>
          <p:cNvSpPr txBox="1"/>
          <p:nvPr/>
        </p:nvSpPr>
        <p:spPr>
          <a:xfrm>
            <a:off x="545810" y="5463522"/>
            <a:ext cx="8120754" cy="646331"/>
          </a:xfrm>
          <a:prstGeom prst="rect">
            <a:avLst/>
          </a:prstGeom>
          <a:noFill/>
        </p:spPr>
        <p:txBody>
          <a:bodyPr wrap="square" rtlCol="0">
            <a:spAutoFit/>
          </a:bodyPr>
          <a:lstStyle/>
          <a:p>
            <a:r>
              <a:rPr lang="en-IN" dirty="0" smtClean="0"/>
              <a:t>The above mentioned discussion is </a:t>
            </a:r>
            <a:r>
              <a:rPr lang="en-IN" dirty="0" smtClean="0">
                <a:solidFill>
                  <a:srgbClr val="0B5ED7"/>
                </a:solidFill>
              </a:rPr>
              <a:t>quite sufficient for the validation of k-Means algorithm.</a:t>
            </a:r>
            <a:endParaRPr lang="en-IN" dirty="0">
              <a:solidFill>
                <a:srgbClr val="0B5ED7"/>
              </a:solidFill>
            </a:endParaRPr>
          </a:p>
        </p:txBody>
      </p:sp>
    </p:spTree>
    <p:extLst>
      <p:ext uri="{BB962C8B-B14F-4D97-AF65-F5344CB8AC3E}">
        <p14:creationId xmlns:p14="http://schemas.microsoft.com/office/powerpoint/2010/main" val="23587223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697431" cy="5207672"/>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5. Complexity analysis of k-Means algorithm</a:t>
                </a:r>
              </a:p>
              <a:p>
                <a:pPr marL="0" indent="0" algn="just">
                  <a:buClr>
                    <a:srgbClr val="0B5ED7"/>
                  </a:buClr>
                  <a:buNone/>
                </a:pPr>
                <a:endParaRPr lang="en-IN" sz="800" b="1" dirty="0" smtClean="0">
                  <a:solidFill>
                    <a:srgbClr val="0B5ED7"/>
                  </a:solidFill>
                  <a:latin typeface="Times New Roman" pitchFamily="18" charset="0"/>
                  <a:cs typeface="Times New Roman" pitchFamily="18" charset="0"/>
                </a:endParaRPr>
              </a:p>
              <a:p>
                <a:pPr marL="0" indent="0" algn="just">
                  <a:buClr>
                    <a:srgbClr val="0B5ED7"/>
                  </a:buClr>
                  <a:buNone/>
                </a:pPr>
                <a:r>
                  <a:rPr lang="en-IN" sz="2000" dirty="0" smtClean="0">
                    <a:latin typeface="Times New Roman" pitchFamily="18" charset="0"/>
                    <a:cs typeface="Times New Roman" pitchFamily="18" charset="0"/>
                  </a:rPr>
                  <a:t>Let us analyse the time and space complexities of k-Means algorithm.</a:t>
                </a:r>
              </a:p>
              <a:p>
                <a:pPr algn="just">
                  <a:buClr>
                    <a:srgbClr val="0B5ED7"/>
                  </a:buClr>
                  <a:buFont typeface="Arial" pitchFamily="34" charset="0"/>
                  <a:buChar char="•"/>
                </a:pPr>
                <a:endParaRPr lang="en-IN" sz="800" dirty="0" smtClean="0">
                  <a:latin typeface="Times New Roman" pitchFamily="18" charset="0"/>
                  <a:cs typeface="Times New Roman" pitchFamily="18" charset="0"/>
                </a:endParaRPr>
              </a:p>
              <a:p>
                <a:pPr marL="0" indent="0" algn="just">
                  <a:buClr>
                    <a:srgbClr val="0B5ED7"/>
                  </a:buClr>
                  <a:buNone/>
                </a:pPr>
                <a:r>
                  <a:rPr lang="en-IN" sz="2000" dirty="0" smtClean="0">
                    <a:solidFill>
                      <a:srgbClr val="A50021"/>
                    </a:solidFill>
                    <a:latin typeface="Times New Roman" pitchFamily="18" charset="0"/>
                    <a:cs typeface="Times New Roman" pitchFamily="18" charset="0"/>
                  </a:rPr>
                  <a:t>Time complexity:</a:t>
                </a:r>
              </a:p>
              <a:p>
                <a:pPr marL="0" indent="0" algn="just">
                  <a:buClr>
                    <a:srgbClr val="0B5ED7"/>
                  </a:buClr>
                  <a:buNone/>
                </a:pPr>
                <a:r>
                  <a:rPr lang="en-IN" sz="2000" dirty="0" smtClean="0">
                    <a:latin typeface="Times New Roman" pitchFamily="18" charset="0"/>
                    <a:cs typeface="Times New Roman" pitchFamily="18" charset="0"/>
                  </a:rPr>
                  <a:t>The time complexity of the k-Means algorithm can be expressed as</a:t>
                </a: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1600" b="0" i="1" smtClean="0">
                          <a:solidFill>
                            <a:srgbClr val="0B5ED7"/>
                          </a:solidFill>
                          <a:latin typeface="Cambria Math" panose="02040503050406030204" pitchFamily="18" charset="0"/>
                          <a:cs typeface="Times New Roman" pitchFamily="18" charset="0"/>
                        </a:rPr>
                        <m:t>𝑇</m:t>
                      </m:r>
                      <m:d>
                        <m:dPr>
                          <m:ctrlPr>
                            <a:rPr lang="en-IN" sz="1600" b="0" i="1" smtClean="0">
                              <a:solidFill>
                                <a:srgbClr val="0B5ED7"/>
                              </a:solidFill>
                              <a:latin typeface="Cambria Math" panose="02040503050406030204" pitchFamily="18" charset="0"/>
                              <a:cs typeface="Times New Roman" pitchFamily="18" charset="0"/>
                            </a:rPr>
                          </m:ctrlPr>
                        </m:dPr>
                        <m:e>
                          <m:r>
                            <a:rPr lang="en-IN" sz="1600" b="0" i="1" smtClean="0">
                              <a:solidFill>
                                <a:srgbClr val="0B5ED7"/>
                              </a:solidFill>
                              <a:latin typeface="Cambria Math" panose="02040503050406030204" pitchFamily="18" charset="0"/>
                              <a:cs typeface="Times New Roman" pitchFamily="18" charset="0"/>
                            </a:rPr>
                            <m:t>𝑛</m:t>
                          </m:r>
                        </m:e>
                      </m:d>
                      <m:r>
                        <a:rPr lang="en-IN" sz="1600" b="0" i="1" smtClean="0">
                          <a:solidFill>
                            <a:srgbClr val="0B5ED7"/>
                          </a:solidFill>
                          <a:latin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cs typeface="Times New Roman" pitchFamily="18" charset="0"/>
                        </a:rPr>
                        <m:t>𝑂</m:t>
                      </m:r>
                      <m:d>
                        <m:dPr>
                          <m:ctrlPr>
                            <a:rPr lang="en-IN" sz="1600" b="0" i="1" smtClean="0">
                              <a:solidFill>
                                <a:srgbClr val="0B5ED7"/>
                              </a:solidFill>
                              <a:latin typeface="Cambria Math" panose="02040503050406030204" pitchFamily="18" charset="0"/>
                              <a:cs typeface="Times New Roman" pitchFamily="18" charset="0"/>
                            </a:rPr>
                          </m:ctrlPr>
                        </m:dPr>
                        <m:e>
                          <m:r>
                            <a:rPr lang="en-IN" sz="1600" b="0" i="1" smtClean="0">
                              <a:solidFill>
                                <a:srgbClr val="0B5ED7"/>
                              </a:solidFill>
                              <a:latin typeface="Cambria Math" panose="02040503050406030204" pitchFamily="18" charset="0"/>
                              <a:cs typeface="Times New Roman" pitchFamily="18" charset="0"/>
                            </a:rPr>
                            <m:t>𝑛</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𝑚</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𝑘</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𝑙</m:t>
                          </m:r>
                        </m:e>
                      </m:d>
                    </m:oMath>
                  </m:oMathPara>
                </a14:m>
                <a:endParaRPr lang="en-IN" sz="1600" b="0" dirty="0" smtClean="0">
                  <a:solidFill>
                    <a:srgbClr val="A50021"/>
                  </a:solidFill>
                  <a:latin typeface="Times New Roman" pitchFamily="18" charset="0"/>
                  <a:ea typeface="Cambria Math" panose="02040503050406030204" pitchFamily="18" charset="0"/>
                  <a:cs typeface="Times New Roman" pitchFamily="18" charset="0"/>
                </a:endParaRPr>
              </a:p>
              <a:p>
                <a:pPr marL="0" indent="0" algn="just">
                  <a:buClr>
                    <a:srgbClr val="0B5ED7"/>
                  </a:buClr>
                  <a:buNone/>
                </a:pPr>
                <a:r>
                  <a:rPr lang="en-US" sz="2000" dirty="0">
                    <a:latin typeface="Times New Roman" pitchFamily="18" charset="0"/>
                    <a:cs typeface="Times New Roman" pitchFamily="18" charset="0"/>
                  </a:rPr>
                  <a:t>w</a:t>
                </a:r>
                <a:r>
                  <a:rPr lang="en-US" sz="2000" dirty="0" smtClean="0">
                    <a:latin typeface="Times New Roman" pitchFamily="18" charset="0"/>
                    <a:cs typeface="Times New Roman" pitchFamily="18" charset="0"/>
                  </a:rPr>
                  <a:t>here</a:t>
                </a:r>
                <a:r>
                  <a:rPr lang="en-US" sz="1600" dirty="0" smtClean="0">
                    <a:latin typeface="Times New Roman" pitchFamily="18" charset="0"/>
                    <a:cs typeface="Times New Roman" pitchFamily="18" charset="0"/>
                  </a:rPr>
                  <a:t> 	</a:t>
                </a:r>
                <a14:m>
                  <m:oMath xmlns:m="http://schemas.openxmlformats.org/officeDocument/2006/math">
                    <m:r>
                      <a:rPr lang="en-IN" sz="2000" i="1">
                        <a:solidFill>
                          <a:srgbClr val="0B5ED7"/>
                        </a:solidFill>
                        <a:latin typeface="Cambria Math" panose="02040503050406030204" pitchFamily="18" charset="0"/>
                        <a:cs typeface="Times New Roman" pitchFamily="18" charset="0"/>
                      </a:rPr>
                      <m:t>𝑛</m:t>
                    </m:r>
                  </m:oMath>
                </a14:m>
                <a:r>
                  <a:rPr lang="en-US" sz="2000" dirty="0" smtClean="0">
                    <a:latin typeface="Times New Roman" pitchFamily="18" charset="0"/>
                    <a:cs typeface="Times New Roman" pitchFamily="18" charset="0"/>
                  </a:rPr>
                  <a:t> = number of objects</a:t>
                </a:r>
              </a:p>
              <a:p>
                <a:pPr marL="0" indent="0" algn="just">
                  <a:buClr>
                    <a:srgbClr val="0B5ED7"/>
                  </a:buClr>
                  <a:buNone/>
                </a:pPr>
                <a:r>
                  <a:rPr lang="en-IN" sz="2000" b="0" dirty="0" smtClean="0">
                    <a:cs typeface="Times New Roman" pitchFamily="18" charset="0"/>
                  </a:rPr>
                  <a:t>	</a:t>
                </a:r>
                <a14:m>
                  <m:oMath xmlns:m="http://schemas.openxmlformats.org/officeDocument/2006/math">
                    <m:r>
                      <a:rPr lang="en-IN" sz="2000" b="0" i="1" smtClean="0">
                        <a:latin typeface="Cambria Math" panose="02040503050406030204" pitchFamily="18" charset="0"/>
                        <a:cs typeface="Times New Roman" pitchFamily="18" charset="0"/>
                      </a:rPr>
                      <m:t>𝑚</m:t>
                    </m:r>
                    <m:r>
                      <a:rPr lang="en-IN" sz="2000" b="0" i="1" smtClean="0">
                        <a:latin typeface="Cambria Math" panose="02040503050406030204" pitchFamily="18" charset="0"/>
                        <a:cs typeface="Times New Roman" pitchFamily="18" charset="0"/>
                      </a:rPr>
                      <m:t> </m:t>
                    </m:r>
                  </m:oMath>
                </a14:m>
                <a:r>
                  <a:rPr lang="en-US" sz="2000" dirty="0" smtClean="0">
                    <a:latin typeface="Times New Roman" pitchFamily="18" charset="0"/>
                    <a:cs typeface="Times New Roman" pitchFamily="18" charset="0"/>
                  </a:rPr>
                  <a:t>= number of attributes in the object definition</a:t>
                </a:r>
              </a:p>
              <a:p>
                <a:pPr marL="0" indent="0" algn="just">
                  <a:buClr>
                    <a:srgbClr val="0B5ED7"/>
                  </a:buClr>
                  <a:buNone/>
                </a:pPr>
                <a:r>
                  <a:rPr lang="en-IN" sz="2000" b="0" dirty="0" smtClean="0">
                    <a:cs typeface="Times New Roman" pitchFamily="18" charset="0"/>
                  </a:rPr>
                  <a:t>	</a:t>
                </a:r>
                <a14:m>
                  <m:oMath xmlns:m="http://schemas.openxmlformats.org/officeDocument/2006/math">
                    <m:r>
                      <a:rPr lang="en-IN" sz="2000" b="0" i="1" smtClean="0">
                        <a:latin typeface="Cambria Math" panose="02040503050406030204" pitchFamily="18" charset="0"/>
                        <a:cs typeface="Times New Roman" pitchFamily="18" charset="0"/>
                      </a:rPr>
                      <m:t>𝑘</m:t>
                    </m:r>
                  </m:oMath>
                </a14:m>
                <a:r>
                  <a:rPr lang="en-US" sz="2000" dirty="0" smtClean="0">
                    <a:latin typeface="Times New Roman" pitchFamily="18" charset="0"/>
                    <a:cs typeface="Times New Roman" pitchFamily="18" charset="0"/>
                  </a:rPr>
                  <a:t> = number of clusters</a:t>
                </a:r>
              </a:p>
              <a:p>
                <a:pPr marL="0" indent="0" algn="just">
                  <a:buClr>
                    <a:srgbClr val="0B5ED7"/>
                  </a:buClr>
                  <a:buNone/>
                </a:pPr>
                <a:r>
                  <a:rPr lang="en-IN" sz="2000" b="0" dirty="0" smtClean="0">
                    <a:cs typeface="Times New Roman" pitchFamily="18" charset="0"/>
                  </a:rPr>
                  <a:t>	</a:t>
                </a:r>
                <a14:m>
                  <m:oMath xmlns:m="http://schemas.openxmlformats.org/officeDocument/2006/math">
                    <m:r>
                      <a:rPr lang="en-IN" sz="2000" b="0" i="1" smtClean="0">
                        <a:latin typeface="Cambria Math" panose="02040503050406030204" pitchFamily="18" charset="0"/>
                        <a:cs typeface="Times New Roman" pitchFamily="18" charset="0"/>
                      </a:rPr>
                      <m:t>𝑙</m:t>
                    </m:r>
                    <m:r>
                      <a:rPr lang="en-IN" sz="2000" b="0" i="1" smtClean="0">
                        <a:latin typeface="Cambria Math" panose="02040503050406030204" pitchFamily="18" charset="0"/>
                        <a:cs typeface="Times New Roman" pitchFamily="18" charset="0"/>
                      </a:rPr>
                      <m:t> </m:t>
                    </m:r>
                  </m:oMath>
                </a14:m>
                <a:r>
                  <a:rPr lang="en-US" sz="2000" dirty="0" smtClean="0">
                    <a:latin typeface="Times New Roman" pitchFamily="18" charset="0"/>
                    <a:cs typeface="Times New Roman" pitchFamily="18" charset="0"/>
                  </a:rPr>
                  <a:t>= number of iterations.</a:t>
                </a:r>
              </a:p>
              <a:p>
                <a:pPr marL="0" indent="0" algn="just">
                  <a:buClr>
                    <a:srgbClr val="0B5ED7"/>
                  </a:buClr>
                  <a:buNone/>
                </a:pPr>
                <a:endParaRPr lang="en-US" sz="1600" dirty="0" smtClean="0">
                  <a:latin typeface="Times New Roman" pitchFamily="18" charset="0"/>
                  <a:cs typeface="Times New Roman" pitchFamily="18" charset="0"/>
                </a:endParaRPr>
              </a:p>
              <a:p>
                <a:pPr marL="0" indent="0" algn="just">
                  <a:buClr>
                    <a:srgbClr val="0B5ED7"/>
                  </a:buClr>
                  <a:buNone/>
                </a:pPr>
                <a:r>
                  <a:rPr lang="en-US" sz="2000" dirty="0" smtClean="0">
                    <a:latin typeface="Times New Roman" pitchFamily="18" charset="0"/>
                    <a:cs typeface="Times New Roman" pitchFamily="18" charset="0"/>
                  </a:rPr>
                  <a:t>Thus, time requirement is a linear order of number of objects and the algorithm runs in a modest time if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𝑘</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𝑛</m:t>
                    </m:r>
                  </m:oMath>
                </a14:m>
                <a:r>
                  <a:rPr lang="en-US" sz="2000" dirty="0" smtClean="0">
                    <a:solidFill>
                      <a:srgbClr val="0B5ED7"/>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and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𝑙</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𝑛</m:t>
                    </m:r>
                  </m:oMath>
                </a14:m>
                <a:r>
                  <a:rPr lang="en-US" sz="2000" dirty="0" smtClean="0">
                    <a:solidFill>
                      <a:srgbClr val="0B5ED7"/>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(the iteration can be moderately controlled to check the value of </a:t>
                </a:r>
                <a14:m>
                  <m:oMath xmlns:m="http://schemas.openxmlformats.org/officeDocument/2006/math">
                    <m:r>
                      <a:rPr lang="en-IN" sz="2000" b="0" i="1" smtClean="0">
                        <a:latin typeface="Cambria Math" panose="02040503050406030204" pitchFamily="18" charset="0"/>
                        <a:cs typeface="Times New Roman" pitchFamily="18" charset="0"/>
                      </a:rPr>
                      <m:t>𝑙</m:t>
                    </m:r>
                  </m:oMath>
                </a14:m>
                <a:r>
                  <a:rPr lang="en-US" sz="2000" dirty="0" smtClean="0">
                    <a:latin typeface="Times New Roman" pitchFamily="18" charset="0"/>
                    <a:cs typeface="Times New Roman" pitchFamily="18" charset="0"/>
                  </a:rPr>
                  <a:t>).</a:t>
                </a: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697431" cy="5207672"/>
              </a:xfrm>
              <a:blipFill rotWithShape="0">
                <a:blip r:embed="rId2"/>
                <a:stretch>
                  <a:fillRect l="-771" t="-585" r="-771"/>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32</a:t>
            </a:fld>
            <a:endParaRPr lang="en-IN" dirty="0">
              <a:solidFill>
                <a:srgbClr val="04617B">
                  <a:shade val="90000"/>
                </a:srgbClr>
              </a:solidFill>
            </a:endParaRPr>
          </a:p>
        </p:txBody>
      </p:sp>
    </p:spTree>
    <p:extLst>
      <p:ext uri="{BB962C8B-B14F-4D97-AF65-F5344CB8AC3E}">
        <p14:creationId xmlns:p14="http://schemas.microsoft.com/office/powerpoint/2010/main" val="33658839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3"/>
                <a:ext cx="8697431" cy="5207672"/>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5. Complexity analysis of k-Means algorithm</a:t>
                </a: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Clr>
                    <a:srgbClr val="0B5ED7"/>
                  </a:buClr>
                  <a:buNone/>
                </a:pPr>
                <a:r>
                  <a:rPr lang="en-IN" sz="2000" dirty="0" smtClean="0">
                    <a:solidFill>
                      <a:srgbClr val="A50021"/>
                    </a:solidFill>
                    <a:latin typeface="Times New Roman" pitchFamily="18" charset="0"/>
                    <a:cs typeface="Times New Roman" pitchFamily="18" charset="0"/>
                  </a:rPr>
                  <a:t>Space complexity: </a:t>
                </a:r>
                <a:r>
                  <a:rPr lang="en-IN" sz="2000" dirty="0" smtClean="0">
                    <a:latin typeface="Times New Roman" pitchFamily="18" charset="0"/>
                    <a:cs typeface="Times New Roman" pitchFamily="18" charset="0"/>
                  </a:rPr>
                  <a:t>The storage complexity can be expressed as follows.</a:t>
                </a: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Clr>
                    <a:srgbClr val="0B5ED7"/>
                  </a:buClr>
                  <a:buNone/>
                </a:pPr>
                <a:r>
                  <a:rPr lang="en-IN" sz="2000" dirty="0" smtClean="0">
                    <a:latin typeface="Times New Roman" pitchFamily="18" charset="0"/>
                    <a:cs typeface="Times New Roman" pitchFamily="18" charset="0"/>
                  </a:rPr>
                  <a:t>It requires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𝑛</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𝑚</m:t>
                    </m:r>
                  </m:oMath>
                </a14:m>
                <a:r>
                  <a:rPr lang="en-IN" sz="2000" dirty="0" smtClean="0">
                    <a:solidFill>
                      <a:srgbClr val="0B5ED7"/>
                    </a:solidFill>
                    <a:latin typeface="Times New Roman" pitchFamily="18" charset="0"/>
                    <a:cs typeface="Times New Roman" pitchFamily="18" charset="0"/>
                  </a:rPr>
                  <a:t> </a:t>
                </a:r>
                <a:r>
                  <a:rPr lang="en-IN" sz="2000" dirty="0" smtClean="0">
                    <a:latin typeface="Times New Roman" pitchFamily="18" charset="0"/>
                    <a:cs typeface="Times New Roman" pitchFamily="18" charset="0"/>
                  </a:rPr>
                  <a:t>space to store the objects and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𝑛</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𝑘</m:t>
                    </m:r>
                  </m:oMath>
                </a14:m>
                <a:r>
                  <a:rPr lang="en-IN" sz="2000" dirty="0" smtClean="0">
                    <a:solidFill>
                      <a:srgbClr val="0B5ED7"/>
                    </a:solidFill>
                    <a:latin typeface="Times New Roman" pitchFamily="18" charset="0"/>
                    <a:cs typeface="Times New Roman" pitchFamily="18" charset="0"/>
                  </a:rPr>
                  <a:t> </a:t>
                </a:r>
                <a:r>
                  <a:rPr lang="en-IN" sz="2000" dirty="0" smtClean="0">
                    <a:latin typeface="Times New Roman" pitchFamily="18" charset="0"/>
                    <a:cs typeface="Times New Roman" pitchFamily="18" charset="0"/>
                  </a:rPr>
                  <a:t>space to store the proximity measure from </a:t>
                </a:r>
                <a14:m>
                  <m:oMath xmlns:m="http://schemas.openxmlformats.org/officeDocument/2006/math">
                    <m:r>
                      <a:rPr lang="en-IN" sz="2000" i="1" smtClean="0">
                        <a:solidFill>
                          <a:srgbClr val="0B5ED7"/>
                        </a:solidFill>
                        <a:latin typeface="Cambria Math" panose="02040503050406030204" pitchFamily="18" charset="0"/>
                        <a:cs typeface="Times New Roman" pitchFamily="18" charset="0"/>
                      </a:rPr>
                      <m:t>𝑛</m:t>
                    </m:r>
                  </m:oMath>
                </a14:m>
                <a:r>
                  <a:rPr lang="en-IN" sz="2000" dirty="0" smtClean="0">
                    <a:latin typeface="Times New Roman" pitchFamily="18" charset="0"/>
                    <a:cs typeface="Times New Roman" pitchFamily="18" charset="0"/>
                  </a:rPr>
                  <a:t> objects to the centroids of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𝑘</m:t>
                    </m:r>
                  </m:oMath>
                </a14:m>
                <a:r>
                  <a:rPr lang="en-IN" sz="2000" dirty="0" smtClean="0">
                    <a:latin typeface="Times New Roman" pitchFamily="18" charset="0"/>
                    <a:cs typeface="Times New Roman" pitchFamily="18" charset="0"/>
                  </a:rPr>
                  <a:t> clusters. </a:t>
                </a: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Clr>
                    <a:srgbClr val="0B5ED7"/>
                  </a:buClr>
                  <a:buNone/>
                </a:pPr>
                <a:r>
                  <a:rPr lang="en-IN" sz="2000" dirty="0" smtClean="0">
                    <a:latin typeface="Times New Roman" pitchFamily="18" charset="0"/>
                    <a:cs typeface="Times New Roman" pitchFamily="18" charset="0"/>
                  </a:rPr>
                  <a:t>Thus the total storage complexity is</a:t>
                </a:r>
              </a:p>
              <a:p>
                <a:pPr marL="0" indent="0" algn="just">
                  <a:buClr>
                    <a:srgbClr val="0B5ED7"/>
                  </a:buClr>
                  <a:buNone/>
                </a:pPr>
                <a:endParaRPr lang="en-IN" sz="2000" dirty="0" smtClean="0">
                  <a:latin typeface="Times New Roman" pitchFamily="18" charset="0"/>
                  <a:cs typeface="Times New Roman" pitchFamily="18" charset="0"/>
                </a:endParaRP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1600" b="0" i="1" smtClean="0">
                          <a:solidFill>
                            <a:srgbClr val="0B5ED7"/>
                          </a:solidFill>
                          <a:latin typeface="Cambria Math" panose="02040503050406030204" pitchFamily="18" charset="0"/>
                          <a:cs typeface="Times New Roman" pitchFamily="18" charset="0"/>
                        </a:rPr>
                        <m:t>𝑆</m:t>
                      </m:r>
                      <m:d>
                        <m:dPr>
                          <m:ctrlPr>
                            <a:rPr lang="en-IN" sz="1600" b="0" i="1" smtClean="0">
                              <a:solidFill>
                                <a:srgbClr val="0B5ED7"/>
                              </a:solidFill>
                              <a:latin typeface="Cambria Math" panose="02040503050406030204" pitchFamily="18" charset="0"/>
                              <a:cs typeface="Times New Roman" pitchFamily="18" charset="0"/>
                            </a:rPr>
                          </m:ctrlPr>
                        </m:dPr>
                        <m:e>
                          <m:r>
                            <a:rPr lang="en-IN" sz="1600" b="0" i="1" smtClean="0">
                              <a:solidFill>
                                <a:srgbClr val="0B5ED7"/>
                              </a:solidFill>
                              <a:latin typeface="Cambria Math" panose="02040503050406030204" pitchFamily="18" charset="0"/>
                              <a:cs typeface="Times New Roman" pitchFamily="18" charset="0"/>
                            </a:rPr>
                            <m:t>𝑛</m:t>
                          </m:r>
                        </m:e>
                      </m:d>
                      <m:r>
                        <a:rPr lang="en-IN" sz="1600" b="0" i="1" smtClean="0">
                          <a:solidFill>
                            <a:srgbClr val="0B5ED7"/>
                          </a:solidFill>
                          <a:latin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cs typeface="Times New Roman" pitchFamily="18" charset="0"/>
                        </a:rPr>
                        <m:t>𝑂</m:t>
                      </m:r>
                      <m:d>
                        <m:dPr>
                          <m:ctrlPr>
                            <a:rPr lang="en-IN" sz="1600" b="0" i="1" smtClean="0">
                              <a:solidFill>
                                <a:srgbClr val="0B5ED7"/>
                              </a:solidFill>
                              <a:latin typeface="Cambria Math" panose="02040503050406030204" pitchFamily="18" charset="0"/>
                              <a:cs typeface="Times New Roman" pitchFamily="18" charset="0"/>
                            </a:rPr>
                          </m:ctrlPr>
                        </m:dPr>
                        <m:e>
                          <m:r>
                            <a:rPr lang="en-IN" sz="1600" b="0" i="1" smtClean="0">
                              <a:solidFill>
                                <a:srgbClr val="0B5ED7"/>
                              </a:solidFill>
                              <a:latin typeface="Cambria Math" panose="02040503050406030204" pitchFamily="18" charset="0"/>
                              <a:cs typeface="Times New Roman" pitchFamily="18" charset="0"/>
                            </a:rPr>
                            <m:t>𝑛</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𝑚</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𝑘</m:t>
                          </m:r>
                          <m:r>
                            <a:rPr lang="en-IN" sz="1600" b="0" i="1" smtClean="0">
                              <a:solidFill>
                                <a:srgbClr val="0B5ED7"/>
                              </a:solidFill>
                              <a:latin typeface="Cambria Math" panose="02040503050406030204" pitchFamily="18" charset="0"/>
                              <a:ea typeface="Cambria Math" panose="02040503050406030204" pitchFamily="18" charset="0"/>
                              <a:cs typeface="Times New Roman" pitchFamily="18" charset="0"/>
                            </a:rPr>
                            <m:t>)</m:t>
                          </m:r>
                        </m:e>
                      </m:d>
                    </m:oMath>
                  </m:oMathPara>
                </a14:m>
                <a:endParaRPr lang="en-IN" sz="1600" b="0" dirty="0" smtClean="0">
                  <a:solidFill>
                    <a:srgbClr val="A50021"/>
                  </a:solidFill>
                  <a:latin typeface="Times New Roman" pitchFamily="18" charset="0"/>
                  <a:ea typeface="Cambria Math" panose="02040503050406030204" pitchFamily="18" charset="0"/>
                  <a:cs typeface="Times New Roman" pitchFamily="18" charset="0"/>
                </a:endParaRPr>
              </a:p>
              <a:p>
                <a:pPr marL="0" indent="0" algn="just">
                  <a:buClr>
                    <a:srgbClr val="0B5ED7"/>
                  </a:buClr>
                  <a:buNone/>
                </a:pPr>
                <a:endParaRPr lang="en-US" sz="1600" dirty="0" smtClean="0">
                  <a:latin typeface="Times New Roman" pitchFamily="18" charset="0"/>
                  <a:cs typeface="Times New Roman" pitchFamily="18" charset="0"/>
                </a:endParaRPr>
              </a:p>
              <a:p>
                <a:pPr marL="0" indent="0" algn="just">
                  <a:buClr>
                    <a:srgbClr val="0B5ED7"/>
                  </a:buClr>
                  <a:buNone/>
                </a:pPr>
                <a:r>
                  <a:rPr lang="en-IN" sz="2000" b="0" dirty="0" smtClean="0">
                    <a:solidFill>
                      <a:schemeClr val="tx1"/>
                    </a:solidFill>
                    <a:latin typeface="Times New Roman" panose="02020603050405020304" pitchFamily="18" charset="0"/>
                    <a:cs typeface="Times New Roman" panose="02020603050405020304" pitchFamily="18" charset="0"/>
                  </a:rPr>
                  <a:t>That is, space requirement is in the linear order of </a:t>
                </a:r>
                <a14:m>
                  <m:oMath xmlns:m="http://schemas.openxmlformats.org/officeDocument/2006/math">
                    <m:r>
                      <a:rPr lang="en-IN" sz="2000" i="1">
                        <a:solidFill>
                          <a:schemeClr val="tx1"/>
                        </a:solidFill>
                        <a:latin typeface="Cambria Math" panose="02040503050406030204" pitchFamily="18" charset="0"/>
                        <a:cs typeface="Times New Roman" pitchFamily="18" charset="0"/>
                      </a:rPr>
                      <m:t>𝑛</m:t>
                    </m:r>
                  </m:oMath>
                </a14:m>
                <a:r>
                  <a:rPr lang="en-IN" sz="2000" b="0" dirty="0" smtClean="0">
                    <a:solidFill>
                      <a:schemeClr val="tx1"/>
                    </a:solidFill>
                    <a:latin typeface="Times New Roman" panose="02020603050405020304" pitchFamily="18" charset="0"/>
                    <a:cs typeface="Times New Roman" panose="02020603050405020304" pitchFamily="18" charset="0"/>
                  </a:rPr>
                  <a:t> if</a:t>
                </a:r>
                <a:r>
                  <a:rPr lang="en-IN" sz="2000" b="0" dirty="0" smtClean="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𝑘</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𝑛</m:t>
                    </m:r>
                  </m:oMath>
                </a14:m>
                <a:r>
                  <a:rPr lang="en-US" sz="2000" dirty="0" smtClean="0">
                    <a:latin typeface="Times New Roman" pitchFamily="18" charset="0"/>
                    <a:cs typeface="Times New Roman" pitchFamily="18" charset="0"/>
                  </a:rPr>
                  <a:t>.</a:t>
                </a: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3"/>
                <a:ext cx="8697431" cy="5207672"/>
              </a:xfrm>
              <a:blipFill rotWithShape="0">
                <a:blip r:embed="rId2"/>
                <a:stretch>
                  <a:fillRect l="-771" t="-585" r="-771"/>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33</a:t>
            </a:fld>
            <a:endParaRPr lang="en-IN" dirty="0">
              <a:solidFill>
                <a:srgbClr val="04617B">
                  <a:shade val="90000"/>
                </a:srgbClr>
              </a:solidFill>
            </a:endParaRPr>
          </a:p>
        </p:txBody>
      </p:sp>
    </p:spTree>
    <p:extLst>
      <p:ext uri="{BB962C8B-B14F-4D97-AF65-F5344CB8AC3E}">
        <p14:creationId xmlns:p14="http://schemas.microsoft.com/office/powerpoint/2010/main" val="16784052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IN" sz="2000" b="1" dirty="0" smtClean="0">
                <a:solidFill>
                  <a:srgbClr val="0B5ED7"/>
                </a:solidFill>
                <a:latin typeface="Times New Roman" pitchFamily="18" charset="0"/>
                <a:cs typeface="Times New Roman" pitchFamily="18" charset="0"/>
              </a:rPr>
              <a:t>6. Final comments:</a:t>
            </a:r>
            <a:endParaRPr lang="en-IN" sz="800" dirty="0" smtClean="0">
              <a:latin typeface="Times New Roman" pitchFamily="18" charset="0"/>
              <a:cs typeface="Times New Roman" pitchFamily="18" charset="0"/>
            </a:endParaRPr>
          </a:p>
          <a:p>
            <a:pPr marL="0" indent="0" algn="just">
              <a:buClr>
                <a:srgbClr val="0B5ED7"/>
              </a:buClr>
              <a:buNone/>
            </a:pPr>
            <a:r>
              <a:rPr lang="en-IN" sz="2000" dirty="0" smtClean="0">
                <a:solidFill>
                  <a:srgbClr val="A50021"/>
                </a:solidFill>
                <a:latin typeface="Times New Roman" pitchFamily="18" charset="0"/>
                <a:cs typeface="Times New Roman" pitchFamily="18" charset="0"/>
              </a:rPr>
              <a:t>Advantages:</a:t>
            </a:r>
          </a:p>
          <a:p>
            <a:pPr marL="0" indent="0" algn="just">
              <a:buClr>
                <a:srgbClr val="0B5ED7"/>
              </a:buClr>
              <a:buNone/>
            </a:pPr>
            <a:endParaRPr lang="en-IN" sz="800" dirty="0" smtClean="0">
              <a:solidFill>
                <a:srgbClr val="A50021"/>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k-Means is simple and can be used for a wide variety of object types.</a:t>
            </a:r>
          </a:p>
          <a:p>
            <a:pPr algn="just">
              <a:buClr>
                <a:srgbClr val="0B5ED7"/>
              </a:buClr>
              <a:buFont typeface="Arial" panose="020B0604020202020204" pitchFamily="34" charset="0"/>
              <a:buChar char="•"/>
            </a:pPr>
            <a:endParaRPr lang="en-US" sz="800" dirty="0" smtClean="0">
              <a:latin typeface="Times New Roman" panose="02020603050405020304" pitchFamily="18" charset="0"/>
              <a:cs typeface="Times New Roman" panose="02020603050405020304" pitchFamily="18" charset="0"/>
            </a:endParaRPr>
          </a:p>
          <a:p>
            <a:pPr algn="just">
              <a:buClr>
                <a:srgbClr val="0B5ED7"/>
              </a:buCl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is also efficient both from storage requirement and execution time point of views. By saving distance information from one iteration to the next, the actual number of distance calculations, that must be made can be reduced (specially, as it reaches towards the termination).</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marL="0" indent="0" algn="just">
              <a:buNone/>
            </a:pPr>
            <a:endParaRPr lang="en-US" sz="800" dirty="0">
              <a:solidFill>
                <a:srgbClr val="0B5ED7"/>
              </a:solidFill>
              <a:latin typeface="Times New Roman" pitchFamily="18" charset="0"/>
              <a:cs typeface="Times New Roman" pitchFamily="18" charset="0"/>
            </a:endParaRPr>
          </a:p>
          <a:p>
            <a:pPr marL="0" indent="0" algn="just">
              <a:buNone/>
            </a:pPr>
            <a:r>
              <a:rPr lang="en-IN" sz="2000" dirty="0" smtClean="0">
                <a:solidFill>
                  <a:srgbClr val="A50021"/>
                </a:solidFill>
                <a:latin typeface="Times New Roman" pitchFamily="18" charset="0"/>
                <a:cs typeface="Times New Roman" pitchFamily="18" charset="0"/>
              </a:rPr>
              <a:t>Limitations:</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The k-Means is not suitable for all types of data. For example, k-Means does not work on categorical data because mean cannot be defined.</a:t>
            </a:r>
          </a:p>
          <a:p>
            <a:pPr algn="just">
              <a:buClr>
                <a:srgbClr val="0B5ED7"/>
              </a:buClr>
              <a:buFont typeface="Arial" panose="020B0604020202020204" pitchFamily="34" charset="0"/>
              <a:buChar char="•"/>
            </a:pPr>
            <a:endParaRPr lang="en-IN" sz="800" dirty="0" smtClean="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k</a:t>
            </a:r>
            <a:r>
              <a:rPr lang="en-IN" sz="2000" dirty="0" smtClean="0">
                <a:latin typeface="Times New Roman" pitchFamily="18" charset="0"/>
                <a:cs typeface="Times New Roman" pitchFamily="18" charset="0"/>
              </a:rPr>
              <a:t>-means finds a local optima and may actually minimize the global optimum.</a:t>
            </a:r>
            <a:endParaRPr lang="en-IN" sz="2000" dirty="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34</a:t>
            </a:fld>
            <a:endParaRPr lang="en-IN" dirty="0">
              <a:solidFill>
                <a:srgbClr val="04617B">
                  <a:shade val="90000"/>
                </a:srgbClr>
              </a:solidFill>
            </a:endParaRPr>
          </a:p>
        </p:txBody>
      </p:sp>
      <p:sp>
        <p:nvSpPr>
          <p:cNvPr id="9" name="TextBox 8"/>
          <p:cNvSpPr txBox="1"/>
          <p:nvPr/>
        </p:nvSpPr>
        <p:spPr>
          <a:xfrm>
            <a:off x="774078" y="3688973"/>
            <a:ext cx="7936310" cy="646331"/>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pPr algn="ctr"/>
            <a:r>
              <a:rPr lang="en-IN" dirty="0" smtClean="0">
                <a:solidFill>
                  <a:schemeClr val="tx1"/>
                </a:solidFill>
              </a:rPr>
              <a:t>How similarity metric can be utilized to run k-Means faster? What is the updation in each iteration?</a:t>
            </a:r>
          </a:p>
        </p:txBody>
      </p:sp>
      <p:sp>
        <p:nvSpPr>
          <p:cNvPr id="10" name="Rectangle 9"/>
          <p:cNvSpPr/>
          <p:nvPr/>
        </p:nvSpPr>
        <p:spPr>
          <a:xfrm>
            <a:off x="102970" y="3495039"/>
            <a:ext cx="480828" cy="1107996"/>
          </a:xfrm>
          <a:prstGeom prst="rect">
            <a:avLst/>
          </a:prstGeom>
        </p:spPr>
        <p:txBody>
          <a:bodyPr wrap="square">
            <a:spAutoFit/>
          </a:bodyPr>
          <a:lstStyle/>
          <a:p>
            <a:r>
              <a:rPr lang="en-IN" sz="6600" dirty="0">
                <a:solidFill>
                  <a:srgbClr val="FF0000"/>
                </a:solidFill>
              </a:rPr>
              <a:t>?</a:t>
            </a:r>
          </a:p>
        </p:txBody>
      </p:sp>
    </p:spTree>
    <p:extLst>
      <p:ext uri="{BB962C8B-B14F-4D97-AF65-F5344CB8AC3E}">
        <p14:creationId xmlns:p14="http://schemas.microsoft.com/office/powerpoint/2010/main" val="40900344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IN" sz="2000" b="1" dirty="0">
                <a:solidFill>
                  <a:srgbClr val="0B5ED7"/>
                </a:solidFill>
                <a:latin typeface="Times New Roman" pitchFamily="18" charset="0"/>
                <a:cs typeface="Times New Roman" pitchFamily="18" charset="0"/>
              </a:rPr>
              <a:t>6. Final comments</a:t>
            </a:r>
            <a:r>
              <a:rPr lang="en-IN" sz="2000" b="1" dirty="0" smtClean="0">
                <a:solidFill>
                  <a:srgbClr val="0B5ED7"/>
                </a:solidFill>
                <a:latin typeface="Times New Roman" pitchFamily="18" charset="0"/>
                <a:cs typeface="Times New Roman" pitchFamily="18" charset="0"/>
              </a:rPr>
              <a:t>:</a:t>
            </a:r>
            <a:endParaRPr lang="en-IN" sz="2000" dirty="0" smtClean="0">
              <a:solidFill>
                <a:srgbClr val="A50021"/>
              </a:solidFill>
              <a:latin typeface="Times New Roman" pitchFamily="18" charset="0"/>
              <a:cs typeface="Times New Roman" pitchFamily="18" charset="0"/>
            </a:endParaRPr>
          </a:p>
          <a:p>
            <a:pPr marL="0" indent="0" algn="just">
              <a:buClr>
                <a:srgbClr val="0B5ED7"/>
              </a:buClr>
              <a:buNone/>
            </a:pPr>
            <a:r>
              <a:rPr lang="en-IN" sz="2000" dirty="0" smtClean="0">
                <a:solidFill>
                  <a:srgbClr val="A50021"/>
                </a:solidFill>
                <a:latin typeface="Times New Roman" pitchFamily="18" charset="0"/>
                <a:cs typeface="Times New Roman" pitchFamily="18" charset="0"/>
              </a:rPr>
              <a:t>Limitations :</a:t>
            </a:r>
          </a:p>
          <a:p>
            <a:pPr marL="0" indent="0" algn="just">
              <a:buClr>
                <a:srgbClr val="0B5ED7"/>
              </a:buClr>
              <a:buNone/>
            </a:pPr>
            <a:endParaRPr lang="en-IN" sz="800" dirty="0" smtClean="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k</a:t>
            </a:r>
            <a:r>
              <a:rPr lang="en-IN" sz="2000" dirty="0" smtClean="0">
                <a:latin typeface="Times New Roman" pitchFamily="18" charset="0"/>
                <a:cs typeface="Times New Roman" pitchFamily="18" charset="0"/>
              </a:rPr>
              <a:t>-means has </a:t>
            </a:r>
            <a:r>
              <a:rPr lang="en-IN" sz="2000" dirty="0" smtClean="0">
                <a:solidFill>
                  <a:srgbClr val="0B5ED7"/>
                </a:solidFill>
                <a:latin typeface="Times New Roman" pitchFamily="18" charset="0"/>
                <a:cs typeface="Times New Roman" pitchFamily="18" charset="0"/>
              </a:rPr>
              <a:t>trouble clustering data that contains outliers</a:t>
            </a:r>
            <a:r>
              <a:rPr lang="en-IN" sz="2000" dirty="0" smtClean="0">
                <a:latin typeface="Times New Roman" pitchFamily="18" charset="0"/>
                <a:cs typeface="Times New Roman" pitchFamily="18" charset="0"/>
              </a:rPr>
              <a:t>. When the SSE is used as objective function, outliers can unduly influence the cluster that are produced. More precisely, in the presence of outliers, the cluster centroids, in fact, not truly as representative as they would be otherwise. It also influence the SSE measure as well.</a:t>
            </a:r>
          </a:p>
          <a:p>
            <a:pPr algn="just">
              <a:buClr>
                <a:srgbClr val="0B5ED7"/>
              </a:buClr>
              <a:buFont typeface="Arial" panose="020B0604020202020204" pitchFamily="34" charset="0"/>
              <a:buChar char="•"/>
            </a:pPr>
            <a:endParaRPr lang="en-IN" sz="800" dirty="0" smtClean="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k-Means algorithm </a:t>
            </a:r>
            <a:r>
              <a:rPr lang="en-IN" sz="2000" dirty="0" smtClean="0">
                <a:solidFill>
                  <a:srgbClr val="0B5ED7"/>
                </a:solidFill>
                <a:latin typeface="Times New Roman" pitchFamily="18" charset="0"/>
                <a:cs typeface="Times New Roman" pitchFamily="18" charset="0"/>
              </a:rPr>
              <a:t>cannot handle non-globular clusters</a:t>
            </a:r>
            <a:r>
              <a:rPr lang="en-IN" sz="2000" dirty="0" smtClean="0">
                <a:latin typeface="Times New Roman" pitchFamily="18" charset="0"/>
                <a:cs typeface="Times New Roman" pitchFamily="18" charset="0"/>
              </a:rPr>
              <a:t>, clusters of different sizes and densities (see Fig 16.6 in the next slide).</a:t>
            </a:r>
          </a:p>
          <a:p>
            <a:pPr algn="just">
              <a:buClr>
                <a:srgbClr val="0B5ED7"/>
              </a:buClr>
              <a:buFont typeface="Arial" panose="020B0604020202020204" pitchFamily="34" charset="0"/>
              <a:buChar char="•"/>
            </a:pPr>
            <a:endParaRPr lang="en-IN" sz="800" dirty="0">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k-Means algorithm not really beyond the scalability issue (and not so practical for large databases).</a:t>
            </a:r>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35</a:t>
            </a:fld>
            <a:endParaRPr lang="en-IN" dirty="0">
              <a:solidFill>
                <a:srgbClr val="04617B">
                  <a:shade val="90000"/>
                </a:srgbClr>
              </a:solidFill>
            </a:endParaRPr>
          </a:p>
        </p:txBody>
      </p:sp>
    </p:spTree>
    <p:extLst>
      <p:ext uri="{BB962C8B-B14F-4D97-AF65-F5344CB8AC3E}">
        <p14:creationId xmlns:p14="http://schemas.microsoft.com/office/powerpoint/2010/main" val="14339937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endParaRPr lang="en-IN" sz="2000" dirty="0" smtClean="0">
              <a:solidFill>
                <a:srgbClr val="A50021"/>
              </a:solidFill>
              <a:latin typeface="Times New Roman" pitchFamily="18" charset="0"/>
              <a:cs typeface="Times New Roman" pitchFamily="18" charset="0"/>
            </a:endParaRP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36</a:t>
            </a:fld>
            <a:endParaRPr lang="en-IN" dirty="0">
              <a:solidFill>
                <a:srgbClr val="04617B">
                  <a:shade val="90000"/>
                </a:srgb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78" y="891201"/>
            <a:ext cx="4405847" cy="230919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233" y="976125"/>
            <a:ext cx="3971427" cy="24498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6239" y="3425994"/>
            <a:ext cx="3726503" cy="2070895"/>
          </a:xfrm>
          <a:prstGeom prst="rect">
            <a:avLst/>
          </a:prstGeom>
        </p:spPr>
      </p:pic>
      <p:sp>
        <p:nvSpPr>
          <p:cNvPr id="9" name="TextBox 8"/>
          <p:cNvSpPr txBox="1"/>
          <p:nvPr/>
        </p:nvSpPr>
        <p:spPr>
          <a:xfrm>
            <a:off x="3059411" y="5456961"/>
            <a:ext cx="2950234" cy="369332"/>
          </a:xfrm>
          <a:prstGeom prst="rect">
            <a:avLst/>
          </a:prstGeom>
          <a:noFill/>
        </p:spPr>
        <p:txBody>
          <a:bodyPr wrap="square" rtlCol="0">
            <a:spAutoFit/>
          </a:bodyPr>
          <a:lstStyle/>
          <a:p>
            <a:r>
              <a:rPr lang="en-IN" dirty="0" smtClean="0"/>
              <a:t>Non-convex shaped clusters</a:t>
            </a:r>
            <a:endParaRPr lang="en-IN" dirty="0"/>
          </a:p>
        </p:txBody>
      </p:sp>
      <p:sp>
        <p:nvSpPr>
          <p:cNvPr id="10" name="TextBox 9"/>
          <p:cNvSpPr txBox="1"/>
          <p:nvPr/>
        </p:nvSpPr>
        <p:spPr>
          <a:xfrm>
            <a:off x="5049110" y="3087639"/>
            <a:ext cx="3357672" cy="369332"/>
          </a:xfrm>
          <a:prstGeom prst="rect">
            <a:avLst/>
          </a:prstGeom>
          <a:noFill/>
        </p:spPr>
        <p:txBody>
          <a:bodyPr wrap="square" rtlCol="0">
            <a:spAutoFit/>
          </a:bodyPr>
          <a:lstStyle/>
          <a:p>
            <a:r>
              <a:rPr lang="en-IN" dirty="0" smtClean="0"/>
              <a:t>Cluster with different densities</a:t>
            </a:r>
            <a:endParaRPr lang="en-IN" dirty="0"/>
          </a:p>
        </p:txBody>
      </p:sp>
      <p:sp>
        <p:nvSpPr>
          <p:cNvPr id="11" name="TextBox 10"/>
          <p:cNvSpPr txBox="1"/>
          <p:nvPr/>
        </p:nvSpPr>
        <p:spPr>
          <a:xfrm>
            <a:off x="1092759" y="3106836"/>
            <a:ext cx="2950234" cy="369332"/>
          </a:xfrm>
          <a:prstGeom prst="rect">
            <a:avLst/>
          </a:prstGeom>
          <a:noFill/>
        </p:spPr>
        <p:txBody>
          <a:bodyPr wrap="square" rtlCol="0">
            <a:spAutoFit/>
          </a:bodyPr>
          <a:lstStyle/>
          <a:p>
            <a:r>
              <a:rPr lang="en-IN" dirty="0" smtClean="0"/>
              <a:t>Cluster with different sizes</a:t>
            </a:r>
            <a:endParaRPr lang="en-IN" dirty="0"/>
          </a:p>
        </p:txBody>
      </p:sp>
      <p:sp>
        <p:nvSpPr>
          <p:cNvPr id="12" name="Content Placeholder 2"/>
          <p:cNvSpPr txBox="1">
            <a:spLocks/>
          </p:cNvSpPr>
          <p:nvPr/>
        </p:nvSpPr>
        <p:spPr>
          <a:xfrm>
            <a:off x="319772" y="6077888"/>
            <a:ext cx="8572830"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16.6: </a:t>
            </a:r>
            <a:r>
              <a:rPr lang="en-IN" sz="1600" b="1" dirty="0" smtClean="0">
                <a:solidFill>
                  <a:srgbClr val="0B5ED7"/>
                </a:solidFill>
                <a:cs typeface="Times New Roman" pitchFamily="18" charset="0"/>
              </a:rPr>
              <a:t>Some failure instance of k-Means algorithm</a:t>
            </a: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980050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Different variants of 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IN" sz="2000" dirty="0" smtClean="0">
                <a:latin typeface="Times New Roman" pitchFamily="18" charset="0"/>
                <a:cs typeface="Times New Roman" pitchFamily="18" charset="0"/>
              </a:rPr>
              <a:t>There are a quite few variants of the k-Means algorithm. These can differ in the procedure of selecting the initial </a:t>
            </a:r>
            <a:r>
              <a:rPr lang="en-IN" sz="2000" i="1" dirty="0" smtClean="0">
                <a:latin typeface="Times New Roman" pitchFamily="18" charset="0"/>
                <a:cs typeface="Times New Roman" pitchFamily="18" charset="0"/>
              </a:rPr>
              <a:t>k</a:t>
            </a:r>
            <a:r>
              <a:rPr lang="en-IN" sz="2000" dirty="0" smtClean="0">
                <a:latin typeface="Times New Roman" pitchFamily="18" charset="0"/>
                <a:cs typeface="Times New Roman" pitchFamily="18" charset="0"/>
              </a:rPr>
              <a:t> means, the calculation of proximity and strategy for calculating cluster means. Another variants of k-means to cluster categorical data.</a:t>
            </a:r>
          </a:p>
          <a:p>
            <a:pPr marL="0" indent="0" algn="just">
              <a:buClr>
                <a:srgbClr val="0B5ED7"/>
              </a:buClr>
              <a:buNone/>
            </a:pPr>
            <a:r>
              <a:rPr lang="en-IN" sz="2000" dirty="0" smtClean="0">
                <a:latin typeface="Times New Roman" pitchFamily="18" charset="0"/>
                <a:cs typeface="Times New Roman" pitchFamily="18" charset="0"/>
              </a:rPr>
              <a:t>Few variant of k-Means algorithm includes</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Bisecting k-Means (addressing the issue of initial choice of cluster means).</a:t>
            </a:r>
          </a:p>
          <a:p>
            <a:pPr marL="736092" lvl="1" indent="-342900" algn="just">
              <a:buClr>
                <a:srgbClr val="0B5ED7"/>
              </a:buClr>
              <a:buFont typeface="+mj-lt"/>
              <a:buAutoNum type="arabicPeriod"/>
            </a:pPr>
            <a:r>
              <a:rPr lang="en-IN" sz="1800" dirty="0" smtClean="0">
                <a:latin typeface="Times New Roman" pitchFamily="18" charset="0"/>
                <a:cs typeface="Times New Roman" pitchFamily="18" charset="0"/>
              </a:rPr>
              <a:t>M. Steinbach, G. </a:t>
            </a:r>
            <a:r>
              <a:rPr lang="en-IN" sz="1800" dirty="0" err="1" smtClean="0">
                <a:latin typeface="Times New Roman" pitchFamily="18" charset="0"/>
                <a:cs typeface="Times New Roman" pitchFamily="18" charset="0"/>
              </a:rPr>
              <a:t>Karypis</a:t>
            </a:r>
            <a:r>
              <a:rPr lang="en-IN" sz="1800" dirty="0" smtClean="0">
                <a:latin typeface="Times New Roman" pitchFamily="18" charset="0"/>
                <a:cs typeface="Times New Roman" pitchFamily="18" charset="0"/>
              </a:rPr>
              <a:t> and V. Kumar “A comparison of document clustering techniques”, </a:t>
            </a:r>
            <a:r>
              <a:rPr lang="en-IN" sz="1800" i="1" dirty="0" smtClean="0">
                <a:latin typeface="Times New Roman" pitchFamily="18" charset="0"/>
                <a:cs typeface="Times New Roman" pitchFamily="18" charset="0"/>
              </a:rPr>
              <a:t>Proceedings of KDD workshop on Text mining, </a:t>
            </a:r>
            <a:r>
              <a:rPr lang="en-IN" sz="1800" dirty="0" smtClean="0">
                <a:latin typeface="Times New Roman" pitchFamily="18" charset="0"/>
                <a:cs typeface="Times New Roman" pitchFamily="18" charset="0"/>
              </a:rPr>
              <a:t>2000</a:t>
            </a:r>
            <a:r>
              <a:rPr lang="en-IN" sz="1800" i="1" dirty="0" smtClean="0">
                <a:latin typeface="Times New Roman" pitchFamily="18" charset="0"/>
                <a:cs typeface="Times New Roman" pitchFamily="18" charset="0"/>
              </a:rPr>
              <a:t>.</a:t>
            </a:r>
          </a:p>
          <a:p>
            <a:pPr algn="just">
              <a:buClr>
                <a:srgbClr val="0B5ED7"/>
              </a:buClr>
              <a:buFont typeface="Arial" panose="020B0604020202020204" pitchFamily="34" charset="0"/>
              <a:buChar char="•"/>
            </a:pPr>
            <a:r>
              <a:rPr lang="en-IN" sz="2000" dirty="0">
                <a:latin typeface="Times New Roman" pitchFamily="18" charset="0"/>
                <a:cs typeface="Times New Roman" pitchFamily="18" charset="0"/>
              </a:rPr>
              <a:t>Mean of clusters (Proposing various strategies to define means and variants of means</a:t>
            </a:r>
            <a:r>
              <a:rPr lang="en-IN" sz="2000" dirty="0" smtClean="0">
                <a:latin typeface="Times New Roman" pitchFamily="18" charset="0"/>
                <a:cs typeface="Times New Roman" pitchFamily="18" charset="0"/>
              </a:rPr>
              <a:t>).</a:t>
            </a:r>
          </a:p>
          <a:p>
            <a:pPr lvl="1" algn="just">
              <a:buClr>
                <a:srgbClr val="0B5ED7"/>
              </a:buClr>
              <a:buFont typeface="Arial" panose="020B0604020202020204" pitchFamily="34" charset="0"/>
              <a:buChar char="•"/>
            </a:pPr>
            <a:r>
              <a:rPr lang="en-IN" sz="1800" dirty="0" smtClean="0">
                <a:latin typeface="Times New Roman" pitchFamily="18" charset="0"/>
                <a:cs typeface="Times New Roman" pitchFamily="18" charset="0"/>
              </a:rPr>
              <a:t>B. </a:t>
            </a:r>
            <a:r>
              <a:rPr lang="en-IN" sz="1800" dirty="0" err="1" smtClean="0">
                <a:latin typeface="Times New Roman" pitchFamily="18" charset="0"/>
                <a:cs typeface="Times New Roman" pitchFamily="18" charset="0"/>
              </a:rPr>
              <a:t>zhan</a:t>
            </a:r>
            <a:r>
              <a:rPr lang="en-IN" sz="1800" dirty="0" smtClean="0">
                <a:latin typeface="Times New Roman" pitchFamily="18" charset="0"/>
                <a:cs typeface="Times New Roman" pitchFamily="18" charset="0"/>
              </a:rPr>
              <a:t> “Generalised k-Harmonic means – Dynamic weighting of data in unsupervised learning”, </a:t>
            </a:r>
            <a:r>
              <a:rPr lang="en-IN" sz="1800" i="1" dirty="0" smtClean="0">
                <a:latin typeface="Times New Roman" pitchFamily="18" charset="0"/>
                <a:cs typeface="Times New Roman" pitchFamily="18" charset="0"/>
              </a:rPr>
              <a:t>Technical report, HP Labs</a:t>
            </a:r>
            <a:r>
              <a:rPr lang="en-IN" sz="1800" dirty="0" smtClean="0">
                <a:latin typeface="Times New Roman" pitchFamily="18" charset="0"/>
                <a:cs typeface="Times New Roman" pitchFamily="18" charset="0"/>
              </a:rPr>
              <a:t>, 2000.</a:t>
            </a:r>
          </a:p>
          <a:p>
            <a:pPr lvl="1" algn="just">
              <a:buClr>
                <a:srgbClr val="0B5ED7"/>
              </a:buClr>
              <a:buFont typeface="Arial" panose="020B0604020202020204" pitchFamily="34" charset="0"/>
              <a:buChar char="•"/>
            </a:pPr>
            <a:r>
              <a:rPr lang="en-IN" sz="1800" dirty="0" smtClean="0">
                <a:latin typeface="Times New Roman" pitchFamily="18" charset="0"/>
                <a:cs typeface="Times New Roman" pitchFamily="18" charset="0"/>
              </a:rPr>
              <a:t>A. D. </a:t>
            </a:r>
            <a:r>
              <a:rPr lang="en-IN" sz="1800" dirty="0" err="1" smtClean="0">
                <a:latin typeface="Times New Roman" pitchFamily="18" charset="0"/>
                <a:cs typeface="Times New Roman" pitchFamily="18" charset="0"/>
              </a:rPr>
              <a:t>Chaturvedi</a:t>
            </a:r>
            <a:r>
              <a:rPr lang="en-IN" sz="1800" dirty="0" smtClean="0">
                <a:latin typeface="Times New Roman" pitchFamily="18" charset="0"/>
                <a:cs typeface="Times New Roman" pitchFamily="18" charset="0"/>
              </a:rPr>
              <a:t>, P. E. Green, J. D. Carroll, “k-Modes clustering”, </a:t>
            </a:r>
            <a:r>
              <a:rPr lang="en-IN" sz="1800" i="1" dirty="0" smtClean="0">
                <a:latin typeface="Times New Roman" pitchFamily="18" charset="0"/>
                <a:cs typeface="Times New Roman" pitchFamily="18" charset="0"/>
              </a:rPr>
              <a:t>Journal of classification</a:t>
            </a:r>
            <a:r>
              <a:rPr lang="en-IN" sz="1800" dirty="0" smtClean="0">
                <a:latin typeface="Times New Roman" pitchFamily="18" charset="0"/>
                <a:cs typeface="Times New Roman" pitchFamily="18" charset="0"/>
              </a:rPr>
              <a:t>, Vol. 18, PP. 35-36, 2001.</a:t>
            </a:r>
          </a:p>
          <a:p>
            <a:pPr lvl="1" algn="just">
              <a:buClr>
                <a:srgbClr val="0B5ED7"/>
              </a:buClr>
              <a:buFont typeface="Arial" panose="020B0604020202020204" pitchFamily="34" charset="0"/>
              <a:buChar char="•"/>
            </a:pPr>
            <a:r>
              <a:rPr lang="en-IN" sz="1800" dirty="0" smtClean="0">
                <a:latin typeface="Times New Roman" pitchFamily="18" charset="0"/>
                <a:cs typeface="Times New Roman" pitchFamily="18" charset="0"/>
              </a:rPr>
              <a:t>D. </a:t>
            </a:r>
            <a:r>
              <a:rPr lang="en-IN" sz="1800" dirty="0" err="1" smtClean="0">
                <a:latin typeface="Times New Roman" pitchFamily="18" charset="0"/>
                <a:cs typeface="Times New Roman" pitchFamily="18" charset="0"/>
              </a:rPr>
              <a:t>Pelleg</a:t>
            </a:r>
            <a:r>
              <a:rPr lang="en-IN" sz="1800" dirty="0" smtClean="0">
                <a:latin typeface="Times New Roman" pitchFamily="18" charset="0"/>
                <a:cs typeface="Times New Roman" pitchFamily="18" charset="0"/>
              </a:rPr>
              <a:t>, A. Moore, “x-Means: Extending k-Means with efficient estimation of the number of clusters”, </a:t>
            </a:r>
            <a:r>
              <a:rPr lang="en-IN" sz="1800" i="1" dirty="0" smtClean="0">
                <a:latin typeface="Times New Roman" pitchFamily="18" charset="0"/>
                <a:cs typeface="Times New Roman" pitchFamily="18" charset="0"/>
              </a:rPr>
              <a:t>17</a:t>
            </a:r>
            <a:r>
              <a:rPr lang="en-IN" sz="1800" i="1" baseline="30000" dirty="0" smtClean="0">
                <a:latin typeface="Times New Roman" pitchFamily="18" charset="0"/>
                <a:cs typeface="Times New Roman" pitchFamily="18" charset="0"/>
              </a:rPr>
              <a:t>th</a:t>
            </a:r>
            <a:r>
              <a:rPr lang="en-IN" sz="1800" i="1" dirty="0" smtClean="0">
                <a:latin typeface="Times New Roman" pitchFamily="18" charset="0"/>
                <a:cs typeface="Times New Roman" pitchFamily="18" charset="0"/>
              </a:rPr>
              <a:t> International conference on Machine Learning, </a:t>
            </a:r>
            <a:r>
              <a:rPr lang="en-IN" sz="1800" dirty="0" smtClean="0">
                <a:latin typeface="Times New Roman" pitchFamily="18" charset="0"/>
                <a:cs typeface="Times New Roman" pitchFamily="18" charset="0"/>
              </a:rPr>
              <a:t>2000.</a:t>
            </a:r>
          </a:p>
          <a:p>
            <a:pPr lvl="1" algn="just">
              <a:buClr>
                <a:srgbClr val="0B5ED7"/>
              </a:buClr>
              <a:buFont typeface="Arial" panose="020B0604020202020204" pitchFamily="34" charset="0"/>
              <a:buChar char="•"/>
            </a:pPr>
            <a:endParaRPr lang="en-IN" sz="1800" dirty="0">
              <a:latin typeface="Times New Roman" pitchFamily="18" charset="0"/>
              <a:cs typeface="Times New Roman" pitchFamily="18" charset="0"/>
            </a:endParaRPr>
          </a:p>
          <a:p>
            <a:pPr marL="0" indent="0" algn="just">
              <a:buClr>
                <a:srgbClr val="0B5ED7"/>
              </a:buClr>
              <a:buNone/>
            </a:pPr>
            <a:endParaRPr lang="en-US" sz="2000" i="1" dirty="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37</a:t>
            </a:fld>
            <a:endParaRPr lang="en-IN" dirty="0">
              <a:solidFill>
                <a:srgbClr val="04617B">
                  <a:shade val="90000"/>
                </a:srgbClr>
              </a:solidFill>
            </a:endParaRPr>
          </a:p>
        </p:txBody>
      </p:sp>
    </p:spTree>
    <p:extLst>
      <p:ext uri="{BB962C8B-B14F-4D97-AF65-F5344CB8AC3E}">
        <p14:creationId xmlns:p14="http://schemas.microsoft.com/office/powerpoint/2010/main" val="3445709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Different variants of 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362293" cy="5311189"/>
          </a:xfrm>
        </p:spPr>
        <p:txBody>
          <a:bodyPr>
            <a:noAutofit/>
          </a:bodyPr>
          <a:lstStyle/>
          <a:p>
            <a:pPr lvl="1"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N. B. Karayiannis, M. M. Randolph, “Non-Euclidean c-Means clustering algorithm”, </a:t>
            </a:r>
            <a:r>
              <a:rPr lang="en-IN" sz="2000" i="1" dirty="0" smtClean="0">
                <a:latin typeface="Times New Roman" pitchFamily="18" charset="0"/>
                <a:cs typeface="Times New Roman" pitchFamily="18" charset="0"/>
              </a:rPr>
              <a:t>Intelligent data analysis journal</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V</a:t>
            </a:r>
            <a:r>
              <a:rPr lang="en-IN" sz="2000" dirty="0" smtClean="0">
                <a:latin typeface="Times New Roman" pitchFamily="18" charset="0"/>
                <a:cs typeface="Times New Roman" pitchFamily="18" charset="0"/>
              </a:rPr>
              <a:t>ol 7(5), PP 405-425, 2003.</a:t>
            </a:r>
          </a:p>
          <a:p>
            <a:pPr lvl="1" algn="just">
              <a:buClr>
                <a:srgbClr val="0B5ED7"/>
              </a:buClr>
              <a:buFont typeface="Arial" panose="020B0604020202020204" pitchFamily="34" charset="0"/>
              <a:buChar char="•"/>
            </a:pPr>
            <a:endParaRPr lang="en-IN" sz="800" dirty="0" smtClean="0">
              <a:latin typeface="Times New Roman" pitchFamily="18" charset="0"/>
              <a:cs typeface="Times New Roman" pitchFamily="18" charset="0"/>
            </a:endParaRPr>
          </a:p>
          <a:p>
            <a:pPr lvl="1"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V. J. </a:t>
            </a:r>
            <a:r>
              <a:rPr lang="en-IN" sz="2000" dirty="0" err="1" smtClean="0">
                <a:latin typeface="Times New Roman" pitchFamily="18" charset="0"/>
                <a:cs typeface="Times New Roman" pitchFamily="18" charset="0"/>
              </a:rPr>
              <a:t>Olivera</a:t>
            </a:r>
            <a:r>
              <a:rPr lang="en-IN" sz="2000" dirty="0" smtClean="0">
                <a:latin typeface="Times New Roman" pitchFamily="18" charset="0"/>
                <a:cs typeface="Times New Roman" pitchFamily="18" charset="0"/>
              </a:rPr>
              <a:t>, W. </a:t>
            </a:r>
            <a:r>
              <a:rPr lang="en-IN" sz="2000" dirty="0" err="1" smtClean="0">
                <a:latin typeface="Times New Roman" pitchFamily="18" charset="0"/>
                <a:cs typeface="Times New Roman" pitchFamily="18" charset="0"/>
              </a:rPr>
              <a:t>Pedrycy</a:t>
            </a:r>
            <a:r>
              <a:rPr lang="en-IN" sz="2000" dirty="0" smtClean="0">
                <a:latin typeface="Times New Roman" pitchFamily="18" charset="0"/>
                <a:cs typeface="Times New Roman" pitchFamily="18" charset="0"/>
              </a:rPr>
              <a:t>, “Advances in Fuzzy clustering and its applications”, Edited book. John Wiley [2007]. (Fuzzy c-Means algorithm).</a:t>
            </a:r>
          </a:p>
          <a:p>
            <a:pPr lvl="1" algn="just">
              <a:buClr>
                <a:srgbClr val="0B5ED7"/>
              </a:buClr>
              <a:buFont typeface="Arial" panose="020B0604020202020204" pitchFamily="34" charset="0"/>
              <a:buChar char="•"/>
            </a:pPr>
            <a:endParaRPr lang="en-IN" sz="800" dirty="0" smtClean="0">
              <a:latin typeface="Times New Roman" pitchFamily="18" charset="0"/>
              <a:cs typeface="Times New Roman" pitchFamily="18" charset="0"/>
            </a:endParaRPr>
          </a:p>
          <a:p>
            <a:pPr lvl="1"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A. K. Jain and R. C. </a:t>
            </a:r>
            <a:r>
              <a:rPr lang="en-IN" sz="2000" dirty="0" err="1" smtClean="0">
                <a:latin typeface="Times New Roman" pitchFamily="18" charset="0"/>
                <a:cs typeface="Times New Roman" pitchFamily="18" charset="0"/>
              </a:rPr>
              <a:t>Bubes</a:t>
            </a:r>
            <a:r>
              <a:rPr lang="en-IN" sz="2000" dirty="0" smtClean="0">
                <a:latin typeface="Times New Roman" pitchFamily="18" charset="0"/>
                <a:cs typeface="Times New Roman" pitchFamily="18" charset="0"/>
              </a:rPr>
              <a:t>, “Algorithms for clustering Data”, Prentice Hall, 1988. </a:t>
            </a:r>
          </a:p>
          <a:p>
            <a:pPr marL="393192" lvl="1" indent="0" algn="just">
              <a:buClr>
                <a:srgbClr val="0B5ED7"/>
              </a:buClr>
              <a:buNone/>
            </a:pPr>
            <a:r>
              <a:rPr lang="en-IN" sz="2000" dirty="0" smtClean="0">
                <a:latin typeface="Times New Roman" pitchFamily="18" charset="0"/>
                <a:cs typeface="Times New Roman" pitchFamily="18" charset="0"/>
              </a:rPr>
              <a:t>    Online book at </a:t>
            </a:r>
            <a:r>
              <a:rPr lang="en-IN" sz="2000" u="sng" dirty="0" smtClean="0">
                <a:solidFill>
                  <a:srgbClr val="0B5ED7"/>
                </a:solidFill>
                <a:latin typeface="Times New Roman" pitchFamily="18" charset="0"/>
                <a:cs typeface="Times New Roman" pitchFamily="18" charset="0"/>
              </a:rPr>
              <a:t>http://www.cse.msu.edu/~jain/clustering_Jain_Dubes.pdf</a:t>
            </a:r>
          </a:p>
          <a:p>
            <a:pPr lvl="1"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A. K. Jain, M. N. </a:t>
            </a:r>
            <a:r>
              <a:rPr lang="en-IN" sz="2000" dirty="0" err="1" smtClean="0">
                <a:latin typeface="Times New Roman" pitchFamily="18" charset="0"/>
                <a:cs typeface="Times New Roman" pitchFamily="18" charset="0"/>
              </a:rPr>
              <a:t>Munty</a:t>
            </a:r>
            <a:r>
              <a:rPr lang="en-IN" sz="2000" dirty="0" smtClean="0">
                <a:latin typeface="Times New Roman" pitchFamily="18" charset="0"/>
                <a:cs typeface="Times New Roman" pitchFamily="18" charset="0"/>
              </a:rPr>
              <a:t> and P. J. Flynn, “Data clustering: A Review”, </a:t>
            </a:r>
            <a:r>
              <a:rPr lang="en-IN" sz="2000" i="1" dirty="0" smtClean="0">
                <a:latin typeface="Times New Roman" pitchFamily="18" charset="0"/>
                <a:cs typeface="Times New Roman" pitchFamily="18" charset="0"/>
              </a:rPr>
              <a:t>ACM computing surveys</a:t>
            </a:r>
            <a:r>
              <a:rPr lang="en-IN" sz="2000" dirty="0" smtClean="0">
                <a:latin typeface="Times New Roman" pitchFamily="18" charset="0"/>
                <a:cs typeface="Times New Roman" pitchFamily="18" charset="0"/>
              </a:rPr>
              <a:t>, 31(3), 264-323 [1999]. Also available online.</a:t>
            </a:r>
          </a:p>
          <a:p>
            <a:pPr lvl="1" algn="just">
              <a:buClr>
                <a:srgbClr val="0B5ED7"/>
              </a:buClr>
              <a:buFont typeface="Arial" panose="020B0604020202020204" pitchFamily="34" charset="0"/>
              <a:buChar char="•"/>
            </a:pPr>
            <a:endParaRPr lang="en-IN" sz="2000" dirty="0" smtClean="0">
              <a:latin typeface="Times New Roman" pitchFamily="18" charset="0"/>
              <a:cs typeface="Times New Roman" pitchFamily="18" charset="0"/>
            </a:endParaRPr>
          </a:p>
          <a:p>
            <a:pPr lvl="1" algn="just">
              <a:buClr>
                <a:srgbClr val="0B5ED7"/>
              </a:buClr>
              <a:buFont typeface="Arial" panose="020B0604020202020204" pitchFamily="34" charset="0"/>
              <a:buChar char="•"/>
            </a:pPr>
            <a:endParaRPr lang="en-IN" sz="2000" dirty="0">
              <a:latin typeface="Times New Roman" pitchFamily="18" charset="0"/>
              <a:cs typeface="Times New Roman" pitchFamily="18" charset="0"/>
            </a:endParaRPr>
          </a:p>
          <a:p>
            <a:pPr marL="0" indent="0" algn="just">
              <a:buClr>
                <a:srgbClr val="0B5ED7"/>
              </a:buClr>
              <a:buNone/>
            </a:pPr>
            <a:endParaRPr lang="en-US" sz="2000" i="1" dirty="0">
              <a:latin typeface="Times New Roman" pitchFamily="18" charset="0"/>
              <a:cs typeface="Times New Roman" pitchFamily="18" charset="0"/>
            </a:endParaRPr>
          </a:p>
          <a:p>
            <a:pPr algn="just"/>
            <a:endParaRPr lang="en-US" sz="2000" i="1"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38</a:t>
            </a:fld>
            <a:endParaRPr lang="en-IN" dirty="0">
              <a:solidFill>
                <a:srgbClr val="04617B">
                  <a:shade val="90000"/>
                </a:srgbClr>
              </a:solidFill>
            </a:endParaRPr>
          </a:p>
        </p:txBody>
      </p:sp>
    </p:spTree>
    <p:extLst>
      <p:ext uri="{BB962C8B-B14F-4D97-AF65-F5344CB8AC3E}">
        <p14:creationId xmlns:p14="http://schemas.microsoft.com/office/powerpoint/2010/main" val="15496046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The k-</a:t>
            </a:r>
            <a:r>
              <a:rPr lang="en-US" sz="4000" dirty="0" err="1" smtClean="0">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IN" sz="2000" dirty="0" smtClean="0">
                <a:latin typeface="Times New Roman" pitchFamily="18" charset="0"/>
                <a:cs typeface="Times New Roman" pitchFamily="18" charset="0"/>
              </a:rPr>
              <a:t>Now, we shall study a variant of partitioning algorithm called k-</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 algorithm.</a:t>
            </a: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Clr>
                <a:srgbClr val="0B5ED7"/>
              </a:buClr>
              <a:buNone/>
            </a:pPr>
            <a:r>
              <a:rPr lang="en-IN" sz="2000" b="1" dirty="0" smtClean="0">
                <a:solidFill>
                  <a:srgbClr val="0B5ED7"/>
                </a:solidFill>
                <a:latin typeface="Times New Roman" pitchFamily="18" charset="0"/>
                <a:cs typeface="Times New Roman" pitchFamily="18" charset="0"/>
              </a:rPr>
              <a:t>Motivation: </a:t>
            </a:r>
            <a:r>
              <a:rPr lang="en-IN" sz="2000" dirty="0" smtClean="0">
                <a:latin typeface="Times New Roman" pitchFamily="18" charset="0"/>
                <a:cs typeface="Times New Roman" pitchFamily="18" charset="0"/>
              </a:rPr>
              <a:t>We have learnt that the k-Means algorithm is sensitive to outliers because an object with an “extremely large value” may substantially distort the distribution. The effect is particularly exacerbated due to the use of the SSE (sum-of-squared error) objective function. The k-</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 algorithm aims to diminish the effect of outliers.</a:t>
            </a:r>
            <a:endParaRPr lang="en-US" sz="2000" dirty="0">
              <a:latin typeface="Times New Roman" pitchFamily="18" charset="0"/>
              <a:cs typeface="Times New Roman" pitchFamily="18" charset="0"/>
            </a:endParaRPr>
          </a:p>
          <a:p>
            <a:pPr marL="0" indent="0" algn="just">
              <a:buClr>
                <a:srgbClr val="0B5ED7"/>
              </a:buClr>
              <a:buNone/>
            </a:pPr>
            <a:endParaRPr lang="en-US" sz="800" dirty="0" smtClean="0">
              <a:latin typeface="Times New Roman" pitchFamily="18" charset="0"/>
              <a:cs typeface="Times New Roman" pitchFamily="18" charset="0"/>
            </a:endParaRPr>
          </a:p>
          <a:p>
            <a:pPr marL="0" indent="0" algn="just">
              <a:buNone/>
            </a:pPr>
            <a:r>
              <a:rPr lang="en-US" sz="2000" b="1" dirty="0" smtClean="0">
                <a:solidFill>
                  <a:srgbClr val="0B5ED7"/>
                </a:solidFill>
                <a:latin typeface="Times New Roman" pitchFamily="18" charset="0"/>
                <a:cs typeface="Times New Roman" pitchFamily="18" charset="0"/>
              </a:rPr>
              <a:t>Basic concepts: </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The basic concepts of this algorithm is to </a:t>
            </a:r>
            <a:r>
              <a:rPr lang="en-US" sz="2000" dirty="0" smtClean="0">
                <a:solidFill>
                  <a:srgbClr val="0B5ED7"/>
                </a:solidFill>
                <a:latin typeface="Times New Roman" pitchFamily="18" charset="0"/>
                <a:cs typeface="Times New Roman" pitchFamily="18" charset="0"/>
              </a:rPr>
              <a:t>select an object as a cluster center </a:t>
            </a:r>
            <a:r>
              <a:rPr lang="en-US" sz="2000" dirty="0" smtClean="0">
                <a:latin typeface="Times New Roman" pitchFamily="18" charset="0"/>
                <a:cs typeface="Times New Roman" pitchFamily="18" charset="0"/>
              </a:rPr>
              <a:t>(one representative object per cluster) instead of taking the mean  value of the objects in a cluster (as in k-Means algorithm). </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We call this cluster representative as a </a:t>
            </a:r>
            <a:r>
              <a:rPr lang="en-US" sz="2000" dirty="0" smtClean="0">
                <a:solidFill>
                  <a:srgbClr val="0B5ED7"/>
                </a:solidFill>
                <a:latin typeface="Times New Roman" pitchFamily="18" charset="0"/>
                <a:cs typeface="Times New Roman" pitchFamily="18" charset="0"/>
              </a:rPr>
              <a:t>cluster </a:t>
            </a:r>
            <a:r>
              <a:rPr lang="en-US" sz="2000" dirty="0" err="1" smtClean="0">
                <a:solidFill>
                  <a:srgbClr val="0B5ED7"/>
                </a:solidFill>
                <a:latin typeface="Times New Roman" pitchFamily="18" charset="0"/>
                <a:cs typeface="Times New Roman" pitchFamily="18" charset="0"/>
              </a:rPr>
              <a:t>medoid</a:t>
            </a:r>
            <a:r>
              <a:rPr lang="en-US" sz="2000" dirty="0" smtClean="0">
                <a:solidFill>
                  <a:srgbClr val="0B5ED7"/>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or simply </a:t>
            </a:r>
            <a:r>
              <a:rPr lang="en-US" sz="2000" dirty="0" err="1" smtClean="0">
                <a:solidFill>
                  <a:srgbClr val="0B5ED7"/>
                </a:solidFill>
                <a:latin typeface="Times New Roman" pitchFamily="18" charset="0"/>
                <a:cs typeface="Times New Roman" pitchFamily="18" charset="0"/>
              </a:rPr>
              <a:t>medoid</a:t>
            </a:r>
            <a:r>
              <a:rPr lang="en-US" sz="2000" dirty="0" smtClean="0">
                <a:latin typeface="Times New Roman" pitchFamily="18" charset="0"/>
                <a:cs typeface="Times New Roman" pitchFamily="18" charset="0"/>
              </a:rPr>
              <a:t>.</a:t>
            </a:r>
          </a:p>
          <a:p>
            <a:pPr marL="457200" indent="-457200" algn="just">
              <a:buClr>
                <a:srgbClr val="0B5ED7"/>
              </a:buClr>
              <a:buFont typeface="+mj-lt"/>
              <a:buAutoNum type="arabicPeriod"/>
            </a:pPr>
            <a:r>
              <a:rPr lang="en-US" sz="2000" dirty="0" smtClean="0">
                <a:latin typeface="Times New Roman" pitchFamily="18" charset="0"/>
                <a:cs typeface="Times New Roman" pitchFamily="18" charset="0"/>
              </a:rPr>
              <a:t>Initially, it selects a random set of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objects as the set of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a:t>
            </a:r>
          </a:p>
          <a:p>
            <a:pPr marL="457200" indent="-457200" algn="just">
              <a:buClr>
                <a:srgbClr val="0B5ED7"/>
              </a:buClr>
              <a:buFont typeface="+mj-lt"/>
              <a:buAutoNum type="arabicPeriod"/>
            </a:pPr>
            <a:r>
              <a:rPr lang="en-US" sz="2000" dirty="0" smtClean="0">
                <a:latin typeface="Times New Roman" pitchFamily="18" charset="0"/>
                <a:cs typeface="Times New Roman" pitchFamily="18" charset="0"/>
              </a:rPr>
              <a:t>Then at each step, all objects from the set of objects, which are not currently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 are examined one by one to see if they should be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a:t>
            </a: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39</a:t>
            </a:fld>
            <a:endParaRPr lang="en-IN" dirty="0">
              <a:solidFill>
                <a:srgbClr val="04617B">
                  <a:shade val="90000"/>
                </a:srgbClr>
              </a:solidFill>
            </a:endParaRPr>
          </a:p>
        </p:txBody>
      </p:sp>
    </p:spTree>
    <p:extLst>
      <p:ext uri="{BB962C8B-B14F-4D97-AF65-F5344CB8AC3E}">
        <p14:creationId xmlns:p14="http://schemas.microsoft.com/office/powerpoint/2010/main" val="3741368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a:t>
            </a:fld>
            <a:endParaRPr lang="en-IN" dirty="0">
              <a:solidFill>
                <a:srgbClr val="04617B">
                  <a:shade val="90000"/>
                </a:srgbClr>
              </a:solidFill>
            </a:endParaRPr>
          </a:p>
        </p:txBody>
      </p:sp>
      <p:sp>
        <p:nvSpPr>
          <p:cNvPr id="10" name="Rectangle 9"/>
          <p:cNvSpPr/>
          <p:nvPr/>
        </p:nvSpPr>
        <p:spPr>
          <a:xfrm>
            <a:off x="118383" y="2563586"/>
            <a:ext cx="1186542" cy="566057"/>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Clustering Techniques</a:t>
            </a:r>
            <a:endParaRPr lang="en-IN" sz="1400" dirty="0"/>
          </a:p>
        </p:txBody>
      </p:sp>
      <p:sp>
        <p:nvSpPr>
          <p:cNvPr id="44" name="Rectangle 43"/>
          <p:cNvSpPr/>
          <p:nvPr/>
        </p:nvSpPr>
        <p:spPr>
          <a:xfrm>
            <a:off x="2303007" y="700766"/>
            <a:ext cx="1330779"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Partitioning methods</a:t>
            </a:r>
            <a:endParaRPr lang="en-IN" sz="1400" dirty="0"/>
          </a:p>
        </p:txBody>
      </p:sp>
      <p:sp>
        <p:nvSpPr>
          <p:cNvPr id="45" name="Rectangle 44"/>
          <p:cNvSpPr/>
          <p:nvPr/>
        </p:nvSpPr>
        <p:spPr>
          <a:xfrm>
            <a:off x="2303007" y="1793413"/>
            <a:ext cx="1330780"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Hierarchical methods</a:t>
            </a:r>
            <a:endParaRPr lang="en-IN" sz="1400" dirty="0"/>
          </a:p>
        </p:txBody>
      </p:sp>
      <p:sp>
        <p:nvSpPr>
          <p:cNvPr id="46" name="Rectangle 45"/>
          <p:cNvSpPr/>
          <p:nvPr/>
        </p:nvSpPr>
        <p:spPr>
          <a:xfrm>
            <a:off x="2303007" y="2846614"/>
            <a:ext cx="1330780"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Density-based methods</a:t>
            </a:r>
            <a:endParaRPr lang="en-IN" sz="1400" dirty="0"/>
          </a:p>
        </p:txBody>
      </p:sp>
      <p:sp>
        <p:nvSpPr>
          <p:cNvPr id="47" name="Rectangle 46"/>
          <p:cNvSpPr/>
          <p:nvPr/>
        </p:nvSpPr>
        <p:spPr>
          <a:xfrm>
            <a:off x="2303008" y="3984167"/>
            <a:ext cx="1330779"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Graph </a:t>
            </a:r>
            <a:r>
              <a:rPr lang="en-IN" sz="1400" dirty="0"/>
              <a:t>b</a:t>
            </a:r>
            <a:r>
              <a:rPr lang="en-IN" sz="1400" dirty="0" smtClean="0"/>
              <a:t>ased methods</a:t>
            </a:r>
            <a:endParaRPr lang="en-IN" sz="1400" dirty="0"/>
          </a:p>
        </p:txBody>
      </p:sp>
      <p:sp>
        <p:nvSpPr>
          <p:cNvPr id="48" name="Rectangle 47"/>
          <p:cNvSpPr/>
          <p:nvPr/>
        </p:nvSpPr>
        <p:spPr>
          <a:xfrm>
            <a:off x="2303007" y="5060488"/>
            <a:ext cx="1330780"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Model based clustering</a:t>
            </a:r>
            <a:endParaRPr lang="en-IN" sz="1400" dirty="0"/>
          </a:p>
        </p:txBody>
      </p:sp>
      <p:sp>
        <p:nvSpPr>
          <p:cNvPr id="15" name="Rectangle 14"/>
          <p:cNvSpPr/>
          <p:nvPr/>
        </p:nvSpPr>
        <p:spPr>
          <a:xfrm>
            <a:off x="4335917" y="193899"/>
            <a:ext cx="2957000" cy="10137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400" dirty="0" smtClean="0">
                <a:solidFill>
                  <a:schemeClr val="tx1"/>
                </a:solidFill>
              </a:rPr>
              <a:t>k-Means algorithm [1957, 1967]</a:t>
            </a:r>
          </a:p>
          <a:p>
            <a:pPr marL="285750" indent="-285750">
              <a:buFont typeface="Arial" pitchFamily="34" charset="0"/>
              <a:buChar char="•"/>
            </a:pPr>
            <a:r>
              <a:rPr lang="en-IN" sz="1400" dirty="0">
                <a:solidFill>
                  <a:schemeClr val="tx1"/>
                </a:solidFill>
              </a:rPr>
              <a:t>k</a:t>
            </a:r>
            <a:r>
              <a:rPr lang="en-IN" sz="1400" dirty="0" smtClean="0">
                <a:solidFill>
                  <a:schemeClr val="tx1"/>
                </a:solidFill>
              </a:rPr>
              <a:t>-</a:t>
            </a:r>
            <a:r>
              <a:rPr lang="en-IN" sz="1400" dirty="0" err="1" smtClean="0">
                <a:solidFill>
                  <a:schemeClr val="tx1"/>
                </a:solidFill>
              </a:rPr>
              <a:t>Medoids</a:t>
            </a:r>
            <a:r>
              <a:rPr lang="en-IN" sz="1400" dirty="0" smtClean="0">
                <a:solidFill>
                  <a:schemeClr val="tx1"/>
                </a:solidFill>
              </a:rPr>
              <a:t> algorithm</a:t>
            </a:r>
          </a:p>
          <a:p>
            <a:pPr marL="285750" indent="-285750">
              <a:buFont typeface="Arial" pitchFamily="34" charset="0"/>
              <a:buChar char="•"/>
            </a:pPr>
            <a:r>
              <a:rPr lang="en-IN" sz="1400" dirty="0" smtClean="0">
                <a:solidFill>
                  <a:schemeClr val="tx1"/>
                </a:solidFill>
              </a:rPr>
              <a:t>k-Modes [1998]</a:t>
            </a:r>
          </a:p>
          <a:p>
            <a:pPr marL="285750" indent="-285750">
              <a:buFont typeface="Arial" pitchFamily="34" charset="0"/>
              <a:buChar char="•"/>
            </a:pPr>
            <a:r>
              <a:rPr lang="en-IN" sz="1400" dirty="0" smtClean="0">
                <a:solidFill>
                  <a:schemeClr val="tx1"/>
                </a:solidFill>
              </a:rPr>
              <a:t>Fuzzy c-means algorithm [1999]</a:t>
            </a:r>
            <a:endParaRPr lang="en-IN" sz="1400" dirty="0">
              <a:solidFill>
                <a:schemeClr val="tx1"/>
              </a:solidFill>
            </a:endParaRPr>
          </a:p>
        </p:txBody>
      </p:sp>
      <p:sp>
        <p:nvSpPr>
          <p:cNvPr id="49" name="Rectangle 48"/>
          <p:cNvSpPr/>
          <p:nvPr/>
        </p:nvSpPr>
        <p:spPr>
          <a:xfrm>
            <a:off x="4483637" y="1452552"/>
            <a:ext cx="1330780" cy="34086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Divisive</a:t>
            </a:r>
            <a:endParaRPr lang="en-IN" sz="1400" dirty="0"/>
          </a:p>
        </p:txBody>
      </p:sp>
      <p:sp>
        <p:nvSpPr>
          <p:cNvPr id="50" name="Rectangle 49"/>
          <p:cNvSpPr/>
          <p:nvPr/>
        </p:nvSpPr>
        <p:spPr>
          <a:xfrm>
            <a:off x="4483637" y="2060098"/>
            <a:ext cx="1330780" cy="40687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Agglomerative methods</a:t>
            </a:r>
            <a:endParaRPr lang="en-IN" sz="1400" dirty="0"/>
          </a:p>
        </p:txBody>
      </p:sp>
      <p:sp>
        <p:nvSpPr>
          <p:cNvPr id="51" name="Rectangle 50"/>
          <p:cNvSpPr/>
          <p:nvPr/>
        </p:nvSpPr>
        <p:spPr>
          <a:xfrm>
            <a:off x="4335916" y="2846614"/>
            <a:ext cx="1737291" cy="566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smtClean="0">
                <a:solidFill>
                  <a:schemeClr val="tx1"/>
                </a:solidFill>
              </a:rPr>
              <a:t>STING [1997]</a:t>
            </a:r>
          </a:p>
          <a:p>
            <a:pPr marL="285750" indent="-285750">
              <a:buFont typeface="Arial" pitchFamily="34" charset="0"/>
              <a:buChar char="•"/>
            </a:pPr>
            <a:r>
              <a:rPr lang="en-IN" sz="1200" dirty="0" smtClean="0">
                <a:solidFill>
                  <a:schemeClr val="tx1"/>
                </a:solidFill>
              </a:rPr>
              <a:t>DBSCAN [1996]</a:t>
            </a:r>
          </a:p>
          <a:p>
            <a:pPr marL="285750" indent="-285750">
              <a:buFont typeface="Arial" pitchFamily="34" charset="0"/>
              <a:buChar char="•"/>
            </a:pPr>
            <a:r>
              <a:rPr lang="en-IN" sz="1200" dirty="0" smtClean="0">
                <a:solidFill>
                  <a:schemeClr val="tx1"/>
                </a:solidFill>
              </a:rPr>
              <a:t>CLIQUE [1998]</a:t>
            </a:r>
            <a:endParaRPr lang="en-IN" sz="1200" dirty="0">
              <a:solidFill>
                <a:schemeClr val="tx1"/>
              </a:solidFill>
            </a:endParaRPr>
          </a:p>
        </p:txBody>
      </p:sp>
      <p:sp>
        <p:nvSpPr>
          <p:cNvPr id="52" name="Rectangle 51"/>
          <p:cNvSpPr/>
          <p:nvPr/>
        </p:nvSpPr>
        <p:spPr>
          <a:xfrm>
            <a:off x="6077220" y="2846614"/>
            <a:ext cx="2063863" cy="566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smtClean="0">
                <a:solidFill>
                  <a:schemeClr val="tx1"/>
                </a:solidFill>
              </a:rPr>
              <a:t>DENCLUE [1998]</a:t>
            </a:r>
          </a:p>
          <a:p>
            <a:pPr marL="285750" indent="-285750">
              <a:buFont typeface="Arial" pitchFamily="34" charset="0"/>
              <a:buChar char="•"/>
            </a:pPr>
            <a:r>
              <a:rPr lang="en-IN" sz="1200" dirty="0" smtClean="0">
                <a:solidFill>
                  <a:schemeClr val="tx1"/>
                </a:solidFill>
              </a:rPr>
              <a:t>OPTICS [1999]</a:t>
            </a:r>
          </a:p>
          <a:p>
            <a:pPr marL="285750" indent="-285750">
              <a:buFont typeface="Arial" pitchFamily="34" charset="0"/>
              <a:buChar char="•"/>
            </a:pPr>
            <a:r>
              <a:rPr lang="en-IN" sz="1200" dirty="0" smtClean="0">
                <a:solidFill>
                  <a:schemeClr val="tx1"/>
                </a:solidFill>
              </a:rPr>
              <a:t>Wave Cluster [1998]</a:t>
            </a:r>
            <a:endParaRPr lang="en-IN" sz="1200" dirty="0">
              <a:solidFill>
                <a:schemeClr val="tx1"/>
              </a:solidFill>
            </a:endParaRPr>
          </a:p>
        </p:txBody>
      </p:sp>
      <p:sp>
        <p:nvSpPr>
          <p:cNvPr id="53" name="Rectangle 52"/>
          <p:cNvSpPr/>
          <p:nvPr/>
        </p:nvSpPr>
        <p:spPr>
          <a:xfrm>
            <a:off x="4351103" y="3917833"/>
            <a:ext cx="3426959" cy="6987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smtClean="0">
                <a:solidFill>
                  <a:schemeClr val="tx1"/>
                </a:solidFill>
              </a:rPr>
              <a:t>MST Clustering  [1999]</a:t>
            </a:r>
          </a:p>
          <a:p>
            <a:pPr marL="285750" indent="-285750">
              <a:buFont typeface="Arial" pitchFamily="34" charset="0"/>
              <a:buChar char="•"/>
            </a:pPr>
            <a:r>
              <a:rPr lang="en-IN" sz="1200" dirty="0" smtClean="0">
                <a:solidFill>
                  <a:schemeClr val="tx1"/>
                </a:solidFill>
              </a:rPr>
              <a:t>OPOSSUM [2000]</a:t>
            </a:r>
          </a:p>
          <a:p>
            <a:pPr marL="285750" indent="-285750">
              <a:buFont typeface="Arial" pitchFamily="34" charset="0"/>
              <a:buChar char="•"/>
            </a:pPr>
            <a:r>
              <a:rPr lang="en-IN" sz="1200" dirty="0" smtClean="0">
                <a:solidFill>
                  <a:schemeClr val="tx1"/>
                </a:solidFill>
              </a:rPr>
              <a:t>SNN Similarity Clustering [2001, 2003]</a:t>
            </a:r>
            <a:endParaRPr lang="en-IN" sz="1200" dirty="0">
              <a:solidFill>
                <a:schemeClr val="tx1"/>
              </a:solidFill>
            </a:endParaRPr>
          </a:p>
        </p:txBody>
      </p:sp>
      <p:sp>
        <p:nvSpPr>
          <p:cNvPr id="54" name="Rectangle 53"/>
          <p:cNvSpPr/>
          <p:nvPr/>
        </p:nvSpPr>
        <p:spPr>
          <a:xfrm>
            <a:off x="4335913" y="4911487"/>
            <a:ext cx="3426959" cy="10137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smtClean="0">
                <a:solidFill>
                  <a:schemeClr val="tx1"/>
                </a:solidFill>
              </a:rPr>
              <a:t>EM Algorithm [1977]</a:t>
            </a:r>
          </a:p>
          <a:p>
            <a:pPr marL="285750" indent="-285750">
              <a:buFont typeface="Arial" pitchFamily="34" charset="0"/>
              <a:buChar char="•"/>
            </a:pPr>
            <a:r>
              <a:rPr lang="en-IN" sz="1200" dirty="0" smtClean="0">
                <a:solidFill>
                  <a:schemeClr val="tx1"/>
                </a:solidFill>
              </a:rPr>
              <a:t>Auto class [1996]</a:t>
            </a:r>
          </a:p>
          <a:p>
            <a:pPr marL="285750" indent="-285750">
              <a:buFont typeface="Arial" pitchFamily="34" charset="0"/>
              <a:buChar char="•"/>
            </a:pPr>
            <a:r>
              <a:rPr lang="en-IN" sz="1200" dirty="0" smtClean="0">
                <a:solidFill>
                  <a:schemeClr val="tx1"/>
                </a:solidFill>
              </a:rPr>
              <a:t>COBWEB [1987]</a:t>
            </a:r>
          </a:p>
          <a:p>
            <a:pPr marL="285750" indent="-285750">
              <a:buFont typeface="Arial" pitchFamily="34" charset="0"/>
              <a:buChar char="•"/>
            </a:pPr>
            <a:r>
              <a:rPr lang="en-IN" sz="1200" dirty="0" smtClean="0">
                <a:solidFill>
                  <a:schemeClr val="tx1"/>
                </a:solidFill>
              </a:rPr>
              <a:t>ANN Clustering [1982, 1989]</a:t>
            </a:r>
            <a:endParaRPr lang="en-IN" sz="1200" dirty="0">
              <a:solidFill>
                <a:schemeClr val="tx1"/>
              </a:solidFill>
            </a:endParaRPr>
          </a:p>
        </p:txBody>
      </p:sp>
      <p:sp>
        <p:nvSpPr>
          <p:cNvPr id="55" name="Rectangle 54"/>
          <p:cNvSpPr/>
          <p:nvPr/>
        </p:nvSpPr>
        <p:spPr>
          <a:xfrm>
            <a:off x="6598897" y="1723236"/>
            <a:ext cx="2168640" cy="9457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smtClean="0">
                <a:solidFill>
                  <a:schemeClr val="tx1"/>
                </a:solidFill>
              </a:rPr>
              <a:t>AGNES [1990]</a:t>
            </a:r>
          </a:p>
          <a:p>
            <a:pPr marL="285750" indent="-285750">
              <a:buFont typeface="Arial" pitchFamily="34" charset="0"/>
              <a:buChar char="•"/>
            </a:pPr>
            <a:r>
              <a:rPr lang="en-IN" sz="1200" dirty="0" smtClean="0">
                <a:solidFill>
                  <a:schemeClr val="tx1"/>
                </a:solidFill>
              </a:rPr>
              <a:t>BIRCH [1996]</a:t>
            </a:r>
          </a:p>
          <a:p>
            <a:pPr marL="285750" indent="-285750">
              <a:buFont typeface="Arial" pitchFamily="34" charset="0"/>
              <a:buChar char="•"/>
            </a:pPr>
            <a:r>
              <a:rPr lang="en-IN" sz="1200" dirty="0" smtClean="0">
                <a:solidFill>
                  <a:schemeClr val="tx1"/>
                </a:solidFill>
              </a:rPr>
              <a:t>CURE [1998]</a:t>
            </a:r>
          </a:p>
          <a:p>
            <a:pPr marL="285750" indent="-285750">
              <a:buFont typeface="Arial" pitchFamily="34" charset="0"/>
              <a:buChar char="•"/>
            </a:pPr>
            <a:r>
              <a:rPr lang="en-IN" sz="1200" dirty="0" smtClean="0">
                <a:solidFill>
                  <a:schemeClr val="tx1"/>
                </a:solidFill>
              </a:rPr>
              <a:t>ROCK [1999]</a:t>
            </a:r>
          </a:p>
          <a:p>
            <a:pPr marL="285750" indent="-285750">
              <a:buFont typeface="Arial" pitchFamily="34" charset="0"/>
              <a:buChar char="•"/>
            </a:pPr>
            <a:r>
              <a:rPr lang="en-IN" sz="1200" dirty="0" err="1" smtClean="0">
                <a:solidFill>
                  <a:schemeClr val="tx1"/>
                </a:solidFill>
              </a:rPr>
              <a:t>Chamelon</a:t>
            </a:r>
            <a:r>
              <a:rPr lang="en-IN" sz="1200" dirty="0" smtClean="0">
                <a:solidFill>
                  <a:schemeClr val="tx1"/>
                </a:solidFill>
              </a:rPr>
              <a:t> [1999]</a:t>
            </a:r>
            <a:endParaRPr lang="en-IN" sz="1200" dirty="0">
              <a:solidFill>
                <a:schemeClr val="tx1"/>
              </a:solidFill>
            </a:endParaRPr>
          </a:p>
        </p:txBody>
      </p:sp>
      <p:sp>
        <p:nvSpPr>
          <p:cNvPr id="56" name="Rectangle 55"/>
          <p:cNvSpPr/>
          <p:nvPr/>
        </p:nvSpPr>
        <p:spPr>
          <a:xfrm>
            <a:off x="6598897" y="1338178"/>
            <a:ext cx="1697322" cy="3042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itchFamily="34" charset="0"/>
              <a:buChar char="•"/>
            </a:pPr>
            <a:r>
              <a:rPr lang="en-IN" sz="1200" dirty="0" smtClean="0">
                <a:solidFill>
                  <a:schemeClr val="tx1"/>
                </a:solidFill>
              </a:rPr>
              <a:t>DIANA [1990]</a:t>
            </a:r>
            <a:endParaRPr lang="en-IN" sz="1200" dirty="0">
              <a:solidFill>
                <a:schemeClr val="tx1"/>
              </a:solidFill>
            </a:endParaRPr>
          </a:p>
        </p:txBody>
      </p:sp>
      <p:sp>
        <p:nvSpPr>
          <p:cNvPr id="57" name="Rectangle 56"/>
          <p:cNvSpPr/>
          <p:nvPr/>
        </p:nvSpPr>
        <p:spPr>
          <a:xfrm>
            <a:off x="7490195" y="357851"/>
            <a:ext cx="1477312" cy="6198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itchFamily="34" charset="0"/>
              <a:buChar char="•"/>
            </a:pPr>
            <a:r>
              <a:rPr lang="en-IN" sz="1200" dirty="0" smtClean="0">
                <a:solidFill>
                  <a:schemeClr val="tx1"/>
                </a:solidFill>
              </a:rPr>
              <a:t>PAM [1990]</a:t>
            </a:r>
          </a:p>
          <a:p>
            <a:pPr marL="171450" indent="-171450">
              <a:buFont typeface="Arial" pitchFamily="34" charset="0"/>
              <a:buChar char="•"/>
            </a:pPr>
            <a:r>
              <a:rPr lang="en-IN" sz="1200" dirty="0" smtClean="0">
                <a:solidFill>
                  <a:schemeClr val="tx1"/>
                </a:solidFill>
              </a:rPr>
              <a:t>CLARA [1990]</a:t>
            </a:r>
          </a:p>
          <a:p>
            <a:pPr marL="171450" indent="-171450">
              <a:buFont typeface="Arial" pitchFamily="34" charset="0"/>
              <a:buChar char="•"/>
            </a:pPr>
            <a:r>
              <a:rPr lang="en-IN" sz="1200" dirty="0" smtClean="0">
                <a:solidFill>
                  <a:schemeClr val="tx1"/>
                </a:solidFill>
              </a:rPr>
              <a:t>CLARANS [1994]</a:t>
            </a:r>
            <a:endParaRPr lang="en-IN" sz="1200" dirty="0">
              <a:solidFill>
                <a:schemeClr val="tx1"/>
              </a:solidFill>
            </a:endParaRPr>
          </a:p>
        </p:txBody>
      </p:sp>
      <p:cxnSp>
        <p:nvCxnSpPr>
          <p:cNvPr id="20" name="Elbow Connector 19"/>
          <p:cNvCxnSpPr>
            <a:stCxn id="10" idx="3"/>
            <a:endCxn id="44" idx="1"/>
          </p:cNvCxnSpPr>
          <p:nvPr/>
        </p:nvCxnSpPr>
        <p:spPr>
          <a:xfrm flipV="1">
            <a:off x="1304925" y="983795"/>
            <a:ext cx="998082" cy="1862820"/>
          </a:xfrm>
          <a:prstGeom prst="bentConnector3">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45" idx="1"/>
          </p:cNvCxnSpPr>
          <p:nvPr/>
        </p:nvCxnSpPr>
        <p:spPr>
          <a:xfrm>
            <a:off x="1803966" y="2076441"/>
            <a:ext cx="499041"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0" idx="3"/>
            <a:endCxn id="48" idx="1"/>
          </p:cNvCxnSpPr>
          <p:nvPr/>
        </p:nvCxnSpPr>
        <p:spPr>
          <a:xfrm>
            <a:off x="1304925" y="2846615"/>
            <a:ext cx="998082" cy="2496902"/>
          </a:xfrm>
          <a:prstGeom prst="bentConnector3">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803966" y="4267195"/>
            <a:ext cx="499042"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803965" y="3129641"/>
            <a:ext cx="499042"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5" idx="3"/>
            <a:endCxn id="49" idx="1"/>
          </p:cNvCxnSpPr>
          <p:nvPr/>
        </p:nvCxnSpPr>
        <p:spPr>
          <a:xfrm flipV="1">
            <a:off x="3633787" y="1622983"/>
            <a:ext cx="849850" cy="453459"/>
          </a:xfrm>
          <a:prstGeom prst="bentConnector3">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67" name="Elbow Connector 66"/>
          <p:cNvCxnSpPr/>
          <p:nvPr/>
        </p:nvCxnSpPr>
        <p:spPr>
          <a:xfrm>
            <a:off x="3633787" y="2064707"/>
            <a:ext cx="849850" cy="204440"/>
          </a:xfrm>
          <a:prstGeom prst="bentConnector3">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sp>
        <p:nvSpPr>
          <p:cNvPr id="93" name="Right Arrow 92"/>
          <p:cNvSpPr/>
          <p:nvPr/>
        </p:nvSpPr>
        <p:spPr>
          <a:xfrm>
            <a:off x="5826359" y="1490320"/>
            <a:ext cx="777899" cy="14859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Right Arrow 93"/>
          <p:cNvSpPr/>
          <p:nvPr/>
        </p:nvSpPr>
        <p:spPr>
          <a:xfrm>
            <a:off x="5820998" y="2121796"/>
            <a:ext cx="777899" cy="14859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ight Arrow 94"/>
          <p:cNvSpPr/>
          <p:nvPr/>
        </p:nvSpPr>
        <p:spPr>
          <a:xfrm>
            <a:off x="3641382" y="779236"/>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9" name="Straight Arrow Connector 98"/>
          <p:cNvCxnSpPr/>
          <p:nvPr/>
        </p:nvCxnSpPr>
        <p:spPr>
          <a:xfrm>
            <a:off x="6400800" y="610609"/>
            <a:ext cx="1079870" cy="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0" name="Right Arrow 99"/>
          <p:cNvSpPr/>
          <p:nvPr/>
        </p:nvSpPr>
        <p:spPr>
          <a:xfrm>
            <a:off x="3633325" y="2995320"/>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Right Arrow 100"/>
          <p:cNvSpPr/>
          <p:nvPr/>
        </p:nvSpPr>
        <p:spPr>
          <a:xfrm>
            <a:off x="3633325" y="4192897"/>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Right Arrow 101"/>
          <p:cNvSpPr/>
          <p:nvPr/>
        </p:nvSpPr>
        <p:spPr>
          <a:xfrm>
            <a:off x="3633325" y="5269758"/>
            <a:ext cx="702126"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509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4" grpId="0" animBg="1"/>
      <p:bldP spid="45" grpId="0" animBg="1"/>
      <p:bldP spid="46" grpId="0" animBg="1"/>
      <p:bldP spid="47" grpId="0" animBg="1"/>
      <p:bldP spid="48" grpId="0" animBg="1"/>
      <p:bldP spid="15" grpId="0" animBg="1"/>
      <p:bldP spid="49" grpId="0" animBg="1"/>
      <p:bldP spid="50" grpId="0" animBg="1"/>
      <p:bldP spid="51" grpId="0" animBg="1"/>
      <p:bldP spid="52" grpId="0" animBg="1"/>
      <p:bldP spid="53" grpId="0" animBg="1"/>
      <p:bldP spid="54" grpId="0" animBg="1"/>
      <p:bldP spid="55" grpId="0" animBg="1"/>
      <p:bldP spid="56" grpId="0" animBg="1"/>
      <p:bldP spid="57" grpId="0" animBg="1"/>
      <p:bldP spid="93" grpId="0" animBg="1"/>
      <p:bldP spid="94" grpId="0" animBg="1"/>
      <p:bldP spid="95" grpId="0" animBg="1"/>
      <p:bldP spid="100" grpId="0" animBg="1"/>
      <p:bldP spid="101" grpId="0" animBg="1"/>
      <p:bldP spid="10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The k-</a:t>
            </a:r>
            <a:r>
              <a:rPr lang="en-US" sz="4000" dirty="0" err="1" smtClean="0">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That is, the k-</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 algorithm </a:t>
                </a:r>
                <a:r>
                  <a:rPr lang="en-IN" sz="2000" dirty="0" smtClean="0">
                    <a:solidFill>
                      <a:srgbClr val="0B5ED7"/>
                    </a:solidFill>
                    <a:latin typeface="Times New Roman" pitchFamily="18" charset="0"/>
                    <a:cs typeface="Times New Roman" pitchFamily="18" charset="0"/>
                  </a:rPr>
                  <a:t>determines</a:t>
                </a:r>
                <a:r>
                  <a:rPr lang="en-IN" sz="2000" dirty="0" smtClean="0">
                    <a:latin typeface="Times New Roman" pitchFamily="18" charset="0"/>
                    <a:cs typeface="Times New Roman" pitchFamily="18" charset="0"/>
                  </a:rPr>
                  <a:t> whether there is an object that should replace one of the current </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 </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This is accomplished by looking all pair of </a:t>
                </a:r>
                <a:r>
                  <a:rPr lang="en-IN" sz="2000" dirty="0" err="1" smtClean="0">
                    <a:latin typeface="Times New Roman" pitchFamily="18" charset="0"/>
                    <a:cs typeface="Times New Roman" pitchFamily="18" charset="0"/>
                  </a:rPr>
                  <a:t>medoid</a:t>
                </a:r>
                <a:r>
                  <a:rPr lang="en-IN" sz="2000" dirty="0" smtClean="0">
                    <a:latin typeface="Times New Roman" pitchFamily="18" charset="0"/>
                    <a:cs typeface="Times New Roman" pitchFamily="18" charset="0"/>
                  </a:rPr>
                  <a:t>, non-</a:t>
                </a:r>
                <a:r>
                  <a:rPr lang="en-IN" sz="2000" dirty="0" err="1" smtClean="0">
                    <a:latin typeface="Times New Roman" pitchFamily="18" charset="0"/>
                    <a:cs typeface="Times New Roman" pitchFamily="18" charset="0"/>
                  </a:rPr>
                  <a:t>medoid</a:t>
                </a:r>
                <a:r>
                  <a:rPr lang="en-IN" sz="2000" dirty="0" smtClean="0">
                    <a:latin typeface="Times New Roman" pitchFamily="18" charset="0"/>
                    <a:cs typeface="Times New Roman" pitchFamily="18" charset="0"/>
                  </a:rPr>
                  <a:t> objects, and then choosing a pair that improves the objective function of clustering the best and exchange them.</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The sum-of-absolute error (SAE) function is used as the objective function.</a:t>
                </a: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𝑆𝐴𝐸</m:t>
                      </m:r>
                      <m:r>
                        <a:rPr lang="en-IN" sz="2000" b="0" i="1" smtClean="0">
                          <a:solidFill>
                            <a:srgbClr val="0B5ED7"/>
                          </a:solidFill>
                          <a:latin typeface="Cambria Math" panose="02040503050406030204" pitchFamily="18" charset="0"/>
                          <a:cs typeface="Times New Roman" pitchFamily="18" charset="0"/>
                        </a:rPr>
                        <m:t>=</m:t>
                      </m:r>
                      <m:nary>
                        <m:naryPr>
                          <m:chr m:val="∑"/>
                          <m:ctrlPr>
                            <a:rPr lang="en-IN" sz="2000" b="0" i="1" smtClean="0">
                              <a:solidFill>
                                <a:srgbClr val="0B5ED7"/>
                              </a:solidFill>
                              <a:latin typeface="Cambria Math" panose="02040503050406030204" pitchFamily="18" charset="0"/>
                              <a:cs typeface="Times New Roman" pitchFamily="18" charset="0"/>
                            </a:rPr>
                          </m:ctrlPr>
                        </m:naryPr>
                        <m:sub>
                          <m:r>
                            <m:rPr>
                              <m:brk m:alnAt="23"/>
                            </m:rPr>
                            <a:rPr lang="en-IN" sz="2000" b="0" i="1" smtClean="0">
                              <a:solidFill>
                                <a:srgbClr val="0B5ED7"/>
                              </a:solidFill>
                              <a:latin typeface="Cambria Math" panose="02040503050406030204" pitchFamily="18" charset="0"/>
                              <a:cs typeface="Times New Roman" pitchFamily="18" charset="0"/>
                            </a:rPr>
                            <m:t>𝑖</m:t>
                          </m:r>
                          <m:r>
                            <a:rPr lang="en-IN" sz="2000" b="0" i="1" smtClean="0">
                              <a:solidFill>
                                <a:srgbClr val="0B5ED7"/>
                              </a:solidFill>
                              <a:latin typeface="Cambria Math" panose="02040503050406030204" pitchFamily="18" charset="0"/>
                              <a:cs typeface="Times New Roman" pitchFamily="18" charset="0"/>
                            </a:rPr>
                            <m:t>=1</m:t>
                          </m:r>
                        </m:sub>
                        <m:sup>
                          <m:r>
                            <a:rPr lang="en-IN" sz="2000" b="0" i="1" smtClean="0">
                              <a:solidFill>
                                <a:srgbClr val="0B5ED7"/>
                              </a:solidFill>
                              <a:latin typeface="Cambria Math" panose="02040503050406030204" pitchFamily="18" charset="0"/>
                              <a:cs typeface="Times New Roman" pitchFamily="18" charset="0"/>
                            </a:rPr>
                            <m:t>𝑘</m:t>
                          </m:r>
                        </m:sup>
                        <m:e>
                          <m:nary>
                            <m:naryPr>
                              <m:chr m:val="∑"/>
                              <m:supHide m:val="on"/>
                              <m:ctrlPr>
                                <a:rPr lang="en-IN" sz="2000" b="0" i="1" smtClean="0">
                                  <a:solidFill>
                                    <a:srgbClr val="0B5ED7"/>
                                  </a:solidFill>
                                  <a:latin typeface="Cambria Math" panose="02040503050406030204" pitchFamily="18" charset="0"/>
                                  <a:cs typeface="Times New Roman" pitchFamily="18" charset="0"/>
                                </a:rPr>
                              </m:ctrlPr>
                            </m:naryPr>
                            <m:sub>
                              <m:r>
                                <m:rPr>
                                  <m:brk m:alnAt="7"/>
                                </m:rP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 </m:t>
                                  </m:r>
                                </m:sub>
                              </m:sSub>
                              <m:r>
                                <m:rPr>
                                  <m:brk m:alnAt="7"/>
                                </m:rP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 </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𝑀</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 </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𝑎𝑛𝑑</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 </m:t>
                              </m:r>
                              <m:sSub>
                                <m:sSubPr>
                                  <m:ctrlP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𝑚</m:t>
                                  </m:r>
                                </m:sub>
                              </m:sSub>
                              <m:r>
                                <m:rPr>
                                  <m:brk m:alnAt="7"/>
                                </m:rP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𝑀</m:t>
                              </m:r>
                            </m:sub>
                            <m:sup/>
                            <m:e>
                              <m:d>
                                <m:dPr>
                                  <m:begChr m:val="|"/>
                                  <m:endChr m:val="|"/>
                                  <m:ctrlPr>
                                    <a:rPr lang="en-IN" sz="2000" b="0" i="1" smtClean="0">
                                      <a:solidFill>
                                        <a:srgbClr val="0B5ED7"/>
                                      </a:solidFill>
                                      <a:latin typeface="Cambria Math" panose="02040503050406030204" pitchFamily="18" charset="0"/>
                                      <a:cs typeface="Times New Roman" pitchFamily="18" charset="0"/>
                                    </a:rPr>
                                  </m:ctrlPr>
                                </m:dPr>
                                <m:e>
                                  <m:r>
                                    <a:rPr lang="en-IN" sz="2000" b="0" i="1" smtClean="0">
                                      <a:solidFill>
                                        <a:srgbClr val="0B5ED7"/>
                                      </a:solidFill>
                                      <a:latin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𝑐</m:t>
                                      </m:r>
                                    </m:e>
                                    <m:sub>
                                      <m:r>
                                        <a:rPr lang="en-IN" sz="2000" b="0" i="1" smtClean="0">
                                          <a:solidFill>
                                            <a:srgbClr val="0B5ED7"/>
                                          </a:solidFill>
                                          <a:latin typeface="Cambria Math" panose="02040503050406030204" pitchFamily="18" charset="0"/>
                                          <a:cs typeface="Times New Roman" pitchFamily="18" charset="0"/>
                                        </a:rPr>
                                        <m:t>𝑚</m:t>
                                      </m:r>
                                    </m:sub>
                                  </m:sSub>
                                </m:e>
                              </m:d>
                            </m:e>
                          </m:nary>
                        </m:e>
                      </m:nary>
                    </m:oMath>
                  </m:oMathPara>
                </a14:m>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Where    </a:t>
                </a:r>
                <a14:m>
                  <m:oMath xmlns:m="http://schemas.openxmlformats.org/officeDocument/2006/math">
                    <m:sSub>
                      <m:sSubPr>
                        <m:ctrlPr>
                          <a:rPr lang="en-IN" sz="2000" i="1" smtClean="0">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𝑐</m:t>
                        </m:r>
                      </m:e>
                      <m:sub>
                        <m:r>
                          <a:rPr lang="en-IN" sz="2000" i="1">
                            <a:solidFill>
                              <a:srgbClr val="0B5ED7"/>
                            </a:solidFill>
                            <a:latin typeface="Cambria Math" panose="02040503050406030204" pitchFamily="18" charset="0"/>
                            <a:cs typeface="Times New Roman" pitchFamily="18" charset="0"/>
                          </a:rPr>
                          <m:t>𝑚</m:t>
                        </m:r>
                      </m:sub>
                    </m:sSub>
                  </m:oMath>
                </a14:m>
                <a:r>
                  <a:rPr lang="en-US" sz="2000" dirty="0" smtClean="0">
                    <a:latin typeface="Times New Roman" pitchFamily="18" charset="0"/>
                    <a:cs typeface="Times New Roman" pitchFamily="18" charset="0"/>
                  </a:rPr>
                  <a:t> denotes a </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a:t>
                </a:r>
              </a:p>
              <a:p>
                <a:pPr marL="0" indent="0" algn="just">
                  <a:buNone/>
                </a:pPr>
                <a:r>
                  <a:rPr lang="en-US" sz="2000" i="1" dirty="0">
                    <a:solidFill>
                      <a:srgbClr val="0B5ED7"/>
                    </a:solidFill>
                    <a:latin typeface="Times New Roman" pitchFamily="18" charset="0"/>
                    <a:cs typeface="Times New Roman" pitchFamily="18" charset="0"/>
                  </a:rPr>
                  <a:t>	</a:t>
                </a:r>
                <a:r>
                  <a:rPr lang="en-US" sz="2000" i="1" dirty="0" smtClean="0">
                    <a:solidFill>
                      <a:srgbClr val="0B5ED7"/>
                    </a:solidFill>
                    <a:latin typeface="Times New Roman" pitchFamily="18" charset="0"/>
                    <a:cs typeface="Times New Roman" pitchFamily="18" charset="0"/>
                  </a:rPr>
                  <a:t>M</a:t>
                </a:r>
                <a:r>
                  <a:rPr lang="en-US" sz="2000" dirty="0" smtClean="0">
                    <a:latin typeface="Times New Roman" pitchFamily="18" charset="0"/>
                    <a:cs typeface="Times New Roman" pitchFamily="18" charset="0"/>
                  </a:rPr>
                  <a:t> is the set of all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 at any instant </a:t>
                </a:r>
              </a:p>
              <a:p>
                <a:pPr marL="0" indent="0" algn="just">
                  <a:buNone/>
                </a:pPr>
                <a:r>
                  <a:rPr lang="en-US" sz="2000" i="1" dirty="0">
                    <a:solidFill>
                      <a:srgbClr val="0B5ED7"/>
                    </a:solidFill>
                    <a:latin typeface="Times New Roman" pitchFamily="18" charset="0"/>
                    <a:cs typeface="Times New Roman" pitchFamily="18" charset="0"/>
                  </a:rPr>
                  <a:t>	</a:t>
                </a:r>
                <a:r>
                  <a:rPr lang="en-US" sz="2000" i="1" dirty="0" smtClean="0">
                    <a:solidFill>
                      <a:srgbClr val="0B5ED7"/>
                    </a:solidFill>
                    <a:latin typeface="Times New Roman" pitchFamily="18" charset="0"/>
                    <a:cs typeface="Times New Roman" pitchFamily="18" charset="0"/>
                  </a:rPr>
                  <a:t>x</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is an object belongs to set of non-</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object, that is, </a:t>
                </a:r>
                <a:r>
                  <a:rPr lang="en-US" sz="2000" i="1" dirty="0" smtClean="0">
                    <a:solidFill>
                      <a:srgbClr val="0B5ED7"/>
                    </a:solidFill>
                    <a:latin typeface="Times New Roman" pitchFamily="18" charset="0"/>
                    <a:cs typeface="Times New Roman" pitchFamily="18" charset="0"/>
                  </a:rPr>
                  <a:t>x</a:t>
                </a:r>
                <a:r>
                  <a:rPr lang="en-US" sz="2000" dirty="0" smtClean="0">
                    <a:latin typeface="Times New Roman" pitchFamily="18" charset="0"/>
                    <a:cs typeface="Times New Roman" pitchFamily="18" charset="0"/>
                  </a:rPr>
                  <a:t> belongs to some cluster and is not a </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i.e. </a:t>
                </a:r>
                <a14:m>
                  <m:oMath xmlns:m="http://schemas.openxmlformats.org/officeDocument/2006/math">
                    <m:sSub>
                      <m:sSubPr>
                        <m:ctrlPr>
                          <a:rPr lang="en-IN" sz="2000" i="1" smtClean="0">
                            <a:solidFill>
                              <a:srgbClr val="0B5ED7"/>
                            </a:solidFill>
                            <a:latin typeface="Cambria Math" panose="02040503050406030204" pitchFamily="18" charset="0"/>
                            <a:ea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𝑥</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b="1" i="1">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𝑖</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sub>
                    </m:sSub>
                    <m:r>
                      <m:rPr>
                        <m:brk m:alnAt="7"/>
                      </m:rP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𝑥</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𝑀</m:t>
                    </m:r>
                    <m:r>
                      <a:rPr lang="en-IN" sz="2000" i="1">
                        <a:solidFill>
                          <a:srgbClr val="0B5ED7"/>
                        </a:solidFill>
                        <a:latin typeface="Cambria Math" panose="02040503050406030204" pitchFamily="18" charset="0"/>
                        <a:ea typeface="Cambria Math" panose="02040503050406030204" pitchFamily="18" charset="0"/>
                        <a:cs typeface="Times New Roman" pitchFamily="18" charset="0"/>
                      </a:rPr>
                      <m:t> </m:t>
                    </m:r>
                  </m:oMath>
                </a14:m>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rotWithShape="0">
                <a:blip r:embed="rId2"/>
                <a:stretch>
                  <a:fillRect l="-771" t="-574" r="-771"/>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40</a:t>
            </a:fld>
            <a:endParaRPr lang="en-IN" dirty="0">
              <a:solidFill>
                <a:srgbClr val="04617B">
                  <a:shade val="90000"/>
                </a:srgbClr>
              </a:solidFill>
            </a:endParaRPr>
          </a:p>
        </p:txBody>
      </p:sp>
    </p:spTree>
    <p:extLst>
      <p:ext uri="{BB962C8B-B14F-4D97-AF65-F5344CB8AC3E}">
        <p14:creationId xmlns:p14="http://schemas.microsoft.com/office/powerpoint/2010/main" val="37219140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a:solidFill>
                  <a:srgbClr val="A50021"/>
                </a:solidFill>
                <a:latin typeface="Times New Roman" pitchFamily="18" charset="0"/>
                <a:cs typeface="Times New Roman" pitchFamily="18" charset="0"/>
              </a:rPr>
              <a:t>PAM (Partitioning around </a:t>
            </a:r>
            <a:r>
              <a:rPr lang="en-US" sz="4000" dirty="0" err="1">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For a given set of </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 at any iteration, it select that exchange which has minimum SAE.</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The procedure terminates, if there is no any change in SAE </a:t>
                </a:r>
                <a:r>
                  <a:rPr lang="en-IN" sz="2000" smtClean="0">
                    <a:latin typeface="Times New Roman" pitchFamily="18" charset="0"/>
                    <a:cs typeface="Times New Roman" pitchFamily="18" charset="0"/>
                  </a:rPr>
                  <a:t>in successive </a:t>
                </a:r>
                <a:r>
                  <a:rPr lang="en-IN" sz="2000" dirty="0" smtClean="0">
                    <a:latin typeface="Times New Roman" pitchFamily="18" charset="0"/>
                    <a:cs typeface="Times New Roman" pitchFamily="18" charset="0"/>
                  </a:rPr>
                  <a:t>iteration (i.e. there is no change in </a:t>
                </a:r>
                <a:r>
                  <a:rPr lang="en-IN" sz="2000" dirty="0" err="1" smtClean="0">
                    <a:latin typeface="Times New Roman" pitchFamily="18" charset="0"/>
                    <a:cs typeface="Times New Roman" pitchFamily="18" charset="0"/>
                  </a:rPr>
                  <a:t>medoid</a:t>
                </a:r>
                <a:r>
                  <a:rPr lang="en-IN" sz="2000" dirty="0" smtClean="0">
                    <a:latin typeface="Times New Roman" pitchFamily="18" charset="0"/>
                    <a:cs typeface="Times New Roman" pitchFamily="18" charset="0"/>
                  </a:rPr>
                  <a:t>).</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This k-</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 algorithm is also known as PAM (Partitioning around </a:t>
                </a:r>
                <a:r>
                  <a:rPr lang="en-IN" sz="2000" dirty="0" err="1" smtClean="0">
                    <a:latin typeface="Times New Roman" pitchFamily="18" charset="0"/>
                    <a:cs typeface="Times New Roman" pitchFamily="18" charset="0"/>
                  </a:rPr>
                  <a:t>Medoids</a:t>
                </a:r>
                <a:r>
                  <a:rPr lang="en-IN" sz="2000" dirty="0" smtClean="0">
                    <a:latin typeface="Times New Roman" pitchFamily="18" charset="0"/>
                    <a:cs typeface="Times New Roman" pitchFamily="18" charset="0"/>
                  </a:rPr>
                  <a:t>).</a:t>
                </a:r>
              </a:p>
              <a:p>
                <a:pPr algn="just">
                  <a:buClr>
                    <a:srgbClr val="0B5ED7"/>
                  </a:buClr>
                  <a:buFont typeface="Arial" panose="020B0604020202020204" pitchFamily="34" charset="0"/>
                  <a:buChar char="•"/>
                </a:pPr>
                <a:endParaRPr lang="en-IN" sz="2000" dirty="0">
                  <a:latin typeface="Times New Roman" pitchFamily="18" charset="0"/>
                  <a:cs typeface="Times New Roman" pitchFamily="18" charset="0"/>
                </a:endParaRPr>
              </a:p>
              <a:p>
                <a:pPr marL="0" indent="0" algn="just">
                  <a:buClr>
                    <a:srgbClr val="0B5ED7"/>
                  </a:buClr>
                  <a:buNone/>
                </a:pPr>
                <a:r>
                  <a:rPr lang="en-IN" sz="2000" b="1" dirty="0" smtClean="0">
                    <a:solidFill>
                      <a:srgbClr val="0B5ED7"/>
                    </a:solidFill>
                    <a:latin typeface="Times New Roman" pitchFamily="18" charset="0"/>
                    <a:cs typeface="Times New Roman" pitchFamily="18" charset="0"/>
                  </a:rPr>
                  <a:t>Illustration of PAM</a:t>
                </a:r>
              </a:p>
              <a:p>
                <a:pPr marL="0" indent="0" algn="just">
                  <a:buClr>
                    <a:srgbClr val="0B5ED7"/>
                  </a:buClr>
                  <a:buNone/>
                </a:pPr>
                <a:endParaRPr lang="en-IN" sz="800" b="1" dirty="0" smtClean="0">
                  <a:solidFill>
                    <a:srgbClr val="0B5ED7"/>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Suppose, there are set of 12 objects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𝑂</m:t>
                    </m:r>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1</m:t>
                        </m:r>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2</m:t>
                        </m:r>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12</m:t>
                        </m:r>
                      </m:sub>
                    </m:sSub>
                    <m:r>
                      <a:rPr lang="en-IN" sz="2000" b="0" i="1" smtClean="0">
                        <a:solidFill>
                          <a:srgbClr val="0B5ED7"/>
                        </a:solidFill>
                        <a:latin typeface="Cambria Math" panose="02040503050406030204" pitchFamily="18" charset="0"/>
                        <a:cs typeface="Times New Roman" pitchFamily="18" charset="0"/>
                      </a:rPr>
                      <m:t>)</m:t>
                    </m:r>
                  </m:oMath>
                </a14:m>
                <a:r>
                  <a:rPr lang="en-US" sz="2000" dirty="0" smtClean="0">
                    <a:solidFill>
                      <a:srgbClr val="0B5ED7"/>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and we are to cluster them into four clusters. At any instant, the four cluster </a:t>
                </a:r>
                <a14:m>
                  <m:oMath xmlns:m="http://schemas.openxmlformats.org/officeDocument/2006/math">
                    <m:sSub>
                      <m:sSubPr>
                        <m:ctrlPr>
                          <a:rPr lang="en-US" sz="200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𝐶</m:t>
                        </m:r>
                      </m:e>
                      <m:sub>
                        <m:r>
                          <a:rPr lang="en-IN" sz="2000" b="0" i="1" smtClean="0">
                            <a:solidFill>
                              <a:srgbClr val="0B5ED7"/>
                            </a:solidFill>
                            <a:latin typeface="Cambria Math" panose="02040503050406030204" pitchFamily="18" charset="0"/>
                            <a:cs typeface="Times New Roman" pitchFamily="18" charset="0"/>
                          </a:rPr>
                          <m:t>1</m:t>
                        </m:r>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𝐶</m:t>
                        </m:r>
                      </m:e>
                      <m:sub>
                        <m:r>
                          <a:rPr lang="en-IN" sz="2000" b="0" i="1" smtClean="0">
                            <a:solidFill>
                              <a:srgbClr val="0B5ED7"/>
                            </a:solidFill>
                            <a:latin typeface="Cambria Math" panose="02040503050406030204" pitchFamily="18" charset="0"/>
                            <a:cs typeface="Times New Roman" pitchFamily="18" charset="0"/>
                          </a:rPr>
                          <m:t>2</m:t>
                        </m:r>
                      </m:sub>
                    </m:sSub>
                    <m:r>
                      <a:rPr lang="en-IN" sz="2000" b="0" i="1" smtClean="0">
                        <a:solidFill>
                          <a:srgbClr val="0B5ED7"/>
                        </a:solidFill>
                        <a:latin typeface="Cambria Math" panose="02040503050406030204" pitchFamily="18" charset="0"/>
                        <a:cs typeface="Times New Roman" pitchFamily="18" charset="0"/>
                      </a:rPr>
                      <m:t>,</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𝐶</m:t>
                        </m:r>
                      </m:e>
                      <m:sub>
                        <m:r>
                          <a:rPr lang="en-IN" sz="2000" b="0" i="1" smtClean="0">
                            <a:solidFill>
                              <a:srgbClr val="0B5ED7"/>
                            </a:solidFill>
                            <a:latin typeface="Cambria Math" panose="02040503050406030204" pitchFamily="18" charset="0"/>
                            <a:cs typeface="Times New Roman" pitchFamily="18" charset="0"/>
                          </a:rPr>
                          <m:t>3</m:t>
                        </m:r>
                      </m:sub>
                    </m:sSub>
                    <m:r>
                      <a:rPr lang="en-IN" sz="2000" b="0" i="1" smtClean="0">
                        <a:solidFill>
                          <a:srgbClr val="0B5ED7"/>
                        </a:solidFill>
                        <a:latin typeface="Cambria Math" panose="02040503050406030204" pitchFamily="18" charset="0"/>
                        <a:cs typeface="Times New Roman" pitchFamily="18" charset="0"/>
                      </a:rPr>
                      <m:t> </m:t>
                    </m:r>
                    <m:r>
                      <a:rPr lang="en-IN" sz="2000" b="0" i="1" smtClean="0">
                        <a:solidFill>
                          <a:srgbClr val="0B5ED7"/>
                        </a:solidFill>
                        <a:latin typeface="Cambria Math" panose="02040503050406030204" pitchFamily="18" charset="0"/>
                        <a:cs typeface="Times New Roman" pitchFamily="18" charset="0"/>
                      </a:rPr>
                      <m:t>𝑎𝑛𝑑</m:t>
                    </m:r>
                    <m:r>
                      <a:rPr lang="en-IN" sz="2000" b="0" i="1" smtClean="0">
                        <a:solidFill>
                          <a:srgbClr val="0B5ED7"/>
                        </a:solidFill>
                        <a:latin typeface="Cambria Math" panose="02040503050406030204" pitchFamily="18" charset="0"/>
                        <a:cs typeface="Times New Roman" pitchFamily="18" charset="0"/>
                      </a:rPr>
                      <m:t> </m:t>
                    </m:r>
                    <m:sSub>
                      <m:sSubPr>
                        <m:ctrlPr>
                          <a:rPr lang="en-IN" sz="2000" b="0" i="1" smtClean="0">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𝐶</m:t>
                        </m:r>
                      </m:e>
                      <m:sub>
                        <m:r>
                          <a:rPr lang="en-IN" sz="2000" b="0" i="1" smtClean="0">
                            <a:solidFill>
                              <a:srgbClr val="0B5ED7"/>
                            </a:solidFill>
                            <a:latin typeface="Cambria Math" panose="02040503050406030204" pitchFamily="18" charset="0"/>
                            <a:cs typeface="Times New Roman" pitchFamily="18" charset="0"/>
                          </a:rPr>
                          <m:t>4</m:t>
                        </m:r>
                      </m:sub>
                    </m:sSub>
                  </m:oMath>
                </a14:m>
                <a:r>
                  <a:rPr lang="en-US" sz="2000" dirty="0" smtClean="0">
                    <a:latin typeface="Times New Roman" pitchFamily="18" charset="0"/>
                    <a:cs typeface="Times New Roman" pitchFamily="18" charset="0"/>
                  </a:rPr>
                  <a:t> are shown in Fig. 16.7 (a).</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Also assume that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1</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2</m:t>
                        </m:r>
                      </m:sub>
                    </m:sSub>
                    <m:r>
                      <a:rPr lang="en-IN" sz="2000" b="0" i="0" smtClean="0">
                        <a:solidFill>
                          <a:srgbClr val="0B5ED7"/>
                        </a:solidFill>
                        <a:latin typeface="Cambria Math" panose="02040503050406030204" pitchFamily="18" charset="0"/>
                        <a:cs typeface="Times New Roman" pitchFamily="18" charset="0"/>
                      </a:rPr>
                      <m:t>,</m:t>
                    </m:r>
                  </m:oMath>
                </a14:m>
                <a:r>
                  <a:rPr lang="en-IN" sz="2000" dirty="0">
                    <a:solidFill>
                      <a:srgbClr val="0B5ED7"/>
                    </a:solidFill>
                    <a:cs typeface="Times New Roman"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3</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b="0" i="1" smtClean="0">
                            <a:solidFill>
                              <a:srgbClr val="0B5ED7"/>
                            </a:solidFill>
                            <a:latin typeface="Cambria Math" panose="02040503050406030204" pitchFamily="18" charset="0"/>
                            <a:cs typeface="Times New Roman" pitchFamily="18" charset="0"/>
                          </a:rPr>
                          <m:t>𝑎𝑛𝑑</m:t>
                        </m:r>
                        <m:r>
                          <a:rPr lang="en-IN" sz="2000" b="0" i="1" smtClean="0">
                            <a:solidFill>
                              <a:srgbClr val="0B5ED7"/>
                            </a:solidFill>
                            <a:latin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4</m:t>
                        </m:r>
                      </m:sub>
                    </m:sSub>
                  </m:oMath>
                </a14:m>
                <a:r>
                  <a:rPr lang="en-US" sz="2000" dirty="0" smtClean="0">
                    <a:latin typeface="Times New Roman" pitchFamily="18" charset="0"/>
                    <a:cs typeface="Times New Roman" pitchFamily="18" charset="0"/>
                  </a:rPr>
                  <a:t> are the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 in the clusters </a:t>
                </a:r>
                <a14:m>
                  <m:oMath xmlns:m="http://schemas.openxmlformats.org/officeDocument/2006/math">
                    <m:sSub>
                      <m:sSubPr>
                        <m:ctrlPr>
                          <a:rPr lang="en-US"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𝐶</m:t>
                        </m:r>
                      </m:e>
                      <m:sub>
                        <m:r>
                          <a:rPr lang="en-IN" sz="2000" i="1">
                            <a:solidFill>
                              <a:srgbClr val="0B5ED7"/>
                            </a:solidFill>
                            <a:latin typeface="Cambria Math" panose="02040503050406030204" pitchFamily="18" charset="0"/>
                            <a:cs typeface="Times New Roman" pitchFamily="18" charset="0"/>
                          </a:rPr>
                          <m:t>1</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𝐶</m:t>
                        </m:r>
                      </m:e>
                      <m:sub>
                        <m:r>
                          <a:rPr lang="en-IN" sz="2000" i="1">
                            <a:solidFill>
                              <a:srgbClr val="0B5ED7"/>
                            </a:solidFill>
                            <a:latin typeface="Cambria Math" panose="02040503050406030204" pitchFamily="18" charset="0"/>
                            <a:cs typeface="Times New Roman" pitchFamily="18" charset="0"/>
                          </a:rPr>
                          <m:t>2</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𝐶</m:t>
                        </m:r>
                      </m:e>
                      <m:sub>
                        <m:r>
                          <a:rPr lang="en-IN" sz="2000" i="1">
                            <a:solidFill>
                              <a:srgbClr val="0B5ED7"/>
                            </a:solidFill>
                            <a:latin typeface="Cambria Math" panose="02040503050406030204" pitchFamily="18" charset="0"/>
                            <a:cs typeface="Times New Roman" pitchFamily="18" charset="0"/>
                          </a:rPr>
                          <m:t>3</m:t>
                        </m:r>
                      </m:sub>
                    </m:sSub>
                    <m:r>
                      <a:rPr lang="en-IN" sz="2000" i="1">
                        <a:solidFill>
                          <a:srgbClr val="0B5ED7"/>
                        </a:solidFill>
                        <a:latin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cs typeface="Times New Roman" pitchFamily="18" charset="0"/>
                      </a:rPr>
                      <m:t>𝑎𝑛𝑑</m:t>
                    </m:r>
                    <m:r>
                      <a:rPr lang="en-IN" sz="2000" i="1">
                        <a:solidFill>
                          <a:srgbClr val="0B5ED7"/>
                        </a:solidFill>
                        <a:latin typeface="Cambria Math" panose="02040503050406030204" pitchFamily="18" charset="0"/>
                        <a:cs typeface="Times New Roman" pitchFamily="18" charset="0"/>
                      </a:rPr>
                      <m:t> </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𝐶</m:t>
                        </m:r>
                      </m:e>
                      <m:sub>
                        <m:r>
                          <a:rPr lang="en-IN" sz="2000" i="1">
                            <a:solidFill>
                              <a:srgbClr val="0B5ED7"/>
                            </a:solidFill>
                            <a:latin typeface="Cambria Math" panose="02040503050406030204" pitchFamily="18" charset="0"/>
                            <a:cs typeface="Times New Roman" pitchFamily="18" charset="0"/>
                          </a:rPr>
                          <m:t>4</m:t>
                        </m:r>
                      </m:sub>
                    </m:sSub>
                  </m:oMath>
                </a14:m>
                <a:r>
                  <a:rPr lang="en-US" sz="2000" dirty="0" smtClean="0">
                    <a:latin typeface="Times New Roman" pitchFamily="18" charset="0"/>
                    <a:cs typeface="Times New Roman" pitchFamily="18" charset="0"/>
                  </a:rPr>
                  <a:t>, respectively. For this clustering we can calculate SAE.</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There are many ways to choose a non-</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object to be replaced any one </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object. Out of these, suppose, if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5</m:t>
                        </m:r>
                      </m:sub>
                    </m:sSub>
                  </m:oMath>
                </a14:m>
                <a:r>
                  <a:rPr lang="en-US" sz="2000" dirty="0" smtClean="0">
                    <a:latin typeface="Times New Roman" pitchFamily="18" charset="0"/>
                    <a:cs typeface="Times New Roman" pitchFamily="18" charset="0"/>
                  </a:rPr>
                  <a:t> is considered as candidate </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instead of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4</m:t>
                        </m:r>
                      </m:sub>
                    </m:sSub>
                    <m:r>
                      <a:rPr lang="en-IN" sz="2000" b="0" i="1" smtClean="0">
                        <a:solidFill>
                          <a:srgbClr val="0B5ED7"/>
                        </a:solidFill>
                        <a:latin typeface="Cambria Math" panose="02040503050406030204" pitchFamily="18" charset="0"/>
                        <a:cs typeface="Times New Roman" pitchFamily="18" charset="0"/>
                      </a:rPr>
                      <m:t>, </m:t>
                    </m:r>
                  </m:oMath>
                </a14:m>
                <a:r>
                  <a:rPr lang="en-US" sz="2000" dirty="0" smtClean="0">
                    <a:latin typeface="Times New Roman" pitchFamily="18" charset="0"/>
                    <a:cs typeface="Times New Roman" pitchFamily="18" charset="0"/>
                  </a:rPr>
                  <a:t>then it gives the lowest SAE. Thus, the new set of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 would be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1</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2</m:t>
                        </m:r>
                      </m:sub>
                    </m:sSub>
                    <m:r>
                      <a:rPr lang="en-IN" sz="2000">
                        <a:solidFill>
                          <a:srgbClr val="0B5ED7"/>
                        </a:solidFill>
                        <a:latin typeface="Cambria Math" panose="02040503050406030204" pitchFamily="18" charset="0"/>
                        <a:cs typeface="Times New Roman" pitchFamily="18" charset="0"/>
                      </a:rPr>
                      <m:t>,</m:t>
                    </m:r>
                  </m:oMath>
                </a14:m>
                <a:r>
                  <a:rPr lang="en-IN" sz="2000" dirty="0">
                    <a:solidFill>
                      <a:srgbClr val="0B5ED7"/>
                    </a:solidFill>
                    <a:cs typeface="Times New Roman"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3</m:t>
                        </m:r>
                      </m:sub>
                    </m:sSub>
                    <m:r>
                      <a:rPr lang="en-IN" sz="2000" i="1">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𝑎𝑛𝑑</m:t>
                        </m:r>
                        <m:r>
                          <a:rPr lang="en-IN" sz="2000" i="1">
                            <a:solidFill>
                              <a:srgbClr val="0B5ED7"/>
                            </a:solidFill>
                            <a:latin typeface="Cambria Math" panose="02040503050406030204" pitchFamily="18" charset="0"/>
                            <a:cs typeface="Times New Roman" pitchFamily="18" charset="0"/>
                          </a:rPr>
                          <m:t> </m:t>
                        </m:r>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5</m:t>
                        </m:r>
                      </m:sub>
                    </m:sSub>
                  </m:oMath>
                </a14:m>
                <a:r>
                  <a:rPr lang="en-US" sz="2000" dirty="0" smtClean="0">
                    <a:latin typeface="Times New Roman" pitchFamily="18" charset="0"/>
                    <a:cs typeface="Times New Roman" pitchFamily="18" charset="0"/>
                  </a:rPr>
                  <a:t>. The new cluster is shown in Fig 16.7 (b).</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a:blip r:embed="rId2"/>
                <a:stretch>
                  <a:fillRect l="-771" t="-574" r="-771"/>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41</a:t>
            </a:fld>
            <a:endParaRPr lang="en-IN" dirty="0">
              <a:solidFill>
                <a:srgbClr val="04617B">
                  <a:shade val="90000"/>
                </a:srgbClr>
              </a:solidFill>
            </a:endParaRPr>
          </a:p>
        </p:txBody>
      </p:sp>
    </p:spTree>
    <p:extLst>
      <p:ext uri="{BB962C8B-B14F-4D97-AF65-F5344CB8AC3E}">
        <p14:creationId xmlns:p14="http://schemas.microsoft.com/office/powerpoint/2010/main" val="19656446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a:solidFill>
                  <a:srgbClr val="A50021"/>
                </a:solidFill>
                <a:latin typeface="Times New Roman" pitchFamily="18" charset="0"/>
                <a:cs typeface="Times New Roman" pitchFamily="18" charset="0"/>
              </a:rPr>
              <a:t>PAM (Partitioning around </a:t>
            </a:r>
            <a:r>
              <a:rPr lang="en-US" sz="4000" dirty="0" err="1">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a:t>
            </a:r>
            <a:endParaRPr lang="en-IN" sz="4000" dirty="0">
              <a:solidFill>
                <a:srgbClr val="A50021"/>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42</a:t>
            </a:fld>
            <a:endParaRPr lang="en-IN" dirty="0">
              <a:solidFill>
                <a:srgbClr val="04617B">
                  <a:shade val="90000"/>
                </a:srgbClr>
              </a:solidFill>
            </a:endParaRPr>
          </a:p>
        </p:txBody>
      </p:sp>
      <p:pic>
        <p:nvPicPr>
          <p:cNvPr id="49" name="Pictur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59" y="1304255"/>
            <a:ext cx="3279932" cy="2566638"/>
          </a:xfrm>
          <a:prstGeom prst="rect">
            <a:avLst/>
          </a:prstGeom>
        </p:spPr>
      </p:pic>
      <mc:AlternateContent xmlns:mc="http://schemas.openxmlformats.org/markup-compatibility/2006" xmlns:a14="http://schemas.microsoft.com/office/drawing/2010/main">
        <mc:Choice Requires="a14">
          <p:sp>
            <p:nvSpPr>
              <p:cNvPr id="50" name="TextBox 49"/>
              <p:cNvSpPr txBox="1"/>
              <p:nvPr/>
            </p:nvSpPr>
            <p:spPr>
              <a:xfrm>
                <a:off x="892636" y="4080294"/>
                <a:ext cx="3519577" cy="646331"/>
              </a:xfrm>
              <a:prstGeom prst="rect">
                <a:avLst/>
              </a:prstGeom>
              <a:noFill/>
            </p:spPr>
            <p:txBody>
              <a:bodyPr wrap="square" rtlCol="0">
                <a:spAutoFit/>
              </a:bodyPr>
              <a:lstStyle/>
              <a:p>
                <a:pPr algn="ctr"/>
                <a:r>
                  <a:rPr lang="en-IN" dirty="0" smtClean="0"/>
                  <a:t>(a) Cluster with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i="1">
                            <a:solidFill>
                              <a:srgbClr val="0B5ED7"/>
                            </a:solidFill>
                            <a:latin typeface="Cambria Math" panose="02040503050406030204" pitchFamily="18" charset="0"/>
                            <a:cs typeface="Times New Roman" pitchFamily="18" charset="0"/>
                          </a:rPr>
                          <m:t>1</m:t>
                        </m:r>
                      </m:sub>
                    </m:sSub>
                    <m:r>
                      <a:rPr lang="en-IN" i="1">
                        <a:solidFill>
                          <a:srgbClr val="0B5ED7"/>
                        </a:solidFill>
                        <a:latin typeface="Cambria Math" panose="02040503050406030204" pitchFamily="18" charset="0"/>
                        <a:cs typeface="Times New Roman" pitchFamily="18" charset="0"/>
                      </a:rPr>
                      <m:t>,</m:t>
                    </m:r>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i="1">
                            <a:solidFill>
                              <a:srgbClr val="0B5ED7"/>
                            </a:solidFill>
                            <a:latin typeface="Cambria Math" panose="02040503050406030204" pitchFamily="18" charset="0"/>
                            <a:cs typeface="Times New Roman" pitchFamily="18" charset="0"/>
                          </a:rPr>
                          <m:t>2</m:t>
                        </m:r>
                      </m:sub>
                    </m:sSub>
                    <m:r>
                      <a:rPr lang="en-IN">
                        <a:solidFill>
                          <a:srgbClr val="0B5ED7"/>
                        </a:solidFill>
                        <a:latin typeface="Cambria Math" panose="02040503050406030204" pitchFamily="18" charset="0"/>
                        <a:cs typeface="Times New Roman" pitchFamily="18" charset="0"/>
                      </a:rPr>
                      <m:t>,</m:t>
                    </m:r>
                  </m:oMath>
                </a14:m>
                <a:r>
                  <a:rPr lang="en-IN" dirty="0">
                    <a:solidFill>
                      <a:srgbClr val="0B5ED7"/>
                    </a:solidFill>
                    <a:cs typeface="Times New Roman" pitchFamily="18" charset="0"/>
                  </a:rPr>
                  <a:t>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i="1">
                            <a:solidFill>
                              <a:srgbClr val="0B5ED7"/>
                            </a:solidFill>
                            <a:latin typeface="Cambria Math" panose="02040503050406030204" pitchFamily="18" charset="0"/>
                            <a:cs typeface="Times New Roman" pitchFamily="18" charset="0"/>
                          </a:rPr>
                          <m:t>3</m:t>
                        </m:r>
                      </m:sub>
                    </m:sSub>
                    <m:r>
                      <a:rPr lang="en-IN" i="1">
                        <a:solidFill>
                          <a:srgbClr val="0B5ED7"/>
                        </a:solidFill>
                        <a:latin typeface="Cambria Math" panose="02040503050406030204" pitchFamily="18" charset="0"/>
                        <a:cs typeface="Times New Roman" pitchFamily="18" charset="0"/>
                      </a:rPr>
                      <m:t>,</m:t>
                    </m:r>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𝑎𝑛𝑑</m:t>
                        </m:r>
                        <m:r>
                          <a:rPr lang="en-IN" i="1">
                            <a:solidFill>
                              <a:srgbClr val="0B5ED7"/>
                            </a:solidFill>
                            <a:latin typeface="Cambria Math" panose="02040503050406030204" pitchFamily="18" charset="0"/>
                            <a:cs typeface="Times New Roman" pitchFamily="18" charset="0"/>
                          </a:rPr>
                          <m:t> </m:t>
                        </m:r>
                        <m:r>
                          <a:rPr lang="en-IN" i="1">
                            <a:solidFill>
                              <a:srgbClr val="0B5ED7"/>
                            </a:solidFill>
                            <a:latin typeface="Cambria Math" panose="02040503050406030204" pitchFamily="18" charset="0"/>
                            <a:cs typeface="Times New Roman" pitchFamily="18" charset="0"/>
                          </a:rPr>
                          <m:t>𝑜</m:t>
                        </m:r>
                      </m:e>
                      <m:sub>
                        <m:r>
                          <a:rPr lang="en-IN" i="1">
                            <a:solidFill>
                              <a:srgbClr val="0B5ED7"/>
                            </a:solidFill>
                            <a:latin typeface="Cambria Math" panose="02040503050406030204" pitchFamily="18" charset="0"/>
                            <a:cs typeface="Times New Roman" pitchFamily="18" charset="0"/>
                          </a:rPr>
                          <m:t>4</m:t>
                        </m:r>
                      </m:sub>
                    </m:sSub>
                  </m:oMath>
                </a14:m>
                <a:r>
                  <a:rPr lang="en-IN" dirty="0" smtClean="0"/>
                  <a:t> as </a:t>
                </a:r>
                <a:r>
                  <a:rPr lang="en-IN" dirty="0" err="1" smtClean="0"/>
                  <a:t>medoids</a:t>
                </a:r>
                <a:r>
                  <a:rPr lang="en-IN" dirty="0" smtClean="0"/>
                  <a:t> </a:t>
                </a:r>
                <a:endParaRPr lang="en-IN" dirty="0"/>
              </a:p>
            </p:txBody>
          </p:sp>
        </mc:Choice>
        <mc:Fallback xmlns="">
          <p:sp>
            <p:nvSpPr>
              <p:cNvPr id="50" name="TextBox 49"/>
              <p:cNvSpPr txBox="1">
                <a:spLocks noRot="1" noChangeAspect="1" noMove="1" noResize="1" noEditPoints="1" noAdjustHandles="1" noChangeArrowheads="1" noChangeShapeType="1" noTextEdit="1"/>
              </p:cNvSpPr>
              <p:nvPr/>
            </p:nvSpPr>
            <p:spPr>
              <a:xfrm>
                <a:off x="892636" y="4080294"/>
                <a:ext cx="3519577" cy="646331"/>
              </a:xfrm>
              <a:prstGeom prst="rect">
                <a:avLst/>
              </a:prstGeom>
              <a:blipFill rotWithShape="0">
                <a:blip r:embed="rId3"/>
                <a:stretch>
                  <a:fillRect t="-4717" b="-14151"/>
                </a:stretch>
              </a:blipFill>
            </p:spPr>
            <p:txBody>
              <a:bodyPr/>
              <a:lstStyle/>
              <a:p>
                <a:r>
                  <a:rPr lang="en-IN">
                    <a:noFill/>
                  </a:rPr>
                  <a:t> </a:t>
                </a:r>
              </a:p>
            </p:txBody>
          </p:sp>
        </mc:Fallback>
      </mc:AlternateContent>
      <p:pic>
        <p:nvPicPr>
          <p:cNvPr id="56" name="Picture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3358" y="1264627"/>
            <a:ext cx="3680914" cy="2645893"/>
          </a:xfrm>
          <a:prstGeom prst="rect">
            <a:avLst/>
          </a:prstGeom>
        </p:spPr>
      </p:pic>
      <mc:AlternateContent xmlns:mc="http://schemas.openxmlformats.org/markup-compatibility/2006" xmlns:a14="http://schemas.microsoft.com/office/drawing/2010/main">
        <mc:Choice Requires="a14">
          <p:sp>
            <p:nvSpPr>
              <p:cNvPr id="57" name="TextBox 56"/>
              <p:cNvSpPr txBox="1"/>
              <p:nvPr/>
            </p:nvSpPr>
            <p:spPr>
              <a:xfrm>
                <a:off x="4833358" y="4080293"/>
                <a:ext cx="3979388" cy="646331"/>
              </a:xfrm>
              <a:prstGeom prst="rect">
                <a:avLst/>
              </a:prstGeom>
              <a:noFill/>
            </p:spPr>
            <p:txBody>
              <a:bodyPr wrap="square" rtlCol="0">
                <a:spAutoFit/>
              </a:bodyPr>
              <a:lstStyle/>
              <a:p>
                <a:pPr algn="ctr"/>
                <a:r>
                  <a:rPr lang="en-IN" dirty="0" smtClean="0"/>
                  <a:t>(b) Cluster after swapping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b="0" i="1" smtClean="0">
                            <a:solidFill>
                              <a:srgbClr val="0B5ED7"/>
                            </a:solidFill>
                            <a:latin typeface="Cambria Math" panose="02040503050406030204" pitchFamily="18" charset="0"/>
                            <a:cs typeface="Times New Roman" pitchFamily="18" charset="0"/>
                          </a:rPr>
                          <m:t>4</m:t>
                        </m:r>
                      </m:sub>
                    </m:sSub>
                    <m:r>
                      <a:rPr lang="en-IN" b="0" i="1" smtClean="0">
                        <a:solidFill>
                          <a:srgbClr val="0B5ED7"/>
                        </a:solidFill>
                        <a:latin typeface="Cambria Math" panose="02040503050406030204" pitchFamily="18" charset="0"/>
                        <a:cs typeface="Times New Roman" pitchFamily="18" charset="0"/>
                      </a:rPr>
                      <m:t> </m:t>
                    </m:r>
                    <m:sSub>
                      <m:sSubPr>
                        <m:ctrlPr>
                          <a:rPr lang="en-IN" i="1">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panose="02040503050406030204" pitchFamily="18" charset="0"/>
                            <a:cs typeface="Times New Roman" pitchFamily="18" charset="0"/>
                          </a:rPr>
                          <m:t>𝑎𝑛𝑑</m:t>
                        </m:r>
                        <m:r>
                          <a:rPr lang="en-IN" b="0" i="1" smtClean="0">
                            <a:solidFill>
                              <a:srgbClr val="0B5ED7"/>
                            </a:solidFill>
                            <a:latin typeface="Cambria Math" panose="02040503050406030204" pitchFamily="18" charset="0"/>
                            <a:cs typeface="Times New Roman" pitchFamily="18" charset="0"/>
                          </a:rPr>
                          <m:t> </m:t>
                        </m:r>
                        <m:r>
                          <a:rPr lang="en-IN" i="1">
                            <a:solidFill>
                              <a:srgbClr val="0B5ED7"/>
                            </a:solidFill>
                            <a:latin typeface="Cambria Math" panose="02040503050406030204" pitchFamily="18" charset="0"/>
                            <a:cs typeface="Times New Roman" pitchFamily="18" charset="0"/>
                          </a:rPr>
                          <m:t>𝑜</m:t>
                        </m:r>
                      </m:e>
                      <m:sub>
                        <m:r>
                          <a:rPr lang="en-IN" b="0" i="1" smtClean="0">
                            <a:solidFill>
                              <a:srgbClr val="0B5ED7"/>
                            </a:solidFill>
                            <a:latin typeface="Cambria Math" panose="02040503050406030204" pitchFamily="18" charset="0"/>
                            <a:cs typeface="Times New Roman" pitchFamily="18" charset="0"/>
                          </a:rPr>
                          <m:t>5</m:t>
                        </m:r>
                      </m:sub>
                    </m:sSub>
                  </m:oMath>
                </a14:m>
                <a:r>
                  <a:rPr lang="en-IN" dirty="0" smtClean="0"/>
                  <a:t>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panose="02040503050406030204" pitchFamily="18" charset="0"/>
                            <a:cs typeface="Times New Roman" pitchFamily="18" charset="0"/>
                          </a:rPr>
                          <m:t>𝑜</m:t>
                        </m:r>
                      </m:e>
                      <m:sub>
                        <m:r>
                          <a:rPr lang="en-IN" b="0" i="1" smtClean="0">
                            <a:solidFill>
                              <a:srgbClr val="0B5ED7"/>
                            </a:solidFill>
                            <a:latin typeface="Cambria Math" panose="02040503050406030204" pitchFamily="18" charset="0"/>
                            <a:cs typeface="Times New Roman" pitchFamily="18" charset="0"/>
                          </a:rPr>
                          <m:t>5</m:t>
                        </m:r>
                      </m:sub>
                    </m:sSub>
                  </m:oMath>
                </a14:m>
                <a:r>
                  <a:rPr lang="en-IN" dirty="0" smtClean="0"/>
                  <a:t> becomes the new </a:t>
                </a:r>
                <a:r>
                  <a:rPr lang="en-IN" dirty="0" err="1" smtClean="0"/>
                  <a:t>medoid</a:t>
                </a:r>
                <a:r>
                  <a:rPr lang="en-IN" dirty="0" smtClean="0"/>
                  <a:t>).</a:t>
                </a:r>
                <a:endParaRPr lang="en-IN" dirty="0"/>
              </a:p>
            </p:txBody>
          </p:sp>
        </mc:Choice>
        <mc:Fallback xmlns="">
          <p:sp>
            <p:nvSpPr>
              <p:cNvPr id="57" name="TextBox 56"/>
              <p:cNvSpPr txBox="1">
                <a:spLocks noRot="1" noChangeAspect="1" noMove="1" noResize="1" noEditPoints="1" noAdjustHandles="1" noChangeArrowheads="1" noChangeShapeType="1" noTextEdit="1"/>
              </p:cNvSpPr>
              <p:nvPr/>
            </p:nvSpPr>
            <p:spPr>
              <a:xfrm>
                <a:off x="4833358" y="4080293"/>
                <a:ext cx="3979388" cy="646331"/>
              </a:xfrm>
              <a:prstGeom prst="rect">
                <a:avLst/>
              </a:prstGeom>
              <a:blipFill rotWithShape="0">
                <a:blip r:embed="rId5"/>
                <a:stretch>
                  <a:fillRect t="-4717" b="-14151"/>
                </a:stretch>
              </a:blipFill>
            </p:spPr>
            <p:txBody>
              <a:bodyPr/>
              <a:lstStyle/>
              <a:p>
                <a:r>
                  <a:rPr lang="en-IN">
                    <a:noFill/>
                  </a:rPr>
                  <a:t> </a:t>
                </a:r>
              </a:p>
            </p:txBody>
          </p:sp>
        </mc:Fallback>
      </mc:AlternateContent>
      <p:sp>
        <p:nvSpPr>
          <p:cNvPr id="59" name="Content Placeholder 2"/>
          <p:cNvSpPr txBox="1">
            <a:spLocks/>
          </p:cNvSpPr>
          <p:nvPr/>
        </p:nvSpPr>
        <p:spPr>
          <a:xfrm>
            <a:off x="239916" y="5189367"/>
            <a:ext cx="8572830"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16.7: </a:t>
            </a:r>
            <a:r>
              <a:rPr lang="en-IN" sz="1600" b="1" dirty="0" smtClean="0">
                <a:solidFill>
                  <a:srgbClr val="0B5ED7"/>
                </a:solidFill>
                <a:cs typeface="Times New Roman" pitchFamily="18" charset="0"/>
              </a:rPr>
              <a:t>Illustration of PAM</a:t>
            </a: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1910086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a:solidFill>
                  <a:srgbClr val="A50021"/>
                </a:solidFill>
                <a:latin typeface="Times New Roman" pitchFamily="18" charset="0"/>
                <a:cs typeface="Times New Roman" pitchFamily="18" charset="0"/>
              </a:rPr>
              <a:t>PAM (Partitioning around </a:t>
            </a:r>
            <a:r>
              <a:rPr lang="en-US" sz="4000" dirty="0" err="1">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US" sz="2000" dirty="0" smtClean="0">
                    <a:latin typeface="Times New Roman" pitchFamily="18" charset="0"/>
                    <a:cs typeface="Times New Roman" pitchFamily="18" charset="0"/>
                  </a:rPr>
                  <a:t>PAM algorithm is thus a procedure of iterative selection of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 and it is precisely stated in Algorithm 16.2.</a:t>
                </a:r>
              </a:p>
              <a:p>
                <a:pPr marL="0" indent="0" algn="just">
                  <a:buClr>
                    <a:srgbClr val="0B5ED7"/>
                  </a:buClr>
                  <a:buNone/>
                </a:pPr>
                <a:r>
                  <a:rPr lang="en-US" sz="2000" b="1" dirty="0">
                    <a:solidFill>
                      <a:srgbClr val="0B5ED7"/>
                    </a:solidFill>
                    <a:latin typeface="Times New Roman" pitchFamily="18" charset="0"/>
                    <a:cs typeface="Times New Roman" pitchFamily="18" charset="0"/>
                  </a:rPr>
                  <a:t>Algorithm </a:t>
                </a:r>
                <a:r>
                  <a:rPr lang="en-US" sz="2000" b="1" dirty="0" smtClean="0">
                    <a:solidFill>
                      <a:srgbClr val="0B5ED7"/>
                    </a:solidFill>
                    <a:latin typeface="Times New Roman" pitchFamily="18" charset="0"/>
                    <a:cs typeface="Times New Roman" pitchFamily="18" charset="0"/>
                  </a:rPr>
                  <a:t>16.2: PAM</a:t>
                </a:r>
              </a:p>
              <a:p>
                <a:pPr marL="0" indent="0" algn="just">
                  <a:buClr>
                    <a:srgbClr val="0B5ED7"/>
                  </a:buClr>
                  <a:buNone/>
                </a:pPr>
                <a:r>
                  <a:rPr lang="en-US" sz="2000" dirty="0" smtClean="0">
                    <a:solidFill>
                      <a:srgbClr val="A50021"/>
                    </a:solidFill>
                    <a:latin typeface="Times New Roman" pitchFamily="18" charset="0"/>
                    <a:cs typeface="Times New Roman" pitchFamily="18" charset="0"/>
                  </a:rPr>
                  <a:t>Input</a:t>
                </a:r>
                <a:r>
                  <a:rPr lang="en-US" sz="2000" dirty="0" smtClean="0">
                    <a:latin typeface="Times New Roman" pitchFamily="18" charset="0"/>
                    <a:cs typeface="Times New Roman" pitchFamily="18" charset="0"/>
                  </a:rPr>
                  <a:t>: Database of objects D.</a:t>
                </a:r>
              </a:p>
              <a:p>
                <a:pPr marL="0" indent="0" algn="just">
                  <a:buClr>
                    <a:srgbClr val="0B5ED7"/>
                  </a:buClr>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k, the number of desired clusters.</a:t>
                </a:r>
              </a:p>
              <a:p>
                <a:pPr marL="0" indent="0" algn="just">
                  <a:buClr>
                    <a:srgbClr val="0B5ED7"/>
                  </a:buClr>
                  <a:buNone/>
                </a:pPr>
                <a:r>
                  <a:rPr lang="en-US" sz="2000" dirty="0" smtClean="0">
                    <a:solidFill>
                      <a:srgbClr val="A50021"/>
                    </a:solidFill>
                    <a:latin typeface="Times New Roman" pitchFamily="18" charset="0"/>
                    <a:cs typeface="Times New Roman" pitchFamily="18" charset="0"/>
                  </a:rPr>
                  <a:t>Output</a:t>
                </a:r>
                <a:r>
                  <a:rPr lang="en-US" sz="2000" dirty="0" smtClean="0">
                    <a:latin typeface="Times New Roman" pitchFamily="18" charset="0"/>
                    <a:cs typeface="Times New Roman" pitchFamily="18" charset="0"/>
                  </a:rPr>
                  <a:t>: Set of k clusters</a:t>
                </a:r>
              </a:p>
              <a:p>
                <a:pPr marL="0" indent="0" algn="just">
                  <a:buClr>
                    <a:srgbClr val="0B5ED7"/>
                  </a:buClr>
                  <a:buNone/>
                </a:pPr>
                <a:r>
                  <a:rPr lang="en-US" sz="2000" dirty="0" smtClean="0">
                    <a:solidFill>
                      <a:srgbClr val="A50021"/>
                    </a:solidFill>
                    <a:latin typeface="Times New Roman" pitchFamily="18" charset="0"/>
                    <a:cs typeface="Times New Roman" pitchFamily="18" charset="0"/>
                  </a:rPr>
                  <a:t>Steps</a:t>
                </a:r>
                <a:r>
                  <a:rPr lang="en-US" sz="2000" dirty="0" smtClean="0">
                    <a:latin typeface="Times New Roman" pitchFamily="18" charset="0"/>
                    <a:cs typeface="Times New Roman" pitchFamily="18" charset="0"/>
                  </a:rPr>
                  <a:t>:</a:t>
                </a:r>
              </a:p>
              <a:p>
                <a:pPr marL="457200" indent="-457200" algn="just">
                  <a:buClr>
                    <a:srgbClr val="0B5ED7"/>
                  </a:buClr>
                  <a:buAutoNum type="arabicPeriod"/>
                </a:pPr>
                <a:r>
                  <a:rPr lang="en-US" sz="2000" dirty="0" smtClean="0">
                    <a:latin typeface="Times New Roman" pitchFamily="18" charset="0"/>
                    <a:cs typeface="Times New Roman" pitchFamily="18" charset="0"/>
                  </a:rPr>
                  <a:t>Arbitrarily select k </a:t>
                </a:r>
                <a:r>
                  <a:rPr lang="en-US" sz="2000" dirty="0" err="1" smtClean="0">
                    <a:latin typeface="Times New Roman" pitchFamily="18" charset="0"/>
                    <a:cs typeface="Times New Roman" pitchFamily="18" charset="0"/>
                  </a:rPr>
                  <a:t>medoids</a:t>
                </a:r>
                <a:r>
                  <a:rPr lang="en-US" sz="2000" dirty="0" smtClean="0">
                    <a:latin typeface="Times New Roman" pitchFamily="18" charset="0"/>
                    <a:cs typeface="Times New Roman" pitchFamily="18" charset="0"/>
                  </a:rPr>
                  <a:t> from D.</a:t>
                </a:r>
              </a:p>
              <a:p>
                <a:pPr marL="457200" indent="-457200" algn="just">
                  <a:buClr>
                    <a:srgbClr val="0B5ED7"/>
                  </a:buClr>
                  <a:buAutoNum type="arabicPeriod"/>
                </a:pPr>
                <a:r>
                  <a:rPr lang="en-US" sz="2000" b="1" dirty="0" smtClean="0">
                    <a:latin typeface="Times New Roman" pitchFamily="18" charset="0"/>
                    <a:cs typeface="Times New Roman" pitchFamily="18" charset="0"/>
                  </a:rPr>
                  <a:t>For</a:t>
                </a:r>
                <a:r>
                  <a:rPr lang="en-US" sz="2000" dirty="0" smtClean="0">
                    <a:latin typeface="Times New Roman" pitchFamily="18" charset="0"/>
                    <a:cs typeface="Times New Roman" pitchFamily="18" charset="0"/>
                  </a:rPr>
                  <a:t> each object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𝑖</m:t>
                        </m:r>
                      </m:sub>
                    </m:sSub>
                  </m:oMath>
                </a14:m>
                <a:r>
                  <a:rPr lang="en-US" sz="2000" dirty="0" smtClean="0">
                    <a:latin typeface="Times New Roman" pitchFamily="18" charset="0"/>
                    <a:cs typeface="Times New Roman" pitchFamily="18" charset="0"/>
                  </a:rPr>
                  <a:t> not a </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do</a:t>
                </a:r>
              </a:p>
              <a:p>
                <a:pPr marL="457200" indent="-457200" algn="just">
                  <a:buClr>
                    <a:srgbClr val="0B5ED7"/>
                  </a:buClr>
                  <a:buAutoNum type="arabicPeriod"/>
                </a:pPr>
                <a:r>
                  <a:rPr lang="en-US" sz="2000" b="1" dirty="0" smtClean="0">
                    <a:latin typeface="Times New Roman" pitchFamily="18" charset="0"/>
                    <a:cs typeface="Times New Roman" pitchFamily="18" charset="0"/>
                  </a:rPr>
                  <a:t>        For </a:t>
                </a:r>
                <a:r>
                  <a:rPr lang="en-US" sz="2000" dirty="0" smtClean="0">
                    <a:latin typeface="Times New Roman" pitchFamily="18" charset="0"/>
                    <a:cs typeface="Times New Roman" pitchFamily="18" charset="0"/>
                  </a:rPr>
                  <a:t>each </a:t>
                </a:r>
                <a:r>
                  <a:rPr lang="en-US" sz="2000" dirty="0" err="1" smtClean="0">
                    <a:latin typeface="Times New Roman" pitchFamily="18" charset="0"/>
                    <a:cs typeface="Times New Roman" pitchFamily="18" charset="0"/>
                  </a:rPr>
                  <a:t>medoid</a:t>
                </a:r>
                <a:r>
                  <a:rPr lang="en-US" sz="2000" dirty="0" smtClean="0">
                    <a:latin typeface="Times New Roman" pitchFamily="18" charset="0"/>
                    <a:cs typeface="Times New Roman" pitchFamily="18" charset="0"/>
                  </a:rPr>
                  <a:t> </a:t>
                </a:r>
                <a14:m>
                  <m:oMath xmlns:m="http://schemas.openxmlformats.org/officeDocument/2006/math">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sub>
                    </m:sSub>
                  </m:oMath>
                </a14:m>
                <a:r>
                  <a:rPr lang="en-US" sz="1800" b="1" dirty="0" smtClean="0">
                    <a:latin typeface="Times New Roman" pitchFamily="18" charset="0"/>
                    <a:cs typeface="Times New Roman" pitchFamily="18" charset="0"/>
                  </a:rPr>
                  <a:t> do</a:t>
                </a:r>
              </a:p>
              <a:p>
                <a:pPr marL="457200" indent="-457200" algn="just">
                  <a:buClr>
                    <a:srgbClr val="0B5ED7"/>
                  </a:buClr>
                  <a:buAutoNum type="arabicPeriod"/>
                </a:pPr>
                <a:r>
                  <a:rPr lang="en-US" sz="1800" dirty="0" smtClean="0">
                    <a:latin typeface="Times New Roman" pitchFamily="18" charset="0"/>
                    <a:cs typeface="Times New Roman" pitchFamily="18" charset="0"/>
                  </a:rPr>
                  <a:t>Let </a:t>
                </a:r>
                <a14:m>
                  <m:oMath xmlns:m="http://schemas.openxmlformats.org/officeDocument/2006/math">
                    <m:r>
                      <a:rPr lang="en-IN" sz="1800" b="0" i="1" smtClean="0">
                        <a:latin typeface="Cambria Math" panose="02040503050406030204" pitchFamily="18" charset="0"/>
                        <a:cs typeface="Times New Roman" pitchFamily="18" charset="0"/>
                      </a:rPr>
                      <m:t>𝑀</m:t>
                    </m:r>
                    <m:r>
                      <a:rPr lang="en-IN" sz="1800" b="0" i="1" smtClean="0">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1</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2</m:t>
                        </m:r>
                      </m:sub>
                    </m:sSub>
                    <m:r>
                      <a:rPr lang="en-IN" sz="1800" b="0" i="1" smtClean="0">
                        <a:solidFill>
                          <a:srgbClr val="0B5ED7"/>
                        </a:solidFill>
                        <a:latin typeface="Cambria Math" panose="02040503050406030204" pitchFamily="18" charset="0"/>
                        <a:cs typeface="Times New Roman" pitchFamily="18" charset="0"/>
                      </a:rPr>
                      <m:t>, …,</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𝑖</m:t>
                        </m:r>
                        <m:r>
                          <a:rPr lang="en-IN" sz="1800" b="0" i="1" smtClean="0">
                            <a:solidFill>
                              <a:srgbClr val="0B5ED7"/>
                            </a:solidFill>
                            <a:latin typeface="Cambria Math" panose="02040503050406030204" pitchFamily="18" charset="0"/>
                            <a:cs typeface="Times New Roman" pitchFamily="18" charset="0"/>
                          </a:rPr>
                          <m:t>−1 </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𝑖</m:t>
                        </m:r>
                      </m:sub>
                    </m:sSub>
                    <m:r>
                      <a:rPr lang="en-IN" sz="1800" b="1"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𝑖</m:t>
                        </m:r>
                        <m:r>
                          <a:rPr lang="en-IN" sz="1800" b="0" i="1" smtClean="0">
                            <a:solidFill>
                              <a:srgbClr val="0B5ED7"/>
                            </a:solidFill>
                            <a:latin typeface="Cambria Math" panose="02040503050406030204" pitchFamily="18" charset="0"/>
                            <a:cs typeface="Times New Roman" pitchFamily="18" charset="0"/>
                          </a:rPr>
                          <m:t>+1</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𝑘</m:t>
                        </m:r>
                      </m:sub>
                    </m:sSub>
                    <m:r>
                      <a:rPr lang="en-IN" sz="1800" b="1" i="1" smtClean="0">
                        <a:latin typeface="Cambria Math" panose="02040503050406030204" pitchFamily="18" charset="0"/>
                        <a:cs typeface="Times New Roman" pitchFamily="18" charset="0"/>
                      </a:rPr>
                      <m:t>}</m:t>
                    </m:r>
                  </m:oMath>
                </a14:m>
                <a:r>
                  <a:rPr lang="en-US" sz="1800" dirty="0" smtClean="0">
                    <a:latin typeface="Times New Roman" pitchFamily="18" charset="0"/>
                    <a:cs typeface="Times New Roman" pitchFamily="18" charset="0"/>
                  </a:rPr>
                  <a:t>      //Set of current </a:t>
                </a:r>
                <a:r>
                  <a:rPr lang="en-US" sz="1800" dirty="0" err="1" smtClean="0">
                    <a:latin typeface="Times New Roman" pitchFamily="18" charset="0"/>
                    <a:cs typeface="Times New Roman" pitchFamily="18" charset="0"/>
                  </a:rPr>
                  <a:t>medoids</a:t>
                </a:r>
                <a:endParaRPr lang="en-US" sz="1800" dirty="0" smtClean="0">
                  <a:latin typeface="Times New Roman" pitchFamily="18" charset="0"/>
                  <a:cs typeface="Times New Roman" pitchFamily="18" charset="0"/>
                </a:endParaRPr>
              </a:p>
              <a:p>
                <a:pPr marL="0" indent="0" algn="just">
                  <a:buClr>
                    <a:srgbClr val="0B5ED7"/>
                  </a:buClr>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IN" sz="1800" dirty="0" smtClean="0">
                    <a:cs typeface="Times New Roman" pitchFamily="18" charset="0"/>
                  </a:rPr>
                  <a:t> </a:t>
                </a:r>
                <a14:m>
                  <m:oMath xmlns:m="http://schemas.openxmlformats.org/officeDocument/2006/math">
                    <m:sSup>
                      <m:sSupPr>
                        <m:ctrlPr>
                          <a:rPr lang="en-IN" sz="1800" b="0" i="1" smtClean="0">
                            <a:latin typeface="Cambria Math" panose="02040503050406030204" pitchFamily="18" charset="0"/>
                            <a:cs typeface="Times New Roman" pitchFamily="18" charset="0"/>
                          </a:rPr>
                        </m:ctrlPr>
                      </m:sSupPr>
                      <m:e>
                        <m:r>
                          <a:rPr lang="en-IN" sz="1800" i="1">
                            <a:latin typeface="Cambria Math" panose="02040503050406030204" pitchFamily="18" charset="0"/>
                            <a:cs typeface="Times New Roman" pitchFamily="18" charset="0"/>
                          </a:rPr>
                          <m:t>𝑀</m:t>
                        </m:r>
                      </m:e>
                      <m:sup>
                        <m:r>
                          <a:rPr lang="en-IN" sz="1800" b="0" i="1" smtClean="0">
                            <a:latin typeface="Cambria Math" panose="02040503050406030204" pitchFamily="18" charset="0"/>
                            <a:cs typeface="Times New Roman" pitchFamily="18" charset="0"/>
                          </a:rPr>
                          <m:t>′</m:t>
                        </m:r>
                      </m:sup>
                    </m:sSup>
                    <m:r>
                      <a:rPr lang="en-IN" sz="1800" i="1">
                        <a:latin typeface="Cambria Math" panose="02040503050406030204" pitchFamily="18" charset="0"/>
                        <a:cs typeface="Times New Roman" pitchFamily="18" charset="0"/>
                      </a:rPr>
                      <m:t>=</m:t>
                    </m:r>
                    <m:d>
                      <m:dPr>
                        <m:begChr m:val="{"/>
                        <m:endChr m:val="}"/>
                        <m:ctrlPr>
                          <a:rPr lang="en-IN" sz="1800" b="0" i="1" smtClean="0">
                            <a:latin typeface="Cambria Math" panose="02040503050406030204" pitchFamily="18" charset="0"/>
                            <a:cs typeface="Times New Roman" pitchFamily="18" charset="0"/>
                          </a:rPr>
                        </m:ctrlPr>
                      </m:dPr>
                      <m:e>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1</m:t>
                            </m:r>
                          </m:sub>
                        </m:sSub>
                        <m:r>
                          <a:rPr lang="en-IN" sz="1800"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2</m:t>
                            </m:r>
                          </m:sub>
                        </m:sSub>
                        <m:r>
                          <a:rPr lang="en-IN" sz="1800" i="1">
                            <a:solidFill>
                              <a:srgbClr val="0B5ED7"/>
                            </a:solidFill>
                            <a:latin typeface="Cambria Math" panose="02040503050406030204" pitchFamily="18" charset="0"/>
                            <a:cs typeface="Times New Roman" pitchFamily="18" charset="0"/>
                          </a:rPr>
                          <m:t>, …,</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r>
                              <a:rPr lang="en-IN" sz="1800" i="1">
                                <a:solidFill>
                                  <a:srgbClr val="0B5ED7"/>
                                </a:solidFill>
                                <a:latin typeface="Cambria Math" panose="02040503050406030204" pitchFamily="18" charset="0"/>
                                <a:cs typeface="Times New Roman" pitchFamily="18" charset="0"/>
                              </a:rPr>
                              <m:t>−1</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sub>
                        </m:sSub>
                        <m:r>
                          <a:rPr lang="en-IN" sz="1800" b="1"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r>
                              <a:rPr lang="en-IN" sz="1800" i="1">
                                <a:solidFill>
                                  <a:srgbClr val="0B5ED7"/>
                                </a:solidFill>
                                <a:latin typeface="Cambria Math" panose="02040503050406030204" pitchFamily="18" charset="0"/>
                                <a:cs typeface="Times New Roman" pitchFamily="18" charset="0"/>
                              </a:rPr>
                              <m:t>+1</m:t>
                            </m:r>
                          </m:sub>
                        </m:sSub>
                        <m:r>
                          <a:rPr lang="en-IN" sz="1800" i="1">
                            <a:solidFill>
                              <a:srgbClr val="0B5ED7"/>
                            </a:solidFill>
                            <a:latin typeface="Cambria Math" panose="02040503050406030204" pitchFamily="18" charset="0"/>
                            <a:cs typeface="Times New Roman" pitchFamily="18" charset="0"/>
                          </a:rPr>
                          <m:t>,</m:t>
                        </m:r>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𝑘</m:t>
                            </m:r>
                          </m:sub>
                        </m:sSub>
                      </m:e>
                    </m:d>
                  </m:oMath>
                </a14:m>
                <a:r>
                  <a:rPr lang="en-US" sz="1800" dirty="0" smtClean="0">
                    <a:latin typeface="Times New Roman" pitchFamily="18" charset="0"/>
                    <a:cs typeface="Times New Roman" pitchFamily="18" charset="0"/>
                  </a:rPr>
                  <a:t>    //set of </a:t>
                </a:r>
                <a:r>
                  <a:rPr lang="en-US" sz="1800" dirty="0" err="1" smtClean="0">
                    <a:latin typeface="Times New Roman" pitchFamily="18" charset="0"/>
                    <a:cs typeface="Times New Roman" pitchFamily="18" charset="0"/>
                  </a:rPr>
                  <a:t>medoids</a:t>
                </a:r>
                <a:r>
                  <a:rPr lang="en-US" sz="1800" dirty="0" smtClean="0">
                    <a:latin typeface="Times New Roman" pitchFamily="18" charset="0"/>
                    <a:cs typeface="Times New Roman" pitchFamily="18" charset="0"/>
                  </a:rPr>
                  <a:t> but swap with non-</a:t>
                </a:r>
                <a:r>
                  <a:rPr lang="en-US" sz="1800" dirty="0" err="1" smtClean="0">
                    <a:latin typeface="Times New Roman" pitchFamily="18" charset="0"/>
                    <a:cs typeface="Times New Roman" pitchFamily="18" charset="0"/>
                  </a:rPr>
                  <a:t>medoids</a:t>
                </a:r>
                <a:r>
                  <a:rPr lang="en-US" sz="1800" dirty="0" smtClean="0">
                    <a:latin typeface="Times New Roman" pitchFamily="18" charset="0"/>
                    <a:cs typeface="Times New Roman" pitchFamily="18" charset="0"/>
                  </a:rPr>
                  <a:t> </a:t>
                </a:r>
                <a14:m>
                  <m:oMath xmlns:m="http://schemas.openxmlformats.org/officeDocument/2006/math">
                    <m:sSub>
                      <m:sSubPr>
                        <m:ctrlPr>
                          <a:rPr lang="en-IN" sz="1800" i="1">
                            <a:solidFill>
                              <a:srgbClr val="0B5ED7"/>
                            </a:solidFill>
                            <a:latin typeface="Cambria Math" panose="02040503050406030204" pitchFamily="18" charset="0"/>
                            <a:cs typeface="Times New Roman" pitchFamily="18" charset="0"/>
                          </a:rPr>
                        </m:ctrlPr>
                      </m:sSubPr>
                      <m:e>
                        <m:r>
                          <a:rPr lang="en-IN" sz="1800" i="1">
                            <a:solidFill>
                              <a:srgbClr val="0B5ED7"/>
                            </a:solidFill>
                            <a:latin typeface="Cambria Math" panose="02040503050406030204" pitchFamily="18" charset="0"/>
                            <a:cs typeface="Times New Roman" pitchFamily="18" charset="0"/>
                          </a:rPr>
                          <m:t>𝑜</m:t>
                        </m:r>
                      </m:e>
                      <m:sub>
                        <m:r>
                          <a:rPr lang="en-IN" sz="1800" i="1">
                            <a:solidFill>
                              <a:srgbClr val="0B5ED7"/>
                            </a:solidFill>
                            <a:latin typeface="Cambria Math" panose="02040503050406030204" pitchFamily="18" charset="0"/>
                            <a:cs typeface="Times New Roman" pitchFamily="18" charset="0"/>
                          </a:rPr>
                          <m:t>𝑗</m:t>
                        </m:r>
                      </m:sub>
                    </m:sSub>
                  </m:oMath>
                </a14:m>
                <a:endParaRPr lang="en-US" sz="1800" dirty="0" smtClean="0">
                  <a:latin typeface="Times New Roman" pitchFamily="18" charset="0"/>
                  <a:cs typeface="Times New Roman" pitchFamily="18" charset="0"/>
                </a:endParaRPr>
              </a:p>
              <a:p>
                <a:pPr marL="342900" indent="-342900" algn="just">
                  <a:buClr>
                    <a:srgbClr val="0B5ED7"/>
                  </a:buClr>
                  <a:buAutoNum type="arabicPeriod" startAt="5"/>
                </a:pPr>
                <a:r>
                  <a:rPr lang="en-US" sz="1800" dirty="0" smtClean="0">
                    <a:latin typeface="Times New Roman" pitchFamily="18" charset="0"/>
                    <a:cs typeface="Times New Roman" pitchFamily="18" charset="0"/>
                  </a:rPr>
                  <a:t>Calculate </a:t>
                </a:r>
                <a14:m>
                  <m:oMath xmlns:m="http://schemas.openxmlformats.org/officeDocument/2006/math">
                    <m:r>
                      <a:rPr lang="en-IN" sz="1800" b="0" i="1" smtClean="0">
                        <a:solidFill>
                          <a:srgbClr val="0B5ED7"/>
                        </a:solidFill>
                        <a:latin typeface="Cambria Math" panose="02040503050406030204" pitchFamily="18" charset="0"/>
                        <a:cs typeface="Times New Roman" pitchFamily="18" charset="0"/>
                      </a:rPr>
                      <m:t>𝑐𝑜𝑠𝑡</m:t>
                    </m:r>
                    <m:d>
                      <m:dPr>
                        <m:ctrlPr>
                          <a:rPr lang="en-IN" sz="1800" i="1" smtClean="0">
                            <a:solidFill>
                              <a:srgbClr val="0B5ED7"/>
                            </a:solidFill>
                            <a:latin typeface="Cambria Math" panose="02040503050406030204" pitchFamily="18" charset="0"/>
                            <a:cs typeface="Times New Roman" pitchFamily="18" charset="0"/>
                          </a:rPr>
                        </m:ctrlPr>
                      </m:dPr>
                      <m:e>
                        <m:sSub>
                          <m:sSubPr>
                            <m:ctrlPr>
                              <a:rPr lang="en-IN" sz="1800" i="1">
                                <a:solidFill>
                                  <a:srgbClr val="0B5ED7"/>
                                </a:solidFill>
                                <a:latin typeface="Cambria Math" panose="02040503050406030204" pitchFamily="18" charset="0"/>
                                <a:cs typeface="Times New Roman" pitchFamily="18" charset="0"/>
                              </a:rPr>
                            </m:ctrlPr>
                          </m:sSubPr>
                          <m:e>
                            <m:r>
                              <a:rPr lang="en-IN" sz="1800" b="0" i="1">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𝑖</m:t>
                            </m:r>
                          </m:sub>
                        </m:sSub>
                        <m:r>
                          <a:rPr lang="en-IN" sz="1800" b="0" i="0" smtClean="0">
                            <a:solidFill>
                              <a:srgbClr val="0B5ED7"/>
                            </a:solidFill>
                            <a:latin typeface="Cambria Math" panose="02040503050406030204" pitchFamily="18" charset="0"/>
                            <a:cs typeface="Times New Roman" pitchFamily="18" charset="0"/>
                          </a:rPr>
                          <m:t>,</m:t>
                        </m:r>
                        <m:sSub>
                          <m:sSubPr>
                            <m:ctrlPr>
                              <a:rPr lang="en-IN" sz="1800" i="1" smtClean="0">
                                <a:solidFill>
                                  <a:srgbClr val="0B5ED7"/>
                                </a:solidFill>
                                <a:latin typeface="Cambria Math" panose="02040503050406030204" pitchFamily="18" charset="0"/>
                                <a:cs typeface="Times New Roman" pitchFamily="18" charset="0"/>
                              </a:rPr>
                            </m:ctrlPr>
                          </m:sSubPr>
                          <m:e>
                            <m:r>
                              <a:rPr lang="en-IN" sz="1800" b="0" i="1" smtClean="0">
                                <a:solidFill>
                                  <a:srgbClr val="0B5ED7"/>
                                </a:solidFill>
                                <a:latin typeface="Cambria Math" panose="02040503050406030204" pitchFamily="18" charset="0"/>
                                <a:cs typeface="Times New Roman" pitchFamily="18" charset="0"/>
                              </a:rPr>
                              <m:t>𝑜</m:t>
                            </m:r>
                          </m:e>
                          <m:sub>
                            <m:r>
                              <a:rPr lang="en-IN" sz="1800" b="0" i="1" smtClean="0">
                                <a:solidFill>
                                  <a:srgbClr val="0B5ED7"/>
                                </a:solidFill>
                                <a:latin typeface="Cambria Math" panose="02040503050406030204" pitchFamily="18" charset="0"/>
                                <a:cs typeface="Times New Roman" pitchFamily="18" charset="0"/>
                              </a:rPr>
                              <m:t>𝑗</m:t>
                            </m:r>
                          </m:sub>
                        </m:sSub>
                      </m:e>
                    </m:d>
                    <m:r>
                      <a:rPr lang="en-IN" sz="1800" b="0" i="1" smtClean="0">
                        <a:solidFill>
                          <a:srgbClr val="0B5ED7"/>
                        </a:solidFill>
                        <a:latin typeface="Cambria Math" panose="02040503050406030204" pitchFamily="18" charset="0"/>
                        <a:cs typeface="Times New Roman" pitchFamily="18" charset="0"/>
                      </a:rPr>
                      <m:t>=</m:t>
                    </m:r>
                    <m:sSub>
                      <m:sSubPr>
                        <m:ctrlPr>
                          <a:rPr lang="en-IN" sz="1800" i="1" smtClean="0">
                            <a:solidFill>
                              <a:srgbClr val="0B5ED7"/>
                            </a:solidFill>
                            <a:latin typeface="Cambria Math" panose="02040503050406030204" pitchFamily="18" charset="0"/>
                            <a:cs typeface="Times New Roman" pitchFamily="18" charset="0"/>
                          </a:rPr>
                        </m:ctrlPr>
                      </m:sSubPr>
                      <m:e>
                        <m:d>
                          <m:dPr>
                            <m:begChr m:val=""/>
                            <m:endChr m:val="|"/>
                            <m:ctrlPr>
                              <a:rPr lang="en-IN" sz="1800" i="1" smtClean="0">
                                <a:solidFill>
                                  <a:srgbClr val="0B5ED7"/>
                                </a:solidFill>
                                <a:latin typeface="Cambria Math" panose="02040503050406030204" pitchFamily="18" charset="0"/>
                                <a:cs typeface="Times New Roman" pitchFamily="18" charset="0"/>
                              </a:rPr>
                            </m:ctrlPr>
                          </m:dPr>
                          <m:e>
                            <m:r>
                              <a:rPr lang="en-IN" sz="1800" b="0" i="1" smtClean="0">
                                <a:solidFill>
                                  <a:srgbClr val="0B5ED7"/>
                                </a:solidFill>
                                <a:latin typeface="Cambria Math" panose="02040503050406030204" pitchFamily="18" charset="0"/>
                                <a:cs typeface="Times New Roman" pitchFamily="18" charset="0"/>
                              </a:rPr>
                              <m:t>𝑆𝐴𝐸</m:t>
                            </m:r>
                          </m:e>
                        </m:d>
                      </m:e>
                      <m:sub>
                        <m:r>
                          <a:rPr lang="en-IN" sz="1800" b="0" i="1" smtClean="0">
                            <a:solidFill>
                              <a:srgbClr val="0B5ED7"/>
                            </a:solidFill>
                            <a:latin typeface="Cambria Math" panose="02040503050406030204" pitchFamily="18" charset="0"/>
                            <a:cs typeface="Times New Roman" pitchFamily="18" charset="0"/>
                          </a:rPr>
                          <m:t>𝑀</m:t>
                        </m:r>
                      </m:sub>
                    </m:sSub>
                    <m:r>
                      <a:rPr lang="en-IN" sz="1800" b="0" i="1" smtClean="0">
                        <a:solidFill>
                          <a:srgbClr val="0B5ED7"/>
                        </a:solidFill>
                        <a:latin typeface="Cambria Math" panose="02040503050406030204" pitchFamily="18" charset="0"/>
                        <a:cs typeface="Times New Roman" pitchFamily="18" charset="0"/>
                      </a:rPr>
                      <m:t>−</m:t>
                    </m:r>
                    <m:sSub>
                      <m:sSubPr>
                        <m:ctrlPr>
                          <a:rPr lang="en-IN" sz="1800" i="1" smtClean="0">
                            <a:solidFill>
                              <a:srgbClr val="0B5ED7"/>
                            </a:solidFill>
                            <a:latin typeface="Cambria Math" panose="02040503050406030204" pitchFamily="18" charset="0"/>
                            <a:cs typeface="Times New Roman" pitchFamily="18" charset="0"/>
                          </a:rPr>
                        </m:ctrlPr>
                      </m:sSubPr>
                      <m:e>
                        <m:r>
                          <a:rPr lang="en-IN" sz="1800" b="0" i="1" smtClean="0">
                            <a:solidFill>
                              <a:srgbClr val="0B5ED7"/>
                            </a:solidFill>
                            <a:latin typeface="Cambria Math" panose="02040503050406030204" pitchFamily="18" charset="0"/>
                            <a:cs typeface="Times New Roman" pitchFamily="18" charset="0"/>
                          </a:rPr>
                          <m:t>𝑆𝐴𝐸</m:t>
                        </m:r>
                      </m:e>
                      <m:sub>
                        <m:r>
                          <a:rPr lang="en-IN" sz="1800" b="0" i="1" smtClean="0">
                            <a:solidFill>
                              <a:srgbClr val="0B5ED7"/>
                            </a:solidFill>
                            <a:latin typeface="Cambria Math" panose="02040503050406030204" pitchFamily="18" charset="0"/>
                            <a:cs typeface="Times New Roman" pitchFamily="18" charset="0"/>
                          </a:rPr>
                          <m:t>𝑀</m:t>
                        </m:r>
                        <m:r>
                          <a:rPr lang="en-IN" sz="1800" b="0" i="1" smtClean="0">
                            <a:solidFill>
                              <a:srgbClr val="0B5ED7"/>
                            </a:solidFill>
                            <a:latin typeface="Cambria Math" panose="02040503050406030204" pitchFamily="18" charset="0"/>
                            <a:cs typeface="Times New Roman" pitchFamily="18" charset="0"/>
                          </a:rPr>
                          <m:t>′</m:t>
                        </m:r>
                      </m:sub>
                    </m:sSub>
                  </m:oMath>
                </a14:m>
                <a:endParaRPr lang="en-US" sz="1800" dirty="0" smtClean="0">
                  <a:latin typeface="Times New Roman" pitchFamily="18" charset="0"/>
                  <a:cs typeface="Times New Roman" pitchFamily="18" charset="0"/>
                </a:endParaRPr>
              </a:p>
              <a:p>
                <a:pPr marL="342900" indent="-342900" algn="just">
                  <a:buClr>
                    <a:srgbClr val="0B5ED7"/>
                  </a:buClr>
                  <a:buAutoNum type="arabicPeriod" startAt="5"/>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End</a:t>
                </a:r>
                <a:r>
                  <a:rPr lang="en-US" sz="1800" dirty="0" smtClean="0">
                    <a:latin typeface="Times New Roman" pitchFamily="18" charset="0"/>
                    <a:cs typeface="Times New Roman" pitchFamily="18" charset="0"/>
                  </a:rPr>
                  <a:t> of 2 for loop</a:t>
                </a:r>
              </a:p>
              <a:p>
                <a:pPr marL="457200" indent="-457200" algn="just">
                  <a:buClr>
                    <a:srgbClr val="0B5ED7"/>
                  </a:buClr>
                  <a:buAutoNum type="arabicPeriod"/>
                </a:pPr>
                <a:endParaRPr lang="en-US" sz="1800" b="1" dirty="0" smtClean="0">
                  <a:latin typeface="Times New Roman" pitchFamily="18" charset="0"/>
                  <a:cs typeface="Times New Roman" pitchFamily="18" charset="0"/>
                </a:endParaRPr>
              </a:p>
              <a:p>
                <a:pPr marL="457200" indent="-457200" algn="just">
                  <a:buClr>
                    <a:srgbClr val="0B5ED7"/>
                  </a:buClr>
                  <a:buAutoNum type="arabicPeriod"/>
                </a:pPr>
                <a:endParaRPr lang="en-US" sz="1800" b="1" baseline="-25000" dirty="0">
                  <a:latin typeface="Times New Roman" pitchFamily="18" charset="0"/>
                  <a:cs typeface="Times New Roman" pitchFamily="18" charset="0"/>
                </a:endParaRPr>
              </a:p>
              <a:p>
                <a:pPr marL="457200" indent="-457200" algn="just">
                  <a:buClr>
                    <a:srgbClr val="0B5ED7"/>
                  </a:buClr>
                  <a:buAutoNum type="arabicPeriod"/>
                </a:pPr>
                <a:endParaRPr lang="en-US" sz="2000" b="1" baseline="-25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rotWithShape="0">
                <a:blip r:embed="rId2"/>
                <a:stretch>
                  <a:fillRect l="-771" t="-574" r="-771" b="-1378"/>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43</a:t>
            </a:fld>
            <a:endParaRPr lang="en-IN" dirty="0">
              <a:solidFill>
                <a:srgbClr val="04617B">
                  <a:shade val="90000"/>
                </a:srgbClr>
              </a:solidFill>
            </a:endParaRPr>
          </a:p>
        </p:txBody>
      </p:sp>
    </p:spTree>
    <p:extLst>
      <p:ext uri="{BB962C8B-B14F-4D97-AF65-F5344CB8AC3E}">
        <p14:creationId xmlns:p14="http://schemas.microsoft.com/office/powerpoint/2010/main" val="19274017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a:solidFill>
                  <a:srgbClr val="A50021"/>
                </a:solidFill>
                <a:latin typeface="Times New Roman" pitchFamily="18" charset="0"/>
                <a:cs typeface="Times New Roman" pitchFamily="18" charset="0"/>
              </a:rPr>
              <a:t>PAM (Partitioning around </a:t>
            </a:r>
            <a:r>
              <a:rPr lang="en-US" sz="4000" dirty="0" err="1">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marL="0" indent="0" algn="just">
                  <a:buClr>
                    <a:srgbClr val="0B5ED7"/>
                  </a:buClr>
                  <a:buNone/>
                </a:pPr>
                <a:r>
                  <a:rPr lang="en-US" sz="2000" b="1" dirty="0" smtClean="0">
                    <a:solidFill>
                      <a:srgbClr val="0B5ED7"/>
                    </a:solidFill>
                    <a:latin typeface="Times New Roman" pitchFamily="18" charset="0"/>
                    <a:cs typeface="Times New Roman" pitchFamily="18" charset="0"/>
                  </a:rPr>
                  <a:t>Algorithm 16.2: PAM</a:t>
                </a:r>
              </a:p>
              <a:p>
                <a:pPr marL="0" indent="0" algn="just">
                  <a:buClr>
                    <a:srgbClr val="0B5ED7"/>
                  </a:buClr>
                  <a:buNone/>
                </a:pPr>
                <a:endParaRPr lang="en-US" sz="1800" dirty="0" smtClean="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smtClean="0">
                    <a:latin typeface="Times New Roman" pitchFamily="18" charset="0"/>
                    <a:cs typeface="Times New Roman" pitchFamily="18" charset="0"/>
                  </a:rPr>
                  <a:t>Find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r>
                      <a:rPr lang="en-IN" sz="2000" b="0" i="0" smtClean="0">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𝑗</m:t>
                        </m:r>
                      </m:sub>
                    </m:sSub>
                    <m:r>
                      <a:rPr lang="en-IN" sz="2000" b="0" i="1" smtClean="0">
                        <a:solidFill>
                          <a:srgbClr val="0B5ED7"/>
                        </a:solidFill>
                        <a:latin typeface="Cambria Math" panose="02040503050406030204" pitchFamily="18" charset="0"/>
                        <a:cs typeface="Times New Roman" pitchFamily="18" charset="0"/>
                      </a:rPr>
                      <m:t> </m:t>
                    </m:r>
                  </m:oMath>
                </a14:m>
                <a:r>
                  <a:rPr lang="en-US" sz="2000" dirty="0" smtClean="0">
                    <a:latin typeface="Times New Roman" pitchFamily="18" charset="0"/>
                    <a:cs typeface="Times New Roman" pitchFamily="18" charset="0"/>
                  </a:rPr>
                  <a:t>for which the </a:t>
                </a:r>
                <a14:m>
                  <m:oMath xmlns:m="http://schemas.openxmlformats.org/officeDocument/2006/math">
                    <m:r>
                      <m:rPr>
                        <m:sty m:val="p"/>
                      </m:rPr>
                      <a:rPr lang="en-IN" sz="2000" b="0" i="0" smtClean="0">
                        <a:solidFill>
                          <a:srgbClr val="0B5ED7"/>
                        </a:solidFill>
                        <a:latin typeface="Cambria Math" panose="02040503050406030204" pitchFamily="18" charset="0"/>
                        <a:cs typeface="Times New Roman" pitchFamily="18" charset="0"/>
                      </a:rPr>
                      <m:t>cost</m:t>
                    </m:r>
                    <m:r>
                      <a:rPr lang="en-IN" sz="2000" b="0" i="0" smtClean="0">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oMath>
                </a14:m>
                <a:r>
                  <a:rPr lang="en-US" sz="2000" dirty="0" smtClean="0">
                    <a:latin typeface="Times New Roman" pitchFamily="18" charset="0"/>
                    <a:cs typeface="Times New Roman" pitchFamily="18" charset="0"/>
                  </a:rPr>
                  <a:t>,</a:t>
                </a:r>
                <a:r>
                  <a:rPr lang="en-IN" sz="2000"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𝑗</m:t>
                        </m:r>
                      </m:sub>
                    </m:sSub>
                    <m:r>
                      <a:rPr lang="en-IN" sz="2000" b="0" i="1" smtClean="0">
                        <a:solidFill>
                          <a:srgbClr val="0B5ED7"/>
                        </a:solidFill>
                        <a:latin typeface="Cambria Math" panose="02040503050406030204" pitchFamily="18" charset="0"/>
                        <a:cs typeface="Times New Roman" pitchFamily="18" charset="0"/>
                      </a:rPr>
                      <m:t>)</m:t>
                    </m:r>
                  </m:oMath>
                </a14:m>
                <a:r>
                  <a:rPr lang="en-US" sz="2000" dirty="0" smtClean="0">
                    <a:latin typeface="Times New Roman" pitchFamily="18" charset="0"/>
                    <a:cs typeface="Times New Roman" pitchFamily="18" charset="0"/>
                  </a:rPr>
                  <a:t> is the smallest.</a:t>
                </a:r>
              </a:p>
              <a:p>
                <a:pPr marL="342900" indent="-342900" algn="just">
                  <a:buClr>
                    <a:srgbClr val="0B5ED7"/>
                  </a:buClr>
                  <a:buFont typeface="+mj-lt"/>
                  <a:buAutoNum type="arabicPeriod" startAt="7"/>
                </a:pPr>
                <a:endParaRPr lang="en-US" sz="800" dirty="0" smtClean="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smtClean="0">
                    <a:latin typeface="Times New Roman" pitchFamily="18" charset="0"/>
                    <a:cs typeface="Times New Roman" pitchFamily="18" charset="0"/>
                  </a:rPr>
                  <a:t>Replace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oMath>
                </a14:m>
                <a:r>
                  <a:rPr lang="en-US" sz="2000" dirty="0" smtClean="0">
                    <a:latin typeface="Times New Roman" pitchFamily="18" charset="0"/>
                    <a:cs typeface="Times New Roman" pitchFamily="18" charset="0"/>
                  </a:rPr>
                  <a:t> with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𝑗</m:t>
                        </m:r>
                      </m:sub>
                    </m:sSub>
                  </m:oMath>
                </a14:m>
                <a:r>
                  <a:rPr lang="en-US" sz="2000" dirty="0" smtClean="0">
                    <a:latin typeface="Times New Roman" pitchFamily="18" charset="0"/>
                    <a:cs typeface="Times New Roman" pitchFamily="18" charset="0"/>
                  </a:rPr>
                  <a:t> and accordingly update the set </a:t>
                </a:r>
                <a:r>
                  <a:rPr lang="en-US" sz="2000" i="1" dirty="0" smtClean="0">
                    <a:solidFill>
                      <a:srgbClr val="0B5ED7"/>
                    </a:solidFill>
                    <a:latin typeface="Times New Roman" pitchFamily="18" charset="0"/>
                    <a:cs typeface="Times New Roman" pitchFamily="18" charset="0"/>
                  </a:rPr>
                  <a:t>M</a:t>
                </a:r>
                <a:r>
                  <a:rPr lang="en-US" sz="2000" i="1" dirty="0" smtClean="0">
                    <a:latin typeface="Times New Roman" pitchFamily="18" charset="0"/>
                    <a:cs typeface="Times New Roman" pitchFamily="18" charset="0"/>
                  </a:rPr>
                  <a:t>.</a:t>
                </a:r>
              </a:p>
              <a:p>
                <a:pPr marL="342900" indent="-342900" algn="just">
                  <a:buClr>
                    <a:srgbClr val="0B5ED7"/>
                  </a:buClr>
                  <a:buFont typeface="+mj-lt"/>
                  <a:buAutoNum type="arabicPeriod" startAt="7"/>
                </a:pPr>
                <a:endParaRPr lang="en-US" sz="800" i="1" dirty="0" smtClean="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smtClean="0">
                    <a:latin typeface="Times New Roman" pitchFamily="18" charset="0"/>
                    <a:cs typeface="Times New Roman" pitchFamily="18" charset="0"/>
                  </a:rPr>
                  <a:t>Repeat step 2 - step 8 until cost(</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oMath>
                </a14:m>
                <a:r>
                  <a:rPr lang="en-US" sz="2000" dirty="0" smtClean="0">
                    <a:latin typeface="Times New Roman" pitchFamily="18" charset="0"/>
                    <a:cs typeface="Times New Roman" pitchFamily="18" charset="0"/>
                  </a:rPr>
                  <a:t>,</a:t>
                </a:r>
                <a:r>
                  <a:rPr lang="en-IN" sz="2000" dirty="0">
                    <a:solidFill>
                      <a:srgbClr val="0B5ED7"/>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r>
                      <a:rPr lang="en-IN" sz="2000" b="0" i="0"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ea typeface="Cambria Math" panose="02040503050406030204" pitchFamily="18" charset="0"/>
                        <a:cs typeface="Times New Roman" pitchFamily="18" charset="0"/>
                      </a:rPr>
                      <m:t>≤0</m:t>
                    </m:r>
                  </m:oMath>
                </a14:m>
                <a:r>
                  <a:rPr lang="en-US" sz="2000" dirty="0" smtClean="0">
                    <a:latin typeface="Times New Roman" pitchFamily="18" charset="0"/>
                    <a:cs typeface="Times New Roman" pitchFamily="18" charset="0"/>
                  </a:rPr>
                  <a:t>.</a:t>
                </a:r>
              </a:p>
              <a:p>
                <a:pPr marL="342900" indent="-342900" algn="just">
                  <a:buClr>
                    <a:srgbClr val="0B5ED7"/>
                  </a:buClr>
                  <a:buFont typeface="+mj-lt"/>
                  <a:buAutoNum type="arabicPeriod" startAt="7"/>
                </a:pPr>
                <a:endParaRPr lang="en-US" sz="800" dirty="0" smtClean="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smtClean="0">
                    <a:latin typeface="Times New Roman" pitchFamily="18" charset="0"/>
                    <a:cs typeface="Times New Roman" pitchFamily="18" charset="0"/>
                  </a:rPr>
                  <a:t>Return the cluster with </a:t>
                </a:r>
                <a:r>
                  <a:rPr lang="en-US" sz="2000" i="1" dirty="0" smtClean="0">
                    <a:solidFill>
                      <a:srgbClr val="0B5ED7"/>
                    </a:solidFill>
                    <a:latin typeface="Times New Roman" pitchFamily="18" charset="0"/>
                    <a:cs typeface="Times New Roman" pitchFamily="18" charset="0"/>
                  </a:rPr>
                  <a:t>M</a:t>
                </a:r>
                <a:r>
                  <a:rPr lang="en-US" sz="2000" dirty="0" smtClean="0">
                    <a:latin typeface="Times New Roman" pitchFamily="18" charset="0"/>
                    <a:cs typeface="Times New Roman" pitchFamily="18" charset="0"/>
                  </a:rPr>
                  <a:t> as the set of cluster centers.</a:t>
                </a:r>
              </a:p>
              <a:p>
                <a:pPr marL="342900" indent="-342900" algn="just">
                  <a:buClr>
                    <a:srgbClr val="0B5ED7"/>
                  </a:buClr>
                  <a:buFont typeface="+mj-lt"/>
                  <a:buAutoNum type="arabicPeriod" startAt="7"/>
                </a:pPr>
                <a:endParaRPr lang="en-US" sz="800" dirty="0" smtClean="0">
                  <a:latin typeface="Times New Roman" pitchFamily="18" charset="0"/>
                  <a:cs typeface="Times New Roman" pitchFamily="18" charset="0"/>
                </a:endParaRPr>
              </a:p>
              <a:p>
                <a:pPr marL="342900" indent="-342900" algn="just">
                  <a:buClr>
                    <a:srgbClr val="0B5ED7"/>
                  </a:buClr>
                  <a:buFont typeface="+mj-lt"/>
                  <a:buAutoNum type="arabicPeriod" startAt="7"/>
                </a:pPr>
                <a:r>
                  <a:rPr lang="en-US" sz="2000" dirty="0" smtClean="0">
                    <a:latin typeface="Times New Roman" pitchFamily="18" charset="0"/>
                    <a:cs typeface="Times New Roman" pitchFamily="18" charset="0"/>
                  </a:rPr>
                  <a:t>Stop</a:t>
                </a:r>
              </a:p>
              <a:p>
                <a:pPr marL="457200" indent="-457200" algn="just">
                  <a:buClr>
                    <a:srgbClr val="0B5ED7"/>
                  </a:buClr>
                  <a:buAutoNum type="arabicPeriod" startAt="7"/>
                </a:pPr>
                <a:endParaRPr lang="en-US" sz="1800" b="1" dirty="0" smtClean="0">
                  <a:latin typeface="Times New Roman" pitchFamily="18" charset="0"/>
                  <a:cs typeface="Times New Roman" pitchFamily="18" charset="0"/>
                </a:endParaRPr>
              </a:p>
              <a:p>
                <a:pPr marL="457200" indent="-457200" algn="just">
                  <a:buClr>
                    <a:srgbClr val="0B5ED7"/>
                  </a:buClr>
                  <a:buAutoNum type="arabicPeriod" startAt="7"/>
                </a:pPr>
                <a:endParaRPr lang="en-US" sz="1800" b="1" baseline="-25000" dirty="0">
                  <a:latin typeface="Times New Roman" pitchFamily="18" charset="0"/>
                  <a:cs typeface="Times New Roman" pitchFamily="18" charset="0"/>
                </a:endParaRPr>
              </a:p>
              <a:p>
                <a:pPr marL="457200" indent="-457200" algn="just">
                  <a:buClr>
                    <a:srgbClr val="0B5ED7"/>
                  </a:buClr>
                  <a:buAutoNum type="arabicPeriod" startAt="7"/>
                </a:pPr>
                <a:endParaRPr lang="en-US" sz="2000" b="1" baseline="-25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rotWithShape="0">
                <a:blip r:embed="rId2"/>
                <a:stretch>
                  <a:fillRect l="-771" t="-574"/>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44</a:t>
            </a:fld>
            <a:endParaRPr lang="en-IN" dirty="0">
              <a:solidFill>
                <a:srgbClr val="04617B">
                  <a:shade val="90000"/>
                </a:srgbClr>
              </a:solidFill>
            </a:endParaRPr>
          </a:p>
        </p:txBody>
      </p:sp>
    </p:spTree>
    <p:extLst>
      <p:ext uri="{BB962C8B-B14F-4D97-AF65-F5344CB8AC3E}">
        <p14:creationId xmlns:p14="http://schemas.microsoft.com/office/powerpoint/2010/main" val="42035068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a:solidFill>
                  <a:srgbClr val="A50021"/>
                </a:solidFill>
                <a:latin typeface="Times New Roman" pitchFamily="18" charset="0"/>
                <a:cs typeface="Times New Roman" pitchFamily="18" charset="0"/>
              </a:rPr>
              <a:t>C</a:t>
            </a:r>
            <a:r>
              <a:rPr lang="en-US" sz="4000" dirty="0" smtClean="0">
                <a:solidFill>
                  <a:srgbClr val="A50021"/>
                </a:solidFill>
                <a:latin typeface="Times New Roman" pitchFamily="18" charset="0"/>
                <a:cs typeface="Times New Roman" pitchFamily="18" charset="0"/>
              </a:rPr>
              <a:t>omments on PAM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3518" y="891202"/>
                <a:ext cx="8697431" cy="5311189"/>
              </a:xfrm>
            </p:spPr>
            <p:txBody>
              <a:bodyPr>
                <a:noAutofit/>
              </a:bodyPr>
              <a:lstStyle/>
              <a:p>
                <a:pPr marL="457200" indent="-457200" algn="just">
                  <a:buClr>
                    <a:srgbClr val="0B5ED7"/>
                  </a:buClr>
                  <a:buAutoNum type="arabicPeriod"/>
                </a:pPr>
                <a:r>
                  <a:rPr lang="en-IN" sz="2000" b="1" dirty="0" smtClean="0">
                    <a:solidFill>
                      <a:srgbClr val="0B5ED7"/>
                    </a:solidFill>
                    <a:latin typeface="Times New Roman" pitchFamily="18" charset="0"/>
                    <a:cs typeface="Times New Roman" pitchFamily="18" charset="0"/>
                  </a:rPr>
                  <a:t>Comparing k-Means with k-</a:t>
                </a:r>
                <a:r>
                  <a:rPr lang="en-IN" sz="2000" b="1" dirty="0" err="1" smtClean="0">
                    <a:solidFill>
                      <a:srgbClr val="0B5ED7"/>
                    </a:solidFill>
                    <a:latin typeface="Times New Roman" pitchFamily="18" charset="0"/>
                    <a:cs typeface="Times New Roman" pitchFamily="18" charset="0"/>
                  </a:rPr>
                  <a:t>Medoids</a:t>
                </a:r>
                <a:r>
                  <a:rPr lang="en-IN" sz="2000" b="1" dirty="0" smtClean="0">
                    <a:solidFill>
                      <a:srgbClr val="0B5ED7"/>
                    </a:solidFill>
                    <a:latin typeface="Times New Roman" pitchFamily="18" charset="0"/>
                    <a:cs typeface="Times New Roman" pitchFamily="18" charset="0"/>
                  </a:rPr>
                  <a:t>:</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Both algorithms needs to fix </a:t>
                </a:r>
                <a:r>
                  <a:rPr lang="en-IN" sz="2000" i="1" dirty="0" smtClean="0">
                    <a:latin typeface="Times New Roman" pitchFamily="18" charset="0"/>
                    <a:cs typeface="Times New Roman" pitchFamily="18" charset="0"/>
                  </a:rPr>
                  <a:t>k</a:t>
                </a:r>
                <a:r>
                  <a:rPr lang="en-IN" sz="2000" dirty="0" smtClean="0">
                    <a:latin typeface="Times New Roman" pitchFamily="18" charset="0"/>
                    <a:cs typeface="Times New Roman" pitchFamily="18" charset="0"/>
                  </a:rPr>
                  <a:t>, the number of cluster prior to the algorithms. Also, </a:t>
                </a:r>
                <a:r>
                  <a:rPr lang="en-IN" sz="2000" dirty="0" err="1" smtClean="0">
                    <a:latin typeface="Times New Roman" pitchFamily="18" charset="0"/>
                    <a:cs typeface="Times New Roman" pitchFamily="18" charset="0"/>
                  </a:rPr>
                  <a:t>oth</a:t>
                </a:r>
                <a:r>
                  <a:rPr lang="en-IN" sz="2000" dirty="0" smtClean="0">
                    <a:latin typeface="Times New Roman" pitchFamily="18" charset="0"/>
                    <a:cs typeface="Times New Roman" pitchFamily="18" charset="0"/>
                  </a:rPr>
                  <a:t> algorithm arbitrarily choose the initial cluster centroids.</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The k-</a:t>
                </a:r>
                <a:r>
                  <a:rPr lang="en-IN" sz="2000" dirty="0" err="1" smtClean="0">
                    <a:latin typeface="Times New Roman" pitchFamily="18" charset="0"/>
                    <a:cs typeface="Times New Roman" pitchFamily="18" charset="0"/>
                  </a:rPr>
                  <a:t>Medoid</a:t>
                </a:r>
                <a:r>
                  <a:rPr lang="en-IN" sz="2000" dirty="0" smtClean="0">
                    <a:latin typeface="Times New Roman" pitchFamily="18" charset="0"/>
                    <a:cs typeface="Times New Roman" pitchFamily="18" charset="0"/>
                  </a:rPr>
                  <a:t> method is more robust than k-Means in the presence of outliers, because a </a:t>
                </a:r>
                <a:r>
                  <a:rPr lang="en-IN" sz="2000" dirty="0" err="1" smtClean="0">
                    <a:latin typeface="Times New Roman" pitchFamily="18" charset="0"/>
                    <a:cs typeface="Times New Roman" pitchFamily="18" charset="0"/>
                  </a:rPr>
                  <a:t>medoid</a:t>
                </a:r>
                <a:r>
                  <a:rPr lang="en-IN" sz="2000" dirty="0" smtClean="0">
                    <a:latin typeface="Times New Roman" pitchFamily="18" charset="0"/>
                    <a:cs typeface="Times New Roman" pitchFamily="18" charset="0"/>
                  </a:rPr>
                  <a:t> is less influenced by outliers than a mean.</a:t>
                </a:r>
              </a:p>
              <a:p>
                <a:pPr algn="just">
                  <a:buClr>
                    <a:srgbClr val="0B5ED7"/>
                  </a:buClr>
                  <a:buFont typeface="Arial" panose="020B0604020202020204" pitchFamily="34" charset="0"/>
                  <a:buChar char="•"/>
                </a:pPr>
                <a:endParaRPr lang="en-IN" sz="800" dirty="0" smtClean="0">
                  <a:latin typeface="Times New Roman" pitchFamily="18" charset="0"/>
                  <a:cs typeface="Times New Roman" pitchFamily="18" charset="0"/>
                </a:endParaRPr>
              </a:p>
              <a:p>
                <a:pPr marL="0" indent="0" algn="just">
                  <a:buClr>
                    <a:srgbClr val="0B5ED7"/>
                  </a:buClr>
                  <a:buNone/>
                </a:pPr>
                <a:r>
                  <a:rPr lang="en-IN" sz="2000" b="1" dirty="0" smtClean="0">
                    <a:solidFill>
                      <a:srgbClr val="0B5ED7"/>
                    </a:solidFill>
                    <a:latin typeface="Times New Roman" pitchFamily="18" charset="0"/>
                    <a:cs typeface="Times New Roman" pitchFamily="18" charset="0"/>
                  </a:rPr>
                  <a:t>2.   Time complexity of PAM:</a:t>
                </a:r>
              </a:p>
              <a:p>
                <a:pPr algn="just">
                  <a:buClr>
                    <a:srgbClr val="0B5ED7"/>
                  </a:buClr>
                  <a:buFont typeface="Arial" panose="020B0604020202020204" pitchFamily="34" charset="0"/>
                  <a:buChar char="•"/>
                </a:pPr>
                <a:r>
                  <a:rPr lang="en-IN" sz="2000" dirty="0" smtClean="0">
                    <a:latin typeface="Times New Roman" pitchFamily="18" charset="0"/>
                    <a:cs typeface="Times New Roman" pitchFamily="18" charset="0"/>
                  </a:rPr>
                  <a:t>For each iteration, PAM consider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𝑘</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𝑛</m:t>
                    </m:r>
                    <m:r>
                      <a:rPr lang="en-IN" sz="2000" b="0" i="1" smtClean="0">
                        <a:solidFill>
                          <a:srgbClr val="0B5ED7"/>
                        </a:solidFill>
                        <a:latin typeface="Cambria Math" panose="02040503050406030204" pitchFamily="18" charset="0"/>
                        <a:cs typeface="Times New Roman" pitchFamily="18" charset="0"/>
                      </a:rPr>
                      <m:t>−</m:t>
                    </m:r>
                    <m:r>
                      <a:rPr lang="en-IN" sz="2000" b="0" i="1" smtClean="0">
                        <a:solidFill>
                          <a:srgbClr val="0B5ED7"/>
                        </a:solidFill>
                        <a:latin typeface="Cambria Math" panose="02040503050406030204" pitchFamily="18" charset="0"/>
                        <a:cs typeface="Times New Roman" pitchFamily="18" charset="0"/>
                      </a:rPr>
                      <m:t>𝑘</m:t>
                    </m:r>
                    <m:r>
                      <a:rPr lang="en-IN" sz="2000" b="0" i="1" smtClean="0">
                        <a:solidFill>
                          <a:srgbClr val="0B5ED7"/>
                        </a:solidFill>
                        <a:latin typeface="Cambria Math" panose="02040503050406030204" pitchFamily="18" charset="0"/>
                        <a:cs typeface="Times New Roman" pitchFamily="18" charset="0"/>
                      </a:rPr>
                      <m:t>)</m:t>
                    </m:r>
                  </m:oMath>
                </a14:m>
                <a:r>
                  <a:rPr lang="en-IN" sz="2000" dirty="0" smtClean="0">
                    <a:solidFill>
                      <a:srgbClr val="0B5ED7"/>
                    </a:solidFill>
                    <a:latin typeface="Times New Roman" pitchFamily="18" charset="0"/>
                    <a:cs typeface="Times New Roman" pitchFamily="18" charset="0"/>
                  </a:rPr>
                  <a:t> </a:t>
                </a:r>
                <a:r>
                  <a:rPr lang="en-IN" sz="2000" dirty="0" smtClean="0">
                    <a:latin typeface="Times New Roman" pitchFamily="18" charset="0"/>
                    <a:cs typeface="Times New Roman" pitchFamily="18" charset="0"/>
                  </a:rPr>
                  <a:t>pairs of object </a:t>
                </a:r>
                <a14:m>
                  <m:oMath xmlns:m="http://schemas.openxmlformats.org/officeDocument/2006/math">
                    <m:sSub>
                      <m:sSubPr>
                        <m:ctrlPr>
                          <a:rPr lang="en-IN" sz="2000" i="1" smtClean="0">
                            <a:solidFill>
                              <a:schemeClr val="tx1"/>
                            </a:solidFill>
                            <a:latin typeface="Cambria Math" panose="02040503050406030204" pitchFamily="18" charset="0"/>
                            <a:cs typeface="Times New Roman" pitchFamily="18" charset="0"/>
                          </a:rPr>
                        </m:ctrlPr>
                      </m:sSubPr>
                      <m:e>
                        <m:r>
                          <a:rPr lang="en-IN" sz="2000" i="1">
                            <a:solidFill>
                              <a:schemeClr val="tx1"/>
                            </a:solidFill>
                            <a:latin typeface="Cambria Math" panose="02040503050406030204" pitchFamily="18" charset="0"/>
                            <a:cs typeface="Times New Roman" pitchFamily="18" charset="0"/>
                          </a:rPr>
                          <m:t>𝑜</m:t>
                        </m:r>
                      </m:e>
                      <m:sub>
                        <m:r>
                          <a:rPr lang="en-IN" sz="2000" i="1">
                            <a:solidFill>
                              <a:schemeClr val="tx1"/>
                            </a:solidFill>
                            <a:latin typeface="Cambria Math" panose="02040503050406030204" pitchFamily="18" charset="0"/>
                            <a:cs typeface="Times New Roman" pitchFamily="18" charset="0"/>
                          </a:rPr>
                          <m:t>𝑖</m:t>
                        </m:r>
                      </m:sub>
                    </m:sSub>
                    <m:r>
                      <a:rPr lang="en-IN" sz="2000">
                        <a:solidFill>
                          <a:schemeClr val="tx1"/>
                        </a:solidFill>
                        <a:latin typeface="Cambria Math" panose="02040503050406030204" pitchFamily="18" charset="0"/>
                        <a:cs typeface="Times New Roman" pitchFamily="18" charset="0"/>
                      </a:rPr>
                      <m:t>,</m:t>
                    </m:r>
                  </m:oMath>
                </a14:m>
                <a:r>
                  <a:rPr lang="en-IN" sz="2000" dirty="0">
                    <a:solidFill>
                      <a:schemeClr val="tx1"/>
                    </a:solidFill>
                    <a:cs typeface="Times New Roman" pitchFamily="18" charset="0"/>
                  </a:rPr>
                  <a:t> </a:t>
                </a:r>
                <a14:m>
                  <m:oMath xmlns:m="http://schemas.openxmlformats.org/officeDocument/2006/math">
                    <m:sSub>
                      <m:sSubPr>
                        <m:ctrlPr>
                          <a:rPr lang="en-IN" sz="2000" i="1">
                            <a:solidFill>
                              <a:schemeClr val="tx1"/>
                            </a:solidFill>
                            <a:latin typeface="Cambria Math" panose="02040503050406030204" pitchFamily="18" charset="0"/>
                            <a:cs typeface="Times New Roman" pitchFamily="18" charset="0"/>
                          </a:rPr>
                        </m:ctrlPr>
                      </m:sSubPr>
                      <m:e>
                        <m:r>
                          <a:rPr lang="en-IN" sz="2000" i="1">
                            <a:solidFill>
                              <a:schemeClr val="tx1"/>
                            </a:solidFill>
                            <a:latin typeface="Cambria Math" panose="02040503050406030204" pitchFamily="18" charset="0"/>
                            <a:cs typeface="Times New Roman" pitchFamily="18" charset="0"/>
                          </a:rPr>
                          <m:t>𝑜</m:t>
                        </m:r>
                      </m:e>
                      <m:sub>
                        <m:r>
                          <a:rPr lang="en-IN" sz="2000" b="0" i="1" smtClean="0">
                            <a:solidFill>
                              <a:schemeClr val="tx1"/>
                            </a:solidFill>
                            <a:latin typeface="Cambria Math" panose="02040503050406030204" pitchFamily="18" charset="0"/>
                            <a:cs typeface="Times New Roman" pitchFamily="18" charset="0"/>
                          </a:rPr>
                          <m:t>𝑗</m:t>
                        </m:r>
                      </m:sub>
                    </m:sSub>
                  </m:oMath>
                </a14:m>
                <a:r>
                  <a:rPr lang="en-IN" sz="2000" dirty="0" smtClean="0">
                    <a:latin typeface="Times New Roman" pitchFamily="18" charset="0"/>
                    <a:cs typeface="Times New Roman" pitchFamily="18" charset="0"/>
                  </a:rPr>
                  <a:t> for which a cost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𝑐𝑜𝑠𝑡</m:t>
                    </m:r>
                    <m:r>
                      <a:rPr lang="en-IN" sz="2000" b="0" i="1" smtClean="0">
                        <a:solidFill>
                          <a:srgbClr val="0B5ED7"/>
                        </a:solidFill>
                        <a:latin typeface="Cambria Math" panose="02040503050406030204" pitchFamily="18" charset="0"/>
                        <a:cs typeface="Times New Roman" pitchFamily="18" charset="0"/>
                      </a:rPr>
                      <m:t>(</m:t>
                    </m:r>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i="1">
                            <a:solidFill>
                              <a:srgbClr val="0B5ED7"/>
                            </a:solidFill>
                            <a:latin typeface="Cambria Math" panose="02040503050406030204" pitchFamily="18" charset="0"/>
                            <a:cs typeface="Times New Roman" pitchFamily="18" charset="0"/>
                          </a:rPr>
                          <m:t>𝑖</m:t>
                        </m:r>
                      </m:sub>
                    </m:sSub>
                    <m:r>
                      <a:rPr lang="en-IN" sz="2000">
                        <a:solidFill>
                          <a:srgbClr val="0B5ED7"/>
                        </a:solidFill>
                        <a:latin typeface="Cambria Math" panose="02040503050406030204" pitchFamily="18" charset="0"/>
                        <a:cs typeface="Times New Roman" pitchFamily="18" charset="0"/>
                      </a:rPr>
                      <m:t>,</m:t>
                    </m:r>
                  </m:oMath>
                </a14:m>
                <a:r>
                  <a:rPr lang="en-IN" sz="2000" dirty="0">
                    <a:solidFill>
                      <a:srgbClr val="0B5ED7"/>
                    </a:solidFill>
                    <a:cs typeface="Times New Roman" pitchFamily="18" charset="0"/>
                  </a:rPr>
                  <a:t> </a:t>
                </a:r>
                <a14:m>
                  <m:oMath xmlns:m="http://schemas.openxmlformats.org/officeDocument/2006/math">
                    <m:sSub>
                      <m:sSubPr>
                        <m:ctrlPr>
                          <a:rPr lang="en-IN" sz="2000" i="1">
                            <a:solidFill>
                              <a:srgbClr val="0B5ED7"/>
                            </a:solidFill>
                            <a:latin typeface="Cambria Math" panose="02040503050406030204" pitchFamily="18" charset="0"/>
                            <a:cs typeface="Times New Roman" pitchFamily="18" charset="0"/>
                          </a:rPr>
                        </m:ctrlPr>
                      </m:sSubPr>
                      <m:e>
                        <m:r>
                          <a:rPr lang="en-IN" sz="2000" i="1">
                            <a:solidFill>
                              <a:srgbClr val="0B5ED7"/>
                            </a:solidFill>
                            <a:latin typeface="Cambria Math" panose="02040503050406030204" pitchFamily="18" charset="0"/>
                            <a:cs typeface="Times New Roman" pitchFamily="18" charset="0"/>
                          </a:rPr>
                          <m:t>𝑜</m:t>
                        </m:r>
                      </m:e>
                      <m:sub>
                        <m:r>
                          <a:rPr lang="en-IN" sz="2000" b="0" i="1" smtClean="0">
                            <a:solidFill>
                              <a:srgbClr val="0B5ED7"/>
                            </a:solidFill>
                            <a:latin typeface="Cambria Math" panose="02040503050406030204" pitchFamily="18" charset="0"/>
                            <a:cs typeface="Times New Roman" pitchFamily="18" charset="0"/>
                          </a:rPr>
                          <m:t>𝑗</m:t>
                        </m:r>
                      </m:sub>
                    </m:sSub>
                    <m:r>
                      <a:rPr lang="en-IN" sz="2000" b="0" i="0" smtClean="0">
                        <a:solidFill>
                          <a:srgbClr val="0B5ED7"/>
                        </a:solidFill>
                        <a:latin typeface="Cambria Math" panose="02040503050406030204" pitchFamily="18" charset="0"/>
                        <a:cs typeface="Times New Roman" pitchFamily="18" charset="0"/>
                      </a:rPr>
                      <m:t>)</m:t>
                    </m:r>
                  </m:oMath>
                </a14:m>
                <a:r>
                  <a:rPr lang="en-IN" sz="2000" dirty="0" smtClean="0">
                    <a:solidFill>
                      <a:srgbClr val="0B5ED7"/>
                    </a:solidFill>
                    <a:latin typeface="Times New Roman" pitchFamily="18" charset="0"/>
                    <a:cs typeface="Times New Roman" pitchFamily="18" charset="0"/>
                  </a:rPr>
                  <a:t> </a:t>
                </a:r>
                <a:r>
                  <a:rPr lang="en-IN" sz="2000" dirty="0" smtClean="0">
                    <a:latin typeface="Times New Roman" pitchFamily="18" charset="0"/>
                    <a:cs typeface="Times New Roman" pitchFamily="18" charset="0"/>
                  </a:rPr>
                  <a:t>determines. </a:t>
                </a:r>
                <a:r>
                  <a:rPr lang="en-IN" sz="2000" dirty="0" smtClean="0">
                    <a:solidFill>
                      <a:schemeClr val="tx1"/>
                    </a:solidFill>
                    <a:latin typeface="Times New Roman" pitchFamily="18" charset="0"/>
                    <a:cs typeface="Times New Roman" pitchFamily="18" charset="0"/>
                  </a:rPr>
                  <a:t>Calculating the cost during each iteration requires that the cost be calculated for all other non-</a:t>
                </a:r>
                <a:r>
                  <a:rPr lang="en-IN" sz="2000" dirty="0" err="1" smtClean="0">
                    <a:solidFill>
                      <a:schemeClr val="tx1"/>
                    </a:solidFill>
                    <a:latin typeface="Times New Roman" pitchFamily="18" charset="0"/>
                    <a:cs typeface="Times New Roman" pitchFamily="18" charset="0"/>
                  </a:rPr>
                  <a:t>medoids</a:t>
                </a:r>
                <a:r>
                  <a:rPr lang="en-IN" sz="2000" dirty="0" smtClean="0">
                    <a:solidFill>
                      <a:schemeClr val="tx1"/>
                    </a:solidFill>
                    <a:latin typeface="Times New Roman" pitchFamily="18" charset="0"/>
                    <a:cs typeface="Times New Roman" pitchFamily="18" charset="0"/>
                  </a:rPr>
                  <a:t> </a:t>
                </a:r>
                <a14:m>
                  <m:oMath xmlns:m="http://schemas.openxmlformats.org/officeDocument/2006/math">
                    <m:sSub>
                      <m:sSubPr>
                        <m:ctrlPr>
                          <a:rPr lang="en-IN" sz="2000" i="1">
                            <a:solidFill>
                              <a:schemeClr val="tx1"/>
                            </a:solidFill>
                            <a:latin typeface="Cambria Math" panose="02040503050406030204" pitchFamily="18" charset="0"/>
                            <a:cs typeface="Times New Roman" pitchFamily="18" charset="0"/>
                          </a:rPr>
                        </m:ctrlPr>
                      </m:sSubPr>
                      <m:e>
                        <m:r>
                          <a:rPr lang="en-IN" sz="2000" i="1">
                            <a:solidFill>
                              <a:schemeClr val="tx1"/>
                            </a:solidFill>
                            <a:latin typeface="Cambria Math" panose="02040503050406030204" pitchFamily="18" charset="0"/>
                            <a:cs typeface="Times New Roman" pitchFamily="18" charset="0"/>
                          </a:rPr>
                          <m:t>𝑜</m:t>
                        </m:r>
                      </m:e>
                      <m:sub>
                        <m:r>
                          <a:rPr lang="en-IN" sz="2000" b="0" i="1" smtClean="0">
                            <a:solidFill>
                              <a:schemeClr val="tx1"/>
                            </a:solidFill>
                            <a:latin typeface="Cambria Math" panose="02040503050406030204" pitchFamily="18" charset="0"/>
                            <a:cs typeface="Times New Roman" pitchFamily="18" charset="0"/>
                          </a:rPr>
                          <m:t>𝑗</m:t>
                        </m:r>
                      </m:sub>
                    </m:sSub>
                  </m:oMath>
                </a14:m>
                <a:r>
                  <a:rPr lang="en-IN" sz="2000" dirty="0" smtClean="0">
                    <a:solidFill>
                      <a:schemeClr val="tx1"/>
                    </a:solidFill>
                    <a:latin typeface="Times New Roman" pitchFamily="18" charset="0"/>
                    <a:cs typeface="Times New Roman" pitchFamily="18" charset="0"/>
                  </a:rPr>
                  <a:t>. There are </a:t>
                </a:r>
                <a14:m>
                  <m:oMath xmlns:m="http://schemas.openxmlformats.org/officeDocument/2006/math">
                    <m:r>
                      <a:rPr lang="en-IN" sz="2000" b="0" i="1" smtClean="0">
                        <a:solidFill>
                          <a:schemeClr val="tx1"/>
                        </a:solidFill>
                        <a:latin typeface="Cambria Math" panose="02040503050406030204" pitchFamily="18" charset="0"/>
                        <a:cs typeface="Times New Roman" pitchFamily="18" charset="0"/>
                      </a:rPr>
                      <m:t>𝑛</m:t>
                    </m:r>
                    <m:r>
                      <a:rPr lang="en-IN" sz="2000" b="0" i="1" smtClean="0">
                        <a:solidFill>
                          <a:schemeClr val="tx1"/>
                        </a:solidFill>
                        <a:latin typeface="Cambria Math" panose="02040503050406030204" pitchFamily="18" charset="0"/>
                        <a:cs typeface="Times New Roman" pitchFamily="18" charset="0"/>
                      </a:rPr>
                      <m:t>−</m:t>
                    </m:r>
                    <m:r>
                      <a:rPr lang="en-IN" sz="2000" i="1">
                        <a:solidFill>
                          <a:schemeClr val="tx1"/>
                        </a:solidFill>
                        <a:latin typeface="Cambria Math" panose="02040503050406030204" pitchFamily="18" charset="0"/>
                        <a:cs typeface="Times New Roman" pitchFamily="18" charset="0"/>
                      </a:rPr>
                      <m:t>𝑘</m:t>
                    </m:r>
                    <m:r>
                      <a:rPr lang="en-IN" sz="2000" b="0" i="1" smtClean="0">
                        <a:solidFill>
                          <a:schemeClr val="tx1"/>
                        </a:solidFill>
                        <a:latin typeface="Cambria Math" panose="02040503050406030204" pitchFamily="18" charset="0"/>
                        <a:cs typeface="Times New Roman" pitchFamily="18" charset="0"/>
                      </a:rPr>
                      <m:t> </m:t>
                    </m:r>
                  </m:oMath>
                </a14:m>
                <a:r>
                  <a:rPr lang="en-IN" sz="2000" dirty="0" smtClean="0">
                    <a:solidFill>
                      <a:schemeClr val="tx1"/>
                    </a:solidFill>
                    <a:latin typeface="Times New Roman" pitchFamily="18" charset="0"/>
                    <a:cs typeface="Times New Roman" pitchFamily="18" charset="0"/>
                  </a:rPr>
                  <a:t>of these. Thus, the total time complexity per iteration is </a:t>
                </a:r>
                <a14:m>
                  <m:oMath xmlns:m="http://schemas.openxmlformats.org/officeDocument/2006/math">
                    <m:r>
                      <a:rPr lang="en-IN" sz="2000" b="0" i="1" smtClean="0">
                        <a:solidFill>
                          <a:srgbClr val="0B5ED7"/>
                        </a:solidFill>
                        <a:latin typeface="Cambria Math" panose="02040503050406030204" pitchFamily="18" charset="0"/>
                        <a:cs typeface="Times New Roman" pitchFamily="18" charset="0"/>
                      </a:rPr>
                      <m:t>𝑛</m:t>
                    </m:r>
                    <m:sSup>
                      <m:sSupPr>
                        <m:ctrlPr>
                          <a:rPr lang="en-IN" sz="2000" b="0" i="1" smtClean="0">
                            <a:solidFill>
                              <a:srgbClr val="0B5ED7"/>
                            </a:solidFill>
                            <a:latin typeface="Cambria Math" panose="02040503050406030204" pitchFamily="18" charset="0"/>
                            <a:cs typeface="Times New Roman" pitchFamily="18" charset="0"/>
                          </a:rPr>
                        </m:ctrlPr>
                      </m:sSupPr>
                      <m:e>
                        <m:d>
                          <m:dPr>
                            <m:ctrlPr>
                              <a:rPr lang="en-IN" sz="2000" i="1">
                                <a:solidFill>
                                  <a:srgbClr val="0B5ED7"/>
                                </a:solidFill>
                                <a:latin typeface="Cambria Math" panose="02040503050406030204" pitchFamily="18" charset="0"/>
                                <a:cs typeface="Times New Roman" pitchFamily="18" charset="0"/>
                              </a:rPr>
                            </m:ctrlPr>
                          </m:dPr>
                          <m:e>
                            <m:r>
                              <a:rPr lang="en-IN" sz="2000" i="1">
                                <a:solidFill>
                                  <a:srgbClr val="0B5ED7"/>
                                </a:solidFill>
                                <a:latin typeface="Cambria Math" panose="02040503050406030204" pitchFamily="18" charset="0"/>
                                <a:cs typeface="Times New Roman" pitchFamily="18" charset="0"/>
                              </a:rPr>
                              <m:t>𝑛</m:t>
                            </m:r>
                            <m:r>
                              <a:rPr lang="en-IN" sz="2000" i="1">
                                <a:solidFill>
                                  <a:srgbClr val="0B5ED7"/>
                                </a:solidFill>
                                <a:latin typeface="Cambria Math" panose="02040503050406030204" pitchFamily="18" charset="0"/>
                                <a:cs typeface="Times New Roman" pitchFamily="18" charset="0"/>
                              </a:rPr>
                              <m:t>−</m:t>
                            </m:r>
                            <m:r>
                              <a:rPr lang="en-IN" sz="2000" i="1">
                                <a:solidFill>
                                  <a:srgbClr val="0B5ED7"/>
                                </a:solidFill>
                                <a:latin typeface="Cambria Math" panose="02040503050406030204" pitchFamily="18" charset="0"/>
                                <a:cs typeface="Times New Roman" pitchFamily="18" charset="0"/>
                              </a:rPr>
                              <m:t>𝑘</m:t>
                            </m:r>
                          </m:e>
                        </m:d>
                      </m:e>
                      <m:sup>
                        <m:r>
                          <a:rPr lang="en-IN" sz="2000" b="0" i="1" smtClean="0">
                            <a:solidFill>
                              <a:srgbClr val="0B5ED7"/>
                            </a:solidFill>
                            <a:latin typeface="Cambria Math" panose="02040503050406030204" pitchFamily="18" charset="0"/>
                            <a:cs typeface="Times New Roman" pitchFamily="18" charset="0"/>
                          </a:rPr>
                          <m:t>2</m:t>
                        </m:r>
                      </m:sup>
                    </m:sSup>
                    <m:r>
                      <a:rPr lang="en-IN" sz="2000" b="0" i="0" smtClean="0">
                        <a:solidFill>
                          <a:schemeClr val="tx1"/>
                        </a:solidFill>
                        <a:latin typeface="Cambria Math" panose="02040503050406030204" pitchFamily="18" charset="0"/>
                        <a:cs typeface="Times New Roman" pitchFamily="18" charset="0"/>
                      </a:rPr>
                      <m:t>.</m:t>
                    </m:r>
                  </m:oMath>
                </a14:m>
                <a:r>
                  <a:rPr lang="en-US" sz="2000" dirty="0" smtClean="0">
                    <a:solidFill>
                      <a:schemeClr val="tx1"/>
                    </a:solidFill>
                    <a:latin typeface="Times New Roman" pitchFamily="18" charset="0"/>
                    <a:cs typeface="Times New Roman" pitchFamily="18" charset="0"/>
                  </a:rPr>
                  <a:t> The total number of iterations may be quite large.</a:t>
                </a:r>
              </a:p>
              <a:p>
                <a:pPr algn="just">
                  <a:buClr>
                    <a:srgbClr val="0B5ED7"/>
                  </a:buClr>
                  <a:buFont typeface="Arial" panose="020B0604020202020204" pitchFamily="34" charset="0"/>
                  <a:buChar char="•"/>
                </a:pPr>
                <a:endParaRPr lang="en-US" sz="800" dirty="0" smtClean="0">
                  <a:solidFill>
                    <a:schemeClr val="tx1"/>
                  </a:solidFill>
                  <a:latin typeface="Times New Roman" pitchFamily="18" charset="0"/>
                  <a:cs typeface="Times New Roman" pitchFamily="18" charset="0"/>
                </a:endParaRPr>
              </a:p>
              <a:p>
                <a:pPr marL="0" indent="0" algn="just">
                  <a:buClr>
                    <a:srgbClr val="0B5ED7"/>
                  </a:buClr>
                  <a:buNone/>
                </a:pPr>
                <a:r>
                  <a:rPr lang="en-US" sz="2000" b="1" dirty="0" smtClean="0">
                    <a:solidFill>
                      <a:srgbClr val="0B5ED7"/>
                    </a:solidFill>
                    <a:latin typeface="Times New Roman" pitchFamily="18" charset="0"/>
                    <a:cs typeface="Times New Roman" pitchFamily="18" charset="0"/>
                  </a:rPr>
                  <a:t>3.   Applicability of PAM:</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PAM does not scale well to large database because of its computation complexity.</a:t>
                </a:r>
              </a:p>
              <a:p>
                <a:pPr marL="457200" indent="-457200" algn="just">
                  <a:buClr>
                    <a:srgbClr val="0B5ED7"/>
                  </a:buClr>
                  <a:buAutoNum type="arabicPeriod" startAt="7"/>
                </a:pPr>
                <a:endParaRPr lang="en-US" sz="1800" b="1" dirty="0" smtClean="0">
                  <a:latin typeface="Times New Roman" pitchFamily="18" charset="0"/>
                  <a:cs typeface="Times New Roman" pitchFamily="18" charset="0"/>
                </a:endParaRPr>
              </a:p>
              <a:p>
                <a:pPr marL="0" indent="0" algn="just">
                  <a:buClr>
                    <a:srgbClr val="0B5ED7"/>
                  </a:buClr>
                  <a:buNone/>
                </a:pPr>
                <a:endParaRPr lang="en-US" sz="1800" b="1" baseline="-25000" dirty="0">
                  <a:latin typeface="Times New Roman" pitchFamily="18" charset="0"/>
                  <a:cs typeface="Times New Roman" pitchFamily="18" charset="0"/>
                </a:endParaRPr>
              </a:p>
              <a:p>
                <a:pPr marL="457200" indent="-457200" algn="just">
                  <a:buClr>
                    <a:srgbClr val="0B5ED7"/>
                  </a:buClr>
                  <a:buAutoNum type="arabicPeriod" startAt="7"/>
                </a:pPr>
                <a:endParaRPr lang="en-US" sz="2000" b="1" baseline="-25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3518" y="891202"/>
                <a:ext cx="8697431" cy="5311189"/>
              </a:xfrm>
              <a:blipFill rotWithShape="0">
                <a:blip r:embed="rId2"/>
                <a:stretch>
                  <a:fillRect l="-771" t="-574" r="-771"/>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45</a:t>
            </a:fld>
            <a:endParaRPr lang="en-IN" dirty="0">
              <a:solidFill>
                <a:srgbClr val="04617B">
                  <a:shade val="90000"/>
                </a:srgbClr>
              </a:solidFill>
            </a:endParaRPr>
          </a:p>
        </p:txBody>
      </p:sp>
    </p:spTree>
    <p:extLst>
      <p:ext uri="{BB962C8B-B14F-4D97-AF65-F5344CB8AC3E}">
        <p14:creationId xmlns:p14="http://schemas.microsoft.com/office/powerpoint/2010/main" val="11843550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Other variants of k-</a:t>
            </a:r>
            <a:r>
              <a:rPr lang="en-US" sz="4000" dirty="0" err="1" smtClean="0">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 algorithms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3518" y="1061049"/>
            <a:ext cx="8697431" cy="5141342"/>
          </a:xfrm>
        </p:spPr>
        <p:txBody>
          <a:bodyPr>
            <a:noAutofit/>
          </a:bodyPr>
          <a:lstStyle/>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There are some variants of PAM that are targeted mainly large datasets are </a:t>
            </a:r>
            <a:r>
              <a:rPr lang="en-US" sz="2000" dirty="0" smtClean="0">
                <a:solidFill>
                  <a:srgbClr val="0B5ED7"/>
                </a:solidFill>
                <a:latin typeface="Times New Roman" pitchFamily="18" charset="0"/>
                <a:cs typeface="Times New Roman" pitchFamily="18" charset="0"/>
              </a:rPr>
              <a:t>CLARA</a:t>
            </a:r>
            <a:r>
              <a:rPr lang="en-US" sz="2000" dirty="0" smtClean="0">
                <a:latin typeface="Times New Roman" pitchFamily="18" charset="0"/>
                <a:cs typeface="Times New Roman" pitchFamily="18" charset="0"/>
              </a:rPr>
              <a:t> </a:t>
            </a:r>
            <a:r>
              <a:rPr lang="en-US" sz="2000" dirty="0" smtClean="0">
                <a:solidFill>
                  <a:srgbClr val="0B5ED7"/>
                </a:solidFill>
                <a:latin typeface="Times New Roman" pitchFamily="18" charset="0"/>
                <a:cs typeface="Times New Roman" pitchFamily="18" charset="0"/>
              </a:rPr>
              <a:t>(Clustering </a:t>
            </a:r>
            <a:r>
              <a:rPr lang="en-US" sz="2000" dirty="0" err="1" smtClean="0">
                <a:solidFill>
                  <a:srgbClr val="0B5ED7"/>
                </a:solidFill>
                <a:latin typeface="Times New Roman" pitchFamily="18" charset="0"/>
                <a:cs typeface="Times New Roman" pitchFamily="18" charset="0"/>
              </a:rPr>
              <a:t>LARge</a:t>
            </a:r>
            <a:r>
              <a:rPr lang="en-US" sz="2000" dirty="0" smtClean="0">
                <a:solidFill>
                  <a:srgbClr val="0B5ED7"/>
                </a:solidFill>
                <a:latin typeface="Times New Roman" pitchFamily="18" charset="0"/>
                <a:cs typeface="Times New Roman" pitchFamily="18" charset="0"/>
              </a:rPr>
              <a:t> Applications) </a:t>
            </a:r>
            <a:r>
              <a:rPr lang="en-US" sz="2000" dirty="0" smtClean="0">
                <a:latin typeface="Times New Roman" pitchFamily="18" charset="0"/>
                <a:cs typeface="Times New Roman" pitchFamily="18" charset="0"/>
              </a:rPr>
              <a:t>and </a:t>
            </a:r>
            <a:r>
              <a:rPr lang="en-US" sz="2000" dirty="0" smtClean="0">
                <a:solidFill>
                  <a:srgbClr val="0B5ED7"/>
                </a:solidFill>
                <a:latin typeface="Times New Roman" pitchFamily="18" charset="0"/>
                <a:cs typeface="Times New Roman" pitchFamily="18" charset="0"/>
              </a:rPr>
              <a:t>CLARANS</a:t>
            </a:r>
            <a:r>
              <a:rPr lang="en-US" sz="2000" dirty="0" smtClean="0">
                <a:latin typeface="Times New Roman" pitchFamily="18" charset="0"/>
                <a:cs typeface="Times New Roman" pitchFamily="18" charset="0"/>
              </a:rPr>
              <a:t> (</a:t>
            </a:r>
            <a:r>
              <a:rPr lang="en-US" sz="2000" dirty="0" smtClean="0">
                <a:solidFill>
                  <a:srgbClr val="0B5ED7"/>
                </a:solidFill>
                <a:latin typeface="Times New Roman" pitchFamily="18" charset="0"/>
                <a:cs typeface="Times New Roman" pitchFamily="18" charset="0"/>
              </a:rPr>
              <a:t>Clustering Large Applications based upon </a:t>
            </a:r>
            <a:r>
              <a:rPr lang="en-US" sz="2000" dirty="0" err="1" smtClean="0">
                <a:solidFill>
                  <a:srgbClr val="0B5ED7"/>
                </a:solidFill>
                <a:latin typeface="Times New Roman" pitchFamily="18" charset="0"/>
                <a:cs typeface="Times New Roman" pitchFamily="18" charset="0"/>
              </a:rPr>
              <a:t>RANdomized</a:t>
            </a:r>
            <a:r>
              <a:rPr lang="en-US" sz="2000" dirty="0" smtClean="0">
                <a:solidFill>
                  <a:srgbClr val="0B5ED7"/>
                </a:solidFill>
                <a:latin typeface="Times New Roman" pitchFamily="18" charset="0"/>
                <a:cs typeface="Times New Roman" pitchFamily="18" charset="0"/>
              </a:rPr>
              <a:t> Search)</a:t>
            </a:r>
            <a:r>
              <a:rPr lang="en-US" sz="2000" dirty="0" smtClean="0">
                <a:latin typeface="Times New Roman" pitchFamily="18" charset="0"/>
                <a:cs typeface="Times New Roman" pitchFamily="18" charset="0"/>
              </a:rPr>
              <a:t>, it is an improvement of CLARA.</a:t>
            </a:r>
            <a:endParaRPr lang="en-US" sz="2000" baseline="-25000" dirty="0">
              <a:latin typeface="Times New Roman" pitchFamily="18" charset="0"/>
              <a:cs typeface="Times New Roman" pitchFamily="18" charset="0"/>
            </a:endParaRPr>
          </a:p>
          <a:p>
            <a:pPr algn="just">
              <a:buClr>
                <a:srgbClr val="0B5ED7"/>
              </a:buClr>
              <a:buFont typeface="Arial" panose="020B0604020202020204" pitchFamily="34" charset="0"/>
              <a:buChar char="•"/>
            </a:pPr>
            <a:endParaRPr lang="en-US" sz="2000" baseline="-25000" dirty="0" smtClean="0">
              <a:latin typeface="Times New Roman" pitchFamily="18" charset="0"/>
              <a:cs typeface="Times New Roman" pitchFamily="18" charset="0"/>
            </a:endParaRPr>
          </a:p>
          <a:p>
            <a:pPr marL="0" indent="0" algn="just">
              <a:buClr>
                <a:srgbClr val="0B5ED7"/>
              </a:buClr>
              <a:buNone/>
            </a:pPr>
            <a:r>
              <a:rPr lang="en-US" sz="2000" b="1" dirty="0" smtClean="0">
                <a:solidFill>
                  <a:srgbClr val="0B5ED7"/>
                </a:solidFill>
                <a:latin typeface="Times New Roman" pitchFamily="18" charset="0"/>
                <a:cs typeface="Times New Roman" pitchFamily="18" charset="0"/>
              </a:rPr>
              <a:t>References</a:t>
            </a:r>
            <a:r>
              <a:rPr lang="en-US" sz="2000" dirty="0" smtClean="0">
                <a:latin typeface="Times New Roman" pitchFamily="18" charset="0"/>
                <a:cs typeface="Times New Roman" pitchFamily="18" charset="0"/>
              </a:rPr>
              <a:t>:</a:t>
            </a:r>
          </a:p>
          <a:p>
            <a:pPr marL="0" indent="0" algn="just">
              <a:buClr>
                <a:srgbClr val="0B5ED7"/>
              </a:buClr>
              <a:buNone/>
            </a:pPr>
            <a:endParaRPr lang="en-US" sz="800" dirty="0" smtClean="0">
              <a:latin typeface="Times New Roman" pitchFamily="18" charset="0"/>
              <a:cs typeface="Times New Roman" pitchFamily="18" charset="0"/>
            </a:endParaRPr>
          </a:p>
          <a:p>
            <a:pPr marL="0" indent="0" algn="just">
              <a:buClr>
                <a:srgbClr val="0B5ED7"/>
              </a:buClr>
              <a:buNone/>
            </a:pPr>
            <a:r>
              <a:rPr lang="en-US" sz="2000" dirty="0" smtClean="0">
                <a:latin typeface="Times New Roman" pitchFamily="18" charset="0"/>
                <a:cs typeface="Times New Roman" pitchFamily="18" charset="0"/>
              </a:rPr>
              <a:t>For PAM and CLARA:</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L. </a:t>
            </a:r>
            <a:r>
              <a:rPr lang="en-US" sz="2000" dirty="0" err="1" smtClean="0">
                <a:latin typeface="Times New Roman" pitchFamily="18" charset="0"/>
                <a:cs typeface="Times New Roman" pitchFamily="18" charset="0"/>
              </a:rPr>
              <a:t>kaufman</a:t>
            </a:r>
            <a:r>
              <a:rPr lang="en-US" sz="2000" dirty="0" smtClean="0">
                <a:latin typeface="Times New Roman" pitchFamily="18" charset="0"/>
                <a:cs typeface="Times New Roman" pitchFamily="18" charset="0"/>
              </a:rPr>
              <a:t> and P. J. </a:t>
            </a:r>
            <a:r>
              <a:rPr lang="en-US" sz="2000" dirty="0" err="1" smtClean="0">
                <a:latin typeface="Times New Roman" pitchFamily="18" charset="0"/>
                <a:cs typeface="Times New Roman" pitchFamily="18" charset="0"/>
              </a:rPr>
              <a:t>Rousseew</a:t>
            </a:r>
            <a:r>
              <a:rPr lang="en-US" sz="2000" dirty="0" smtClean="0">
                <a:latin typeface="Times New Roman" pitchFamily="18" charset="0"/>
                <a:cs typeface="Times New Roman" pitchFamily="18" charset="0"/>
              </a:rPr>
              <a:t>, “Finding Groups in Data: An introduction to cluster analysis”, John and Wiley, 1990.</a:t>
            </a:r>
          </a:p>
          <a:p>
            <a:pPr algn="just">
              <a:buClr>
                <a:srgbClr val="0B5ED7"/>
              </a:buClr>
              <a:buFont typeface="Arial" panose="020B0604020202020204" pitchFamily="34" charset="0"/>
              <a:buChar char="•"/>
            </a:pPr>
            <a:endParaRPr lang="en-US" sz="800" dirty="0" smtClean="0">
              <a:latin typeface="Times New Roman" pitchFamily="18" charset="0"/>
              <a:cs typeface="Times New Roman" pitchFamily="18" charset="0"/>
            </a:endParaRPr>
          </a:p>
          <a:p>
            <a:pPr marL="0" indent="0" algn="just">
              <a:buClr>
                <a:srgbClr val="0B5ED7"/>
              </a:buClr>
              <a:buNone/>
            </a:pPr>
            <a:r>
              <a:rPr lang="en-US" sz="2000" dirty="0" smtClean="0">
                <a:latin typeface="Times New Roman" pitchFamily="18" charset="0"/>
                <a:cs typeface="Times New Roman" pitchFamily="18" charset="0"/>
              </a:rPr>
              <a:t>For CLARANS:</a:t>
            </a:r>
          </a:p>
          <a:p>
            <a:pPr algn="just">
              <a:buClr>
                <a:srgbClr val="0B5ED7"/>
              </a:buClr>
              <a:buFont typeface="Arial" panose="020B0604020202020204" pitchFamily="34" charset="0"/>
              <a:buChar char="•"/>
            </a:pPr>
            <a:r>
              <a:rPr lang="en-US" sz="2000" dirty="0" smtClean="0">
                <a:latin typeface="Times New Roman" pitchFamily="18" charset="0"/>
                <a:cs typeface="Times New Roman" pitchFamily="18" charset="0"/>
              </a:rPr>
              <a:t>R. Ng and J. Han, “Efficient and effective clustering method for spatial Data mining”, Proceeding very large databases [VLDB-94], 1994.</a:t>
            </a: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46</a:t>
            </a:fld>
            <a:endParaRPr lang="en-IN" dirty="0">
              <a:solidFill>
                <a:srgbClr val="04617B">
                  <a:shade val="90000"/>
                </a:srgbClr>
              </a:solidFill>
            </a:endParaRPr>
          </a:p>
        </p:txBody>
      </p:sp>
    </p:spTree>
    <p:extLst>
      <p:ext uri="{BB962C8B-B14F-4D97-AF65-F5344CB8AC3E}">
        <p14:creationId xmlns:p14="http://schemas.microsoft.com/office/powerpoint/2010/main" val="36276244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666" y="2420888"/>
            <a:ext cx="8425339" cy="936104"/>
          </a:xfrm>
        </p:spPr>
        <p:txBody>
          <a:bodyPr>
            <a:normAutofit/>
          </a:bodyPr>
          <a:lstStyle/>
          <a:p>
            <a:pPr marL="0" indent="0" algn="ctr">
              <a:buNone/>
            </a:pPr>
            <a:r>
              <a:rPr lang="en-US" altLang="zh-CN" sz="6000" dirty="0" smtClean="0">
                <a:solidFill>
                  <a:srgbClr val="FF0000"/>
                </a:solidFill>
                <a:effectLst>
                  <a:outerShdw blurRad="38100" dist="38100" dir="2700000" algn="tl">
                    <a:srgbClr val="000000">
                      <a:alpha val="43137"/>
                    </a:srgbClr>
                  </a:outerShdw>
                </a:effectLst>
                <a:ea typeface="宋体" pitchFamily="2" charset="-122"/>
              </a:rPr>
              <a:t>Any question?</a:t>
            </a:r>
          </a:p>
          <a:p>
            <a:pPr marL="0" indent="0" algn="ctr">
              <a:buNone/>
            </a:pPr>
            <a:endParaRPr lang="en-US" altLang="zh-CN" sz="2000" dirty="0">
              <a:solidFill>
                <a:srgbClr val="FF0000"/>
              </a:solidFill>
              <a:ea typeface="宋体" pitchFamily="2" charset="-122"/>
            </a:endParaRPr>
          </a:p>
          <a:p>
            <a:pPr marL="0" indent="0">
              <a:buNone/>
            </a:pPr>
            <a:endParaRPr lang="en-IN" altLang="zh-CN" sz="2000" dirty="0" smtClean="0">
              <a:solidFill>
                <a:srgbClr val="FF0000"/>
              </a:solidFill>
              <a:ea typeface="宋体" pitchFamily="2" charset="-122"/>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47</a:t>
            </a:fld>
            <a:endParaRPr lang="en-IN" dirty="0">
              <a:solidFill>
                <a:srgbClr val="04617B">
                  <a:shade val="90000"/>
                </a:srgbClr>
              </a:solidFill>
            </a:endParaRPr>
          </a:p>
        </p:txBody>
      </p:sp>
    </p:spTree>
    <p:extLst>
      <p:ext uri="{BB962C8B-B14F-4D97-AF65-F5344CB8AC3E}">
        <p14:creationId xmlns:p14="http://schemas.microsoft.com/office/powerpoint/2010/main" val="1693597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586740"/>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Clustering techniques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643379"/>
            <a:ext cx="8501751" cy="4389120"/>
          </a:xfrm>
        </p:spPr>
        <p:txBody>
          <a:bodyPr>
            <a:noAutofit/>
          </a:bodyPr>
          <a:lstStyle/>
          <a:p>
            <a:pPr algn="just"/>
            <a:r>
              <a:rPr lang="en-US" sz="1800" dirty="0" smtClean="0">
                <a:latin typeface="Times New Roman" pitchFamily="18" charset="0"/>
                <a:cs typeface="Times New Roman" pitchFamily="18" charset="0"/>
              </a:rPr>
              <a:t>In this lecture, we shall cover the following clustering techniques only.</a:t>
            </a:r>
          </a:p>
          <a:p>
            <a:pPr lvl="2" algn="just"/>
            <a:r>
              <a:rPr lang="en-US" sz="1800" dirty="0" smtClean="0">
                <a:latin typeface="Times New Roman" pitchFamily="18" charset="0"/>
                <a:cs typeface="Times New Roman" pitchFamily="18" charset="0"/>
              </a:rPr>
              <a:t>Partitioning </a:t>
            </a:r>
          </a:p>
          <a:p>
            <a:pPr lvl="3" algn="just"/>
            <a:r>
              <a:rPr lang="en-US" sz="1800" dirty="0" smtClean="0">
                <a:latin typeface="Times New Roman" pitchFamily="18" charset="0"/>
                <a:cs typeface="Times New Roman" pitchFamily="18" charset="0"/>
              </a:rPr>
              <a:t>k-Means algorithm</a:t>
            </a:r>
          </a:p>
          <a:p>
            <a:pPr lvl="3" algn="just"/>
            <a:r>
              <a:rPr lang="en-US" sz="1800" dirty="0" smtClean="0">
                <a:latin typeface="Times New Roman" pitchFamily="18" charset="0"/>
                <a:cs typeface="Times New Roman" pitchFamily="18" charset="0"/>
              </a:rPr>
              <a:t>PAM (k-</a:t>
            </a:r>
            <a:r>
              <a:rPr lang="en-US" sz="1800" dirty="0" err="1" smtClean="0">
                <a:latin typeface="Times New Roman" pitchFamily="18" charset="0"/>
                <a:cs typeface="Times New Roman" pitchFamily="18" charset="0"/>
              </a:rPr>
              <a:t>Medoids</a:t>
            </a:r>
            <a:r>
              <a:rPr lang="en-US" sz="1800" dirty="0" smtClean="0">
                <a:latin typeface="Times New Roman" pitchFamily="18" charset="0"/>
                <a:cs typeface="Times New Roman" pitchFamily="18" charset="0"/>
              </a:rPr>
              <a:t> algorithm)</a:t>
            </a:r>
          </a:p>
          <a:p>
            <a:pPr lvl="3" algn="just"/>
            <a:endParaRPr lang="en-US" sz="800" dirty="0" smtClean="0">
              <a:latin typeface="Times New Roman" pitchFamily="18" charset="0"/>
              <a:cs typeface="Times New Roman" pitchFamily="18" charset="0"/>
            </a:endParaRPr>
          </a:p>
          <a:p>
            <a:pPr lvl="2" algn="just">
              <a:buClr>
                <a:srgbClr val="009DD9"/>
              </a:buClr>
            </a:pPr>
            <a:r>
              <a:rPr lang="en-US" sz="1800" dirty="0" smtClean="0">
                <a:solidFill>
                  <a:prstClr val="black"/>
                </a:solidFill>
                <a:latin typeface="Times New Roman" pitchFamily="18" charset="0"/>
                <a:cs typeface="Times New Roman" pitchFamily="18" charset="0"/>
              </a:rPr>
              <a:t>Hierarchical</a:t>
            </a:r>
          </a:p>
          <a:p>
            <a:pPr lvl="3" algn="just">
              <a:buClr>
                <a:srgbClr val="009DD9"/>
              </a:buClr>
            </a:pPr>
            <a:r>
              <a:rPr lang="en-US" sz="1800" dirty="0" smtClean="0">
                <a:solidFill>
                  <a:prstClr val="black"/>
                </a:solidFill>
                <a:latin typeface="Times New Roman" pitchFamily="18" charset="0"/>
                <a:cs typeface="Times New Roman" pitchFamily="18" charset="0"/>
              </a:rPr>
              <a:t>DIANA (divisive algorithm)</a:t>
            </a:r>
          </a:p>
          <a:p>
            <a:pPr lvl="3" algn="just">
              <a:buClr>
                <a:srgbClr val="009DD9"/>
              </a:buClr>
            </a:pPr>
            <a:r>
              <a:rPr lang="en-US" sz="1800" dirty="0" smtClean="0">
                <a:solidFill>
                  <a:prstClr val="black"/>
                </a:solidFill>
                <a:latin typeface="Times New Roman" pitchFamily="18" charset="0"/>
                <a:cs typeface="Times New Roman" pitchFamily="18" charset="0"/>
              </a:rPr>
              <a:t>AGNES </a:t>
            </a:r>
          </a:p>
          <a:p>
            <a:pPr lvl="3" algn="just">
              <a:buClr>
                <a:srgbClr val="009DD9"/>
              </a:buClr>
            </a:pPr>
            <a:r>
              <a:rPr lang="en-US" sz="1800" dirty="0" smtClean="0">
                <a:solidFill>
                  <a:prstClr val="black"/>
                </a:solidFill>
                <a:latin typeface="Times New Roman" pitchFamily="18" charset="0"/>
                <a:cs typeface="Times New Roman" pitchFamily="18" charset="0"/>
              </a:rPr>
              <a:t>ROCK</a:t>
            </a:r>
          </a:p>
          <a:p>
            <a:pPr lvl="3" algn="just">
              <a:buClr>
                <a:srgbClr val="009DD9"/>
              </a:buClr>
            </a:pPr>
            <a:endParaRPr lang="en-US" sz="800" dirty="0">
              <a:solidFill>
                <a:prstClr val="black"/>
              </a:solidFill>
              <a:latin typeface="Times New Roman" pitchFamily="18" charset="0"/>
              <a:cs typeface="Times New Roman" pitchFamily="18" charset="0"/>
            </a:endParaRPr>
          </a:p>
          <a:p>
            <a:pPr lvl="2" algn="just">
              <a:buClr>
                <a:srgbClr val="009DD9"/>
              </a:buClr>
            </a:pPr>
            <a:r>
              <a:rPr lang="en-US" sz="1800" dirty="0">
                <a:solidFill>
                  <a:prstClr val="black"/>
                </a:solidFill>
                <a:latin typeface="Times New Roman" pitchFamily="18" charset="0"/>
                <a:cs typeface="Times New Roman" pitchFamily="18" charset="0"/>
              </a:rPr>
              <a:t>Density </a:t>
            </a:r>
            <a:r>
              <a:rPr lang="en-US" sz="1800" dirty="0" smtClean="0">
                <a:solidFill>
                  <a:prstClr val="black"/>
                </a:solidFill>
                <a:latin typeface="Times New Roman" pitchFamily="18" charset="0"/>
                <a:cs typeface="Times New Roman" pitchFamily="18" charset="0"/>
              </a:rPr>
              <a:t>– Based</a:t>
            </a:r>
          </a:p>
          <a:p>
            <a:pPr lvl="3" algn="just">
              <a:buClr>
                <a:srgbClr val="009DD9"/>
              </a:buClr>
            </a:pPr>
            <a:r>
              <a:rPr lang="en-US" sz="1800" dirty="0" smtClean="0">
                <a:solidFill>
                  <a:prstClr val="black"/>
                </a:solidFill>
                <a:latin typeface="Times New Roman" pitchFamily="18" charset="0"/>
                <a:cs typeface="Times New Roman" pitchFamily="18" charset="0"/>
              </a:rPr>
              <a:t>DBSCAN</a:t>
            </a:r>
            <a:endParaRPr lang="en-US" sz="1800" dirty="0">
              <a:solidFill>
                <a:prstClr val="black"/>
              </a:solidFill>
              <a:latin typeface="Times New Roman" pitchFamily="18" charset="0"/>
              <a:cs typeface="Times New Roman" pitchFamily="18" charset="0"/>
            </a:endParaRPr>
          </a:p>
          <a:p>
            <a:pPr marL="978408" lvl="3" indent="0" algn="just">
              <a:buNone/>
            </a:pPr>
            <a:endParaRPr lang="en-US" sz="1400" dirty="0" smtClean="0">
              <a:latin typeface="Times New Roman" pitchFamily="18" charset="0"/>
              <a:cs typeface="Times New Roman" pitchFamily="18" charset="0"/>
            </a:endParaRPr>
          </a:p>
          <a:p>
            <a:pPr marL="393192" lvl="1" indent="0">
              <a:buNone/>
            </a:pPr>
            <a:endParaRPr lang="en-US" sz="8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a:t>
            </a:fld>
            <a:endParaRPr lang="en-IN" dirty="0">
              <a:solidFill>
                <a:srgbClr val="04617B">
                  <a:shade val="90000"/>
                </a:srgbClr>
              </a:solidFill>
            </a:endParaRPr>
          </a:p>
        </p:txBody>
      </p:sp>
      <p:sp>
        <p:nvSpPr>
          <p:cNvPr id="7" name="Rectangle 6"/>
          <p:cNvSpPr/>
          <p:nvPr/>
        </p:nvSpPr>
        <p:spPr>
          <a:xfrm>
            <a:off x="2495550" y="3960009"/>
            <a:ext cx="2809875" cy="238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   (</a:t>
            </a:r>
            <a:r>
              <a:rPr lang="en-IN" dirty="0" smtClean="0">
                <a:solidFill>
                  <a:schemeClr val="tx1"/>
                </a:solidFill>
                <a:latin typeface="Times New Roman" pitchFamily="18" charset="0"/>
                <a:cs typeface="Times New Roman" pitchFamily="18" charset="0"/>
              </a:rPr>
              <a:t>Agglomerative</a:t>
            </a:r>
            <a:r>
              <a:rPr lang="en-IN" sz="1400" dirty="0" smtClean="0">
                <a:solidFill>
                  <a:schemeClr val="tx1"/>
                </a:solidFill>
              </a:rPr>
              <a:t> </a:t>
            </a:r>
            <a:r>
              <a:rPr lang="en-IN" dirty="0" smtClean="0">
                <a:solidFill>
                  <a:schemeClr val="tx1"/>
                </a:solidFill>
                <a:latin typeface="Times New Roman" pitchFamily="18" charset="0"/>
                <a:cs typeface="Times New Roman" pitchFamily="18" charset="0"/>
              </a:rPr>
              <a:t>algorithm</a:t>
            </a:r>
            <a:r>
              <a:rPr lang="en-IN" sz="1400" dirty="0" smtClean="0">
                <a:solidFill>
                  <a:schemeClr val="tx1"/>
                </a:solidFill>
              </a:rPr>
              <a:t>)</a:t>
            </a:r>
            <a:endParaRPr lang="en-IN" sz="1400" dirty="0">
              <a:solidFill>
                <a:schemeClr val="tx1"/>
              </a:solidFill>
            </a:endParaRPr>
          </a:p>
        </p:txBody>
      </p:sp>
      <p:sp>
        <p:nvSpPr>
          <p:cNvPr id="8" name="Right Brace 7"/>
          <p:cNvSpPr/>
          <p:nvPr/>
        </p:nvSpPr>
        <p:spPr>
          <a:xfrm>
            <a:off x="2495550" y="3931439"/>
            <a:ext cx="190500" cy="35719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902375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632460"/>
            <a:ext cx="8425339" cy="763568"/>
          </a:xfrm>
        </p:spPr>
        <p:txBody>
          <a:bodyPr>
            <a:normAutofit/>
          </a:bodyPr>
          <a:lstStyle/>
          <a:p>
            <a:r>
              <a:rPr lang="en-US" sz="4000" dirty="0">
                <a:solidFill>
                  <a:srgbClr val="A50021"/>
                </a:solidFill>
                <a:latin typeface="Times New Roman" pitchFamily="18" charset="0"/>
                <a:cs typeface="Times New Roman" pitchFamily="18" charset="0"/>
              </a:rPr>
              <a:t>k</a:t>
            </a:r>
            <a:r>
              <a:rPr lang="en-US" sz="4000" dirty="0" smtClean="0">
                <a:solidFill>
                  <a:srgbClr val="A50021"/>
                </a:solidFill>
                <a:latin typeface="Times New Roman" pitchFamily="18" charset="0"/>
                <a:cs typeface="Times New Roman" pitchFamily="18" charset="0"/>
              </a:rPr>
              <a:t>-Means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590039"/>
            <a:ext cx="8501751" cy="4300221"/>
          </a:xfrm>
        </p:spPr>
        <p:txBody>
          <a:bodyPr>
            <a:noAutofit/>
          </a:bodyPr>
          <a:lstStyle/>
          <a:p>
            <a:pPr algn="just"/>
            <a:r>
              <a:rPr lang="en-US" sz="2000" dirty="0" smtClean="0">
                <a:latin typeface="Times New Roman" pitchFamily="18" charset="0"/>
                <a:cs typeface="Times New Roman" pitchFamily="18" charset="0"/>
              </a:rPr>
              <a:t>k-Means clustering algorithm proposed by J. </a:t>
            </a:r>
            <a:r>
              <a:rPr lang="en-US" sz="2000" dirty="0" err="1" smtClean="0">
                <a:latin typeface="Times New Roman" pitchFamily="18" charset="0"/>
                <a:cs typeface="Times New Roman" pitchFamily="18" charset="0"/>
              </a:rPr>
              <a:t>Hartigan</a:t>
            </a:r>
            <a:r>
              <a:rPr lang="en-US" sz="2000" dirty="0" smtClean="0">
                <a:latin typeface="Times New Roman" pitchFamily="18" charset="0"/>
                <a:cs typeface="Times New Roman" pitchFamily="18" charset="0"/>
              </a:rPr>
              <a:t> and M. A. Wong [1979].</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Given a set of </a:t>
            </a:r>
            <a:r>
              <a:rPr lang="en-US" sz="2000" i="1" dirty="0" smtClean="0">
                <a:solidFill>
                  <a:srgbClr val="0B5ED7"/>
                </a:solidFill>
                <a:latin typeface="Times New Roman" pitchFamily="18" charset="0"/>
                <a:cs typeface="Times New Roman" pitchFamily="18" charset="0"/>
              </a:rPr>
              <a:t>n</a:t>
            </a:r>
            <a:r>
              <a:rPr lang="en-US" sz="2000" dirty="0" smtClean="0">
                <a:solidFill>
                  <a:srgbClr val="0B5ED7"/>
                </a:solidFill>
                <a:latin typeface="Times New Roman" pitchFamily="18" charset="0"/>
                <a:cs typeface="Times New Roman" pitchFamily="18" charset="0"/>
              </a:rPr>
              <a:t> distinct objects</a:t>
            </a:r>
            <a:r>
              <a:rPr lang="en-US" sz="2000" dirty="0" smtClean="0">
                <a:latin typeface="Times New Roman" pitchFamily="18" charset="0"/>
                <a:cs typeface="Times New Roman" pitchFamily="18" charset="0"/>
              </a:rPr>
              <a:t>, the k-Means clustering algorithm partitions the objects into </a:t>
            </a:r>
            <a:r>
              <a:rPr lang="en-US" sz="2000" i="1" dirty="0" smtClean="0">
                <a:solidFill>
                  <a:srgbClr val="0B5ED7"/>
                </a:solidFill>
                <a:latin typeface="Times New Roman" pitchFamily="18" charset="0"/>
                <a:cs typeface="Times New Roman" pitchFamily="18" charset="0"/>
              </a:rPr>
              <a:t>k</a:t>
            </a:r>
            <a:r>
              <a:rPr lang="en-US" sz="2000" dirty="0" smtClean="0">
                <a:solidFill>
                  <a:srgbClr val="0B5ED7"/>
                </a:solidFill>
                <a:latin typeface="Times New Roman" pitchFamily="18" charset="0"/>
                <a:cs typeface="Times New Roman" pitchFamily="18" charset="0"/>
              </a:rPr>
              <a:t> number of clusters </a:t>
            </a:r>
            <a:r>
              <a:rPr lang="en-US" sz="2000" dirty="0" smtClean="0">
                <a:latin typeface="Times New Roman" pitchFamily="18" charset="0"/>
                <a:cs typeface="Times New Roman" pitchFamily="18" charset="0"/>
              </a:rPr>
              <a:t>such that </a:t>
            </a:r>
            <a:r>
              <a:rPr lang="en-US" sz="2000" dirty="0" smtClean="0">
                <a:solidFill>
                  <a:srgbClr val="0B5ED7"/>
                </a:solidFill>
                <a:latin typeface="Times New Roman" pitchFamily="18" charset="0"/>
                <a:cs typeface="Times New Roman" pitchFamily="18" charset="0"/>
              </a:rPr>
              <a:t>intracluster similarity is high but the intercluster similarity is low.</a:t>
            </a:r>
          </a:p>
          <a:p>
            <a:pPr algn="just"/>
            <a:endParaRPr lang="en-US" sz="800" dirty="0" smtClean="0">
              <a:solidFill>
                <a:srgbClr val="0B5ED7"/>
              </a:solidFill>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this algorithm, user has to specify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the number of clusters and consider the objects are defined with numeric attributes and thus using any one of the distance metric to demarcate the clusters.</a:t>
            </a: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a:t>
            </a:fld>
            <a:endParaRPr lang="en-IN" dirty="0">
              <a:solidFill>
                <a:srgbClr val="04617B">
                  <a:shade val="90000"/>
                </a:srgbClr>
              </a:solidFill>
            </a:endParaRPr>
          </a:p>
        </p:txBody>
      </p:sp>
    </p:spTree>
    <p:extLst>
      <p:ext uri="{BB962C8B-B14F-4D97-AF65-F5344CB8AC3E}">
        <p14:creationId xmlns:p14="http://schemas.microsoft.com/office/powerpoint/2010/main" val="1932041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632460"/>
            <a:ext cx="8425339" cy="763568"/>
          </a:xfrm>
        </p:spPr>
        <p:txBody>
          <a:bodyPr>
            <a:normAutofit/>
          </a:bodyPr>
          <a:lstStyle/>
          <a:p>
            <a:r>
              <a:rPr lang="en-US" sz="4000" dirty="0">
                <a:solidFill>
                  <a:srgbClr val="A50021"/>
                </a:solidFill>
                <a:latin typeface="Times New Roman" pitchFamily="18" charset="0"/>
                <a:cs typeface="Times New Roman" pitchFamily="18" charset="0"/>
              </a:rPr>
              <a:t>k</a:t>
            </a:r>
            <a:r>
              <a:rPr lang="en-US" sz="4000" dirty="0" smtClean="0">
                <a:solidFill>
                  <a:srgbClr val="A50021"/>
                </a:solidFill>
                <a:latin typeface="Times New Roman" pitchFamily="18" charset="0"/>
                <a:cs typeface="Times New Roman" pitchFamily="18" charset="0"/>
              </a:rPr>
              <a:t>-Means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466214"/>
            <a:ext cx="8501751" cy="4300221"/>
          </a:xfrm>
        </p:spPr>
        <p:txBody>
          <a:bodyPr>
            <a:noAutofit/>
          </a:bodyPr>
          <a:lstStyle/>
          <a:p>
            <a:pPr marL="0" indent="0" algn="just">
              <a:buNone/>
            </a:pPr>
            <a:r>
              <a:rPr lang="en-US" sz="2000" dirty="0" smtClean="0">
                <a:latin typeface="Times New Roman" pitchFamily="18" charset="0"/>
                <a:cs typeface="Times New Roman" pitchFamily="18" charset="0"/>
              </a:rPr>
              <a:t>The algorithm can be stated as follows.</a:t>
            </a:r>
          </a:p>
          <a:p>
            <a:pPr algn="just"/>
            <a:r>
              <a:rPr lang="en-US" sz="2000" dirty="0" smtClean="0">
                <a:latin typeface="Times New Roman" pitchFamily="18" charset="0"/>
                <a:cs typeface="Times New Roman" pitchFamily="18" charset="0"/>
              </a:rPr>
              <a:t>First it selects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number of objects at random from the set of n objects. These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objects are treated as the </a:t>
            </a:r>
            <a:r>
              <a:rPr lang="en-US" sz="2000" dirty="0" smtClean="0">
                <a:solidFill>
                  <a:srgbClr val="0B5ED7"/>
                </a:solidFill>
                <a:latin typeface="Times New Roman" pitchFamily="18" charset="0"/>
                <a:cs typeface="Times New Roman" pitchFamily="18" charset="0"/>
              </a:rPr>
              <a:t>centroids or center of gravities </a:t>
            </a:r>
            <a:r>
              <a:rPr lang="en-US" sz="2000" dirty="0" smtClean="0">
                <a:latin typeface="Times New Roman" pitchFamily="18" charset="0"/>
                <a:cs typeface="Times New Roman" pitchFamily="18" charset="0"/>
              </a:rPr>
              <a:t>of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clusters.</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For each of the </a:t>
            </a:r>
            <a:r>
              <a:rPr lang="en-US" sz="2000" dirty="0" smtClean="0">
                <a:solidFill>
                  <a:srgbClr val="0B5ED7"/>
                </a:solidFill>
                <a:latin typeface="Times New Roman" pitchFamily="18" charset="0"/>
                <a:cs typeface="Times New Roman" pitchFamily="18" charset="0"/>
              </a:rPr>
              <a:t>remaining objects</a:t>
            </a:r>
            <a:r>
              <a:rPr lang="en-US" sz="2000" dirty="0" smtClean="0">
                <a:latin typeface="Times New Roman" pitchFamily="18" charset="0"/>
                <a:cs typeface="Times New Roman" pitchFamily="18" charset="0"/>
              </a:rPr>
              <a:t>, it is assigned to one of the </a:t>
            </a:r>
            <a:r>
              <a:rPr lang="en-US" sz="2000" dirty="0" smtClean="0">
                <a:solidFill>
                  <a:srgbClr val="0B5ED7"/>
                </a:solidFill>
                <a:latin typeface="Times New Roman" pitchFamily="18" charset="0"/>
                <a:cs typeface="Times New Roman" pitchFamily="18" charset="0"/>
              </a:rPr>
              <a:t>closest centroid</a:t>
            </a:r>
            <a:r>
              <a:rPr lang="en-US" sz="2000" dirty="0" smtClean="0">
                <a:latin typeface="Times New Roman" pitchFamily="18" charset="0"/>
                <a:cs typeface="Times New Roman" pitchFamily="18" charset="0"/>
              </a:rPr>
              <a:t>. Thus, it forms a </a:t>
            </a:r>
            <a:r>
              <a:rPr lang="en-US" sz="2000" dirty="0" smtClean="0">
                <a:solidFill>
                  <a:srgbClr val="0B5ED7"/>
                </a:solidFill>
                <a:latin typeface="Times New Roman" pitchFamily="18" charset="0"/>
                <a:cs typeface="Times New Roman" pitchFamily="18" charset="0"/>
              </a:rPr>
              <a:t>collection of objects assigned to each centroid </a:t>
            </a:r>
            <a:r>
              <a:rPr lang="en-US" sz="2000" dirty="0" smtClean="0">
                <a:latin typeface="Times New Roman" pitchFamily="18" charset="0"/>
                <a:cs typeface="Times New Roman" pitchFamily="18" charset="0"/>
              </a:rPr>
              <a:t>and is called a </a:t>
            </a:r>
            <a:r>
              <a:rPr lang="en-US" sz="2000" dirty="0" smtClean="0">
                <a:solidFill>
                  <a:srgbClr val="0B5ED7"/>
                </a:solidFill>
                <a:latin typeface="Times New Roman" pitchFamily="18" charset="0"/>
                <a:cs typeface="Times New Roman" pitchFamily="18" charset="0"/>
              </a:rPr>
              <a:t>cluster</a:t>
            </a:r>
            <a:r>
              <a:rPr lang="en-US" sz="2000" dirty="0" smtClean="0">
                <a:latin typeface="Times New Roman" pitchFamily="18" charset="0"/>
                <a:cs typeface="Times New Roman" pitchFamily="18" charset="0"/>
              </a:rPr>
              <a:t>.</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Next, the centroid of each cluster is then updated (by calculating the mean values of attributes of each object). </a:t>
            </a:r>
          </a:p>
          <a:p>
            <a:pPr algn="just"/>
            <a:endParaRPr lang="en-US" sz="8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assignment and update procedure is until it reaches some stopping criteria (such as, number of iteration, centroids remain unchanged or no assignment, etc.)</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7</a:t>
            </a:fld>
            <a:endParaRPr lang="en-IN" dirty="0">
              <a:solidFill>
                <a:srgbClr val="04617B">
                  <a:shade val="90000"/>
                </a:srgbClr>
              </a:solidFill>
            </a:endParaRPr>
          </a:p>
        </p:txBody>
      </p:sp>
    </p:spTree>
    <p:extLst>
      <p:ext uri="{BB962C8B-B14F-4D97-AF65-F5344CB8AC3E}">
        <p14:creationId xmlns:p14="http://schemas.microsoft.com/office/powerpoint/2010/main" val="2197734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69018" y="1066164"/>
            <a:ext cx="8501751" cy="5058411"/>
          </a:xfrm>
        </p:spPr>
        <p:txBody>
          <a:bodyPr>
            <a:noAutofit/>
          </a:bodyPr>
          <a:lstStyle/>
          <a:p>
            <a:pPr marL="0" indent="0">
              <a:buNone/>
            </a:pPr>
            <a:r>
              <a:rPr lang="en-US" sz="2000" b="1" dirty="0" smtClean="0">
                <a:solidFill>
                  <a:srgbClr val="0B5ED7"/>
                </a:solidFill>
                <a:latin typeface="Times New Roman" pitchFamily="18" charset="0"/>
                <a:cs typeface="Times New Roman" pitchFamily="18" charset="0"/>
              </a:rPr>
              <a:t>Algorithm : k-Means clustering</a:t>
            </a:r>
          </a:p>
          <a:p>
            <a:pPr marL="0" indent="0">
              <a:buNone/>
            </a:pPr>
            <a:endParaRPr lang="en-US" sz="800" b="1" dirty="0" smtClean="0">
              <a:solidFill>
                <a:srgbClr val="0B5ED7"/>
              </a:solidFill>
              <a:latin typeface="Times New Roman" pitchFamily="18" charset="0"/>
              <a:cs typeface="Times New Roman" pitchFamily="18" charset="0"/>
            </a:endParaRPr>
          </a:p>
          <a:p>
            <a:pPr marL="0" indent="0">
              <a:buNone/>
            </a:pPr>
            <a:r>
              <a:rPr lang="en-US" sz="2000" dirty="0" smtClean="0">
                <a:solidFill>
                  <a:srgbClr val="800000"/>
                </a:solidFill>
                <a:latin typeface="Times New Roman" pitchFamily="18" charset="0"/>
                <a:cs typeface="Times New Roman" pitchFamily="18" charset="0"/>
              </a:rPr>
              <a:t>Input:   </a:t>
            </a:r>
            <a:r>
              <a:rPr lang="en-US" sz="2000" dirty="0" smtClean="0">
                <a:latin typeface="Times New Roman" pitchFamily="18" charset="0"/>
                <a:cs typeface="Times New Roman" pitchFamily="18" charset="0"/>
              </a:rPr>
              <a:t>D is a dataset containing </a:t>
            </a:r>
            <a:r>
              <a:rPr lang="en-US" sz="2000" i="1"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 objects,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is the number of cluster</a:t>
            </a:r>
          </a:p>
          <a:p>
            <a:pPr marL="0" indent="0">
              <a:buNone/>
            </a:pPr>
            <a:r>
              <a:rPr lang="en-US" sz="2000" dirty="0" smtClean="0">
                <a:solidFill>
                  <a:srgbClr val="800000"/>
                </a:solidFill>
                <a:latin typeface="Times New Roman" pitchFamily="18" charset="0"/>
                <a:cs typeface="Times New Roman" pitchFamily="18" charset="0"/>
              </a:rPr>
              <a:t>Output:  </a:t>
            </a:r>
            <a:r>
              <a:rPr lang="en-US" sz="2000" dirty="0" smtClean="0">
                <a:latin typeface="Times New Roman" pitchFamily="18" charset="0"/>
                <a:cs typeface="Times New Roman" pitchFamily="18" charset="0"/>
              </a:rPr>
              <a:t>A set of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clusters</a:t>
            </a:r>
          </a:p>
          <a:p>
            <a:pPr marL="0" indent="0">
              <a:buNone/>
            </a:pPr>
            <a:r>
              <a:rPr lang="en-US" sz="2000" dirty="0" smtClean="0">
                <a:solidFill>
                  <a:srgbClr val="800000"/>
                </a:solidFill>
                <a:latin typeface="Times New Roman" pitchFamily="18" charset="0"/>
                <a:cs typeface="Times New Roman" pitchFamily="18" charset="0"/>
              </a:rPr>
              <a:t>Steps:</a:t>
            </a:r>
          </a:p>
          <a:p>
            <a:pPr marL="457200" indent="-457200">
              <a:buClr>
                <a:srgbClr val="0B5ED7"/>
              </a:buClr>
              <a:buSzPct val="100000"/>
              <a:buAutoNum type="arabicPeriod"/>
            </a:pPr>
            <a:r>
              <a:rPr lang="en-US" sz="2000" dirty="0" smtClean="0">
                <a:latin typeface="Times New Roman" pitchFamily="18" charset="0"/>
                <a:cs typeface="Times New Roman" pitchFamily="18" charset="0"/>
              </a:rPr>
              <a:t>Randomly choose </a:t>
            </a:r>
            <a:r>
              <a:rPr lang="en-US" sz="2000" i="1"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objects from D as the initial cluster centroids.</a:t>
            </a:r>
          </a:p>
          <a:p>
            <a:pPr marL="457200" indent="-457200">
              <a:buClr>
                <a:srgbClr val="0B5ED7"/>
              </a:buClr>
              <a:buSzPct val="100000"/>
              <a:buAutoNum type="arabicPeriod"/>
            </a:pPr>
            <a:endParaRPr lang="en-US" sz="800" dirty="0" smtClean="0">
              <a:latin typeface="Times New Roman" pitchFamily="18" charset="0"/>
              <a:cs typeface="Times New Roman" pitchFamily="18" charset="0"/>
            </a:endParaRPr>
          </a:p>
          <a:p>
            <a:pPr marL="457200" indent="-457200">
              <a:buClr>
                <a:srgbClr val="0B5ED7"/>
              </a:buClr>
              <a:buSzPct val="100000"/>
              <a:buAutoNum type="arabicPeriod"/>
            </a:pPr>
            <a:r>
              <a:rPr lang="en-US" sz="2000" b="1" dirty="0" smtClean="0">
                <a:latin typeface="Times New Roman" pitchFamily="18" charset="0"/>
                <a:cs typeface="Times New Roman" pitchFamily="18" charset="0"/>
              </a:rPr>
              <a:t>For</a:t>
            </a:r>
            <a:r>
              <a:rPr lang="en-US" sz="2000" dirty="0" smtClean="0">
                <a:latin typeface="Times New Roman" pitchFamily="18" charset="0"/>
                <a:cs typeface="Times New Roman" pitchFamily="18" charset="0"/>
              </a:rPr>
              <a:t> each of the objects in D </a:t>
            </a:r>
            <a:r>
              <a:rPr lang="en-US" sz="2000" b="1" dirty="0" smtClean="0">
                <a:latin typeface="Times New Roman" pitchFamily="18" charset="0"/>
                <a:cs typeface="Times New Roman" pitchFamily="18" charset="0"/>
              </a:rPr>
              <a:t>do</a:t>
            </a:r>
          </a:p>
          <a:p>
            <a:pPr marL="1097280" lvl="2" indent="-457200">
              <a:buClr>
                <a:srgbClr val="0B5ED7"/>
              </a:buClr>
              <a:buSzPct val="100000"/>
              <a:buFont typeface="Arial" pitchFamily="34" charset="0"/>
              <a:buChar char="•"/>
            </a:pPr>
            <a:r>
              <a:rPr lang="en-US" sz="1800" dirty="0" smtClean="0">
                <a:latin typeface="Times New Roman" pitchFamily="18" charset="0"/>
                <a:cs typeface="Times New Roman" pitchFamily="18" charset="0"/>
              </a:rPr>
              <a:t>Compute </a:t>
            </a:r>
            <a:r>
              <a:rPr lang="en-US" sz="1800" dirty="0">
                <a:latin typeface="Times New Roman" pitchFamily="18" charset="0"/>
                <a:cs typeface="Times New Roman" pitchFamily="18" charset="0"/>
              </a:rPr>
              <a:t>distance between the current objects and </a:t>
            </a:r>
            <a:r>
              <a:rPr lang="en-US" sz="1800" i="1" dirty="0">
                <a:latin typeface="Times New Roman" pitchFamily="18" charset="0"/>
                <a:cs typeface="Times New Roman" pitchFamily="18" charset="0"/>
              </a:rPr>
              <a:t>k</a:t>
            </a:r>
            <a:r>
              <a:rPr lang="en-US" sz="1800" dirty="0">
                <a:latin typeface="Times New Roman" pitchFamily="18" charset="0"/>
                <a:cs typeface="Times New Roman" pitchFamily="18" charset="0"/>
              </a:rPr>
              <a:t> cluster </a:t>
            </a:r>
            <a:r>
              <a:rPr lang="en-US" sz="1800" dirty="0" smtClean="0">
                <a:latin typeface="Times New Roman" pitchFamily="18" charset="0"/>
                <a:cs typeface="Times New Roman" pitchFamily="18" charset="0"/>
              </a:rPr>
              <a:t>centroids </a:t>
            </a:r>
          </a:p>
          <a:p>
            <a:pPr marL="1097280" lvl="2" indent="-457200">
              <a:buClr>
                <a:srgbClr val="0B5ED7"/>
              </a:buClr>
              <a:buSzPct val="100000"/>
              <a:buFont typeface="Arial" pitchFamily="34" charset="0"/>
              <a:buChar char="•"/>
            </a:pPr>
            <a:r>
              <a:rPr lang="en-US" sz="1800" dirty="0" smtClean="0">
                <a:latin typeface="Times New Roman" pitchFamily="18" charset="0"/>
                <a:cs typeface="Times New Roman" pitchFamily="18" charset="0"/>
              </a:rPr>
              <a:t>Assign </a:t>
            </a:r>
            <a:r>
              <a:rPr lang="en-US" sz="1800" dirty="0">
                <a:latin typeface="Times New Roman" pitchFamily="18" charset="0"/>
                <a:cs typeface="Times New Roman" pitchFamily="18" charset="0"/>
              </a:rPr>
              <a:t>the current object to that cluster to which it is closest</a:t>
            </a:r>
            <a:r>
              <a:rPr lang="en-US" sz="1800" dirty="0" smtClean="0">
                <a:latin typeface="Times New Roman" pitchFamily="18" charset="0"/>
                <a:cs typeface="Times New Roman" pitchFamily="18" charset="0"/>
              </a:rPr>
              <a:t>.</a:t>
            </a:r>
          </a:p>
          <a:p>
            <a:pPr marL="1097280" lvl="2" indent="-457200">
              <a:buClr>
                <a:srgbClr val="0B5ED7"/>
              </a:buClr>
              <a:buSzPct val="100000"/>
              <a:buFont typeface="Arial" pitchFamily="34" charset="0"/>
              <a:buChar char="•"/>
            </a:pPr>
            <a:endParaRPr lang="en-US" sz="800" b="1" dirty="0" smtClean="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Compute the “</a:t>
            </a:r>
            <a:r>
              <a:rPr lang="en-US" sz="2000" dirty="0">
                <a:solidFill>
                  <a:srgbClr val="0B5ED7"/>
                </a:solidFill>
                <a:latin typeface="Times New Roman" pitchFamily="18" charset="0"/>
                <a:cs typeface="Times New Roman" pitchFamily="18" charset="0"/>
              </a:rPr>
              <a:t>cluster centers</a:t>
            </a:r>
            <a:r>
              <a:rPr lang="en-US" sz="2000" dirty="0">
                <a:latin typeface="Times New Roman" pitchFamily="18" charset="0"/>
                <a:cs typeface="Times New Roman" pitchFamily="18" charset="0"/>
              </a:rPr>
              <a:t>” of each cluster. These become the new cluster centroids</a:t>
            </a:r>
            <a:r>
              <a:rPr lang="en-US" sz="2000" dirty="0" smtClean="0">
                <a:latin typeface="Times New Roman" pitchFamily="18" charset="0"/>
                <a:cs typeface="Times New Roman" pitchFamily="18" charset="0"/>
              </a:rPr>
              <a:t>.</a:t>
            </a:r>
          </a:p>
          <a:p>
            <a:pPr marL="457200" indent="-457200">
              <a:buClr>
                <a:srgbClr val="0B5ED7"/>
              </a:buClr>
              <a:buSzPct val="100000"/>
              <a:buAutoNum type="arabicPeriod"/>
            </a:pPr>
            <a:endParaRPr lang="en-US" sz="800" dirty="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Repeat step </a:t>
            </a:r>
            <a:r>
              <a:rPr lang="en-US" sz="2000" dirty="0" smtClean="0">
                <a:latin typeface="Times New Roman" pitchFamily="18" charset="0"/>
                <a:cs typeface="Times New Roman" pitchFamily="18" charset="0"/>
              </a:rPr>
              <a:t>2-3 </a:t>
            </a:r>
            <a:r>
              <a:rPr lang="en-US" sz="2000" dirty="0">
                <a:latin typeface="Times New Roman" pitchFamily="18" charset="0"/>
                <a:cs typeface="Times New Roman" pitchFamily="18" charset="0"/>
              </a:rPr>
              <a:t>until the convergence criterion is </a:t>
            </a:r>
            <a:r>
              <a:rPr lang="en-US" sz="2000" dirty="0" smtClean="0">
                <a:latin typeface="Times New Roman" pitchFamily="18" charset="0"/>
                <a:cs typeface="Times New Roman" pitchFamily="18" charset="0"/>
              </a:rPr>
              <a:t>satisfied</a:t>
            </a:r>
          </a:p>
          <a:p>
            <a:pPr marL="457200" indent="-457200">
              <a:buClr>
                <a:srgbClr val="0B5ED7"/>
              </a:buClr>
              <a:buSzPct val="100000"/>
              <a:buAutoNum type="arabicPeriod"/>
            </a:pPr>
            <a:endParaRPr lang="en-US" sz="800" dirty="0">
              <a:latin typeface="Times New Roman" pitchFamily="18" charset="0"/>
              <a:cs typeface="Times New Roman" pitchFamily="18" charset="0"/>
            </a:endParaRPr>
          </a:p>
          <a:p>
            <a:pPr marL="457200" indent="-457200">
              <a:buClr>
                <a:srgbClr val="0B5ED7"/>
              </a:buClr>
              <a:buSzPct val="100000"/>
              <a:buAutoNum type="arabicPeriod"/>
            </a:pPr>
            <a:r>
              <a:rPr lang="en-US" sz="2000" dirty="0">
                <a:latin typeface="Times New Roman" pitchFamily="18" charset="0"/>
                <a:cs typeface="Times New Roman" pitchFamily="18" charset="0"/>
              </a:rPr>
              <a:t>Stop</a:t>
            </a: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8</a:t>
            </a:fld>
            <a:endParaRPr lang="en-IN" dirty="0">
              <a:solidFill>
                <a:srgbClr val="04617B">
                  <a:shade val="90000"/>
                </a:srgbClr>
              </a:solidFill>
            </a:endParaRPr>
          </a:p>
        </p:txBody>
      </p:sp>
    </p:spTree>
    <p:extLst>
      <p:ext uri="{BB962C8B-B14F-4D97-AF65-F5344CB8AC3E}">
        <p14:creationId xmlns:p14="http://schemas.microsoft.com/office/powerpoint/2010/main" val="1440117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8" y="127635"/>
            <a:ext cx="8425339" cy="763568"/>
          </a:xfrm>
        </p:spPr>
        <p:txBody>
          <a:bodyPr>
            <a:normAutofit/>
          </a:bodyPr>
          <a:lstStyle/>
          <a:p>
            <a:r>
              <a:rPr lang="en-US" sz="4000" dirty="0" smtClean="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9018" y="1066164"/>
                <a:ext cx="8501751" cy="5134611"/>
              </a:xfrm>
            </p:spPr>
            <p:txBody>
              <a:bodyPr>
                <a:noAutofit/>
              </a:bodyPr>
              <a:lstStyle/>
              <a:p>
                <a:pPr marL="0" indent="0" algn="just">
                  <a:buNone/>
                </a:pPr>
                <a:r>
                  <a:rPr lang="en-US" sz="2000" b="1" dirty="0" smtClean="0">
                    <a:solidFill>
                      <a:srgbClr val="0B5ED7"/>
                    </a:solidFill>
                    <a:latin typeface="Times New Roman" pitchFamily="18" charset="0"/>
                    <a:cs typeface="Times New Roman" pitchFamily="18" charset="0"/>
                  </a:rPr>
                  <a:t>Note:</a:t>
                </a:r>
              </a:p>
              <a:p>
                <a:pPr marL="457200" indent="-457200" algn="just">
                  <a:buClr>
                    <a:srgbClr val="0B5ED7"/>
                  </a:buClr>
                  <a:buFont typeface="+mj-lt"/>
                  <a:buAutoNum type="arabicParenR"/>
                </a:pPr>
                <a:r>
                  <a:rPr lang="en-US" sz="2000" dirty="0" smtClean="0">
                    <a:latin typeface="Times New Roman" pitchFamily="18" charset="0"/>
                    <a:cs typeface="Times New Roman" pitchFamily="18" charset="0"/>
                  </a:rPr>
                  <a:t>Objects are defined in terms of set of attributes. </a:t>
                </a:r>
                <a14:m>
                  <m:oMath xmlns:m="http://schemas.openxmlformats.org/officeDocument/2006/math">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panose="02040503050406030204" pitchFamily="18" charset="0"/>
                          </a:rPr>
                          <m:t>𝐴</m:t>
                        </m:r>
                        <m:r>
                          <a:rPr lang="en-IN" sz="2000" i="1">
                            <a:solidFill>
                              <a:srgbClr val="0B5ED7"/>
                            </a:solidFill>
                            <a:latin typeface="Cambria Math" panose="02040503050406030204" pitchFamily="18" charset="0"/>
                          </a:rPr>
                          <m:t>={</m:t>
                        </m:r>
                        <m:r>
                          <a:rPr lang="en-IN" sz="2000" b="0" i="1" smtClean="0">
                            <a:solidFill>
                              <a:srgbClr val="0B5ED7"/>
                            </a:solidFill>
                            <a:latin typeface="Cambria Math"/>
                          </a:rPr>
                          <m:t>𝐴</m:t>
                        </m:r>
                      </m:e>
                      <m:sub>
                        <m:r>
                          <a:rPr lang="en-US" sz="2000" i="1">
                            <a:solidFill>
                              <a:srgbClr val="0B5ED7"/>
                            </a:solidFill>
                            <a:latin typeface="Cambria Math" panose="02040503050406030204" pitchFamily="18" charset="0"/>
                          </a:rPr>
                          <m:t>1</m:t>
                        </m:r>
                      </m:sub>
                    </m:sSub>
                    <m:r>
                      <a:rPr lang="en-US" sz="2000" i="1">
                        <a:solidFill>
                          <a:srgbClr val="0B5ED7"/>
                        </a:solidFill>
                        <a:latin typeface="Cambria Math" panose="02040503050406030204" pitchFamily="18" charset="0"/>
                      </a:rPr>
                      <m:t>,</m:t>
                    </m:r>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𝐴</m:t>
                        </m:r>
                      </m:e>
                      <m:sub>
                        <m:r>
                          <a:rPr lang="en-US" sz="2000" i="1">
                            <a:solidFill>
                              <a:srgbClr val="0B5ED7"/>
                            </a:solidFill>
                            <a:latin typeface="Cambria Math" panose="02040503050406030204" pitchFamily="18" charset="0"/>
                          </a:rPr>
                          <m:t>2</m:t>
                        </m:r>
                      </m:sub>
                    </m:sSub>
                    <m:r>
                      <a:rPr lang="en-US" sz="2000" i="1">
                        <a:solidFill>
                          <a:srgbClr val="0B5ED7"/>
                        </a:solidFill>
                        <a:latin typeface="Cambria Math" panose="02040503050406030204" pitchFamily="18" charset="0"/>
                      </a:rPr>
                      <m:t>,…..,</m:t>
                    </m:r>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𝐴</m:t>
                        </m:r>
                      </m:e>
                      <m:sub>
                        <m:r>
                          <a:rPr lang="en-IN" sz="2000" b="0" i="1" smtClean="0">
                            <a:solidFill>
                              <a:srgbClr val="0B5ED7"/>
                            </a:solidFill>
                            <a:latin typeface="Cambria Math"/>
                          </a:rPr>
                          <m:t>𝑚</m:t>
                        </m:r>
                      </m:sub>
                    </m:sSub>
                    <m:r>
                      <a:rPr lang="en-IN" sz="2000" i="1">
                        <a:solidFill>
                          <a:srgbClr val="0B5ED7"/>
                        </a:solidFill>
                        <a:latin typeface="Cambria Math" panose="02040503050406030204" pitchFamily="18" charset="0"/>
                      </a:rPr>
                      <m:t>}</m:t>
                    </m:r>
                  </m:oMath>
                </a14:m>
                <a:r>
                  <a:rPr lang="en-US" sz="2000" dirty="0" smtClean="0">
                    <a:latin typeface="Times New Roman" pitchFamily="18" charset="0"/>
                    <a:cs typeface="Times New Roman" pitchFamily="18" charset="0"/>
                  </a:rPr>
                  <a:t> where each </a:t>
                </a:r>
                <a14:m>
                  <m:oMath xmlns:m="http://schemas.openxmlformats.org/officeDocument/2006/math">
                    <m:sSub>
                      <m:sSubPr>
                        <m:ctrlPr>
                          <a:rPr lang="en-US" sz="2000" i="1">
                            <a:solidFill>
                              <a:srgbClr val="0B5ED7"/>
                            </a:solidFill>
                            <a:latin typeface="Cambria Math" panose="02040503050406030204" pitchFamily="18" charset="0"/>
                          </a:rPr>
                        </m:ctrlPr>
                      </m:sSubPr>
                      <m:e>
                        <m:r>
                          <a:rPr lang="en-IN" sz="2000" i="1">
                            <a:solidFill>
                              <a:srgbClr val="0B5ED7"/>
                            </a:solidFill>
                            <a:latin typeface="Cambria Math"/>
                          </a:rPr>
                          <m:t>𝐴</m:t>
                        </m:r>
                      </m:e>
                      <m:sub>
                        <m:r>
                          <a:rPr lang="en-IN" sz="2000" b="0" i="1" smtClean="0">
                            <a:solidFill>
                              <a:srgbClr val="0B5ED7"/>
                            </a:solidFill>
                            <a:latin typeface="Cambria Math"/>
                          </a:rPr>
                          <m:t>𝑖</m:t>
                        </m:r>
                      </m:sub>
                    </m:sSub>
                  </m:oMath>
                </a14:m>
                <a:r>
                  <a:rPr lang="en-US" sz="2000" dirty="0" smtClean="0">
                    <a:latin typeface="Times New Roman" pitchFamily="18" charset="0"/>
                    <a:cs typeface="Times New Roman" pitchFamily="18" charset="0"/>
                  </a:rPr>
                  <a:t> is continuous data type.</a:t>
                </a:r>
              </a:p>
              <a:p>
                <a:pPr marL="457200" indent="-457200" algn="just">
                  <a:buClr>
                    <a:srgbClr val="0B5ED7"/>
                  </a:buClr>
                  <a:buFont typeface="+mj-lt"/>
                  <a:buAutoNum type="arabicParenR"/>
                </a:pPr>
                <a:endParaRPr lang="en-US" sz="800" dirty="0" smtClean="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smtClean="0">
                    <a:solidFill>
                      <a:srgbClr val="0B5ED7"/>
                    </a:solidFill>
                    <a:latin typeface="Times New Roman" pitchFamily="18" charset="0"/>
                    <a:cs typeface="Times New Roman" pitchFamily="18" charset="0"/>
                  </a:rPr>
                  <a:t>Distance computation</a:t>
                </a:r>
                <a:r>
                  <a:rPr lang="en-US" sz="2000" dirty="0" smtClean="0">
                    <a:latin typeface="Times New Roman" pitchFamily="18" charset="0"/>
                    <a:cs typeface="Times New Roman" pitchFamily="18" charset="0"/>
                  </a:rPr>
                  <a:t>: Any distance such as </a:t>
                </a:r>
                <a14:m>
                  <m:oMath xmlns:m="http://schemas.openxmlformats.org/officeDocument/2006/math">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𝐿</m:t>
                        </m:r>
                      </m:e>
                      <m:sub>
                        <m:r>
                          <a:rPr lang="en-IN" sz="2000" b="0" i="1" smtClean="0">
                            <a:solidFill>
                              <a:srgbClr val="0B5ED7"/>
                            </a:solidFill>
                            <a:latin typeface="Cambria Math"/>
                          </a:rPr>
                          <m:t>1</m:t>
                        </m:r>
                      </m:sub>
                    </m:sSub>
                    <m:r>
                      <a:rPr lang="en-IN" sz="2000" b="0" i="1" smtClean="0">
                        <a:solidFill>
                          <a:srgbClr val="0B5ED7"/>
                        </a:solidFill>
                        <a:latin typeface="Cambria Math"/>
                      </a:rPr>
                      <m:t>,</m:t>
                    </m:r>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𝐿</m:t>
                        </m:r>
                      </m:e>
                      <m:sub>
                        <m:r>
                          <a:rPr lang="en-US" sz="2000" i="1">
                            <a:solidFill>
                              <a:srgbClr val="0B5ED7"/>
                            </a:solidFill>
                            <a:latin typeface="Cambria Math" panose="02040503050406030204" pitchFamily="18" charset="0"/>
                          </a:rPr>
                          <m:t>2</m:t>
                        </m:r>
                      </m:sub>
                    </m:sSub>
                    <m:r>
                      <a:rPr lang="en-IN" sz="2000" b="0" i="1" smtClean="0">
                        <a:solidFill>
                          <a:srgbClr val="0B5ED7"/>
                        </a:solidFill>
                        <a:latin typeface="Cambria Math"/>
                      </a:rPr>
                      <m:t>,</m:t>
                    </m:r>
                    <m:sSub>
                      <m:sSubPr>
                        <m:ctrlPr>
                          <a:rPr lang="en-US" sz="2000" i="1">
                            <a:solidFill>
                              <a:srgbClr val="0B5ED7"/>
                            </a:solidFill>
                            <a:latin typeface="Cambria Math" panose="02040503050406030204" pitchFamily="18" charset="0"/>
                          </a:rPr>
                        </m:ctrlPr>
                      </m:sSubPr>
                      <m:e>
                        <m:r>
                          <a:rPr lang="en-IN" sz="2000" b="0" i="1" smtClean="0">
                            <a:solidFill>
                              <a:srgbClr val="0B5ED7"/>
                            </a:solidFill>
                            <a:latin typeface="Cambria Math"/>
                          </a:rPr>
                          <m:t>𝐿</m:t>
                        </m:r>
                      </m:e>
                      <m:sub>
                        <m:r>
                          <a:rPr lang="en-IN" sz="2000" b="0" i="1" smtClean="0">
                            <a:solidFill>
                              <a:srgbClr val="0B5ED7"/>
                            </a:solidFill>
                            <a:latin typeface="Cambria Math"/>
                          </a:rPr>
                          <m:t>3</m:t>
                        </m:r>
                      </m:sub>
                    </m:sSub>
                  </m:oMath>
                </a14:m>
                <a:r>
                  <a:rPr lang="en-US" sz="2000" dirty="0" smtClean="0">
                    <a:latin typeface="Times New Roman" pitchFamily="18" charset="0"/>
                    <a:cs typeface="Times New Roman" pitchFamily="18" charset="0"/>
                  </a:rPr>
                  <a:t> or </a:t>
                </a:r>
                <a:r>
                  <a:rPr lang="en-US" sz="2000" dirty="0" smtClean="0">
                    <a:solidFill>
                      <a:srgbClr val="0B5ED7"/>
                    </a:solidFill>
                    <a:latin typeface="Times New Roman" pitchFamily="18" charset="0"/>
                    <a:cs typeface="Times New Roman" pitchFamily="18" charset="0"/>
                  </a:rPr>
                  <a:t>cosine similarity</a:t>
                </a:r>
                <a:r>
                  <a:rPr lang="en-US" sz="2000" dirty="0" smtClean="0">
                    <a:latin typeface="Times New Roman" pitchFamily="18" charset="0"/>
                    <a:cs typeface="Times New Roman" pitchFamily="18" charset="0"/>
                  </a:rPr>
                  <a:t>.</a:t>
                </a:r>
              </a:p>
              <a:p>
                <a:pPr marL="457200" indent="-457200" algn="just">
                  <a:buClr>
                    <a:srgbClr val="0B5ED7"/>
                  </a:buClr>
                  <a:buFont typeface="+mj-lt"/>
                  <a:buAutoNum type="arabicParenR"/>
                </a:pPr>
                <a:endParaRPr lang="en-US" sz="800" dirty="0" smtClean="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smtClean="0">
                    <a:solidFill>
                      <a:srgbClr val="0B5ED7"/>
                    </a:solidFill>
                    <a:latin typeface="Times New Roman" pitchFamily="18" charset="0"/>
                    <a:cs typeface="Times New Roman" pitchFamily="18" charset="0"/>
                  </a:rPr>
                  <a:t>Minimum distance </a:t>
                </a:r>
                <a:r>
                  <a:rPr lang="en-US" sz="2000" dirty="0" smtClean="0">
                    <a:latin typeface="Times New Roman" pitchFamily="18" charset="0"/>
                    <a:cs typeface="Times New Roman" pitchFamily="18" charset="0"/>
                  </a:rPr>
                  <a:t>is the measure of closeness between an object and centroid.</a:t>
                </a:r>
              </a:p>
              <a:p>
                <a:pPr marL="457200" indent="-457200" algn="just">
                  <a:buClr>
                    <a:srgbClr val="0B5ED7"/>
                  </a:buClr>
                  <a:buFont typeface="+mj-lt"/>
                  <a:buAutoNum type="arabicParenR"/>
                </a:pPr>
                <a:endParaRPr lang="en-US" sz="800" dirty="0" smtClean="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smtClean="0">
                    <a:solidFill>
                      <a:srgbClr val="0B5ED7"/>
                    </a:solidFill>
                    <a:latin typeface="Times New Roman" pitchFamily="18" charset="0"/>
                    <a:cs typeface="Times New Roman" pitchFamily="18" charset="0"/>
                  </a:rPr>
                  <a:t>Mean Calculation</a:t>
                </a:r>
                <a:r>
                  <a:rPr lang="en-US" sz="2000" dirty="0" smtClean="0">
                    <a:latin typeface="Times New Roman" pitchFamily="18" charset="0"/>
                    <a:cs typeface="Times New Roman" pitchFamily="18" charset="0"/>
                  </a:rPr>
                  <a:t>: It is the mean value of each attribute values of all objects.</a:t>
                </a:r>
              </a:p>
              <a:p>
                <a:pPr marL="457200" indent="-457200" algn="just">
                  <a:buClr>
                    <a:srgbClr val="0B5ED7"/>
                  </a:buClr>
                  <a:buFont typeface="+mj-lt"/>
                  <a:buAutoNum type="arabicParenR"/>
                </a:pPr>
                <a:endParaRPr lang="en-US" sz="800" dirty="0" smtClean="0">
                  <a:latin typeface="Times New Roman" pitchFamily="18" charset="0"/>
                  <a:cs typeface="Times New Roman" pitchFamily="18" charset="0"/>
                </a:endParaRPr>
              </a:p>
              <a:p>
                <a:pPr marL="457200" indent="-457200" algn="just">
                  <a:buClr>
                    <a:srgbClr val="0B5ED7"/>
                  </a:buClr>
                  <a:buFont typeface="+mj-lt"/>
                  <a:buAutoNum type="arabicParenR"/>
                </a:pPr>
                <a:r>
                  <a:rPr lang="en-US" sz="2000" dirty="0" smtClean="0">
                    <a:solidFill>
                      <a:srgbClr val="0B5ED7"/>
                    </a:solidFill>
                    <a:latin typeface="Times New Roman" pitchFamily="18" charset="0"/>
                    <a:cs typeface="Times New Roman" pitchFamily="18" charset="0"/>
                  </a:rPr>
                  <a:t>Convergence criteria</a:t>
                </a:r>
                <a:r>
                  <a:rPr lang="en-US" sz="2000" dirty="0" smtClean="0">
                    <a:latin typeface="Times New Roman" pitchFamily="18" charset="0"/>
                    <a:cs typeface="Times New Roman" pitchFamily="18" charset="0"/>
                  </a:rPr>
                  <a:t>: Any one of the following are termination condition of the algorithm.</a:t>
                </a:r>
              </a:p>
              <a:p>
                <a:pPr marL="822960" lvl="1" indent="-457200" algn="just">
                  <a:buClr>
                    <a:srgbClr val="0B5ED7"/>
                  </a:buClr>
                  <a:buFont typeface="Arial" pitchFamily="34" charset="0"/>
                  <a:buChar char="•"/>
                </a:pPr>
                <a:r>
                  <a:rPr lang="en-US" sz="1800" dirty="0" smtClean="0">
                    <a:latin typeface="Times New Roman" pitchFamily="18" charset="0"/>
                    <a:cs typeface="Times New Roman" pitchFamily="18" charset="0"/>
                  </a:rPr>
                  <a:t>Number of maximum iteration permissible.</a:t>
                </a:r>
              </a:p>
              <a:p>
                <a:pPr marL="822960" lvl="1" indent="-457200" algn="just">
                  <a:buClr>
                    <a:srgbClr val="0B5ED7"/>
                  </a:buClr>
                  <a:buFont typeface="Arial" pitchFamily="34" charset="0"/>
                  <a:buChar char="•"/>
                </a:pPr>
                <a:r>
                  <a:rPr lang="en-US" sz="1800" dirty="0" smtClean="0">
                    <a:latin typeface="Times New Roman" pitchFamily="18" charset="0"/>
                    <a:cs typeface="Times New Roman" pitchFamily="18" charset="0"/>
                  </a:rPr>
                  <a:t>No change of centroid values in any cluster.</a:t>
                </a:r>
              </a:p>
              <a:p>
                <a:pPr marL="822960" lvl="1" indent="-457200" algn="just">
                  <a:buClr>
                    <a:srgbClr val="0B5ED7"/>
                  </a:buClr>
                  <a:buFont typeface="Arial" pitchFamily="34" charset="0"/>
                  <a:buChar char="•"/>
                </a:pPr>
                <a:r>
                  <a:rPr lang="en-US" sz="1800" dirty="0" smtClean="0">
                    <a:latin typeface="Times New Roman" pitchFamily="18" charset="0"/>
                    <a:cs typeface="Times New Roman" pitchFamily="18" charset="0"/>
                  </a:rPr>
                  <a:t>Zero (or no significant) movement(s) of object from one cluster to another.</a:t>
                </a:r>
              </a:p>
              <a:p>
                <a:pPr marL="822960" lvl="1" indent="-457200" algn="just">
                  <a:buClr>
                    <a:srgbClr val="0B5ED7"/>
                  </a:buClr>
                  <a:buFont typeface="Arial" pitchFamily="34" charset="0"/>
                  <a:buChar char="•"/>
                </a:pPr>
                <a:r>
                  <a:rPr lang="en-US" sz="1800" dirty="0" smtClean="0">
                    <a:latin typeface="Times New Roman" pitchFamily="18" charset="0"/>
                    <a:cs typeface="Times New Roman" pitchFamily="18" charset="0"/>
                  </a:rPr>
                  <a:t>Cluster quality reaches to a certain level of acceptance.</a:t>
                </a:r>
              </a:p>
              <a:p>
                <a:pPr marL="457200" indent="-457200">
                  <a:buClr>
                    <a:srgbClr val="0B5ED7"/>
                  </a:buClr>
                  <a:buFont typeface="+mj-lt"/>
                  <a:buAutoNum type="arabicParenR"/>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latin typeface="Times New Roman" pitchFamily="18" charset="0"/>
                  <a:cs typeface="Times New Roman" pitchFamily="18" charset="0"/>
                </a:endParaRPr>
              </a:p>
              <a:p>
                <a:pPr marL="640080" lvl="2" indent="0">
                  <a:buClr>
                    <a:srgbClr val="0B5ED7"/>
                  </a:buClr>
                  <a:buSzPct val="100000"/>
                  <a:buNone/>
                </a:pPr>
                <a:r>
                  <a:rPr lang="en-US" sz="15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0" indent="0">
                  <a:buNone/>
                </a:pPr>
                <a:endParaRPr lang="en-US" sz="2000" dirty="0">
                  <a:solidFill>
                    <a:srgbClr val="800000"/>
                  </a:solidFill>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solidFill>
                    <a:srgbClr val="0B5ED7"/>
                  </a:solidFill>
                  <a:latin typeface="Times New Roman" pitchFamily="18" charset="0"/>
                  <a:cs typeface="Times New Roman" pitchFamily="18" charset="0"/>
                </a:endParaRPr>
              </a:p>
              <a:p>
                <a:pPr algn="just"/>
                <a:endParaRPr lang="en-US" sz="2000" dirty="0">
                  <a:solidFill>
                    <a:srgbClr val="0B5ED7"/>
                  </a:solidFill>
                  <a:latin typeface="Times New Roman" pitchFamily="18" charset="0"/>
                  <a:cs typeface="Times New Roman" pitchFamily="18" charset="0"/>
                </a:endParaRPr>
              </a:p>
              <a:p>
                <a:pPr algn="just"/>
                <a:endParaRPr lang="en-US" sz="2000" dirty="0" smtClean="0">
                  <a:solidFill>
                    <a:srgbClr val="0B5ED7"/>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9018" y="1066164"/>
                <a:ext cx="8501751" cy="5134611"/>
              </a:xfrm>
              <a:blipFill rotWithShape="1">
                <a:blip r:embed="rId2"/>
                <a:stretch>
                  <a:fillRect l="-789" t="-594" r="-789" b="-119"/>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9</a:t>
            </a:fld>
            <a:endParaRPr lang="en-IN" dirty="0">
              <a:solidFill>
                <a:srgbClr val="04617B">
                  <a:shade val="90000"/>
                </a:srgbClr>
              </a:solidFill>
            </a:endParaRPr>
          </a:p>
        </p:txBody>
      </p:sp>
    </p:spTree>
    <p:extLst>
      <p:ext uri="{BB962C8B-B14F-4D97-AF65-F5344CB8AC3E}">
        <p14:creationId xmlns:p14="http://schemas.microsoft.com/office/powerpoint/2010/main" val="6897688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6741</TotalTime>
  <Words>3479</Words>
  <Application>Microsoft Office PowerPoint</Application>
  <PresentationFormat>Custom</PresentationFormat>
  <Paragraphs>888</Paragraphs>
  <Slides>47</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47</vt:i4>
      </vt:variant>
    </vt:vector>
  </HeadingPairs>
  <TitlesOfParts>
    <vt:vector size="57" baseType="lpstr">
      <vt:lpstr>宋体</vt:lpstr>
      <vt:lpstr>Arial</vt:lpstr>
      <vt:lpstr>Calibri</vt:lpstr>
      <vt:lpstr>Calibri Light</vt:lpstr>
      <vt:lpstr>Cambria Math</vt:lpstr>
      <vt:lpstr>Constantia</vt:lpstr>
      <vt:lpstr>Times New Roman</vt:lpstr>
      <vt:lpstr>Wingdings 2</vt:lpstr>
      <vt:lpstr>1_Flow</vt:lpstr>
      <vt:lpstr>Office Theme</vt:lpstr>
      <vt:lpstr>PowerPoint Presentation</vt:lpstr>
      <vt:lpstr>Topics to be covered…</vt:lpstr>
      <vt:lpstr>Clustering techniques</vt:lpstr>
      <vt:lpstr>PowerPoint Presentation</vt:lpstr>
      <vt:lpstr>Clustering techniques</vt:lpstr>
      <vt:lpstr>k-Means Algorithm</vt:lpstr>
      <vt:lpstr>k-Means Algorithm</vt:lpstr>
      <vt:lpstr>k-Means Algorithm</vt:lpstr>
      <vt:lpstr>k-Means Algorithm</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Another Example</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Different variants of k-means algorithm</vt:lpstr>
      <vt:lpstr>Different variants of k-means algorithm</vt:lpstr>
      <vt:lpstr>The k-Medoids algorithm</vt:lpstr>
      <vt:lpstr>The k-Medoids algorithm</vt:lpstr>
      <vt:lpstr>PAM (Partitioning around Medoids)</vt:lpstr>
      <vt:lpstr>PAM (Partitioning around Medoids)</vt:lpstr>
      <vt:lpstr>PAM (Partitioning around Medoids)</vt:lpstr>
      <vt:lpstr>PAM (Partitioning around Medoids)</vt:lpstr>
      <vt:lpstr>Comments on PAM</vt:lpstr>
      <vt:lpstr>Other variants of k-Medoids algorithms</vt:lpstr>
      <vt:lpstr>PowerPoint Presentation</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Baljeet</dc:creator>
  <cp:lastModifiedBy>user</cp:lastModifiedBy>
  <cp:revision>975</cp:revision>
  <dcterms:created xsi:type="dcterms:W3CDTF">2016-07-28T11:27:44Z</dcterms:created>
  <dcterms:modified xsi:type="dcterms:W3CDTF">2021-09-10T03:03:38Z</dcterms:modified>
</cp:coreProperties>
</file>