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7" r:id="rId16"/>
    <p:sldId id="279" r:id="rId17"/>
    <p:sldId id="280" r:id="rId18"/>
    <p:sldId id="281" r:id="rId19"/>
    <p:sldId id="282" r:id="rId20"/>
    <p:sldId id="283" r:id="rId21"/>
    <p:sldId id="295" r:id="rId22"/>
    <p:sldId id="286" r:id="rId23"/>
    <p:sldId id="287" r:id="rId24"/>
    <p:sldId id="290" r:id="rId25"/>
    <p:sldId id="289" r:id="rId26"/>
    <p:sldId id="291" r:id="rId27"/>
    <p:sldId id="292" r:id="rId28"/>
    <p:sldId id="293" r:id="rId29"/>
    <p:sldId id="296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33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E35A-6C97-48A3-81FA-9337E196C04E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E106-B848-47E4-BC4D-89041B963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7700392" cy="23762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NETFLIX MOVIES AND TV SHOWS CLUSTERING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4437112"/>
            <a:ext cx="3995936" cy="2063080"/>
          </a:xfrm>
        </p:spPr>
        <p:txBody>
          <a:bodyPr>
            <a:normAutofit fontScale="85000" lnSpcReduction="20000"/>
          </a:bodyPr>
          <a:lstStyle/>
          <a:p>
            <a:endParaRPr lang="en-IN" sz="2200" dirty="0" smtClean="0"/>
          </a:p>
          <a:p>
            <a:r>
              <a:rPr lang="en-IN" sz="2200" dirty="0" err="1" smtClean="0"/>
              <a:t>Sai</a:t>
            </a:r>
            <a:r>
              <a:rPr lang="en-IN" sz="2200" dirty="0" smtClean="0"/>
              <a:t> </a:t>
            </a:r>
            <a:r>
              <a:rPr lang="en-IN" sz="2200" dirty="0" smtClean="0"/>
              <a:t>Naga </a:t>
            </a:r>
            <a:r>
              <a:rPr lang="en-IN" sz="2200" dirty="0" err="1" smtClean="0"/>
              <a:t>Samhita</a:t>
            </a:r>
            <a:r>
              <a:rPr lang="en-IN" sz="2200" dirty="0" smtClean="0"/>
              <a:t> </a:t>
            </a:r>
          </a:p>
          <a:p>
            <a:r>
              <a:rPr lang="en-IN" sz="2200" dirty="0" smtClean="0"/>
              <a:t>Shubham More</a:t>
            </a:r>
            <a:endParaRPr lang="en-IN" sz="2200" dirty="0" smtClean="0"/>
          </a:p>
          <a:p>
            <a:r>
              <a:rPr lang="en-IN" sz="2200" dirty="0" smtClean="0"/>
              <a:t>Shiva </a:t>
            </a:r>
            <a:r>
              <a:rPr lang="en-IN" sz="2200" dirty="0" smtClean="0"/>
              <a:t>Krishna Reddy </a:t>
            </a:r>
            <a:endParaRPr lang="en-IN" sz="2200" dirty="0" smtClean="0"/>
          </a:p>
          <a:p>
            <a:r>
              <a:rPr lang="en-IN" sz="2200" dirty="0" smtClean="0"/>
              <a:t>Sudharsun</a:t>
            </a:r>
          </a:p>
          <a:p>
            <a:r>
              <a:rPr lang="en-IN" sz="2200" dirty="0" smtClean="0"/>
              <a:t>Pavithra</a:t>
            </a:r>
          </a:p>
          <a:p>
            <a:r>
              <a:rPr lang="en-IN" sz="2200" dirty="0" smtClean="0"/>
              <a:t>Sapana</a:t>
            </a:r>
          </a:p>
          <a:p>
            <a:endParaRPr lang="en-US" dirty="0"/>
          </a:p>
        </p:txBody>
      </p:sp>
      <p:sp>
        <p:nvSpPr>
          <p:cNvPr id="67586" name="AutoShape 2" descr="Netflix to Stop Password Sharing by Early 2023 - Odisha Bhaskar Engl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BIVARIATE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805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/>
              <a:t>Proportion of movies and TV shows </a:t>
            </a:r>
            <a:endParaRPr lang="en-US" sz="3600" dirty="0"/>
          </a:p>
        </p:txBody>
      </p:sp>
      <p:pic>
        <p:nvPicPr>
          <p:cNvPr id="4" name="Picture 3" descr="Proportion of movies and TV shows - 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060848"/>
            <a:ext cx="8903577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Rating in each decade</a:t>
            </a:r>
            <a:endParaRPr lang="en-US" sz="3600" dirty="0"/>
          </a:p>
        </p:txBody>
      </p:sp>
      <p:pic>
        <p:nvPicPr>
          <p:cNvPr id="6" name="Content Placeholder 5" descr="Rating in each decade - B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1519" y="1600200"/>
            <a:ext cx="6660961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64400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/>
              <a:t>Duration of TV shows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/>
              <a:t>Duration of movies</a:t>
            </a:r>
            <a:endParaRPr lang="en-US" sz="3600" dirty="0"/>
          </a:p>
        </p:txBody>
      </p:sp>
      <p:pic>
        <p:nvPicPr>
          <p:cNvPr id="5" name="Picture 4" descr="No.of seasons per TV show - 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551" y="836712"/>
            <a:ext cx="4010409" cy="5904655"/>
          </a:xfrm>
          <a:prstGeom prst="rect">
            <a:avLst/>
          </a:prstGeom>
        </p:spPr>
      </p:pic>
      <p:pic>
        <p:nvPicPr>
          <p:cNvPr id="6" name="Picture 5" descr="Movie duration distribution - B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908720"/>
            <a:ext cx="4332345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Number of TV shows and movies per decade</a:t>
            </a:r>
            <a:endParaRPr lang="en-US" sz="3600" dirty="0"/>
          </a:p>
        </p:txBody>
      </p:sp>
      <p:pic>
        <p:nvPicPr>
          <p:cNvPr id="4" name="Content Placeholder 3" descr="Type per decade - B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9799" y="1600200"/>
            <a:ext cx="7304401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Actors who appeared in highest number of movies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Actors who appeared in highest number of TV shows</a:t>
            </a:r>
            <a:endParaRPr lang="en-US" dirty="0"/>
          </a:p>
        </p:txBody>
      </p:sp>
      <p:pic>
        <p:nvPicPr>
          <p:cNvPr id="4" name="Picture 3" descr="Actors appeared in highest no.of movies - 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9144000" cy="2520280"/>
          </a:xfrm>
          <a:prstGeom prst="rect">
            <a:avLst/>
          </a:prstGeom>
        </p:spPr>
      </p:pic>
      <p:pic>
        <p:nvPicPr>
          <p:cNvPr id="5" name="Picture 4" descr="Actors appeared in highest no.of TV shows - B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49080"/>
            <a:ext cx="9144000" cy="2708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2474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MULTIVARIATE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Average runtime for TV shows and movies per decade</a:t>
            </a:r>
            <a:endParaRPr lang="en-US" dirty="0"/>
          </a:p>
        </p:txBody>
      </p:sp>
      <p:pic>
        <p:nvPicPr>
          <p:cNvPr id="4" name="Picture 3" descr="Avg runtime for movies and TV shows - M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53136"/>
          </a:xfrm>
        </p:spPr>
        <p:txBody>
          <a:bodyPr/>
          <a:lstStyle/>
          <a:p>
            <a:r>
              <a:rPr lang="en-US" dirty="0" smtClean="0"/>
              <a:t>Hypothesis Testing is a type of statistical analysis in which you put your assumptions about a population parameter to the test.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used to estimate the relationship between </a:t>
            </a:r>
            <a:r>
              <a:rPr lang="en-US" dirty="0" smtClean="0"/>
              <a:t>two statistical </a:t>
            </a:r>
            <a:r>
              <a:rPr lang="en-US" dirty="0" smtClean="0"/>
              <a:t>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Analysts use a random population sample to test two hypotheses: the null and alternative hypotheses.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0"/>
            <a:ext cx="896448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 smtClean="0"/>
              <a:t>                                                 </a:t>
            </a:r>
            <a:r>
              <a:rPr lang="en-US" sz="2500" b="1" u="sng" dirty="0" smtClean="0"/>
              <a:t>TEST - 1</a:t>
            </a:r>
            <a:endParaRPr lang="en-US" sz="2500" u="sng" dirty="0" smtClean="0"/>
          </a:p>
          <a:p>
            <a:pPr>
              <a:buNone/>
            </a:pPr>
            <a:r>
              <a:rPr lang="en-US" sz="2000" dirty="0" smtClean="0"/>
              <a:t>H0 </a:t>
            </a:r>
            <a:r>
              <a:rPr lang="en-US" sz="2000" dirty="0" smtClean="0"/>
              <a:t>: Movies rated for kids and older kids are at least two hours </a:t>
            </a:r>
            <a:r>
              <a:rPr lang="en-US" sz="2000" dirty="0" smtClean="0"/>
              <a:t>long</a:t>
            </a:r>
          </a:p>
          <a:p>
            <a:pPr>
              <a:buNone/>
            </a:pPr>
            <a:r>
              <a:rPr lang="en-US" sz="2000" dirty="0" smtClean="0"/>
              <a:t>H1 </a:t>
            </a:r>
            <a:r>
              <a:rPr lang="en-US" sz="2000" dirty="0" smtClean="0"/>
              <a:t>: Movies rated for kids and older kids are not at least two hours long.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t-value is not in the range, the null hypothesis is </a:t>
            </a:r>
            <a:r>
              <a:rPr lang="en-US" sz="2000" dirty="0" smtClean="0"/>
              <a:t>rejected.</a:t>
            </a:r>
          </a:p>
          <a:p>
            <a:r>
              <a:rPr lang="en-US" sz="2000" dirty="0" smtClean="0"/>
              <a:t>As </a:t>
            </a:r>
            <a:r>
              <a:rPr lang="en-US" sz="2000" dirty="0" smtClean="0"/>
              <a:t>a result, movies rated for kids and older kids are not at least two </a:t>
            </a:r>
            <a:r>
              <a:rPr lang="en-US" sz="2000" dirty="0" smtClean="0"/>
              <a:t>hours</a:t>
            </a:r>
          </a:p>
          <a:p>
            <a:pPr>
              <a:buNone/>
            </a:pPr>
            <a:endParaRPr lang="en-IN" sz="1500" dirty="0" smtClean="0"/>
          </a:p>
          <a:p>
            <a:pPr>
              <a:buNone/>
            </a:pPr>
            <a:r>
              <a:rPr lang="en-IN" sz="2500" dirty="0" smtClean="0"/>
              <a:t>                                                 </a:t>
            </a:r>
            <a:r>
              <a:rPr lang="en-IN" sz="2500" b="1" u="sng" dirty="0" smtClean="0"/>
              <a:t>TEST - 2 </a:t>
            </a:r>
          </a:p>
          <a:p>
            <a:pPr>
              <a:buNone/>
            </a:pPr>
            <a:r>
              <a:rPr lang="en-US" sz="2000" dirty="0" smtClean="0"/>
              <a:t>H1 : The </a:t>
            </a:r>
            <a:r>
              <a:rPr lang="en-US" sz="2000" dirty="0" smtClean="0"/>
              <a:t>duration which is more than 90 </a:t>
            </a:r>
            <a:r>
              <a:rPr lang="en-US" sz="2000" dirty="0" smtClean="0"/>
              <a:t>minutes </a:t>
            </a:r>
            <a:r>
              <a:rPr lang="en-US" sz="2000" dirty="0" smtClean="0"/>
              <a:t>are </a:t>
            </a:r>
            <a:r>
              <a:rPr lang="en-US" sz="2000" dirty="0" smtClean="0"/>
              <a:t>movies</a:t>
            </a:r>
          </a:p>
          <a:p>
            <a:pPr>
              <a:buNone/>
            </a:pPr>
            <a:r>
              <a:rPr lang="en-US" sz="2000" dirty="0" smtClean="0"/>
              <a:t>H0 : The </a:t>
            </a:r>
            <a:r>
              <a:rPr lang="en-US" sz="2000" dirty="0" smtClean="0"/>
              <a:t>duration which is more than 90 </a:t>
            </a:r>
            <a:r>
              <a:rPr lang="en-US" sz="2000" dirty="0" smtClean="0"/>
              <a:t>minutes </a:t>
            </a:r>
            <a:r>
              <a:rPr lang="en-US" sz="2000" dirty="0" smtClean="0"/>
              <a:t>are </a:t>
            </a:r>
            <a:r>
              <a:rPr lang="en-US" sz="2000" dirty="0" smtClean="0"/>
              <a:t>not movies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t-value is not in the range, the null hypothesis is rejected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 </a:t>
            </a:r>
            <a:r>
              <a:rPr lang="en-US" sz="2000" dirty="0" smtClean="0"/>
              <a:t>a result, The duration which is more than 90 </a:t>
            </a:r>
            <a:r>
              <a:rPr lang="en-US" sz="2000" dirty="0" smtClean="0"/>
              <a:t>minutes </a:t>
            </a:r>
            <a:r>
              <a:rPr lang="en-US" sz="2000" dirty="0" smtClean="0"/>
              <a:t>are movies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268760"/>
            <a:ext cx="24482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hypo test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581128"/>
            <a:ext cx="2448272" cy="12345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Select the attributes based on which you want to cluster the shows</a:t>
            </a:r>
          </a:p>
          <a:p>
            <a:r>
              <a:rPr lang="en-US" dirty="0" smtClean="0"/>
              <a:t> </a:t>
            </a:r>
            <a:r>
              <a:rPr lang="en-US" dirty="0" smtClean="0"/>
              <a:t>Text preprocessing: Remove all non-ascii characters, </a:t>
            </a:r>
            <a:r>
              <a:rPr lang="en-US" dirty="0" smtClean="0"/>
              <a:t>stop words </a:t>
            </a:r>
            <a:r>
              <a:rPr lang="en-US" dirty="0" smtClean="0"/>
              <a:t>and punctuation marks, convert all textual data to lowercase.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Lemmatization to generate a meaningful word out of corpus of words</a:t>
            </a:r>
          </a:p>
          <a:p>
            <a:r>
              <a:rPr lang="en-US" dirty="0" smtClean="0"/>
              <a:t> </a:t>
            </a:r>
            <a:r>
              <a:rPr lang="en-US" dirty="0" smtClean="0"/>
              <a:t>Tokenization of corpus</a:t>
            </a:r>
          </a:p>
          <a:p>
            <a:r>
              <a:rPr lang="en-US" dirty="0" smtClean="0"/>
              <a:t> </a:t>
            </a:r>
            <a:r>
              <a:rPr lang="en-US" dirty="0" smtClean="0"/>
              <a:t>Word vectorization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Dimensionality reduction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ML IMPLEMENTATION –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Clustering </a:t>
            </a:r>
            <a:r>
              <a:rPr lang="en-US" dirty="0" smtClean="0"/>
              <a:t>is the task of dividing the unlabeled data or data points into different clusters such that similar data points fall in the same cluster than those which differ from the others.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simple words, the aim of the clustering process is to segregate groups with similar traits and assign them into clusters</a:t>
            </a:r>
            <a:r>
              <a:rPr lang="en-US" dirty="0" smtClean="0"/>
              <a:t>.</a:t>
            </a:r>
          </a:p>
          <a:p>
            <a:r>
              <a:rPr lang="en-IN" dirty="0" smtClean="0"/>
              <a:t>In this project we are using K – Means and Hierarchical (Agglomerative) types of clustering.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12568"/>
          </a:xfrm>
        </p:spPr>
        <p:txBody>
          <a:bodyPr>
            <a:noAutofit/>
          </a:bodyPr>
          <a:lstStyle/>
          <a:p>
            <a:r>
              <a:rPr lang="en-IN" sz="2500" dirty="0" smtClean="0"/>
              <a:t>Introduction</a:t>
            </a:r>
          </a:p>
          <a:p>
            <a:r>
              <a:rPr lang="en-IN" sz="2500" dirty="0" smtClean="0"/>
              <a:t>Problem Statement</a:t>
            </a:r>
          </a:p>
          <a:p>
            <a:r>
              <a:rPr lang="en-IN" sz="2500" dirty="0" smtClean="0"/>
              <a:t>Data </a:t>
            </a:r>
            <a:r>
              <a:rPr lang="en-IN" sz="2500" dirty="0" smtClean="0"/>
              <a:t>description</a:t>
            </a:r>
          </a:p>
          <a:p>
            <a:r>
              <a:rPr lang="en-IN" sz="2500" dirty="0" smtClean="0"/>
              <a:t>Exploratory Data Analysis (EDA)</a:t>
            </a:r>
            <a:endParaRPr lang="en-US" sz="2500" dirty="0"/>
          </a:p>
          <a:p>
            <a:r>
              <a:rPr lang="en-IN" sz="2500" dirty="0" smtClean="0"/>
              <a:t>Hypothesis Testing</a:t>
            </a:r>
          </a:p>
          <a:p>
            <a:r>
              <a:rPr lang="en-IN" sz="2500" dirty="0" smtClean="0"/>
              <a:t>Feature Engineering</a:t>
            </a:r>
            <a:endParaRPr lang="en-US" sz="2500" dirty="0"/>
          </a:p>
          <a:p>
            <a:r>
              <a:rPr lang="en-IN" sz="2500" dirty="0" smtClean="0"/>
              <a:t>Machine Learning model implementation</a:t>
            </a:r>
          </a:p>
          <a:p>
            <a:pPr>
              <a:buNone/>
            </a:pPr>
            <a:r>
              <a:rPr lang="en-IN" sz="2500" dirty="0" smtClean="0"/>
              <a:t>         1. K – Means Clustering</a:t>
            </a:r>
          </a:p>
          <a:p>
            <a:pPr>
              <a:buNone/>
            </a:pPr>
            <a:r>
              <a:rPr lang="en-IN" sz="2500" dirty="0" smtClean="0"/>
              <a:t>         2. Hierarchical Clustering</a:t>
            </a:r>
            <a:endParaRPr lang="en-US" sz="2500" dirty="0"/>
          </a:p>
          <a:p>
            <a:r>
              <a:rPr lang="en-US" sz="2500" dirty="0" smtClean="0"/>
              <a:t>C</a:t>
            </a:r>
            <a:r>
              <a:rPr lang="en-US" sz="2500" dirty="0" smtClean="0"/>
              <a:t>ontent </a:t>
            </a:r>
            <a:r>
              <a:rPr lang="en-US" sz="2500" dirty="0"/>
              <a:t>based recommender system</a:t>
            </a:r>
          </a:p>
          <a:p>
            <a:r>
              <a:rPr lang="en-US" sz="2500" dirty="0" smtClean="0"/>
              <a:t>Deployment</a:t>
            </a:r>
            <a:endParaRPr lang="en-US" sz="2500" dirty="0"/>
          </a:p>
          <a:p>
            <a:pPr marL="355600">
              <a:spcBef>
                <a:spcPts val="325"/>
              </a:spcBef>
              <a:buClr>
                <a:srgbClr val="124F5C"/>
              </a:buClr>
              <a:buNone/>
              <a:tabLst>
                <a:tab pos="354965" algn="l"/>
                <a:tab pos="355600" algn="l"/>
              </a:tabLst>
            </a:pPr>
            <a:endParaRPr lang="en-IN" sz="2000" dirty="0" smtClean="0">
              <a:cs typeface="Arial"/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IN" dirty="0" smtClean="0"/>
              <a:t>K -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K-Means </a:t>
            </a:r>
            <a:r>
              <a:rPr lang="en-US" sz="2000" dirty="0" smtClean="0"/>
              <a:t>clustering </a:t>
            </a:r>
            <a:r>
              <a:rPr lang="en-US" sz="2000" dirty="0" smtClean="0"/>
              <a:t>is an </a:t>
            </a:r>
            <a:r>
              <a:rPr lang="en-US" sz="2000" dirty="0" smtClean="0"/>
              <a:t>unsupervised learning </a:t>
            </a:r>
            <a:r>
              <a:rPr lang="en-US" sz="2000" dirty="0" smtClean="0"/>
              <a:t>algorithm which groups the unlabeled dataset into different clusters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Here K defines the number of predefined clusters that need to be created in the process, as if K=2, there will be two </a:t>
            </a:r>
            <a:r>
              <a:rPr lang="en-US" sz="2000" dirty="0" smtClean="0"/>
              <a:t>clusters, </a:t>
            </a:r>
            <a:r>
              <a:rPr lang="en-US" sz="2000" dirty="0" smtClean="0"/>
              <a:t>and for K=3, there will be three clusters, and so 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 elbow plot shows at what value of k, the distance between the mean of a cluster and the other data points in the cluster is at its lowest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Two values are of importance here — distortion and inertia. Distortion is the average of the </a:t>
            </a:r>
            <a:r>
              <a:rPr lang="en-US" sz="2000" dirty="0" smtClean="0"/>
              <a:t>Euclidean </a:t>
            </a:r>
            <a:r>
              <a:rPr lang="en-US" sz="2000" dirty="0" smtClean="0"/>
              <a:t>squared distance from the centroid of the respective clusters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K-Means elbow 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4293096"/>
            <a:ext cx="6120680" cy="25649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686800" cy="778098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 smtClean="0"/>
              <a:t>Evaluation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7260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Silhouette </a:t>
            </a:r>
            <a:r>
              <a:rPr lang="en-US" sz="4000" dirty="0" smtClean="0"/>
              <a:t>score is a metric to evaluate the performance of clustering algorithm. </a:t>
            </a:r>
          </a:p>
          <a:p>
            <a:r>
              <a:rPr lang="en-US" sz="4000" dirty="0" smtClean="0"/>
              <a:t>It uses compactness of individual clusters(intra cluster distance) and separation amongst clusters (inter cluster distance) to measure an overall representative score of how well our clustering algorithm has performed.</a:t>
            </a:r>
          </a:p>
          <a:p>
            <a:r>
              <a:rPr lang="en-US" sz="4000" dirty="0" smtClean="0"/>
              <a:t>Silhouette score would always lie between -1 to </a:t>
            </a:r>
            <a:r>
              <a:rPr lang="en-US" sz="4000" dirty="0" smtClean="0"/>
              <a:t>1 and 1 represents better </a:t>
            </a:r>
            <a:r>
              <a:rPr lang="en-US" sz="4000" dirty="0" smtClean="0"/>
              <a:t>clustering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For k=2</a:t>
            </a:r>
            <a:r>
              <a:rPr lang="en-US" sz="4000" dirty="0" smtClean="0"/>
              <a:t>, Silhouette </a:t>
            </a:r>
            <a:r>
              <a:rPr lang="en-US" sz="4000" dirty="0" smtClean="0"/>
              <a:t>score = 0.002775 </a:t>
            </a:r>
          </a:p>
          <a:p>
            <a:r>
              <a:rPr lang="en-US" sz="4000" dirty="0" smtClean="0"/>
              <a:t>For </a:t>
            </a:r>
            <a:r>
              <a:rPr lang="en-US" sz="4000" dirty="0" smtClean="0"/>
              <a:t>k=3</a:t>
            </a:r>
            <a:r>
              <a:rPr lang="en-US" sz="4000" dirty="0" smtClean="0"/>
              <a:t>, Silhouette </a:t>
            </a:r>
            <a:r>
              <a:rPr lang="en-US" sz="4000" dirty="0" smtClean="0"/>
              <a:t>score = 0.003452</a:t>
            </a:r>
          </a:p>
          <a:p>
            <a:r>
              <a:rPr lang="en-US" sz="4000" dirty="0" smtClean="0"/>
              <a:t>For </a:t>
            </a:r>
            <a:r>
              <a:rPr lang="en-US" sz="4000" dirty="0" smtClean="0"/>
              <a:t>k=4</a:t>
            </a:r>
            <a:r>
              <a:rPr lang="en-US" sz="4000" dirty="0" smtClean="0"/>
              <a:t>, Silhouette </a:t>
            </a:r>
            <a:r>
              <a:rPr lang="en-US" sz="4000" dirty="0" smtClean="0"/>
              <a:t>score = 0.004341 </a:t>
            </a:r>
          </a:p>
          <a:p>
            <a:r>
              <a:rPr lang="en-US" sz="4000" dirty="0" smtClean="0"/>
              <a:t>For </a:t>
            </a:r>
            <a:r>
              <a:rPr lang="en-US" sz="4000" dirty="0" smtClean="0"/>
              <a:t>k=5</a:t>
            </a:r>
            <a:r>
              <a:rPr lang="en-US" sz="4000" dirty="0" smtClean="0"/>
              <a:t>, Silhouette </a:t>
            </a:r>
            <a:r>
              <a:rPr lang="en-US" sz="4000" dirty="0" smtClean="0"/>
              <a:t>score = 0.004851</a:t>
            </a:r>
          </a:p>
          <a:p>
            <a:r>
              <a:rPr lang="en-US" sz="4000" dirty="0" smtClean="0"/>
              <a:t>For </a:t>
            </a:r>
            <a:r>
              <a:rPr lang="en-US" sz="4000" dirty="0" smtClean="0"/>
              <a:t>k=6</a:t>
            </a:r>
            <a:r>
              <a:rPr lang="en-US" sz="4000" dirty="0" smtClean="0"/>
              <a:t>, Silhouette </a:t>
            </a:r>
            <a:r>
              <a:rPr lang="en-US" sz="4000" dirty="0" smtClean="0"/>
              <a:t>score = 0.004429</a:t>
            </a:r>
            <a:endParaRPr lang="en-US" sz="4000" dirty="0" smtClean="0"/>
          </a:p>
          <a:p>
            <a:pPr>
              <a:buNone/>
            </a:pPr>
            <a:endParaRPr lang="en-US" sz="4500" dirty="0" smtClean="0"/>
          </a:p>
          <a:p>
            <a:pPr>
              <a:buNone/>
            </a:pPr>
            <a:endParaRPr lang="en-US" sz="45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3671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K – MEANS CLUSTERING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40768"/>
            <a:ext cx="4495800" cy="551723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Graph in 2 - dimension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40768"/>
            <a:ext cx="4572000" cy="551723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Graph in 3 - dimension</a:t>
            </a:r>
            <a:endParaRPr lang="en-US" dirty="0"/>
          </a:p>
        </p:txBody>
      </p:sp>
      <p:pic>
        <p:nvPicPr>
          <p:cNvPr id="6" name="Picture 5" descr="K-Means cluster 2D 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060848"/>
            <a:ext cx="3783731" cy="4797152"/>
          </a:xfrm>
          <a:prstGeom prst="rect">
            <a:avLst/>
          </a:prstGeom>
        </p:spPr>
      </p:pic>
      <p:pic>
        <p:nvPicPr>
          <p:cNvPr id="7" name="Picture 6" descr="K-Means cluster 3D 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132856"/>
            <a:ext cx="4151634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HIERARCHICAL (AGGLOMERATIVE)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Hierarchy - </a:t>
            </a:r>
            <a:r>
              <a:rPr lang="en-US" dirty="0" smtClean="0"/>
              <a:t>means tree like </a:t>
            </a:r>
            <a:r>
              <a:rPr lang="en-US" dirty="0" smtClean="0"/>
              <a:t>structure.</a:t>
            </a:r>
          </a:p>
          <a:p>
            <a:r>
              <a:rPr lang="en-US" dirty="0" smtClean="0"/>
              <a:t>Hierarchy </a:t>
            </a:r>
            <a:r>
              <a:rPr lang="en-US" dirty="0" smtClean="0"/>
              <a:t>structure is also called as </a:t>
            </a:r>
            <a:r>
              <a:rPr lang="en-US" dirty="0" smtClean="0"/>
              <a:t>Dendrogram structure.</a:t>
            </a:r>
          </a:p>
          <a:p>
            <a:r>
              <a:rPr lang="en-IN" dirty="0" smtClean="0"/>
              <a:t>Dendogram helps to identify what observations are similar to each other in the data.</a:t>
            </a:r>
            <a:endParaRPr lang="en-US" dirty="0" smtClean="0"/>
          </a:p>
          <a:p>
            <a:r>
              <a:rPr lang="en-US" dirty="0" smtClean="0"/>
              <a:t>Agglomerative </a:t>
            </a:r>
            <a:r>
              <a:rPr lang="en-US" dirty="0" smtClean="0"/>
              <a:t>hierarchical clustering </a:t>
            </a:r>
            <a:r>
              <a:rPr lang="en-US" dirty="0" smtClean="0"/>
              <a:t>is </a:t>
            </a:r>
            <a:r>
              <a:rPr lang="en-US" dirty="0" smtClean="0"/>
              <a:t>a popular example of </a:t>
            </a:r>
            <a:r>
              <a:rPr lang="en-US" dirty="0" smtClean="0"/>
              <a:t>hierarchical clustering.</a:t>
            </a:r>
          </a:p>
          <a:p>
            <a:r>
              <a:rPr lang="en-IN" dirty="0" smtClean="0"/>
              <a:t>It is called </a:t>
            </a:r>
            <a:r>
              <a:rPr lang="en-IN" dirty="0" smtClean="0"/>
              <a:t>a</a:t>
            </a:r>
            <a:r>
              <a:rPr lang="en-IN" dirty="0" smtClean="0"/>
              <a:t>gglomerative because in this you are aggregating (adding) information from bottom to top step by step and create a hierarchical structure.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For k=2</a:t>
            </a:r>
            <a:r>
              <a:rPr lang="en-US" dirty="0" smtClean="0"/>
              <a:t>, Silhouette </a:t>
            </a:r>
            <a:r>
              <a:rPr lang="en-US" dirty="0" smtClean="0"/>
              <a:t>score = 0.001545</a:t>
            </a:r>
          </a:p>
          <a:p>
            <a:r>
              <a:rPr lang="en-US" dirty="0" smtClean="0"/>
              <a:t>For k=3</a:t>
            </a:r>
            <a:r>
              <a:rPr lang="en-US" dirty="0" smtClean="0"/>
              <a:t>, Silhouette </a:t>
            </a:r>
            <a:r>
              <a:rPr lang="en-US" dirty="0" smtClean="0"/>
              <a:t>score = 0.002264 </a:t>
            </a:r>
          </a:p>
          <a:p>
            <a:r>
              <a:rPr lang="en-US" dirty="0" smtClean="0"/>
              <a:t>For k=4</a:t>
            </a:r>
            <a:r>
              <a:rPr lang="en-US" dirty="0" smtClean="0"/>
              <a:t>, Silhouette </a:t>
            </a:r>
            <a:r>
              <a:rPr lang="en-US" dirty="0" smtClean="0"/>
              <a:t>score = 0.002205 </a:t>
            </a:r>
          </a:p>
          <a:p>
            <a:r>
              <a:rPr lang="en-US" dirty="0" smtClean="0"/>
              <a:t>For k=5</a:t>
            </a:r>
            <a:r>
              <a:rPr lang="en-US" dirty="0" smtClean="0"/>
              <a:t>, Silhouette </a:t>
            </a:r>
            <a:r>
              <a:rPr lang="en-US" dirty="0" smtClean="0"/>
              <a:t>score = 0.002737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k=6, Silhouette </a:t>
            </a:r>
            <a:r>
              <a:rPr lang="en-US" dirty="0" smtClean="0"/>
              <a:t>score = 0.003298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k=7, Silhouette </a:t>
            </a:r>
            <a:r>
              <a:rPr lang="en-US" dirty="0" smtClean="0"/>
              <a:t>score = 0.002958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k=8, Silhouette </a:t>
            </a:r>
            <a:r>
              <a:rPr lang="en-US" dirty="0" smtClean="0"/>
              <a:t>score = 0.003379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k=9, Silhouette </a:t>
            </a:r>
            <a:r>
              <a:rPr lang="en-US" dirty="0" smtClean="0"/>
              <a:t>score = 0.003836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352928" cy="9087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DENDOGRAM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6612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</p:txBody>
      </p:sp>
      <p:pic>
        <p:nvPicPr>
          <p:cNvPr id="4" name="Content Placeholder 3" descr="Hierarchical clustering -Dendo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2" y="980728"/>
            <a:ext cx="9003394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HIERARCHICAL (AGGLOMERATIVE) CLUSTERING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Graph in 2 - dimension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499992" cy="5229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Graph in 3 - dimension</a:t>
            </a:r>
            <a:endParaRPr lang="en-US" dirty="0"/>
          </a:p>
        </p:txBody>
      </p:sp>
      <p:pic>
        <p:nvPicPr>
          <p:cNvPr id="5" name="Picture 4" descr="Hierarchical clustering 2D 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48" y="2132856"/>
            <a:ext cx="4231020" cy="4725144"/>
          </a:xfrm>
          <a:prstGeom prst="rect">
            <a:avLst/>
          </a:prstGeom>
        </p:spPr>
      </p:pic>
      <p:pic>
        <p:nvPicPr>
          <p:cNvPr id="6" name="Picture 5" descr="Hierarchical clustering 3D 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204864"/>
            <a:ext cx="4032448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Autofit/>
          </a:bodyPr>
          <a:lstStyle/>
          <a:p>
            <a:r>
              <a:rPr lang="en-IN" dirty="0" smtClean="0"/>
              <a:t>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A </a:t>
            </a:r>
            <a:r>
              <a:rPr lang="en-US" sz="2000" dirty="0" smtClean="0"/>
              <a:t>recommendation system (or recommender system) is a class of machine learning that uses data to help predict, narrow down, and find what people are looking for among an exponentially growing number of options.</a:t>
            </a:r>
            <a:endParaRPr lang="en-US" sz="2000" dirty="0"/>
          </a:p>
        </p:txBody>
      </p:sp>
      <p:pic>
        <p:nvPicPr>
          <p:cNvPr id="4" name="Picture 3" descr="Remmondation System - Indian mov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4427984" cy="2376264"/>
          </a:xfrm>
          <a:prstGeom prst="rect">
            <a:avLst/>
          </a:prstGeom>
        </p:spPr>
      </p:pic>
      <p:pic>
        <p:nvPicPr>
          <p:cNvPr id="6" name="Picture 5" descr="Remmondation System - Indian TV sh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09120"/>
            <a:ext cx="4427983" cy="2348880"/>
          </a:xfrm>
          <a:prstGeom prst="rect">
            <a:avLst/>
          </a:prstGeom>
        </p:spPr>
      </p:pic>
      <p:pic>
        <p:nvPicPr>
          <p:cNvPr id="7" name="Picture 6" descr="Remmondation System - Non Indian mov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1916832"/>
            <a:ext cx="4499992" cy="2376264"/>
          </a:xfrm>
          <a:prstGeom prst="rect">
            <a:avLst/>
          </a:prstGeom>
        </p:spPr>
      </p:pic>
      <p:pic>
        <p:nvPicPr>
          <p:cNvPr id="8" name="Picture 7" descr="Remmondation System - Non Indian TV sho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4509120"/>
            <a:ext cx="4355976" cy="2348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36712"/>
          </a:xfrm>
        </p:spPr>
        <p:txBody>
          <a:bodyPr/>
          <a:lstStyle/>
          <a:p>
            <a:r>
              <a:rPr lang="en-IN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136904" cy="45365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Model deployment in machine learning is the process of integrating your model into an existing production environment where it can take in an input and return an output. </a:t>
            </a:r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dirty="0" smtClean="0"/>
              <a:t>goal is to make the predictions from your trained machine learning </a:t>
            </a:r>
            <a:r>
              <a:rPr lang="en-US" sz="3000" dirty="0" smtClean="0"/>
              <a:t>model </a:t>
            </a:r>
            <a:r>
              <a:rPr lang="en-US" sz="3000" dirty="0" smtClean="0"/>
              <a:t>available to others.</a:t>
            </a:r>
            <a:endParaRPr lang="en-US" sz="3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ploymen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32656"/>
            <a:ext cx="8280920" cy="626469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8000" dirty="0" smtClean="0"/>
              <a:t> Based </a:t>
            </a:r>
            <a:r>
              <a:rPr lang="en-US" sz="8000" dirty="0" smtClean="0"/>
              <a:t>on the </a:t>
            </a:r>
            <a:r>
              <a:rPr lang="en-US" sz="8000" dirty="0" smtClean="0"/>
              <a:t>Exploratory Data Analysis </a:t>
            </a:r>
            <a:r>
              <a:rPr lang="en-US" sz="8000" dirty="0" smtClean="0"/>
              <a:t>(EDA</a:t>
            </a:r>
            <a:r>
              <a:rPr lang="en-US" sz="8000" dirty="0" smtClean="0"/>
              <a:t>)</a:t>
            </a:r>
          </a:p>
          <a:p>
            <a:pPr>
              <a:buNone/>
            </a:pPr>
            <a:endParaRPr lang="en-US" sz="3100" dirty="0" smtClean="0"/>
          </a:p>
          <a:p>
            <a:r>
              <a:rPr lang="en-US" sz="6000" dirty="0" smtClean="0"/>
              <a:t>Movies make up about </a:t>
            </a:r>
            <a:r>
              <a:rPr lang="en-US" sz="6000" b="1" dirty="0" smtClean="0"/>
              <a:t>two-thirds of Netflix content, with TV shows comprising the remaining one-third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Adult and teen categories are prevalent on Netflix, while family-friendly content is more common in TV shows than in movies.</a:t>
            </a:r>
          </a:p>
          <a:p>
            <a:r>
              <a:rPr lang="en-US" sz="6000" dirty="0" smtClean="0"/>
              <a:t>Indian actors dominate Netflix movies, while popular Indian actors are absent from TV shows.</a:t>
            </a:r>
          </a:p>
          <a:p>
            <a:r>
              <a:rPr lang="en-US" sz="6000" b="1" dirty="0" smtClean="0"/>
              <a:t>Jan </a:t>
            </a:r>
            <a:r>
              <a:rPr lang="en-US" sz="6000" b="1" dirty="0" err="1" smtClean="0"/>
              <a:t>Suter</a:t>
            </a:r>
            <a:r>
              <a:rPr lang="en-US" sz="6000" dirty="0" smtClean="0"/>
              <a:t> is the most common movie director, and </a:t>
            </a:r>
            <a:r>
              <a:rPr lang="en-US" sz="6000" b="1" dirty="0" smtClean="0"/>
              <a:t>Ken Burns</a:t>
            </a:r>
            <a:r>
              <a:rPr lang="en-US" sz="6000" dirty="0" smtClean="0"/>
              <a:t> is the most common TV show director on Netflix.</a:t>
            </a:r>
          </a:p>
          <a:p>
            <a:r>
              <a:rPr lang="en-US" sz="6000" dirty="0" smtClean="0"/>
              <a:t>The </a:t>
            </a:r>
            <a:r>
              <a:rPr lang="en-US" sz="6000" b="1" dirty="0" smtClean="0"/>
              <a:t>United States</a:t>
            </a:r>
            <a:r>
              <a:rPr lang="en-US" sz="6000" dirty="0" smtClean="0"/>
              <a:t> is the largest producer of movies and TV shows on Netflix, followed by </a:t>
            </a:r>
            <a:r>
              <a:rPr lang="en-US" sz="6000" b="1" dirty="0" smtClean="0"/>
              <a:t>India</a:t>
            </a:r>
            <a:r>
              <a:rPr lang="en-US" sz="6000" dirty="0" smtClean="0"/>
              <a:t>. </a:t>
            </a:r>
            <a:r>
              <a:rPr lang="en-US" sz="6000" b="1" dirty="0" smtClean="0"/>
              <a:t>Japan</a:t>
            </a:r>
            <a:r>
              <a:rPr lang="en-US" sz="6000" dirty="0" smtClean="0"/>
              <a:t> and </a:t>
            </a:r>
            <a:r>
              <a:rPr lang="en-US" sz="6000" b="1" dirty="0" smtClean="0"/>
              <a:t>South Korea</a:t>
            </a:r>
            <a:r>
              <a:rPr lang="en-US" sz="6000" dirty="0" smtClean="0"/>
              <a:t> have more TV shows than movies, indicating growth potential in that area.</a:t>
            </a:r>
          </a:p>
          <a:p>
            <a:r>
              <a:rPr lang="en-US" sz="6000" b="1" dirty="0" smtClean="0"/>
              <a:t>International movies, drama, and comedy</a:t>
            </a:r>
            <a:r>
              <a:rPr lang="en-US" sz="6000" dirty="0" smtClean="0"/>
              <a:t> are the most popular genres on Netflix.</a:t>
            </a:r>
          </a:p>
          <a:p>
            <a:r>
              <a:rPr lang="en-US" sz="6000" dirty="0" smtClean="0"/>
              <a:t>TV show additions on Netflix have increased since </a:t>
            </a:r>
            <a:r>
              <a:rPr lang="en-US" sz="6000" b="1" dirty="0" smtClean="0"/>
              <a:t>2018</a:t>
            </a:r>
            <a:r>
              <a:rPr lang="en-US" sz="6000" dirty="0" smtClean="0"/>
              <a:t>, while movie additions have decreased. In </a:t>
            </a:r>
            <a:r>
              <a:rPr lang="en-US" sz="6000" b="1" dirty="0" smtClean="0"/>
              <a:t>2020</a:t>
            </a:r>
            <a:r>
              <a:rPr lang="en-US" sz="6000" dirty="0" smtClean="0"/>
              <a:t>, fewer movies were added compared to </a:t>
            </a:r>
            <a:r>
              <a:rPr lang="en-US" sz="6000" b="1" dirty="0" smtClean="0"/>
              <a:t>2019</a:t>
            </a:r>
            <a:r>
              <a:rPr lang="en-US" sz="6000" dirty="0" smtClean="0"/>
              <a:t>, but more TV shows were added</a:t>
            </a:r>
            <a:r>
              <a:rPr lang="en-US" sz="6000" dirty="0" smtClean="0"/>
              <a:t>..</a:t>
            </a:r>
            <a:endParaRPr lang="en-US" sz="6000" dirty="0" smtClean="0"/>
          </a:p>
          <a:p>
            <a:r>
              <a:rPr lang="en-US" sz="6000" dirty="0" smtClean="0"/>
              <a:t>Most movies on Netflix have durations between </a:t>
            </a:r>
            <a:r>
              <a:rPr lang="en-US" sz="6000" b="1" dirty="0" smtClean="0"/>
              <a:t>80 to 120 minutes</a:t>
            </a:r>
            <a:r>
              <a:rPr lang="en-US" sz="6000" dirty="0" smtClean="0"/>
              <a:t>, while TV shows commonly have </a:t>
            </a:r>
            <a:r>
              <a:rPr lang="en-US" sz="6000" b="1" dirty="0" smtClean="0"/>
              <a:t>one or two seasons</a:t>
            </a:r>
            <a:r>
              <a:rPr lang="en-US" sz="6000" dirty="0" smtClean="0"/>
              <a:t>.</a:t>
            </a:r>
            <a:r>
              <a:rPr lang="en-US" sz="6000" b="1" dirty="0" smtClean="0"/>
              <a:t>        </a:t>
            </a:r>
          </a:p>
          <a:p>
            <a:pPr>
              <a:buNone/>
            </a:pPr>
            <a:endParaRPr lang="en-US" sz="6200" b="1" dirty="0" smtClean="0"/>
          </a:p>
          <a:p>
            <a:pPr>
              <a:buNone/>
            </a:pPr>
            <a:r>
              <a:rPr lang="en-US" sz="6200" dirty="0" smtClean="0"/>
              <a:t> </a:t>
            </a:r>
            <a:r>
              <a:rPr lang="en-US" sz="8000" dirty="0" smtClean="0"/>
              <a:t>Based </a:t>
            </a:r>
            <a:r>
              <a:rPr lang="en-US" sz="8000" dirty="0" smtClean="0"/>
              <a:t>on ML clustering </a:t>
            </a:r>
            <a:r>
              <a:rPr lang="en-US" sz="8000" dirty="0" smtClean="0"/>
              <a:t>models</a:t>
            </a:r>
          </a:p>
          <a:p>
            <a:pPr>
              <a:buNone/>
            </a:pPr>
            <a:endParaRPr lang="en-US" sz="3100" dirty="0" smtClean="0"/>
          </a:p>
          <a:p>
            <a:r>
              <a:rPr lang="en-US" sz="6000" dirty="0" smtClean="0"/>
              <a:t>Implemented </a:t>
            </a:r>
            <a:r>
              <a:rPr lang="en-US" sz="6000" b="1" dirty="0" smtClean="0"/>
              <a:t>K-Means Clustering and Agglomerative Hierarchical Clustering</a:t>
            </a:r>
            <a:r>
              <a:rPr lang="en-US" sz="6000" dirty="0" smtClean="0"/>
              <a:t>, to cluster the Netflix Movies TV show dataset.</a:t>
            </a:r>
          </a:p>
          <a:p>
            <a:r>
              <a:rPr lang="en-US" sz="6000" dirty="0" smtClean="0"/>
              <a:t>The optimal number of clusters we are getting from </a:t>
            </a:r>
            <a:r>
              <a:rPr lang="en-US" sz="6000" b="1" dirty="0" smtClean="0"/>
              <a:t>K-means is 4</a:t>
            </a:r>
            <a:r>
              <a:rPr lang="en-US" sz="6000" dirty="0" smtClean="0"/>
              <a:t>, whereas for </a:t>
            </a:r>
            <a:r>
              <a:rPr lang="en-US" sz="6000" b="1" dirty="0" smtClean="0"/>
              <a:t>Agglomerative Hierarchical Clustering the optimal number of clusters are found out to be 2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We chose </a:t>
            </a:r>
            <a:r>
              <a:rPr lang="en-US" sz="6000" b="1" dirty="0" smtClean="0"/>
              <a:t>Silhouette Score as the evaluation metric</a:t>
            </a:r>
            <a:r>
              <a:rPr lang="en-US" sz="6000" dirty="0" smtClean="0"/>
              <a:t> over distortion score because it provides a more intuitive and interpretable result. Also Silhouette score is less sensitive to the shape of the clusters.</a:t>
            </a:r>
          </a:p>
          <a:p>
            <a:r>
              <a:rPr lang="en-US" sz="6000" dirty="0" smtClean="0"/>
              <a:t>Built a </a:t>
            </a:r>
            <a:r>
              <a:rPr lang="en-US" sz="6000" b="1" dirty="0" smtClean="0"/>
              <a:t>Recommendation system</a:t>
            </a:r>
            <a:r>
              <a:rPr lang="en-US" sz="6000" dirty="0" smtClean="0"/>
              <a:t> that can help Netflix </a:t>
            </a:r>
            <a:r>
              <a:rPr lang="en-US" sz="6000" b="1" dirty="0" smtClean="0"/>
              <a:t>improve user experience and reduce subscriber churn</a:t>
            </a:r>
            <a:r>
              <a:rPr lang="en-US" sz="6000" dirty="0" smtClean="0"/>
              <a:t> by providing personalized recommendations to users based on their similarity scores.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0872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1556792"/>
            <a:ext cx="8677472" cy="511256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Netflix</a:t>
            </a:r>
            <a:r>
              <a:rPr lang="en-US" sz="2000" dirty="0"/>
              <a:t> is an </a:t>
            </a:r>
            <a:r>
              <a:rPr lang="en-US" sz="2000" dirty="0" smtClean="0"/>
              <a:t>American subscription video on-demand over-the-top streaming service.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/>
              <a:t>Launched on January 16, 2007, nearly a decade </a:t>
            </a:r>
            <a:r>
              <a:rPr lang="en-US" sz="2000" dirty="0" smtClean="0"/>
              <a:t>after Netflix, Inc.</a:t>
            </a:r>
            <a:r>
              <a:rPr lang="en-US" sz="2000" dirty="0"/>
              <a:t>  began its pioneering </a:t>
            </a:r>
            <a:r>
              <a:rPr lang="en-US" sz="2000" dirty="0" smtClean="0"/>
              <a:t>DVD‑ by‑ mail</a:t>
            </a:r>
            <a:r>
              <a:rPr lang="en-US" sz="2000" dirty="0"/>
              <a:t> movie rental service, Netflix is the most-subscribed video on demand </a:t>
            </a:r>
            <a:r>
              <a:rPr lang="en-US" sz="2000" dirty="0" smtClean="0"/>
              <a:t>streaming </a:t>
            </a:r>
            <a:r>
              <a:rPr lang="en-US" sz="2000" dirty="0"/>
              <a:t>media service, with 260.28 million paid memberships in more than 190 countries as of January 2024.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service primarily distributes original and acquired films and television shows from </a:t>
            </a:r>
            <a:r>
              <a:rPr lang="en-US" sz="2000" dirty="0" smtClean="0"/>
              <a:t>various genres,</a:t>
            </a:r>
            <a:r>
              <a:rPr lang="en-US" sz="2000" dirty="0"/>
              <a:t> </a:t>
            </a:r>
            <a:r>
              <a:rPr lang="en-US" sz="2000" dirty="0" smtClean="0"/>
              <a:t>and </a:t>
            </a:r>
            <a:r>
              <a:rPr lang="en-US" sz="2000" dirty="0"/>
              <a:t>it is available internationally in multiple </a:t>
            </a:r>
            <a:r>
              <a:rPr lang="en-US" sz="2000" dirty="0" smtClean="0"/>
              <a:t>languages.</a:t>
            </a:r>
          </a:p>
          <a:p>
            <a:pPr>
              <a:buNone/>
            </a:pPr>
            <a:endParaRPr lang="en-IN" sz="2000" dirty="0"/>
          </a:p>
          <a:p>
            <a:r>
              <a:rPr lang="en-US" sz="2000" spc="-5" dirty="0" smtClean="0">
                <a:cs typeface="Arial"/>
              </a:rPr>
              <a:t>This business is profitable because users </a:t>
            </a:r>
            <a:r>
              <a:rPr lang="en-US" sz="2000" dirty="0" smtClean="0">
                <a:cs typeface="Arial"/>
              </a:rPr>
              <a:t>make a monthly </a:t>
            </a:r>
            <a:r>
              <a:rPr lang="en-US" sz="2000" spc="-5" dirty="0" smtClean="0">
                <a:cs typeface="Arial"/>
              </a:rPr>
              <a:t>payment to access the platform. </a:t>
            </a:r>
            <a:r>
              <a:rPr lang="en-US" sz="2000" spc="-15" dirty="0" smtClean="0">
                <a:cs typeface="Arial"/>
              </a:rPr>
              <a:t>However,</a:t>
            </a:r>
            <a:r>
              <a:rPr lang="en-US" sz="2000" spc="-40" dirty="0" smtClean="0">
                <a:cs typeface="Arial"/>
              </a:rPr>
              <a:t> </a:t>
            </a:r>
            <a:r>
              <a:rPr lang="en-US" sz="2000" dirty="0" smtClean="0">
                <a:cs typeface="Arial"/>
              </a:rPr>
              <a:t>customers can cancel </a:t>
            </a:r>
            <a:r>
              <a:rPr lang="en-US" sz="2000" spc="-5" dirty="0" smtClean="0">
                <a:cs typeface="Arial"/>
              </a:rPr>
              <a:t>their </a:t>
            </a:r>
            <a:r>
              <a:rPr lang="en-US" sz="2000" dirty="0" smtClean="0">
                <a:cs typeface="Arial"/>
              </a:rPr>
              <a:t>subscriptions </a:t>
            </a:r>
            <a:r>
              <a:rPr lang="en-US" sz="2000" spc="-5" dirty="0" smtClean="0">
                <a:cs typeface="Arial"/>
              </a:rPr>
              <a:t>at any</a:t>
            </a:r>
            <a:r>
              <a:rPr lang="en-US" sz="2000" spc="-100" dirty="0" smtClean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time.</a:t>
            </a:r>
            <a:endParaRPr lang="en-IN" sz="2000" spc="-5" dirty="0">
              <a:cs typeface="Arial"/>
            </a:endParaRPr>
          </a:p>
          <a:p>
            <a:pPr>
              <a:buNone/>
            </a:pPr>
            <a:endParaRPr lang="en-IN" sz="2000" spc="-5" dirty="0" smtClean="0">
              <a:cs typeface="Arial"/>
            </a:endParaRPr>
          </a:p>
          <a:p>
            <a:pPr>
              <a:buNone/>
            </a:pPr>
            <a:endParaRPr lang="en-US" sz="2000" b="1" u="sng" spc="-5" dirty="0" smtClean="0">
              <a:cs typeface="Arial"/>
            </a:endParaRPr>
          </a:p>
          <a:p>
            <a:pPr>
              <a:buNone/>
            </a:pPr>
            <a:endParaRPr lang="en-IN" sz="2000" spc="-5" dirty="0" smtClean="0">
              <a:cs typeface="Arial"/>
            </a:endParaRPr>
          </a:p>
          <a:p>
            <a:pPr>
              <a:buNone/>
            </a:pPr>
            <a:endParaRPr lang="en-US" sz="2000" spc="-5" dirty="0" smtClean="0">
              <a:cs typeface="Arial"/>
            </a:endParaRPr>
          </a:p>
          <a:p>
            <a:pPr>
              <a:buNone/>
            </a:pPr>
            <a:endParaRPr lang="en-US" sz="2000" dirty="0" smtClean="0">
              <a:cs typeface="Arial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925144"/>
          </a:xfrm>
        </p:spPr>
        <p:txBody>
          <a:bodyPr numCol="1">
            <a:normAutofit fontScale="70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dirty="0" smtClean="0"/>
              <a:t>The dataset  consists of  various Netflix series and movies available and their different features.</a:t>
            </a:r>
          </a:p>
          <a:p>
            <a:pPr algn="just">
              <a:lnSpc>
                <a:spcPct val="120000"/>
              </a:lnSpc>
              <a:buNone/>
            </a:pPr>
            <a:endParaRPr lang="en-IN" dirty="0" smtClean="0"/>
          </a:p>
          <a:p>
            <a:pPr algn="just">
              <a:lnSpc>
                <a:spcPct val="120000"/>
              </a:lnSpc>
              <a:buNone/>
            </a:pPr>
            <a:r>
              <a:rPr lang="en-IN" dirty="0" smtClean="0"/>
              <a:t>Task 1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dirty="0" smtClean="0"/>
              <a:t>     Try </a:t>
            </a:r>
            <a:r>
              <a:rPr lang="en-IN" dirty="0"/>
              <a:t>to find some more features through data </a:t>
            </a:r>
            <a:r>
              <a:rPr lang="en-IN" dirty="0" smtClean="0"/>
              <a:t>mining techniques </a:t>
            </a:r>
            <a:r>
              <a:rPr lang="en-IN" dirty="0"/>
              <a:t>and feature engineering to get better quality analysis</a:t>
            </a:r>
            <a:r>
              <a:rPr lang="en-IN" dirty="0" smtClean="0"/>
              <a:t>.</a:t>
            </a:r>
            <a:endParaRPr lang="en-US" dirty="0" smtClean="0"/>
          </a:p>
          <a:p>
            <a:pPr algn="just">
              <a:lnSpc>
                <a:spcPct val="120000"/>
              </a:lnSpc>
              <a:buNone/>
            </a:pPr>
            <a:endParaRPr lang="en-US" dirty="0"/>
          </a:p>
          <a:p>
            <a:pPr algn="just">
              <a:lnSpc>
                <a:spcPct val="120000"/>
              </a:lnSpc>
              <a:buNone/>
            </a:pPr>
            <a:r>
              <a:rPr lang="en-IN" dirty="0"/>
              <a:t>Task </a:t>
            </a:r>
            <a:r>
              <a:rPr lang="en-IN" dirty="0" smtClean="0"/>
              <a:t>2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dirty="0" smtClean="0"/>
              <a:t>     Using </a:t>
            </a:r>
            <a:r>
              <a:rPr lang="en-IN" dirty="0"/>
              <a:t>the clustering techniques, prepare clusters from </a:t>
            </a:r>
            <a:r>
              <a:rPr lang="en-IN" dirty="0" smtClean="0"/>
              <a:t>the data </a:t>
            </a:r>
            <a:r>
              <a:rPr lang="en-IN" dirty="0"/>
              <a:t>and </a:t>
            </a:r>
            <a:r>
              <a:rPr lang="en-IN" dirty="0" smtClean="0"/>
              <a:t>by finding </a:t>
            </a:r>
            <a:r>
              <a:rPr lang="en-IN" dirty="0"/>
              <a:t>the unique features from </a:t>
            </a:r>
            <a:r>
              <a:rPr lang="en-IN" dirty="0" smtClean="0"/>
              <a:t>those clusters, </a:t>
            </a:r>
            <a:r>
              <a:rPr lang="en-IN" dirty="0"/>
              <a:t>provide suggestions to Netflix on how they </a:t>
            </a:r>
            <a:r>
              <a:rPr lang="en-IN" dirty="0" smtClean="0"/>
              <a:t>can give </a:t>
            </a:r>
            <a:r>
              <a:rPr lang="en-IN" dirty="0"/>
              <a:t>better recommendations and improve their business and </a:t>
            </a:r>
            <a:r>
              <a:rPr lang="en-IN" dirty="0" smtClean="0"/>
              <a:t>app</a:t>
            </a:r>
            <a:r>
              <a:rPr lang="en-IN" dirty="0"/>
              <a:t>.</a:t>
            </a: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45224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5000" dirty="0" smtClean="0"/>
              <a:t>The dataset consists of listings of all the movies and TV shows available on Netflix, along with details such as - cast, directors, ratings, release year, duration, </a:t>
            </a:r>
            <a:r>
              <a:rPr lang="en-US" sz="5000" dirty="0" smtClean="0"/>
              <a:t>etc.</a:t>
            </a:r>
          </a:p>
          <a:p>
            <a:pPr>
              <a:buFont typeface="Wingdings" pitchFamily="2" charset="2"/>
              <a:buChar char="v"/>
            </a:pPr>
            <a:r>
              <a:rPr lang="en-US" sz="5000" spc="-10" dirty="0" smtClean="0">
                <a:cs typeface="Arial" panose="020B0604020202020204" pitchFamily="34" charset="0"/>
              </a:rPr>
              <a:t>The </a:t>
            </a:r>
            <a:r>
              <a:rPr lang="en-US" sz="5000" spc="-10" dirty="0" smtClean="0">
                <a:cs typeface="Arial" panose="020B0604020202020204" pitchFamily="34" charset="0"/>
              </a:rPr>
              <a:t>dataset consists of eleven </a:t>
            </a:r>
            <a:r>
              <a:rPr lang="en-US" sz="5000" spc="-10" dirty="0" smtClean="0">
                <a:cs typeface="Arial" panose="020B0604020202020204" pitchFamily="34" charset="0"/>
              </a:rPr>
              <a:t>object data type </a:t>
            </a:r>
            <a:r>
              <a:rPr lang="en-US" sz="5000" spc="-10" dirty="0" smtClean="0">
                <a:cs typeface="Arial" panose="020B0604020202020204" pitchFamily="34" charset="0"/>
              </a:rPr>
              <a:t>columns and </a:t>
            </a:r>
            <a:r>
              <a:rPr lang="en-US" sz="5000" spc="-10" dirty="0" smtClean="0">
                <a:cs typeface="Arial" panose="020B0604020202020204" pitchFamily="34" charset="0"/>
              </a:rPr>
              <a:t>one integer data type column</a:t>
            </a:r>
            <a:r>
              <a:rPr lang="en-US" sz="5000" spc="-10" dirty="0" smtClean="0"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914400" indent="-914400">
              <a:buNone/>
            </a:pPr>
            <a:r>
              <a:rPr lang="en-US" sz="4500" dirty="0" smtClean="0"/>
              <a:t>1)     </a:t>
            </a:r>
            <a:r>
              <a:rPr lang="en-US" sz="4500" dirty="0" err="1" smtClean="0"/>
              <a:t>show_id</a:t>
            </a:r>
            <a:r>
              <a:rPr lang="en-US" sz="4500" dirty="0" smtClean="0"/>
              <a:t> </a:t>
            </a:r>
            <a:r>
              <a:rPr lang="en-US" sz="4500" dirty="0" smtClean="0"/>
              <a:t>: Unique ID for every </a:t>
            </a:r>
            <a:r>
              <a:rPr lang="en-US" sz="4500" dirty="0" smtClean="0"/>
              <a:t>movie </a:t>
            </a:r>
            <a:r>
              <a:rPr lang="en-US" sz="4500" dirty="0" smtClean="0"/>
              <a:t>/ </a:t>
            </a:r>
            <a:r>
              <a:rPr lang="en-US" sz="4500" dirty="0" err="1" smtClean="0"/>
              <a:t>tv</a:t>
            </a:r>
            <a:r>
              <a:rPr lang="en-US" sz="4500" dirty="0" smtClean="0"/>
              <a:t> </a:t>
            </a:r>
            <a:r>
              <a:rPr lang="en-US" sz="4500" dirty="0" smtClean="0"/>
              <a:t>s</a:t>
            </a:r>
            <a:r>
              <a:rPr lang="en-US" sz="4500" dirty="0" smtClean="0"/>
              <a:t>how </a:t>
            </a:r>
            <a:endParaRPr lang="en-US" sz="4500" dirty="0" smtClean="0"/>
          </a:p>
          <a:p>
            <a:pPr marL="914400" indent="-914400">
              <a:buNone/>
            </a:pPr>
            <a:r>
              <a:rPr lang="en-US" sz="4500" dirty="0" smtClean="0"/>
              <a:t>2)     type </a:t>
            </a:r>
            <a:r>
              <a:rPr lang="en-US" sz="4500" dirty="0" smtClean="0"/>
              <a:t>: Identifier - A </a:t>
            </a:r>
            <a:r>
              <a:rPr lang="en-US" sz="4500" dirty="0" smtClean="0"/>
              <a:t>movie </a:t>
            </a:r>
            <a:r>
              <a:rPr lang="en-US" sz="4500" dirty="0" smtClean="0"/>
              <a:t>or </a:t>
            </a:r>
            <a:r>
              <a:rPr lang="en-US" sz="4500" dirty="0" err="1" smtClean="0"/>
              <a:t>tv</a:t>
            </a:r>
            <a:r>
              <a:rPr lang="en-US" sz="4500" dirty="0" smtClean="0"/>
              <a:t> show </a:t>
            </a:r>
            <a:endParaRPr lang="en-US" sz="4500" dirty="0" smtClean="0"/>
          </a:p>
          <a:p>
            <a:pPr marL="914400" indent="-914400">
              <a:buNone/>
            </a:pPr>
            <a:r>
              <a:rPr lang="en-US" sz="4500" dirty="0" smtClean="0"/>
              <a:t>3)     title </a:t>
            </a:r>
            <a:r>
              <a:rPr lang="en-US" sz="4500" dirty="0" smtClean="0"/>
              <a:t>: Title of the Movie / </a:t>
            </a:r>
            <a:r>
              <a:rPr lang="en-US" sz="4500" dirty="0" err="1" smtClean="0"/>
              <a:t>tv</a:t>
            </a:r>
            <a:r>
              <a:rPr lang="en-US" sz="4500" dirty="0" smtClean="0"/>
              <a:t> s</a:t>
            </a:r>
            <a:r>
              <a:rPr lang="en-US" sz="4500" dirty="0" smtClean="0"/>
              <a:t>how </a:t>
            </a:r>
            <a:endParaRPr lang="en-US" sz="4500" dirty="0" smtClean="0"/>
          </a:p>
          <a:p>
            <a:pPr marL="914400" indent="-914400">
              <a:buNone/>
            </a:pPr>
            <a:r>
              <a:rPr lang="en-US" sz="4500" dirty="0" smtClean="0"/>
              <a:t>4)     </a:t>
            </a:r>
            <a:r>
              <a:rPr lang="en-US" sz="4500" dirty="0" smtClean="0"/>
              <a:t>director </a:t>
            </a:r>
            <a:r>
              <a:rPr lang="en-US" sz="4500" dirty="0" smtClean="0"/>
              <a:t>: Director of the </a:t>
            </a:r>
            <a:r>
              <a:rPr lang="en-US" sz="4500" dirty="0" smtClean="0"/>
              <a:t>movie</a:t>
            </a:r>
            <a:endParaRPr lang="en-US" sz="4500" dirty="0" smtClean="0"/>
          </a:p>
          <a:p>
            <a:pPr marL="914400" indent="-914400">
              <a:buNone/>
            </a:pPr>
            <a:r>
              <a:rPr lang="en-US" sz="4500" dirty="0" smtClean="0"/>
              <a:t>5)     cast </a:t>
            </a:r>
            <a:r>
              <a:rPr lang="en-US" sz="4500" dirty="0" smtClean="0"/>
              <a:t>: Actors involved in the movie / show</a:t>
            </a:r>
          </a:p>
          <a:p>
            <a:pPr marL="914400" indent="-914400">
              <a:buNone/>
            </a:pPr>
            <a:r>
              <a:rPr lang="en-US" sz="4500" dirty="0" smtClean="0"/>
              <a:t>6)     </a:t>
            </a:r>
            <a:r>
              <a:rPr lang="en-US" sz="4500" dirty="0" smtClean="0"/>
              <a:t>country </a:t>
            </a:r>
            <a:r>
              <a:rPr lang="en-US" sz="4500" dirty="0" smtClean="0"/>
              <a:t>: Country where the movie / show was produced</a:t>
            </a:r>
          </a:p>
          <a:p>
            <a:pPr marL="914400" indent="-914400">
              <a:buNone/>
            </a:pPr>
            <a:r>
              <a:rPr lang="en-US" sz="4500" dirty="0" smtClean="0"/>
              <a:t>7)     </a:t>
            </a:r>
            <a:r>
              <a:rPr lang="en-US" sz="4500" dirty="0" err="1" smtClean="0"/>
              <a:t>date_added</a:t>
            </a:r>
            <a:r>
              <a:rPr lang="en-US" sz="4500" dirty="0" smtClean="0"/>
              <a:t> </a:t>
            </a:r>
            <a:r>
              <a:rPr lang="en-US" sz="4500" dirty="0" smtClean="0"/>
              <a:t>: Date it was added on Netflix </a:t>
            </a:r>
          </a:p>
          <a:p>
            <a:pPr marL="914400" indent="-914400">
              <a:buNone/>
            </a:pPr>
            <a:r>
              <a:rPr lang="en-US" sz="4500" dirty="0" smtClean="0"/>
              <a:t>8)     </a:t>
            </a:r>
            <a:r>
              <a:rPr lang="en-US" sz="4500" dirty="0" err="1" smtClean="0"/>
              <a:t>release_year</a:t>
            </a:r>
            <a:r>
              <a:rPr lang="en-US" sz="4500" dirty="0" smtClean="0"/>
              <a:t> </a:t>
            </a:r>
            <a:r>
              <a:rPr lang="en-US" sz="4500" dirty="0" smtClean="0"/>
              <a:t>: Actual </a:t>
            </a:r>
            <a:r>
              <a:rPr lang="en-US" sz="4500" dirty="0" smtClean="0"/>
              <a:t>r</a:t>
            </a:r>
            <a:r>
              <a:rPr lang="en-US" sz="4500" dirty="0" smtClean="0"/>
              <a:t>elease year </a:t>
            </a:r>
            <a:r>
              <a:rPr lang="en-US" sz="4500" dirty="0" smtClean="0"/>
              <a:t>of the movie / show</a:t>
            </a:r>
          </a:p>
          <a:p>
            <a:pPr marL="914400" indent="-914400">
              <a:buNone/>
            </a:pPr>
            <a:r>
              <a:rPr lang="en-US" sz="4500" dirty="0" smtClean="0"/>
              <a:t>9)     rating </a:t>
            </a:r>
            <a:r>
              <a:rPr lang="en-US" sz="4500" dirty="0" smtClean="0"/>
              <a:t>: TV </a:t>
            </a:r>
            <a:r>
              <a:rPr lang="en-US" sz="4500" dirty="0" smtClean="0"/>
              <a:t>rating </a:t>
            </a:r>
            <a:r>
              <a:rPr lang="en-US" sz="4500" dirty="0" smtClean="0"/>
              <a:t>of the movie / show </a:t>
            </a:r>
            <a:endParaRPr lang="en-US" sz="4500" dirty="0" smtClean="0"/>
          </a:p>
          <a:p>
            <a:pPr marL="914400" indent="-914400">
              <a:buNone/>
            </a:pPr>
            <a:r>
              <a:rPr lang="en-US" sz="4500" dirty="0" smtClean="0"/>
              <a:t>10)   duration </a:t>
            </a:r>
            <a:r>
              <a:rPr lang="en-US" sz="4500" dirty="0" smtClean="0"/>
              <a:t>: Total </a:t>
            </a:r>
            <a:r>
              <a:rPr lang="en-US" sz="4500" dirty="0" smtClean="0"/>
              <a:t>duration </a:t>
            </a:r>
            <a:r>
              <a:rPr lang="en-US" sz="4500" dirty="0" smtClean="0"/>
              <a:t>- in minutes or number of seasons </a:t>
            </a:r>
          </a:p>
          <a:p>
            <a:pPr marL="914400" indent="-914400">
              <a:buNone/>
            </a:pPr>
            <a:r>
              <a:rPr lang="en-US" sz="4500" dirty="0" smtClean="0"/>
              <a:t>11)   </a:t>
            </a:r>
            <a:r>
              <a:rPr lang="en-US" sz="4500" dirty="0" err="1" smtClean="0"/>
              <a:t>listed_in</a:t>
            </a:r>
            <a:r>
              <a:rPr lang="en-US" sz="4500" dirty="0" smtClean="0"/>
              <a:t> </a:t>
            </a:r>
            <a:r>
              <a:rPr lang="en-US" sz="4500" dirty="0" smtClean="0"/>
              <a:t>: </a:t>
            </a:r>
            <a:r>
              <a:rPr lang="en-US" sz="4500" dirty="0" smtClean="0"/>
              <a:t>Genres </a:t>
            </a:r>
            <a:endParaRPr lang="en-US" sz="4500" dirty="0" smtClean="0"/>
          </a:p>
          <a:p>
            <a:pPr marL="914400" indent="-914400">
              <a:buNone/>
            </a:pPr>
            <a:r>
              <a:rPr lang="en-US" sz="4500" dirty="0" smtClean="0"/>
              <a:t>12)   description</a:t>
            </a:r>
            <a:r>
              <a:rPr lang="en-US" sz="4500" dirty="0" smtClean="0"/>
              <a:t>: The </a:t>
            </a:r>
            <a:r>
              <a:rPr lang="en-US" sz="4500" dirty="0" smtClean="0"/>
              <a:t>summary </a:t>
            </a:r>
            <a:r>
              <a:rPr lang="en-US" sz="4500" dirty="0" smtClean="0"/>
              <a:t>description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256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There are  3 types of analysis:</a:t>
            </a:r>
          </a:p>
          <a:p>
            <a:pPr>
              <a:buNone/>
            </a:pPr>
            <a:endParaRPr lang="en-IN" sz="2200" dirty="0" smtClean="0"/>
          </a:p>
          <a:p>
            <a:pPr marL="514350" indent="-514350">
              <a:buAutoNum type="arabicPeriod"/>
            </a:pPr>
            <a:r>
              <a:rPr lang="en-IN" u="sng" dirty="0" smtClean="0"/>
              <a:t>Univariate Analysis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US" dirty="0" smtClean="0"/>
              <a:t>Univariate analysis explores each variable in a data set, separately</a:t>
            </a:r>
            <a:r>
              <a:rPr lang="en-US" dirty="0" smtClean="0"/>
              <a:t>.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u="sng" dirty="0" smtClean="0"/>
              <a:t>Bivariate Analysis</a:t>
            </a:r>
            <a:r>
              <a:rPr lang="en-IN" dirty="0" smtClean="0"/>
              <a:t> </a:t>
            </a:r>
            <a:r>
              <a:rPr lang="en-IN" dirty="0" smtClean="0"/>
              <a:t>:</a:t>
            </a:r>
            <a:r>
              <a:rPr lang="en-IN" dirty="0" smtClean="0"/>
              <a:t> </a:t>
            </a:r>
            <a:r>
              <a:rPr lang="en-US" dirty="0" smtClean="0"/>
              <a:t>Bivariate analysis is stated to be an analysis of any concurrent relation between two variables or attributes.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u="sng" dirty="0" smtClean="0"/>
              <a:t>Multivariate Analysis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US" dirty="0" smtClean="0"/>
              <a:t>Multivariate analysis </a:t>
            </a:r>
            <a:r>
              <a:rPr lang="en-US" dirty="0" smtClean="0"/>
              <a:t>involves </a:t>
            </a:r>
            <a:r>
              <a:rPr lang="en-US" dirty="0" smtClean="0"/>
              <a:t>evaluating multiple variables (more than two) to identify any possible association among them.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UNIVARIATE ANALYSIS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/>
              <a:t>     Type (Movies and TV shows)</a:t>
            </a:r>
            <a:endParaRPr lang="en-US" sz="3600" dirty="0"/>
          </a:p>
        </p:txBody>
      </p:sp>
      <p:pic>
        <p:nvPicPr>
          <p:cNvPr id="10" name="Picture 9" descr="Type - un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348880"/>
            <a:ext cx="5700254" cy="450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Top 10 directors</a:t>
            </a:r>
            <a:endParaRPr lang="en-US" sz="3600" dirty="0"/>
          </a:p>
        </p:txBody>
      </p:sp>
      <p:pic>
        <p:nvPicPr>
          <p:cNvPr id="5" name="Content Placeholder 4" descr="Director - U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31747"/>
            <a:ext cx="8229600" cy="406286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Top 10 genres (listed_in)</a:t>
            </a:r>
            <a:endParaRPr lang="en-US" sz="3600" dirty="0"/>
          </a:p>
        </p:txBody>
      </p:sp>
      <p:pic>
        <p:nvPicPr>
          <p:cNvPr id="4" name="Content Placeholder 3" descr="Listed_In - Genres - U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7853"/>
            <a:ext cx="8229600" cy="447065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1027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NETFLIX MOVIES AND TV SHOWS CLUSTERING</vt:lpstr>
      <vt:lpstr>CONTENT</vt:lpstr>
      <vt:lpstr>INTRODUCTION</vt:lpstr>
      <vt:lpstr>PROBLEM STATEMENT</vt:lpstr>
      <vt:lpstr>DATA DESCRIPTION</vt:lpstr>
      <vt:lpstr>DATA VISUALIZATION</vt:lpstr>
      <vt:lpstr>UNIVARIATE ANALYSIS</vt:lpstr>
      <vt:lpstr>Top 10 directors</vt:lpstr>
      <vt:lpstr>Top 10 genres (listed_in)</vt:lpstr>
      <vt:lpstr>BIVARIATE ANALYSIS</vt:lpstr>
      <vt:lpstr>Rating in each decade</vt:lpstr>
      <vt:lpstr>Slide 12</vt:lpstr>
      <vt:lpstr>Number of TV shows and movies per decade</vt:lpstr>
      <vt:lpstr>Slide 14</vt:lpstr>
      <vt:lpstr>MULTIVARIATE ANALYSIS</vt:lpstr>
      <vt:lpstr>HYPOTHESIS TESTING</vt:lpstr>
      <vt:lpstr>Slide 17</vt:lpstr>
      <vt:lpstr>FEATURE ENGINEERING</vt:lpstr>
      <vt:lpstr>ML IMPLEMENTATION – CLUSTERING </vt:lpstr>
      <vt:lpstr>K - MEANS</vt:lpstr>
      <vt:lpstr>Evaluation</vt:lpstr>
      <vt:lpstr>K – MEANS CLUSTERING GRAPHS</vt:lpstr>
      <vt:lpstr>HIERARCHICAL (AGGLOMERATIVE) CLUSTERING</vt:lpstr>
      <vt:lpstr>DENDOGRAM</vt:lpstr>
      <vt:lpstr>HIERARCHICAL (AGGLOMERATIVE) CLUSTERING GRAPHS</vt:lpstr>
      <vt:lpstr>RECOMMENDATION SYSTEM</vt:lpstr>
      <vt:lpstr>DEPLOYMENT</vt:lpstr>
      <vt:lpstr>Slide 28</vt:lpstr>
      <vt:lpstr>CONCLUSION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CLUSTERING</dc:title>
  <dc:creator>Sai Samhita</dc:creator>
  <cp:lastModifiedBy>Sai Samhita</cp:lastModifiedBy>
  <cp:revision>154</cp:revision>
  <dcterms:created xsi:type="dcterms:W3CDTF">2024-02-19T18:42:45Z</dcterms:created>
  <dcterms:modified xsi:type="dcterms:W3CDTF">2024-02-22T14:11:57Z</dcterms:modified>
</cp:coreProperties>
</file>