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2"/>
  </p:notesMasterIdLst>
  <p:sldIdLst>
    <p:sldId id="256" r:id="rId2"/>
    <p:sldId id="257" r:id="rId3"/>
    <p:sldId id="258" r:id="rId4"/>
    <p:sldId id="259" r:id="rId5"/>
    <p:sldId id="266" r:id="rId6"/>
    <p:sldId id="261" r:id="rId7"/>
    <p:sldId id="263" r:id="rId8"/>
    <p:sldId id="264" r:id="rId9"/>
    <p:sldId id="265" r:id="rId10"/>
    <p:sldId id="262"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orbel" panose="020B05030202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p:scale>
          <a:sx n="66" d="100"/>
          <a:sy n="66" d="100"/>
        </p:scale>
        <p:origin x="87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49326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752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576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072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22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1738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070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7797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211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66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073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2145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194831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80423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56267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064975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383213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520306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359768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2"/>
        </a:solidFill>
        <a:effectLst/>
      </p:bgPr>
    </p:bg>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51410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5948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3984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95085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3094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130141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9847697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210500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43098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54111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196089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9138225"/>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18" y="1"/>
            <a:ext cx="13220240" cy="6858000"/>
          </a:xfrm>
          <a:prstGeom prst="rect">
            <a:avLst/>
          </a:prstGeom>
          <a:effectLst>
            <a:reflection stA="61000" endPos="65000" dist="50800" dir="5400000" sy="-100000" algn="bl" rotWithShape="0"/>
          </a:effectLst>
        </p:spPr>
      </p:pic>
      <p:sp>
        <p:nvSpPr>
          <p:cNvPr id="6" name="Google Shape;190;p1"/>
          <p:cNvSpPr txBox="1">
            <a:spLocks noGrp="1"/>
          </p:cNvSpPr>
          <p:nvPr>
            <p:ph type="ctrTitle"/>
          </p:nvPr>
        </p:nvSpPr>
        <p:spPr>
          <a:xfrm>
            <a:off x="-81886" y="2129050"/>
            <a:ext cx="12355773" cy="3889611"/>
          </a:xfrm>
          <a:prstGeom prst="rect">
            <a:avLst/>
          </a:prstGeom>
          <a:noFill/>
          <a:ln>
            <a:noFill/>
          </a:ln>
        </p:spPr>
        <p:txBody>
          <a:bodyPr spcFirstLastPara="1" wrap="square" lIns="91425" tIns="45700" rIns="91425" bIns="45700" anchor="b" anchorCtr="0">
            <a:noAutofit/>
          </a:bodyPr>
          <a:lstStyle/>
          <a:p>
            <a:pPr lvl="0" algn="ctr">
              <a:spcBef>
                <a:spcPts val="0"/>
              </a:spcBef>
              <a:buClr>
                <a:schemeClr val="dk1"/>
              </a:buClr>
              <a:buSzPts val="5400"/>
            </a:pPr>
            <a:r>
              <a:rPr lang="en-US" sz="6000" b="1" dirty="0"/>
              <a:t>Data Visualization of Bird Strikes between 2000 – 2011</a:t>
            </a:r>
            <a:endParaRPr sz="115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spcBef>
                <a:spcPts val="0"/>
              </a:spcBef>
              <a:buSzPts val="1800"/>
            </a:pPr>
            <a:r>
              <a:rPr lang="en-US" sz="1800" dirty="0"/>
              <a:t>A bird strike is a collision between a bird and an aircraft, occurring during flight, take-off, or landing. This can also involve other wildlife like bats or ground animals. Bird strikes are common and pose significant risks to aircraft safety, potentially causing structural damage or engine failure. They are most frequent during take-off, climb, approach, and landing. </a:t>
            </a:r>
            <a:endParaRPr lang="en-US" sz="1800" dirty="0" smtClean="0"/>
          </a:p>
          <a:p>
            <a:pPr marL="0" lvl="0" indent="0">
              <a:spcBef>
                <a:spcPts val="0"/>
              </a:spcBef>
              <a:buSzPts val="1800"/>
            </a:pPr>
            <a:endParaRPr lang="en-US" sz="1800" dirty="0"/>
          </a:p>
          <a:p>
            <a:pPr marL="0" lvl="0" indent="0">
              <a:spcBef>
                <a:spcPts val="0"/>
              </a:spcBef>
              <a:buSzPts val="1800"/>
            </a:pPr>
            <a:r>
              <a:rPr lang="en-US" sz="1800" dirty="0" smtClean="0"/>
              <a:t>This </a:t>
            </a:r>
            <a:r>
              <a:rPr lang="en-US" sz="1800" dirty="0"/>
              <a:t>presentation visualizes FAA data on bird strikes from 2000-2011.</a:t>
            </a:r>
            <a:endParaRPr dirty="0"/>
          </a:p>
        </p:txBody>
      </p:sp>
      <p:sp>
        <p:nvSpPr>
          <p:cNvPr id="200" name="Google Shape;200;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smtClean="0"/>
              <a:t>Problem Statement</a:t>
            </a:r>
            <a:endParaRPr dirty="0"/>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9" name="Google Shape;219;p3"/>
          <p:cNvSpPr txBox="1"/>
          <p:nvPr/>
        </p:nvSpPr>
        <p:spPr>
          <a:xfrm>
            <a:off x="1443614" y="3019551"/>
            <a:ext cx="9349885" cy="1323399"/>
          </a:xfrm>
          <a:prstGeom prst="rect">
            <a:avLst/>
          </a:prstGeom>
          <a:noFill/>
          <a:ln>
            <a:noFill/>
          </a:ln>
        </p:spPr>
        <p:txBody>
          <a:bodyPr spcFirstLastPara="1" wrap="square" lIns="91425" tIns="45700" rIns="91425" bIns="45700" anchor="t" anchorCtr="0">
            <a:spAutoFit/>
          </a:bodyPr>
          <a:lstStyle/>
          <a:p>
            <a:pPr lvl="0"/>
            <a:r>
              <a:rPr lang="en-US" sz="1600" b="1" dirty="0">
                <a:solidFill>
                  <a:schemeClr val="tx1"/>
                </a:solidFill>
              </a:rPr>
              <a:t>The goal of this project is to </a:t>
            </a:r>
            <a:r>
              <a:rPr lang="en-US" sz="1600" b="1" dirty="0" smtClean="0">
                <a:solidFill>
                  <a:schemeClr val="tx1"/>
                </a:solidFill>
              </a:rPr>
              <a:t>analyze </a:t>
            </a:r>
            <a:r>
              <a:rPr lang="en-US" sz="1600" b="1" dirty="0">
                <a:solidFill>
                  <a:schemeClr val="tx1"/>
                </a:solidFill>
              </a:rPr>
              <a:t>the bird strike incidents happened between 2000-2011. To achieve the goal, we used a data set 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9" name="Google Shape;229;p4"/>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27" name="Google Shape;227;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2"/>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30" name="Google Shape;230;p4"/>
          <p:cNvSpPr txBox="1">
            <a:spLocks noGrp="1"/>
          </p:cNvSpPr>
          <p:nvPr>
            <p:ph type="body" idx="3"/>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342900" lvl="0" indent="-342900">
              <a:buFont typeface="Wingdings" panose="05000000000000000000" pitchFamily="2" charset="2"/>
              <a:buChar char="Ø"/>
            </a:pPr>
            <a:r>
              <a:rPr lang="en-US" dirty="0"/>
              <a:t>Total Bird Strikes </a:t>
            </a:r>
            <a:r>
              <a:rPr lang="en-US" dirty="0" smtClean="0"/>
              <a:t>Cases</a:t>
            </a:r>
          </a:p>
          <a:p>
            <a:pPr marL="342900" lvl="0" indent="-342900">
              <a:buFont typeface="Wingdings" panose="05000000000000000000" pitchFamily="2" charset="2"/>
              <a:buChar char="Ø"/>
            </a:pPr>
            <a:r>
              <a:rPr lang="en-US" dirty="0"/>
              <a:t>Total Cost in </a:t>
            </a:r>
            <a:r>
              <a:rPr lang="en-US" dirty="0" smtClean="0"/>
              <a:t>Repairing</a:t>
            </a:r>
          </a:p>
          <a:p>
            <a:pPr marL="342900" lvl="0" indent="-342900">
              <a:buFont typeface="Wingdings" panose="05000000000000000000" pitchFamily="2" charset="2"/>
              <a:buChar char="Ø"/>
            </a:pPr>
            <a:r>
              <a:rPr lang="en-US" dirty="0"/>
              <a:t>Total Number of People </a:t>
            </a:r>
            <a:r>
              <a:rPr lang="en-US" dirty="0" smtClean="0"/>
              <a:t>Injured</a:t>
            </a:r>
          </a:p>
          <a:p>
            <a:pPr marL="342900" lvl="0" indent="-342900">
              <a:buFont typeface="Wingdings" panose="05000000000000000000" pitchFamily="2" charset="2"/>
              <a:buChar char="Ø"/>
            </a:pPr>
            <a:r>
              <a:rPr lang="en-US" dirty="0"/>
              <a:t>Average Altitude of the airplanes in different phases at the time of strike</a:t>
            </a:r>
            <a:endParaRPr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2230"/>
            <a:ext cx="10392229" cy="856341"/>
          </a:xfrm>
        </p:spPr>
        <p:txBody>
          <a:bodyPr/>
          <a:lstStyle/>
          <a:p>
            <a:r>
              <a:rPr lang="en-US" dirty="0" smtClean="0"/>
              <a:t>Insights</a:t>
            </a:r>
            <a:endParaRPr lang="en-IN" dirty="0"/>
          </a:p>
        </p:txBody>
      </p:sp>
      <p:sp>
        <p:nvSpPr>
          <p:cNvPr id="3" name="Text Placeholder 2"/>
          <p:cNvSpPr>
            <a:spLocks noGrp="1"/>
          </p:cNvSpPr>
          <p:nvPr>
            <p:ph type="body" idx="1"/>
          </p:nvPr>
        </p:nvSpPr>
        <p:spPr>
          <a:xfrm>
            <a:off x="769257" y="1451428"/>
            <a:ext cx="11041741" cy="4904921"/>
          </a:xfrm>
        </p:spPr>
        <p:txBody>
          <a:bodyPr/>
          <a:lstStyle/>
          <a:p>
            <a:pPr marL="228600" indent="0"/>
            <a:r>
              <a:rPr lang="en-US" dirty="0"/>
              <a:t>● </a:t>
            </a:r>
            <a:r>
              <a:rPr lang="en-US" dirty="0" smtClean="0"/>
              <a:t>Visuals </a:t>
            </a:r>
            <a:r>
              <a:rPr lang="en-US" dirty="0"/>
              <a:t>Depicting the Number of Bird Strikes</a:t>
            </a:r>
          </a:p>
          <a:p>
            <a:r>
              <a:rPr lang="en-US" dirty="0"/>
              <a:t>● Yearly Analysis &amp; Bird Strikes in the </a:t>
            </a:r>
            <a:r>
              <a:rPr lang="en-US" dirty="0" smtClean="0"/>
              <a:t>US</a:t>
            </a:r>
            <a:endParaRPr lang="en-US" dirty="0"/>
          </a:p>
          <a:p>
            <a:r>
              <a:rPr lang="en-US" dirty="0"/>
              <a:t>● Top 10 US Airlines in terms of having encountered bird strikes</a:t>
            </a:r>
          </a:p>
          <a:p>
            <a:r>
              <a:rPr lang="en-US" dirty="0"/>
              <a:t>● Airports with most incidents of bird strikes – Top 50</a:t>
            </a:r>
          </a:p>
          <a:p>
            <a:r>
              <a:rPr lang="en-US" dirty="0"/>
              <a:t>● Yearly Cost Incurred due to Bird Strikes:</a:t>
            </a:r>
          </a:p>
          <a:p>
            <a:r>
              <a:rPr lang="en-US" dirty="0"/>
              <a:t>● When do most bird strikes occur?</a:t>
            </a:r>
          </a:p>
          <a:p>
            <a:r>
              <a:rPr lang="en-US" dirty="0"/>
              <a:t>● Altitude of </a:t>
            </a:r>
            <a:r>
              <a:rPr lang="en-US" dirty="0" smtClean="0"/>
              <a:t>airplanes </a:t>
            </a:r>
            <a:r>
              <a:rPr lang="en-US" dirty="0"/>
              <a:t>at the time of strike</a:t>
            </a:r>
          </a:p>
          <a:p>
            <a:r>
              <a:rPr lang="en-US" dirty="0"/>
              <a:t>● Phase of flight at the time of the strike.</a:t>
            </a:r>
          </a:p>
          <a:p>
            <a:r>
              <a:rPr lang="en-US" dirty="0"/>
              <a:t>● Average Altitude of the </a:t>
            </a:r>
            <a:r>
              <a:rPr lang="en-US" dirty="0" smtClean="0"/>
              <a:t>airplanes </a:t>
            </a:r>
            <a:r>
              <a:rPr lang="en-US" dirty="0"/>
              <a:t>in different phases at the time of strike</a:t>
            </a:r>
          </a:p>
          <a:p>
            <a:r>
              <a:rPr lang="en-US" dirty="0"/>
              <a:t>● Effect of Bird Strikes &amp; Impact on Flight</a:t>
            </a:r>
          </a:p>
          <a:p>
            <a:r>
              <a:rPr lang="en-US" dirty="0"/>
              <a:t>● Effect of Strike at Different Altitude</a:t>
            </a:r>
          </a:p>
          <a:p>
            <a:r>
              <a:rPr lang="en-US" dirty="0"/>
              <a:t>● Were Pilots Informed? &amp; Prior Warning and Effect of Strike Relation</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86927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188685" y="130553"/>
            <a:ext cx="9848507" cy="95773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a:t>
            </a:r>
            <a:endParaRPr dirty="0"/>
          </a:p>
        </p:txBody>
      </p:sp>
      <p:sp>
        <p:nvSpPr>
          <p:cNvPr id="252" name="Google Shape;252;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Picture 2"/>
          <p:cNvPicPr>
            <a:picLocks noChangeAspect="1"/>
          </p:cNvPicPr>
          <p:nvPr/>
        </p:nvPicPr>
        <p:blipFill>
          <a:blip r:embed="rId3"/>
          <a:stretch>
            <a:fillRect/>
          </a:stretch>
        </p:blipFill>
        <p:spPr>
          <a:xfrm>
            <a:off x="2008264" y="1270852"/>
            <a:ext cx="8145012" cy="5268060"/>
          </a:xfrm>
          <a:prstGeom prst="rect">
            <a:avLst/>
          </a:prstGeom>
        </p:spPr>
      </p:pic>
      <p:sp>
        <p:nvSpPr>
          <p:cNvPr id="4" name="TextBox 3"/>
          <p:cNvSpPr txBox="1"/>
          <p:nvPr/>
        </p:nvSpPr>
        <p:spPr>
          <a:xfrm>
            <a:off x="5896039" y="6538912"/>
            <a:ext cx="1070818" cy="307777"/>
          </a:xfrm>
          <a:prstGeom prst="rect">
            <a:avLst/>
          </a:prstGeom>
          <a:noFill/>
        </p:spPr>
        <p:txBody>
          <a:bodyPr wrap="square" rtlCol="0">
            <a:spAutoFit/>
          </a:bodyPr>
          <a:lstStyle/>
          <a:p>
            <a:r>
              <a:rPr lang="en-US" dirty="0" smtClean="0"/>
              <a:t>Page 1</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2" name="Google Shape;252;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4" name="TextBox 3"/>
          <p:cNvSpPr txBox="1"/>
          <p:nvPr/>
        </p:nvSpPr>
        <p:spPr>
          <a:xfrm>
            <a:off x="5867010" y="6473116"/>
            <a:ext cx="1070818" cy="307777"/>
          </a:xfrm>
          <a:prstGeom prst="rect">
            <a:avLst/>
          </a:prstGeom>
          <a:noFill/>
        </p:spPr>
        <p:txBody>
          <a:bodyPr wrap="square" rtlCol="0">
            <a:spAutoFit/>
          </a:bodyPr>
          <a:lstStyle/>
          <a:p>
            <a:r>
              <a:rPr lang="en-US" dirty="0" smtClean="0"/>
              <a:t>Page 2</a:t>
            </a:r>
            <a:endParaRPr lang="en-IN" dirty="0"/>
          </a:p>
        </p:txBody>
      </p:sp>
      <p:pic>
        <p:nvPicPr>
          <p:cNvPr id="5" name="Picture 4"/>
          <p:cNvPicPr>
            <a:picLocks noChangeAspect="1"/>
          </p:cNvPicPr>
          <p:nvPr/>
        </p:nvPicPr>
        <p:blipFill>
          <a:blip r:embed="rId3"/>
          <a:stretch>
            <a:fillRect/>
          </a:stretch>
        </p:blipFill>
        <p:spPr>
          <a:xfrm>
            <a:off x="1227379" y="261257"/>
            <a:ext cx="9614791" cy="6255814"/>
          </a:xfrm>
          <a:prstGeom prst="rect">
            <a:avLst/>
          </a:prstGeom>
        </p:spPr>
      </p:pic>
    </p:spTree>
    <p:extLst>
      <p:ext uri="{BB962C8B-B14F-4D97-AF65-F5344CB8AC3E}">
        <p14:creationId xmlns:p14="http://schemas.microsoft.com/office/powerpoint/2010/main" val="308812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2" name="Google Shape;252;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4" name="TextBox 3"/>
          <p:cNvSpPr txBox="1"/>
          <p:nvPr/>
        </p:nvSpPr>
        <p:spPr>
          <a:xfrm>
            <a:off x="5896039" y="6538912"/>
            <a:ext cx="1070818" cy="307777"/>
          </a:xfrm>
          <a:prstGeom prst="rect">
            <a:avLst/>
          </a:prstGeom>
          <a:noFill/>
        </p:spPr>
        <p:txBody>
          <a:bodyPr wrap="square" rtlCol="0">
            <a:spAutoFit/>
          </a:bodyPr>
          <a:lstStyle/>
          <a:p>
            <a:r>
              <a:rPr lang="en-US" dirty="0" smtClean="0"/>
              <a:t>Page 3</a:t>
            </a:r>
            <a:endParaRPr lang="en-IN" dirty="0"/>
          </a:p>
        </p:txBody>
      </p:sp>
      <p:pic>
        <p:nvPicPr>
          <p:cNvPr id="5" name="Picture 4"/>
          <p:cNvPicPr>
            <a:picLocks noChangeAspect="1"/>
          </p:cNvPicPr>
          <p:nvPr/>
        </p:nvPicPr>
        <p:blipFill>
          <a:blip r:embed="rId3"/>
          <a:stretch>
            <a:fillRect/>
          </a:stretch>
        </p:blipFill>
        <p:spPr>
          <a:xfrm>
            <a:off x="1388194" y="193652"/>
            <a:ext cx="9593943" cy="6162698"/>
          </a:xfrm>
          <a:prstGeom prst="rect">
            <a:avLst/>
          </a:prstGeom>
        </p:spPr>
      </p:pic>
    </p:spTree>
    <p:extLst>
      <p:ext uri="{BB962C8B-B14F-4D97-AF65-F5344CB8AC3E}">
        <p14:creationId xmlns:p14="http://schemas.microsoft.com/office/powerpoint/2010/main" val="45991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2" name="Google Shape;252;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4" name="TextBox 3"/>
          <p:cNvSpPr txBox="1"/>
          <p:nvPr/>
        </p:nvSpPr>
        <p:spPr>
          <a:xfrm>
            <a:off x="5896039" y="6538912"/>
            <a:ext cx="1070818" cy="307777"/>
          </a:xfrm>
          <a:prstGeom prst="rect">
            <a:avLst/>
          </a:prstGeom>
          <a:noFill/>
        </p:spPr>
        <p:txBody>
          <a:bodyPr wrap="square" rtlCol="0">
            <a:spAutoFit/>
          </a:bodyPr>
          <a:lstStyle/>
          <a:p>
            <a:r>
              <a:rPr lang="en-US" dirty="0" smtClean="0"/>
              <a:t>Page 4</a:t>
            </a:r>
            <a:endParaRPr lang="en-IN" dirty="0"/>
          </a:p>
        </p:txBody>
      </p:sp>
      <p:pic>
        <p:nvPicPr>
          <p:cNvPr id="2" name="Picture 1"/>
          <p:cNvPicPr>
            <a:picLocks noChangeAspect="1"/>
          </p:cNvPicPr>
          <p:nvPr/>
        </p:nvPicPr>
        <p:blipFill>
          <a:blip r:embed="rId3"/>
          <a:stretch>
            <a:fillRect/>
          </a:stretch>
        </p:blipFill>
        <p:spPr>
          <a:xfrm>
            <a:off x="1385323" y="149959"/>
            <a:ext cx="9596814" cy="6206391"/>
          </a:xfrm>
          <a:prstGeom prst="rect">
            <a:avLst/>
          </a:prstGeom>
        </p:spPr>
      </p:pic>
    </p:spTree>
    <p:extLst>
      <p:ext uri="{BB962C8B-B14F-4D97-AF65-F5344CB8AC3E}">
        <p14:creationId xmlns:p14="http://schemas.microsoft.com/office/powerpoint/2010/main" val="16220759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118</TotalTime>
  <Words>341</Words>
  <Application>Microsoft Office PowerPoint</Application>
  <PresentationFormat>Widescreen</PresentationFormat>
  <Paragraphs>45</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Wingdings</vt:lpstr>
      <vt:lpstr>Calibri</vt:lpstr>
      <vt:lpstr>Corbel</vt:lpstr>
      <vt:lpstr>Depth</vt:lpstr>
      <vt:lpstr>Data Visualization of Bird Strikes between 2000 – 2011</vt:lpstr>
      <vt:lpstr>Introduction</vt:lpstr>
      <vt:lpstr>Problem Statement</vt:lpstr>
      <vt:lpstr>Main KPIs</vt:lpstr>
      <vt:lpstr>Insights</vt:lpstr>
      <vt:lpstr>My Design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between 2000 – 2011</dc:title>
  <dc:creator>NAVEEN SRINIVASAN</dc:creator>
  <cp:lastModifiedBy>Microsoft account</cp:lastModifiedBy>
  <cp:revision>6</cp:revision>
  <dcterms:created xsi:type="dcterms:W3CDTF">2022-12-29T06:36:15Z</dcterms:created>
  <dcterms:modified xsi:type="dcterms:W3CDTF">2024-06-12T10:31:16Z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