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0"/>
  </p:notesMasterIdLst>
  <p:sldIdLst>
    <p:sldId id="256" r:id="rId2"/>
    <p:sldId id="257" r:id="rId3"/>
    <p:sldId id="258" r:id="rId4"/>
    <p:sldId id="259" r:id="rId5"/>
    <p:sldId id="266" r:id="rId6"/>
    <p:sldId id="261" r:id="rId7"/>
    <p:sldId id="263" r:id="rId8"/>
    <p:sldId id="262" r:id="rId9"/>
  </p:sldIdLst>
  <p:sldSz cx="12192000" cy="6858000"/>
  <p:notesSz cx="6858000" cy="9144000"/>
  <p:embeddedFontLst>
    <p:embeddedFont>
      <p:font typeface="Trebuchet MS" panose="020B0603020202020204" pitchFamily="34" charset="0"/>
      <p:regular r:id="rId11"/>
      <p:bold r:id="rId12"/>
      <p:italic r:id="rId13"/>
      <p:boldItalic r:id="rId14"/>
    </p:embeddedFont>
    <p:embeddedFont>
      <p:font typeface="Wingdings 3" panose="05040102010807070707" pitchFamily="18" charset="2"/>
      <p:regular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p:scale>
          <a:sx n="66" d="100"/>
          <a:sy n="66" d="100"/>
        </p:scale>
        <p:origin x="87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4932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52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76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072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22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3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7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66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17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28568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63061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57694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333231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333683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37411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66464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2172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20335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33962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727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675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53546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5952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72390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898885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86419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90584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687213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6" name="Google Shape;190;p1"/>
          <p:cNvSpPr txBox="1">
            <a:spLocks noGrp="1"/>
          </p:cNvSpPr>
          <p:nvPr>
            <p:ph type="ctrTitle"/>
          </p:nvPr>
        </p:nvSpPr>
        <p:spPr>
          <a:xfrm>
            <a:off x="-130629" y="2090057"/>
            <a:ext cx="11112745" cy="2259461"/>
          </a:xfrm>
          <a:prstGeom prst="rect">
            <a:avLst/>
          </a:prstGeom>
          <a:noFill/>
          <a:ln>
            <a:noFill/>
          </a:ln>
        </p:spPr>
        <p:txBody>
          <a:bodyPr spcFirstLastPara="1" wrap="square" lIns="91425" tIns="45700" rIns="91425" bIns="45700" anchor="b" anchorCtr="0">
            <a:noAutofit/>
          </a:bodyPr>
          <a:lstStyle/>
          <a:p>
            <a:pPr lvl="0" algn="ctr">
              <a:spcBef>
                <a:spcPts val="0"/>
              </a:spcBef>
              <a:buClr>
                <a:schemeClr val="dk1"/>
              </a:buClr>
              <a:buSzPts val="5400"/>
            </a:pPr>
            <a:r>
              <a:rPr lang="en-US" sz="6000" b="1" dirty="0" smtClean="0">
                <a:solidFill>
                  <a:schemeClr val="accent3">
                    <a:lumMod val="50000"/>
                  </a:schemeClr>
                </a:solidFill>
              </a:rPr>
              <a:t>Crop Production </a:t>
            </a:r>
            <a:r>
              <a:rPr lang="en-US" sz="6000" b="1" dirty="0">
                <a:solidFill>
                  <a:schemeClr val="accent3">
                    <a:lumMod val="50000"/>
                  </a:schemeClr>
                </a:solidFill>
              </a:rPr>
              <a:t>Analysis in India</a:t>
            </a:r>
            <a:endParaRPr sz="11500" b="1"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899886" y="2351315"/>
            <a:ext cx="10046789" cy="3738336"/>
          </a:xfrm>
          <a:prstGeom prst="rect">
            <a:avLst/>
          </a:prstGeom>
          <a:noFill/>
          <a:ln>
            <a:noFill/>
          </a:ln>
        </p:spPr>
        <p:txBody>
          <a:bodyPr spcFirstLastPara="1" wrap="square" lIns="91425" tIns="45700" rIns="91425" bIns="45700" anchor="t" anchorCtr="0">
            <a:normAutofit/>
          </a:bodyPr>
          <a:lstStyle/>
          <a:p>
            <a:pPr marL="0" lvl="0" indent="0">
              <a:spcBef>
                <a:spcPts val="0"/>
              </a:spcBef>
              <a:buSzPts val="1800"/>
            </a:pPr>
            <a:r>
              <a:rPr lang="en-US" sz="1800" dirty="0"/>
              <a:t>The agriculture business domain, a crucial part of the supply chain, is poised for significant evolution due to advancements in the Future Internet. This </a:t>
            </a:r>
            <a:r>
              <a:rPr lang="en-US" sz="1800" dirty="0" smtClean="0"/>
              <a:t>report introduces </a:t>
            </a:r>
            <a:r>
              <a:rPr lang="en-US" sz="1800" dirty="0"/>
              <a:t>a novel Business-to-Business collaboration platform tailored for the </a:t>
            </a:r>
            <a:r>
              <a:rPr lang="en-US" sz="1800" dirty="0" smtClean="0"/>
              <a:t>agro-food </a:t>
            </a:r>
            <a:r>
              <a:rPr lang="en-US" sz="1800" dirty="0"/>
              <a:t>sector, designed to enhance collaboration among various stakeholders effectively and flexibly. The dataset includes extensive information on crop production in India over several years, aiming to predict crop production and uncover key insights and metrics influencing it.</a:t>
            </a:r>
            <a:endParaRPr dirty="0"/>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t>Problem Statement</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9" name="Google Shape;219;p3"/>
          <p:cNvSpPr txBox="1"/>
          <p:nvPr/>
        </p:nvSpPr>
        <p:spPr>
          <a:xfrm>
            <a:off x="659843" y="2093978"/>
            <a:ext cx="9232176" cy="3785611"/>
          </a:xfrm>
          <a:prstGeom prst="rect">
            <a:avLst/>
          </a:prstGeom>
          <a:noFill/>
          <a:ln>
            <a:noFill/>
          </a:ln>
        </p:spPr>
        <p:txBody>
          <a:bodyPr spcFirstLastPara="1" wrap="square" lIns="91425" tIns="45700" rIns="91425" bIns="45700" anchor="t" anchorCtr="0">
            <a:spAutoFit/>
          </a:bodyPr>
          <a:lstStyle/>
          <a:p>
            <a:pPr lvl="0"/>
            <a:r>
              <a:rPr lang="en-US" sz="2400" dirty="0" smtClean="0">
                <a:solidFill>
                  <a:schemeClr val="tx1"/>
                </a:solidFill>
              </a:rPr>
              <a:t>The </a:t>
            </a:r>
            <a:r>
              <a:rPr lang="en-US" sz="2400" dirty="0">
                <a:solidFill>
                  <a:schemeClr val="tx1"/>
                </a:solidFill>
              </a:rPr>
              <a:t>goal of this project is to improve stakeholder collaboration and optimize crop production in the agriculture sector. To achieve this, we introduce a novel Business-to-Business collaboration platform for the </a:t>
            </a:r>
            <a:r>
              <a:rPr lang="en-US" sz="2400" dirty="0" smtClean="0">
                <a:solidFill>
                  <a:schemeClr val="tx1"/>
                </a:solidFill>
              </a:rPr>
              <a:t>agro-food </a:t>
            </a:r>
            <a:r>
              <a:rPr lang="en-US" sz="2400" dirty="0">
                <a:solidFill>
                  <a:schemeClr val="tx1"/>
                </a:solidFill>
              </a:rPr>
              <a:t>sector. We used an extensive dataset on crop production in India spanning several years. The objective is to apply data analysis and visualization techniques to predict crop yields and uncover key indicators and metrics influencing production. This project aims to use Business Intelligence tools such as Tableau or Power BI to gain valuable insights from the data.</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3"/>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342900" lvl="0" indent="-342900">
              <a:buFont typeface="Wingdings" panose="05000000000000000000" pitchFamily="2" charset="2"/>
              <a:buChar char="Ø"/>
            </a:pPr>
            <a:r>
              <a:rPr lang="en-US" dirty="0"/>
              <a:t>Total </a:t>
            </a:r>
            <a:r>
              <a:rPr lang="en-US" dirty="0" smtClean="0"/>
              <a:t>Area</a:t>
            </a:r>
          </a:p>
          <a:p>
            <a:pPr marL="342900" lvl="0" indent="-342900">
              <a:buFont typeface="Wingdings" panose="05000000000000000000" pitchFamily="2" charset="2"/>
              <a:buChar char="Ø"/>
            </a:pPr>
            <a:r>
              <a:rPr lang="en-US" dirty="0"/>
              <a:t>Total </a:t>
            </a:r>
            <a:r>
              <a:rPr lang="en-US" dirty="0" smtClean="0"/>
              <a:t>Production</a:t>
            </a:r>
          </a:p>
          <a:p>
            <a:pPr marL="342900" lvl="0" indent="-342900">
              <a:buFont typeface="Wingdings" panose="05000000000000000000" pitchFamily="2" charset="2"/>
              <a:buChar char="Ø"/>
            </a:pPr>
            <a:r>
              <a:rPr lang="en-US" dirty="0" smtClean="0"/>
              <a:t>Average Yield</a:t>
            </a:r>
          </a:p>
          <a:p>
            <a:pPr marL="342900" lvl="0" indent="-342900">
              <a:buFont typeface="Wingdings" panose="05000000000000000000" pitchFamily="2" charset="2"/>
              <a:buChar char="Ø"/>
            </a:pPr>
            <a:r>
              <a:rPr lang="en-US" dirty="0" smtClean="0"/>
              <a:t>Total Area</a:t>
            </a:r>
            <a:endParaRPr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2230"/>
            <a:ext cx="10392229" cy="856341"/>
          </a:xfrm>
        </p:spPr>
        <p:txBody>
          <a:bodyPr/>
          <a:lstStyle/>
          <a:p>
            <a:r>
              <a:rPr lang="en-US" dirty="0" smtClean="0"/>
              <a:t>Insights</a:t>
            </a:r>
            <a:endParaRPr lang="en-IN" dirty="0"/>
          </a:p>
        </p:txBody>
      </p:sp>
      <p:sp>
        <p:nvSpPr>
          <p:cNvPr id="3" name="Text Placeholder 2"/>
          <p:cNvSpPr>
            <a:spLocks noGrp="1"/>
          </p:cNvSpPr>
          <p:nvPr>
            <p:ph type="body" idx="1"/>
          </p:nvPr>
        </p:nvSpPr>
        <p:spPr>
          <a:xfrm>
            <a:off x="769257" y="1451428"/>
            <a:ext cx="11041741" cy="4904921"/>
          </a:xfrm>
        </p:spPr>
        <p:txBody>
          <a:bodyPr/>
          <a:lstStyle/>
          <a:p>
            <a:pPr marL="228600" indent="0"/>
            <a:r>
              <a:rPr lang="en-US" dirty="0"/>
              <a:t>● Production Trend</a:t>
            </a:r>
            <a:endParaRPr lang="en-US" dirty="0" smtClean="0"/>
          </a:p>
          <a:p>
            <a:pPr marL="228600" indent="0"/>
            <a:r>
              <a:rPr lang="en-US" dirty="0"/>
              <a:t>● </a:t>
            </a:r>
            <a:r>
              <a:rPr lang="en-US" dirty="0" smtClean="0"/>
              <a:t>Yield Trend</a:t>
            </a:r>
          </a:p>
          <a:p>
            <a:pPr marL="228600" indent="0"/>
            <a:r>
              <a:rPr lang="en-US" dirty="0"/>
              <a:t>● Crops With Best Yield </a:t>
            </a:r>
            <a:r>
              <a:rPr lang="en-US" dirty="0" smtClean="0"/>
              <a:t>Value</a:t>
            </a:r>
          </a:p>
          <a:p>
            <a:pPr marL="228600" indent="0"/>
            <a:r>
              <a:rPr lang="en-US" dirty="0"/>
              <a:t>● Most produced </a:t>
            </a:r>
            <a:r>
              <a:rPr lang="en-US" dirty="0" smtClean="0"/>
              <a:t>Crops</a:t>
            </a:r>
          </a:p>
          <a:p>
            <a:pPr marL="228600" indent="0"/>
            <a:r>
              <a:rPr lang="en-US" dirty="0"/>
              <a:t>● Production by season of a crop</a:t>
            </a:r>
            <a:endParaRPr lang="en-US" dirty="0" smtClean="0"/>
          </a:p>
          <a:p>
            <a:pPr marL="228600" indent="0"/>
            <a:r>
              <a:rPr lang="en-US" dirty="0"/>
              <a:t>● States with Most </a:t>
            </a:r>
            <a:r>
              <a:rPr lang="en-US" dirty="0" smtClean="0"/>
              <a:t>Production</a:t>
            </a:r>
          </a:p>
          <a:p>
            <a:pPr marL="228600" indent="0"/>
            <a:r>
              <a:rPr lang="en-US" dirty="0"/>
              <a:t>● Top 5 Crops by Area for </a:t>
            </a:r>
            <a:r>
              <a:rPr lang="en-US" dirty="0" smtClean="0"/>
              <a:t>Production</a:t>
            </a:r>
          </a:p>
          <a:p>
            <a:pPr marL="228600" indent="0"/>
            <a:r>
              <a:rPr lang="en-US" dirty="0"/>
              <a:t>● Area </a:t>
            </a:r>
            <a:r>
              <a:rPr lang="en-US" dirty="0" err="1"/>
              <a:t>vs</a:t>
            </a:r>
            <a:r>
              <a:rPr lang="en-US" dirty="0"/>
              <a:t> Production base by </a:t>
            </a:r>
            <a:r>
              <a:rPr lang="en-US" dirty="0" smtClean="0"/>
              <a:t>Season</a:t>
            </a:r>
          </a:p>
          <a:p>
            <a:pPr marL="228600" indent="0"/>
            <a:r>
              <a:rPr lang="en-US" dirty="0"/>
              <a:t>● Sum of Area and Sum of Production by </a:t>
            </a:r>
            <a:r>
              <a:rPr lang="en-US" dirty="0" err="1"/>
              <a:t>State_Name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86927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88685" y="130553"/>
            <a:ext cx="9848507" cy="95773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4" name="TextBox 3"/>
          <p:cNvSpPr txBox="1"/>
          <p:nvPr/>
        </p:nvSpPr>
        <p:spPr>
          <a:xfrm>
            <a:off x="5896039" y="6538912"/>
            <a:ext cx="1070818" cy="307777"/>
          </a:xfrm>
          <a:prstGeom prst="rect">
            <a:avLst/>
          </a:prstGeom>
          <a:noFill/>
        </p:spPr>
        <p:txBody>
          <a:bodyPr wrap="square" rtlCol="0">
            <a:spAutoFit/>
          </a:bodyPr>
          <a:lstStyle/>
          <a:p>
            <a:r>
              <a:rPr lang="en-US" dirty="0" smtClean="0"/>
              <a:t>Page 1</a:t>
            </a:r>
            <a:endParaRPr lang="en-IN" dirty="0"/>
          </a:p>
        </p:txBody>
      </p:sp>
      <p:pic>
        <p:nvPicPr>
          <p:cNvPr id="5" name="Picture 4"/>
          <p:cNvPicPr>
            <a:picLocks noChangeAspect="1"/>
          </p:cNvPicPr>
          <p:nvPr/>
        </p:nvPicPr>
        <p:blipFill>
          <a:blip r:embed="rId3"/>
          <a:stretch>
            <a:fillRect/>
          </a:stretch>
        </p:blipFill>
        <p:spPr>
          <a:xfrm>
            <a:off x="1971191" y="1088288"/>
            <a:ext cx="8210810" cy="54506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 name="TextBox 3"/>
          <p:cNvSpPr txBox="1"/>
          <p:nvPr/>
        </p:nvSpPr>
        <p:spPr>
          <a:xfrm>
            <a:off x="5867010" y="6473116"/>
            <a:ext cx="1070818" cy="307777"/>
          </a:xfrm>
          <a:prstGeom prst="rect">
            <a:avLst/>
          </a:prstGeom>
          <a:noFill/>
        </p:spPr>
        <p:txBody>
          <a:bodyPr wrap="square" rtlCol="0">
            <a:spAutoFit/>
          </a:bodyPr>
          <a:lstStyle/>
          <a:p>
            <a:r>
              <a:rPr lang="en-US" dirty="0" smtClean="0"/>
              <a:t>Page 2</a:t>
            </a:r>
            <a:endParaRPr lang="en-IN" dirty="0"/>
          </a:p>
        </p:txBody>
      </p:sp>
      <p:pic>
        <p:nvPicPr>
          <p:cNvPr id="6" name="Picture 5"/>
          <p:cNvPicPr>
            <a:picLocks noChangeAspect="1"/>
          </p:cNvPicPr>
          <p:nvPr/>
        </p:nvPicPr>
        <p:blipFill>
          <a:blip r:embed="rId3"/>
          <a:stretch>
            <a:fillRect/>
          </a:stretch>
        </p:blipFill>
        <p:spPr>
          <a:xfrm>
            <a:off x="1396138" y="333830"/>
            <a:ext cx="9144895" cy="6022520"/>
          </a:xfrm>
          <a:prstGeom prst="rect">
            <a:avLst/>
          </a:prstGeom>
        </p:spPr>
      </p:pic>
    </p:spTree>
    <p:extLst>
      <p:ext uri="{BB962C8B-B14F-4D97-AF65-F5344CB8AC3E}">
        <p14:creationId xmlns:p14="http://schemas.microsoft.com/office/powerpoint/2010/main" val="308812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374</TotalTime>
  <Words>265</Words>
  <Application>Microsoft Office PowerPoint</Application>
  <PresentationFormat>Widescreen</PresentationFormat>
  <Paragraphs>36</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Wingdings</vt:lpstr>
      <vt:lpstr>Trebuchet MS</vt:lpstr>
      <vt:lpstr>Wingdings 3</vt:lpstr>
      <vt:lpstr>Calibri</vt:lpstr>
      <vt:lpstr>Facet</vt:lpstr>
      <vt:lpstr>Crop Production Analysis in India</vt:lpstr>
      <vt:lpstr>Introduction</vt:lpstr>
      <vt:lpstr>Problem Statement</vt:lpstr>
      <vt:lpstr>Main KPIs</vt:lpstr>
      <vt:lpstr>Insights</vt:lpstr>
      <vt:lpstr>My Design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NAVEEN SRINIVASAN</dc:creator>
  <cp:lastModifiedBy>Microsoft account</cp:lastModifiedBy>
  <cp:revision>15</cp:revision>
  <dcterms:created xsi:type="dcterms:W3CDTF">2022-12-29T06:36:15Z</dcterms:created>
  <dcterms:modified xsi:type="dcterms:W3CDTF">2024-06-12T14:48:05Z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