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332" r:id="rId3"/>
    <p:sldId id="329" r:id="rId4"/>
    <p:sldId id="257" r:id="rId5"/>
    <p:sldId id="258" r:id="rId6"/>
    <p:sldId id="331" r:id="rId7"/>
    <p:sldId id="266" r:id="rId8"/>
    <p:sldId id="259" r:id="rId9"/>
    <p:sldId id="302" r:id="rId10"/>
    <p:sldId id="303" r:id="rId11"/>
    <p:sldId id="265" r:id="rId12"/>
    <p:sldId id="267" r:id="rId13"/>
    <p:sldId id="268" r:id="rId14"/>
    <p:sldId id="269" r:id="rId15"/>
    <p:sldId id="270" r:id="rId16"/>
    <p:sldId id="275" r:id="rId17"/>
    <p:sldId id="276" r:id="rId18"/>
    <p:sldId id="277" r:id="rId19"/>
    <p:sldId id="330" r:id="rId20"/>
    <p:sldId id="278" r:id="rId21"/>
    <p:sldId id="279" r:id="rId22"/>
    <p:sldId id="280" r:id="rId23"/>
    <p:sldId id="281" r:id="rId24"/>
    <p:sldId id="283" r:id="rId25"/>
    <p:sldId id="282" r:id="rId26"/>
    <p:sldId id="315" r:id="rId27"/>
    <p:sldId id="316" r:id="rId28"/>
    <p:sldId id="304" r:id="rId29"/>
    <p:sldId id="325" r:id="rId30"/>
    <p:sldId id="326" r:id="rId31"/>
    <p:sldId id="318" r:id="rId32"/>
    <p:sldId id="319" r:id="rId33"/>
    <p:sldId id="320" r:id="rId34"/>
    <p:sldId id="322" r:id="rId35"/>
    <p:sldId id="323" r:id="rId36"/>
    <p:sldId id="324" r:id="rId37"/>
    <p:sldId id="328" r:id="rId38"/>
    <p:sldId id="286" r:id="rId39"/>
    <p:sldId id="287" r:id="rId40"/>
    <p:sldId id="321" r:id="rId41"/>
    <p:sldId id="295" r:id="rId42"/>
    <p:sldId id="296" r:id="rId43"/>
    <p:sldId id="297" r:id="rId44"/>
    <p:sldId id="298" r:id="rId45"/>
    <p:sldId id="299" r:id="rId46"/>
    <p:sldId id="317" r:id="rId47"/>
    <p:sldId id="305" r:id="rId48"/>
    <p:sldId id="306" r:id="rId49"/>
    <p:sldId id="307" r:id="rId50"/>
    <p:sldId id="308" r:id="rId51"/>
    <p:sldId id="313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7B83C-328D-8C49-B416-D48EA150227E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CFB50-42D6-B240-B801-3F9B7FDC6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58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7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2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4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6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0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2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5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5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7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993E-8B04-D34A-A80B-A9F863813F6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F456-E084-1F4B-8E06-1F2E610ED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odahale.com/you-cant-sacrifice-partition-toleranc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thingsdistributed.com/2008/12/eventually_consistent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bmsmusings.blogspot.com/2010/04/problems-with-cap-and-yahoos-littl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cap-twelve-years-later-how-the-rules-have-change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538" y="1208757"/>
            <a:ext cx="7772400" cy="1470025"/>
          </a:xfrm>
        </p:spPr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tx1"/>
                </a:solidFill>
              </a:rPr>
              <a:t>P.Krishna</a:t>
            </a:r>
            <a:r>
              <a:rPr lang="en-IN" dirty="0">
                <a:solidFill>
                  <a:schemeClr val="tx1"/>
                </a:solidFill>
              </a:rPr>
              <a:t> Reddy</a:t>
            </a:r>
          </a:p>
          <a:p>
            <a:r>
              <a:rPr lang="en-IN" dirty="0">
                <a:solidFill>
                  <a:schemeClr val="tx1"/>
                </a:solidFill>
              </a:rPr>
              <a:t>IIIT Hyderabad</a:t>
            </a:r>
          </a:p>
        </p:txBody>
      </p:sp>
    </p:spTree>
    <p:extLst>
      <p:ext uri="{BB962C8B-B14F-4D97-AF65-F5344CB8AC3E}">
        <p14:creationId xmlns:p14="http://schemas.microsoft.com/office/powerpoint/2010/main" val="264298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5836"/>
          </a:xfrm>
        </p:spPr>
        <p:txBody>
          <a:bodyPr/>
          <a:lstStyle/>
          <a:p>
            <a:r>
              <a:rPr lang="en-US" dirty="0"/>
              <a:t>A simple 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0947" y="2219161"/>
            <a:ext cx="667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Hotel Booking</a:t>
            </a:r>
            <a:r>
              <a:rPr lang="en-US" sz="2800" dirty="0"/>
              <a:t>: are we double-booking the same room?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423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3328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52" y="4523617"/>
            <a:ext cx="75704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4" y="4380474"/>
            <a:ext cx="794175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9475" y="4487113"/>
            <a:ext cx="1096211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9452" y="4483515"/>
            <a:ext cx="1197810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2900948" y="4781837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5486400" y="4852739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390317" y="4655402"/>
            <a:ext cx="534737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6858001" y="4667023"/>
            <a:ext cx="612274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94509" y="4963490"/>
            <a:ext cx="180473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3983789" y="425751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82" y="3484272"/>
            <a:ext cx="1196473" cy="896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090" y="3627417"/>
            <a:ext cx="1196473" cy="8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7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47252"/>
            <a:ext cx="5224379" cy="1782012"/>
          </a:xfrm>
        </p:spPr>
        <p:txBody>
          <a:bodyPr>
            <a:normAutofit/>
          </a:bodyPr>
          <a:lstStyle/>
          <a:p>
            <a:r>
              <a:rPr lang="en-US" dirty="0"/>
              <a:t>2002: Proven by research conducted by Nancy Lynch and Seth Gilbert at MIT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741" y="1737893"/>
            <a:ext cx="2369101" cy="4401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543" y="3844482"/>
            <a:ext cx="5685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Gilbert, Seth, and Nancy Lynch. "Brewer's conjecture and  the feasibility of consistent, available, partition-tolerant web services." ACM SIGACT News 33.2 (2002): 51-59.</a:t>
            </a:r>
          </a:p>
        </p:txBody>
      </p:sp>
    </p:spTree>
    <p:extLst>
      <p:ext uri="{BB962C8B-B14F-4D97-AF65-F5344CB8AC3E}">
        <p14:creationId xmlns:p14="http://schemas.microsoft.com/office/powerpoint/2010/main" val="382764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/>
              <a:t>A simple proof using two nodes: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930315" y="2673684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1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/>
              <a:t>A simple proof using two nodes: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930315" y="2673684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18895" y="4318002"/>
            <a:ext cx="688474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56633" y="4919580"/>
            <a:ext cx="681789" cy="57484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28085" y="2511410"/>
            <a:ext cx="280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Not Consistent!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2211" y="6114352"/>
            <a:ext cx="36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Respond to client</a:t>
            </a:r>
          </a:p>
        </p:txBody>
      </p:sp>
    </p:spTree>
    <p:extLst>
      <p:ext uri="{BB962C8B-B14F-4D97-AF65-F5344CB8AC3E}">
        <p14:creationId xmlns:p14="http://schemas.microsoft.com/office/powerpoint/2010/main" val="47801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/>
              <a:t>A simple proof using two nodes: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930315" y="2673684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18895" y="4318002"/>
            <a:ext cx="688474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8085" y="2511410"/>
            <a:ext cx="280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Not Available!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452" y="4144210"/>
            <a:ext cx="703833" cy="6944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2211" y="6114352"/>
            <a:ext cx="36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Wait to be updated</a:t>
            </a:r>
          </a:p>
        </p:txBody>
      </p:sp>
    </p:spTree>
    <p:extLst>
      <p:ext uri="{BB962C8B-B14F-4D97-AF65-F5344CB8AC3E}">
        <p14:creationId xmlns:p14="http://schemas.microsoft.com/office/powerpoint/2010/main" val="17333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/>
              <a:t>A simple proof using two nodes: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18895" y="4318002"/>
            <a:ext cx="688474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8084" y="2511412"/>
            <a:ext cx="2815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Not Partition Tolerant!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2211" y="6114352"/>
            <a:ext cx="36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gets updated from B</a:t>
            </a:r>
          </a:p>
        </p:txBody>
      </p:sp>
      <p:sp>
        <p:nvSpPr>
          <p:cNvPr id="14" name="5-Point Star 13"/>
          <p:cNvSpPr/>
          <p:nvPr/>
        </p:nvSpPr>
        <p:spPr>
          <a:xfrm>
            <a:off x="1370264" y="4737767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807369" y="3556000"/>
            <a:ext cx="2045369" cy="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/>
          <p:cNvSpPr/>
          <p:nvPr/>
        </p:nvSpPr>
        <p:spPr>
          <a:xfrm>
            <a:off x="3513222" y="271378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40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future of databases is </a:t>
            </a:r>
            <a:r>
              <a:rPr lang="en-US" b="1" dirty="0"/>
              <a:t>distributed</a:t>
            </a:r>
            <a:r>
              <a:rPr lang="en-US" dirty="0"/>
              <a:t> (Big Data Trend, etc.)</a:t>
            </a:r>
          </a:p>
          <a:p>
            <a:r>
              <a:rPr lang="en-US" dirty="0"/>
              <a:t>CAP theorem describes the </a:t>
            </a:r>
            <a:r>
              <a:rPr lang="en-US" b="1" dirty="0"/>
              <a:t>trade-offs </a:t>
            </a:r>
            <a:r>
              <a:rPr lang="en-US" dirty="0"/>
              <a:t>involved in distributed systems</a:t>
            </a:r>
          </a:p>
          <a:p>
            <a:r>
              <a:rPr lang="en-US" dirty="0"/>
              <a:t>A proper understanding of CAP theorem is essential to </a:t>
            </a:r>
            <a:r>
              <a:rPr lang="en-US" b="1" dirty="0"/>
              <a:t>making decisions </a:t>
            </a:r>
            <a:r>
              <a:rPr lang="en-US" dirty="0"/>
              <a:t>about the future of distributed database </a:t>
            </a:r>
            <a:r>
              <a:rPr lang="en-US" b="1" dirty="0"/>
              <a:t>design</a:t>
            </a:r>
          </a:p>
          <a:p>
            <a:r>
              <a:rPr lang="en-US" dirty="0"/>
              <a:t>Misunderstanding can lead to </a:t>
            </a:r>
            <a:r>
              <a:rPr lang="en-US" b="1" dirty="0"/>
              <a:t>erroneous or inappropriate</a:t>
            </a:r>
            <a:r>
              <a:rPr lang="en-US" dirty="0"/>
              <a:t> design choices</a:t>
            </a:r>
          </a:p>
        </p:txBody>
      </p:sp>
    </p:spTree>
    <p:extLst>
      <p:ext uri="{BB962C8B-B14F-4D97-AF65-F5344CB8AC3E}">
        <p14:creationId xmlns:p14="http://schemas.microsoft.com/office/powerpoint/2010/main" val="240902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4" y="274638"/>
            <a:ext cx="868947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for Relational Database to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Relational Database is built on the principle of </a:t>
            </a:r>
            <a:r>
              <a:rPr lang="en-US" b="1" dirty="0"/>
              <a:t>ACID</a:t>
            </a:r>
            <a:r>
              <a:rPr lang="en-US" dirty="0"/>
              <a:t> (Atomicity, Consistency, Isolation, Durability)</a:t>
            </a:r>
          </a:p>
          <a:p>
            <a:r>
              <a:rPr lang="en-US" dirty="0"/>
              <a:t>It implies that a truly distributed relational database should have </a:t>
            </a:r>
            <a:r>
              <a:rPr lang="en-US" b="1" dirty="0"/>
              <a:t>availability, consistency and partition tolerance</a:t>
            </a:r>
            <a:r>
              <a:rPr lang="en-US" dirty="0"/>
              <a:t>.</a:t>
            </a:r>
          </a:p>
          <a:p>
            <a:r>
              <a:rPr lang="en-US" dirty="0"/>
              <a:t>Which unfortunately is </a:t>
            </a:r>
            <a:r>
              <a:rPr lang="en-US" b="1" dirty="0"/>
              <a:t>impossible</a:t>
            </a: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874906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58" y="114219"/>
            <a:ext cx="8529052" cy="955257"/>
          </a:xfrm>
        </p:spPr>
        <p:txBody>
          <a:bodyPr>
            <a:normAutofit/>
          </a:bodyPr>
          <a:lstStyle/>
          <a:p>
            <a:r>
              <a:rPr lang="en-US" dirty="0"/>
              <a:t>Revisit CAP Theorem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34385" y="2260950"/>
            <a:ext cx="3916958" cy="3261308"/>
            <a:chOff x="1657674" y="1417639"/>
            <a:chExt cx="5748420" cy="5012571"/>
          </a:xfrm>
        </p:grpSpPr>
        <p:sp>
          <p:nvSpPr>
            <p:cNvPr id="4" name="Oval 3"/>
            <p:cNvSpPr/>
            <p:nvPr/>
          </p:nvSpPr>
          <p:spPr>
            <a:xfrm>
              <a:off x="1657674" y="1417639"/>
              <a:ext cx="3141579" cy="3154362"/>
            </a:xfrm>
            <a:prstGeom prst="ellipse">
              <a:avLst/>
            </a:prstGeom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C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069338" y="1417639"/>
              <a:ext cx="3336756" cy="3154362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847464" y="3088105"/>
              <a:ext cx="3395578" cy="334210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P</a:t>
              </a:r>
            </a:p>
          </p:txBody>
        </p:sp>
        <p:sp>
          <p:nvSpPr>
            <p:cNvPr id="7" name="Multiply 6"/>
            <p:cNvSpPr/>
            <p:nvPr/>
          </p:nvSpPr>
          <p:spPr>
            <a:xfrm>
              <a:off x="4197684" y="2954421"/>
              <a:ext cx="507990" cy="1002632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1158" y="949158"/>
            <a:ext cx="489284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800" dirty="0"/>
              <a:t>Of the following three guarantees potentially offered a by distributed systems: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Consistency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Availability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Partition tolerance</a:t>
            </a:r>
          </a:p>
          <a:p>
            <a:pPr lvl="1"/>
            <a:endParaRPr lang="en-US" sz="1200" dirty="0"/>
          </a:p>
          <a:p>
            <a:pPr marL="285750" indent="-285750">
              <a:buFontTx/>
              <a:buChar char="•"/>
            </a:pPr>
            <a:r>
              <a:rPr lang="en-US" sz="2800" dirty="0"/>
              <a:t>Pick two</a:t>
            </a:r>
          </a:p>
          <a:p>
            <a:endParaRPr lang="en-US" sz="1200" dirty="0"/>
          </a:p>
          <a:p>
            <a:pPr marL="285750" indent="-285750">
              <a:buFontTx/>
              <a:buChar char="•"/>
            </a:pPr>
            <a:r>
              <a:rPr lang="en-US" sz="2800" dirty="0"/>
              <a:t>This suggests there are three kinds of distributed systems: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CP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AP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CA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1000" y="5522260"/>
            <a:ext cx="2406316" cy="655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000000"/>
                </a:solidFill>
              </a:rPr>
              <a:t>Any problems?</a:t>
            </a:r>
          </a:p>
        </p:txBody>
      </p:sp>
    </p:spTree>
    <p:extLst>
      <p:ext uri="{BB962C8B-B14F-4D97-AF65-F5344CB8AC3E}">
        <p14:creationId xmlns:p14="http://schemas.microsoft.com/office/powerpoint/2010/main" val="37890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AP Theorem• Eric Brewer">
            <a:extLst>
              <a:ext uri="{FF2B5EF4-FFF2-40B4-BE49-F238E27FC236}">
                <a16:creationId xmlns:a16="http://schemas.microsoft.com/office/drawing/2014/main" id="{B3B29827-3D46-4BEC-91B4-2161EDD19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7" y="443813"/>
            <a:ext cx="7172103" cy="537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63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974AEA9-1F48-469C-9956-CDB7CE8E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1308295"/>
            <a:ext cx="8398412" cy="5103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D4EB3F-FB2F-4B97-A6C0-9540125E7BBF}"/>
              </a:ext>
            </a:extLst>
          </p:cNvPr>
          <p:cNvSpPr txBox="1"/>
          <p:nvPr/>
        </p:nvSpPr>
        <p:spPr>
          <a:xfrm>
            <a:off x="2046849" y="446650"/>
            <a:ext cx="505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Network Partitioning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2982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popular misconception: 2 out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58" y="1600202"/>
            <a:ext cx="5491747" cy="4525963"/>
          </a:xfrm>
        </p:spPr>
        <p:txBody>
          <a:bodyPr/>
          <a:lstStyle/>
          <a:p>
            <a:r>
              <a:rPr lang="en-US" dirty="0"/>
              <a:t>How about CA?</a:t>
            </a:r>
          </a:p>
          <a:p>
            <a:r>
              <a:rPr lang="en-US" dirty="0"/>
              <a:t>Can a distributed system (with unreliable network) really be not tolerant of partitions?</a:t>
            </a:r>
          </a:p>
        </p:txBody>
      </p:sp>
      <p:sp>
        <p:nvSpPr>
          <p:cNvPr id="5" name="Oval 4"/>
          <p:cNvSpPr/>
          <p:nvPr/>
        </p:nvSpPr>
        <p:spPr>
          <a:xfrm>
            <a:off x="5016571" y="1966847"/>
            <a:ext cx="2140664" cy="2052309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6659872" y="1966847"/>
            <a:ext cx="2273657" cy="2052309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8970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witnesses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2"/>
            <a:ext cx="7978275" cy="4525963"/>
          </a:xfrm>
        </p:spPr>
        <p:txBody>
          <a:bodyPr>
            <a:normAutofit/>
          </a:bodyPr>
          <a:lstStyle/>
          <a:p>
            <a:r>
              <a:rPr lang="en-US" dirty="0"/>
              <a:t>Coda Hale, Yammer software engineer:</a:t>
            </a:r>
          </a:p>
          <a:p>
            <a:pPr lvl="1"/>
            <a:r>
              <a:rPr lang="en-US" dirty="0"/>
              <a:t>“Of the CAP theorem’s Consistency, Availability, and Partition Tolerance, </a:t>
            </a:r>
            <a:r>
              <a:rPr lang="en-US" b="1" dirty="0"/>
              <a:t>Partition Tolerance is mandatory in distributed systems</a:t>
            </a:r>
            <a:r>
              <a:rPr lang="en-US" dirty="0"/>
              <a:t>. You cannot not choose it.”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1" y="6126163"/>
            <a:ext cx="6442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http://codahale.com/you-cant-sacrifice-partition-tolerance/</a:t>
            </a:r>
            <a:r>
              <a:rPr lang="en-US" sz="20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64" y="3695045"/>
            <a:ext cx="1836510" cy="231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98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witnesses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Werner </a:t>
            </a:r>
            <a:r>
              <a:rPr lang="en-US" dirty="0" err="1"/>
              <a:t>Vogels</a:t>
            </a:r>
            <a:r>
              <a:rPr lang="en-US" dirty="0"/>
              <a:t>, Amazon CTO</a:t>
            </a:r>
          </a:p>
          <a:p>
            <a:pPr lvl="1"/>
            <a:r>
              <a:rPr lang="en-US" dirty="0"/>
              <a:t>“An important observation is that in larger distributed-scale systems, network partitions are a given; therefore, </a:t>
            </a:r>
            <a:r>
              <a:rPr lang="en-US" b="1" dirty="0"/>
              <a:t>consistency and availability cannot be achieved at the same time</a:t>
            </a:r>
            <a:r>
              <a:rPr lang="en-US" dirty="0"/>
              <a:t>.”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380" y="4107531"/>
            <a:ext cx="230114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780" y="6318281"/>
            <a:ext cx="884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http://www.allthingsdistributed.com/2008/12/eventually_consistent.html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6192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witnesses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Daneil</a:t>
            </a:r>
            <a:r>
              <a:rPr lang="en-US" dirty="0"/>
              <a:t> </a:t>
            </a:r>
            <a:r>
              <a:rPr lang="en-US" dirty="0" err="1"/>
              <a:t>Abadi</a:t>
            </a:r>
            <a:r>
              <a:rPr lang="en-US" dirty="0"/>
              <a:t>, Co-founder of </a:t>
            </a:r>
            <a:r>
              <a:rPr lang="en-US" dirty="0" err="1"/>
              <a:t>Hadapt</a:t>
            </a:r>
            <a:endParaRPr lang="en-US" dirty="0"/>
          </a:p>
          <a:p>
            <a:pPr lvl="1"/>
            <a:r>
              <a:rPr lang="en-US" dirty="0"/>
              <a:t>So in reality, there are only two types of systems ... I.e., if there is a partition, </a:t>
            </a:r>
            <a:r>
              <a:rPr lang="en-US" b="1" dirty="0"/>
              <a:t>does the system give up availability or consistency?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2" y="6134548"/>
            <a:ext cx="923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http://dbmsmusings.blogspot.com/2010/04/problems-with-cap-and-yahoos-little.html</a:t>
            </a:r>
            <a:r>
              <a:rPr lang="en-US" sz="20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052" y="3709742"/>
            <a:ext cx="1703805" cy="24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92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 12 year later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680" y="2126166"/>
            <a:ext cx="2071437" cy="2978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780" y="1417639"/>
            <a:ext cx="5999747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800" dirty="0"/>
              <a:t>Prof. Eric Brewer: father of CAP theorem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“The “2 of 3” formulation was always </a:t>
            </a:r>
            <a:r>
              <a:rPr lang="en-US" sz="2800" b="1" dirty="0"/>
              <a:t>misleading</a:t>
            </a:r>
            <a:r>
              <a:rPr lang="en-US" sz="2800" dirty="0"/>
              <a:t> because it tended to oversimplify the tensions among properties. ...</a:t>
            </a:r>
          </a:p>
          <a:p>
            <a:pPr marL="742950" lvl="1" indent="-285750">
              <a:buFontTx/>
              <a:buChar char="•"/>
            </a:pPr>
            <a:r>
              <a:rPr lang="en-US" sz="2800" b="1" dirty="0"/>
              <a:t>CAP prohibits only a tiny part of the design space</a:t>
            </a:r>
            <a:r>
              <a:rPr lang="en-US" sz="2800" dirty="0"/>
              <a:t>: </a:t>
            </a:r>
            <a:r>
              <a:rPr lang="en-US" sz="2800" i="1" dirty="0"/>
              <a:t>perfect availability and consistency in the presence of partitions</a:t>
            </a:r>
            <a:r>
              <a:rPr lang="en-US" sz="2800" dirty="0"/>
              <a:t>, which are rare.”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779" y="6249731"/>
            <a:ext cx="8934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http://www.infoq.com/articles/cap-twelve-years-later-how-the-rules-have-changed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145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58" y="114219"/>
            <a:ext cx="8529052" cy="955257"/>
          </a:xfrm>
        </p:spPr>
        <p:txBody>
          <a:bodyPr>
            <a:normAutofit/>
          </a:bodyPr>
          <a:lstStyle/>
          <a:p>
            <a:r>
              <a:rPr lang="en-US" dirty="0"/>
              <a:t>Consistency or Availability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16570" y="1940113"/>
            <a:ext cx="3916958" cy="3261308"/>
            <a:chOff x="1657674" y="1417639"/>
            <a:chExt cx="5748420" cy="5012571"/>
          </a:xfrm>
        </p:grpSpPr>
        <p:sp>
          <p:nvSpPr>
            <p:cNvPr id="4" name="Oval 3"/>
            <p:cNvSpPr/>
            <p:nvPr/>
          </p:nvSpPr>
          <p:spPr>
            <a:xfrm>
              <a:off x="1657674" y="1417639"/>
              <a:ext cx="3141579" cy="3154362"/>
            </a:xfrm>
            <a:prstGeom prst="ellipse">
              <a:avLst/>
            </a:prstGeom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C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069338" y="1417639"/>
              <a:ext cx="3336756" cy="3154362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847464" y="3088105"/>
              <a:ext cx="3395578" cy="334210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P</a:t>
              </a:r>
            </a:p>
          </p:txBody>
        </p:sp>
        <p:sp>
          <p:nvSpPr>
            <p:cNvPr id="7" name="Multiply 6"/>
            <p:cNvSpPr/>
            <p:nvPr/>
          </p:nvSpPr>
          <p:spPr>
            <a:xfrm>
              <a:off x="4197684" y="2954421"/>
              <a:ext cx="507990" cy="1002632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1158" y="949158"/>
            <a:ext cx="4892842" cy="5816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800" dirty="0"/>
              <a:t>Consistency and Availability is not “binary” decision</a:t>
            </a:r>
          </a:p>
          <a:p>
            <a:pPr lvl="1"/>
            <a:endParaRPr lang="en-US" sz="1200" dirty="0"/>
          </a:p>
          <a:p>
            <a:pPr marL="285750" indent="-285750">
              <a:buFontTx/>
              <a:buChar char="•"/>
            </a:pPr>
            <a:r>
              <a:rPr lang="en-US" sz="2800" dirty="0"/>
              <a:t>AP systems relax consistency in favor of availability – but are not inconsistent</a:t>
            </a:r>
          </a:p>
          <a:p>
            <a:endParaRPr lang="en-US" sz="1200" dirty="0"/>
          </a:p>
          <a:p>
            <a:pPr marL="285750" indent="-285750">
              <a:buFontTx/>
              <a:buChar char="•"/>
            </a:pPr>
            <a:r>
              <a:rPr lang="en-US" sz="2800" dirty="0"/>
              <a:t>CP systems sacrifice availability for consistency- but are not unavailable</a:t>
            </a:r>
          </a:p>
          <a:p>
            <a:endParaRPr lang="en-US" sz="1200" dirty="0"/>
          </a:p>
          <a:p>
            <a:pPr marL="285750" indent="-285750">
              <a:buFontTx/>
              <a:buChar char="•"/>
            </a:pPr>
            <a:r>
              <a:rPr lang="en-US" sz="2800" dirty="0"/>
              <a:t>This suggests both AP and CP systems can offer a degree of consistency, and availability, as well as partition tolerance</a:t>
            </a:r>
          </a:p>
        </p:txBody>
      </p:sp>
    </p:spTree>
    <p:extLst>
      <p:ext uri="{BB962C8B-B14F-4D97-AF65-F5344CB8AC3E}">
        <p14:creationId xmlns:p14="http://schemas.microsoft.com/office/powerpoint/2010/main" val="4280783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AP: Best Effort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Web Caching</a:t>
            </a:r>
          </a:p>
          <a:p>
            <a:pPr lvl="1"/>
            <a:r>
              <a:rPr lang="en-US" dirty="0"/>
              <a:t>DNS</a:t>
            </a:r>
          </a:p>
          <a:p>
            <a:r>
              <a:rPr lang="en-US" dirty="0"/>
              <a:t>Trait:</a:t>
            </a:r>
          </a:p>
          <a:p>
            <a:pPr lvl="1"/>
            <a:r>
              <a:rPr lang="en-US" dirty="0"/>
              <a:t>Optimistic</a:t>
            </a:r>
          </a:p>
          <a:p>
            <a:pPr lvl="1"/>
            <a:r>
              <a:rPr lang="en-US" dirty="0"/>
              <a:t>Expiration/Time-to-live</a:t>
            </a:r>
          </a:p>
          <a:p>
            <a:pPr lvl="1"/>
            <a:r>
              <a:rPr lang="en-US" dirty="0"/>
              <a:t>Conflict resolution</a:t>
            </a:r>
          </a:p>
        </p:txBody>
      </p:sp>
    </p:spTree>
    <p:extLst>
      <p:ext uri="{BB962C8B-B14F-4D97-AF65-F5344CB8AC3E}">
        <p14:creationId xmlns:p14="http://schemas.microsoft.com/office/powerpoint/2010/main" val="228596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CP: Best Effort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Majority protocols</a:t>
            </a:r>
          </a:p>
          <a:p>
            <a:pPr lvl="1"/>
            <a:r>
              <a:rPr lang="en-US" dirty="0"/>
              <a:t>Distributed Locking (Google Chubby Lock service)</a:t>
            </a:r>
          </a:p>
          <a:p>
            <a:r>
              <a:rPr lang="en-US" dirty="0"/>
              <a:t>Trait:</a:t>
            </a:r>
          </a:p>
          <a:p>
            <a:pPr lvl="1"/>
            <a:r>
              <a:rPr lang="en-US" dirty="0"/>
              <a:t>Pessimistic locking</a:t>
            </a:r>
          </a:p>
          <a:p>
            <a:pPr lvl="1"/>
            <a:r>
              <a:rPr lang="en-US" dirty="0"/>
              <a:t>Make minority partition unavailable</a:t>
            </a:r>
          </a:p>
        </p:txBody>
      </p:sp>
    </p:spTree>
    <p:extLst>
      <p:ext uri="{BB962C8B-B14F-4D97-AF65-F5344CB8AC3E}">
        <p14:creationId xmlns:p14="http://schemas.microsoft.com/office/powerpoint/2010/main" val="3755374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Strong Consistency</a:t>
            </a:r>
          </a:p>
          <a:p>
            <a:pPr lvl="1"/>
            <a:r>
              <a:rPr lang="en-US" dirty="0"/>
              <a:t>After the update completes, </a:t>
            </a:r>
            <a:r>
              <a:rPr lang="en-US" b="1" dirty="0"/>
              <a:t>any subsequent access</a:t>
            </a:r>
            <a:r>
              <a:rPr lang="en-US" dirty="0"/>
              <a:t> will return the </a:t>
            </a:r>
            <a:r>
              <a:rPr lang="en-US" b="1" dirty="0"/>
              <a:t>same</a:t>
            </a:r>
            <a:r>
              <a:rPr lang="en-US" dirty="0"/>
              <a:t> updated value.</a:t>
            </a:r>
          </a:p>
          <a:p>
            <a:r>
              <a:rPr lang="en-US" dirty="0"/>
              <a:t>Weak Consistency</a:t>
            </a:r>
          </a:p>
          <a:p>
            <a:pPr lvl="1"/>
            <a:r>
              <a:rPr lang="en-US" dirty="0"/>
              <a:t>It is </a:t>
            </a:r>
            <a:r>
              <a:rPr lang="en-US" b="1" dirty="0"/>
              <a:t>not guaranteed </a:t>
            </a:r>
            <a:r>
              <a:rPr lang="en-US" dirty="0"/>
              <a:t>that subsequent accesses will return the updated value.</a:t>
            </a:r>
          </a:p>
          <a:p>
            <a:r>
              <a:rPr lang="en-US" b="1" dirty="0"/>
              <a:t>Eventual Consistency</a:t>
            </a:r>
          </a:p>
          <a:p>
            <a:pPr lvl="1"/>
            <a:r>
              <a:rPr lang="en-US" dirty="0"/>
              <a:t>Specific form of weak consistency</a:t>
            </a:r>
          </a:p>
          <a:p>
            <a:pPr lvl="1"/>
            <a:r>
              <a:rPr lang="en-US" dirty="0"/>
              <a:t>It is guaranteed that if </a:t>
            </a:r>
            <a:r>
              <a:rPr lang="en-US" b="1" dirty="0"/>
              <a:t>no new updates </a:t>
            </a:r>
            <a:r>
              <a:rPr lang="en-US" dirty="0"/>
              <a:t>are made to object, </a:t>
            </a:r>
            <a:r>
              <a:rPr lang="en-US" b="1" dirty="0"/>
              <a:t>eventually</a:t>
            </a:r>
            <a:r>
              <a:rPr lang="en-US" dirty="0"/>
              <a:t> all accesses will return the last updated value (e.g., </a:t>
            </a:r>
            <a:r>
              <a:rPr lang="en-US" i="1" dirty="0"/>
              <a:t>propagate updates to replicas in a lazy fashion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6998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/>
          </a:bodyPr>
          <a:lstStyle/>
          <a:p>
            <a:r>
              <a:rPr lang="en-US" dirty="0"/>
              <a:t>Causal consistency</a:t>
            </a:r>
          </a:p>
          <a:p>
            <a:pPr lvl="1"/>
            <a:r>
              <a:rPr lang="en-US" dirty="0"/>
              <a:t>Processes that have causal relationship will see consistent data</a:t>
            </a:r>
          </a:p>
          <a:p>
            <a:r>
              <a:rPr lang="en-US" dirty="0"/>
              <a:t>Read-your-write consistency</a:t>
            </a:r>
          </a:p>
          <a:p>
            <a:pPr lvl="1"/>
            <a:r>
              <a:rPr lang="en-US" dirty="0"/>
              <a:t>A process always accesses the data item after it’s update operation and never sees an older value</a:t>
            </a:r>
          </a:p>
          <a:p>
            <a:r>
              <a:rPr lang="en-US" dirty="0"/>
              <a:t>Session consistency</a:t>
            </a:r>
          </a:p>
          <a:p>
            <a:pPr lvl="1"/>
            <a:r>
              <a:rPr lang="en-US" dirty="0"/>
              <a:t>As long as session exists, system guarantees read-your-write consistency</a:t>
            </a:r>
          </a:p>
          <a:p>
            <a:pPr lvl="1"/>
            <a:r>
              <a:rPr lang="en-US" dirty="0"/>
              <a:t>Guarantees do not overlap sessions</a:t>
            </a:r>
          </a:p>
        </p:txBody>
      </p:sp>
    </p:spTree>
    <p:extLst>
      <p:ext uri="{BB962C8B-B14F-4D97-AF65-F5344CB8AC3E}">
        <p14:creationId xmlns:p14="http://schemas.microsoft.com/office/powerpoint/2010/main" val="7470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33ED52-CDD3-42F6-9BA6-CBB803E54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39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Monotonic read consistency</a:t>
            </a:r>
          </a:p>
          <a:p>
            <a:pPr lvl="1"/>
            <a:r>
              <a:rPr lang="en-US" dirty="0"/>
              <a:t>If a process has seen a particular value of data item, any subsequent processes will never return any previous values</a:t>
            </a:r>
          </a:p>
          <a:p>
            <a:r>
              <a:rPr lang="en-US" dirty="0"/>
              <a:t>Monotonic write consistency</a:t>
            </a:r>
          </a:p>
          <a:p>
            <a:pPr lvl="1"/>
            <a:r>
              <a:rPr lang="en-US" dirty="0"/>
              <a:t>The system guarantees to serialize the writes by the </a:t>
            </a:r>
            <a:r>
              <a:rPr lang="en-US" i="1" dirty="0"/>
              <a:t>same</a:t>
            </a:r>
            <a:r>
              <a:rPr lang="en-US" dirty="0"/>
              <a:t> process </a:t>
            </a:r>
          </a:p>
          <a:p>
            <a:r>
              <a:rPr lang="en-US" dirty="0"/>
              <a:t>In practice </a:t>
            </a:r>
          </a:p>
          <a:p>
            <a:pPr lvl="1"/>
            <a:r>
              <a:rPr lang="en-US" dirty="0"/>
              <a:t>A number of these properties can be combined</a:t>
            </a:r>
          </a:p>
          <a:p>
            <a:pPr lvl="1"/>
            <a:r>
              <a:rPr lang="en-US" dirty="0"/>
              <a:t>Monotonic reads and read-your-writes are most desirable</a:t>
            </a:r>
          </a:p>
        </p:txBody>
      </p:sp>
    </p:spTree>
    <p:extLst>
      <p:ext uri="{BB962C8B-B14F-4D97-AF65-F5344CB8AC3E}">
        <p14:creationId xmlns:p14="http://schemas.microsoft.com/office/powerpoint/2010/main" val="4266707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Facebook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finds an interesting story and shares with Alice by posting on her Facebook wall</a:t>
            </a:r>
          </a:p>
          <a:p>
            <a:r>
              <a:rPr lang="en-US" dirty="0"/>
              <a:t>Bob asks Alice to check it out</a:t>
            </a:r>
          </a:p>
          <a:p>
            <a:r>
              <a:rPr lang="en-US" dirty="0"/>
              <a:t>Alice logs in her account, checks her Facebook wall but finds: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Nothing is there!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25" y="5072141"/>
            <a:ext cx="2417519" cy="1468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72" y="4684300"/>
            <a:ext cx="1952400" cy="195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502" y="4889075"/>
            <a:ext cx="1560652" cy="15606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140744" y="5775877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269" y="5798454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89596" y="4852547"/>
            <a:ext cx="50555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5943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Facebook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tells Alice to wait a bit and check out later</a:t>
            </a:r>
          </a:p>
          <a:p>
            <a:r>
              <a:rPr lang="en-US" dirty="0"/>
              <a:t>Alice waits for a minute or so and checks back: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She finds the story Bob shared with her!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5072141"/>
            <a:ext cx="2417519" cy="1468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00" y="4684300"/>
            <a:ext cx="1952400" cy="195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327" y="4884343"/>
            <a:ext cx="1560652" cy="15606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874719" y="5775877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269" y="5798454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408" y="4566206"/>
            <a:ext cx="1105993" cy="10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74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Facebook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Reason: it is possible because Facebook uses an </a:t>
            </a:r>
            <a:r>
              <a:rPr lang="en-US" b="1" dirty="0"/>
              <a:t>eventual consistent model</a:t>
            </a:r>
          </a:p>
          <a:p>
            <a:r>
              <a:rPr lang="en-US" dirty="0"/>
              <a:t>Why Facebook chooses eventual consistent model over the strong consistent one?</a:t>
            </a:r>
          </a:p>
          <a:p>
            <a:pPr lvl="1"/>
            <a:r>
              <a:rPr lang="en-US" dirty="0"/>
              <a:t>Facebook has more than 1 billion active users</a:t>
            </a:r>
          </a:p>
          <a:p>
            <a:pPr lvl="1"/>
            <a:r>
              <a:rPr lang="en-US" dirty="0"/>
              <a:t>It is non-trivial to efficiently and reliably store the huge amount of data generated at any given time</a:t>
            </a:r>
          </a:p>
          <a:p>
            <a:pPr lvl="1"/>
            <a:r>
              <a:rPr lang="en-US" dirty="0"/>
              <a:t>Eventual consistent model offers the option to </a:t>
            </a:r>
            <a:r>
              <a:rPr lang="en-US" b="1" dirty="0"/>
              <a:t>reduce the load and improve availability </a:t>
            </a:r>
          </a:p>
        </p:txBody>
      </p:sp>
    </p:spTree>
    <p:extLst>
      <p:ext uri="{BB962C8B-B14F-4D97-AF65-F5344CB8AC3E}">
        <p14:creationId xmlns:p14="http://schemas.microsoft.com/office/powerpoint/2010/main" val="215054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</a:t>
            </a:r>
            <a:r>
              <a:rPr lang="en-US" dirty="0" err="1"/>
              <a:t>Dropbox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Dropbox</a:t>
            </a:r>
            <a:r>
              <a:rPr lang="en-US" dirty="0"/>
              <a:t> enabled immediate consistency via synchronization in many cases.</a:t>
            </a:r>
          </a:p>
          <a:p>
            <a:r>
              <a:rPr lang="en-US" dirty="0"/>
              <a:t>However, what happens in case of a network partition?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299" y="3959820"/>
            <a:ext cx="2348508" cy="2348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04" y="3959822"/>
            <a:ext cx="2793913" cy="25670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198" y="4164640"/>
            <a:ext cx="1605227" cy="160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28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</a:t>
            </a:r>
            <a:r>
              <a:rPr lang="en-US" dirty="0" err="1"/>
              <a:t>Dropbox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do a simple experiment here:</a:t>
            </a:r>
          </a:p>
          <a:p>
            <a:pPr lvl="1"/>
            <a:r>
              <a:rPr lang="en-US" dirty="0"/>
              <a:t>Open a file in your drop box</a:t>
            </a:r>
          </a:p>
          <a:p>
            <a:pPr lvl="1"/>
            <a:r>
              <a:rPr lang="en-US" dirty="0"/>
              <a:t>Disable your network connection (e.g., </a:t>
            </a:r>
            <a:r>
              <a:rPr lang="en-US" dirty="0" err="1"/>
              <a:t>WiFi</a:t>
            </a:r>
            <a:r>
              <a:rPr lang="en-US" dirty="0"/>
              <a:t>, 4G) </a:t>
            </a:r>
          </a:p>
          <a:p>
            <a:pPr lvl="1"/>
            <a:r>
              <a:rPr lang="en-US" dirty="0"/>
              <a:t>Try to edit the file in the drop box: can you do that?</a:t>
            </a:r>
          </a:p>
          <a:p>
            <a:pPr lvl="1"/>
            <a:r>
              <a:rPr lang="en-US" dirty="0"/>
              <a:t>Re-enable your network connection: what happens to your </a:t>
            </a:r>
            <a:r>
              <a:rPr lang="en-US" dirty="0" err="1"/>
              <a:t>dropbox</a:t>
            </a:r>
            <a:r>
              <a:rPr lang="en-US" dirty="0"/>
              <a:t> folder?</a:t>
            </a:r>
          </a:p>
        </p:txBody>
      </p:sp>
    </p:spTree>
    <p:extLst>
      <p:ext uri="{BB962C8B-B14F-4D97-AF65-F5344CB8AC3E}">
        <p14:creationId xmlns:p14="http://schemas.microsoft.com/office/powerpoint/2010/main" val="2499862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</a:t>
            </a:r>
            <a:r>
              <a:rPr lang="en-US" dirty="0" err="1"/>
              <a:t>Dropbox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Dropbox</a:t>
            </a:r>
            <a:r>
              <a:rPr lang="en-US" dirty="0"/>
              <a:t> embraces eventual consistency:</a:t>
            </a:r>
          </a:p>
          <a:p>
            <a:pPr lvl="1"/>
            <a:r>
              <a:rPr lang="en-US" dirty="0"/>
              <a:t>Immediate consistency is impossible in case of a network partition</a:t>
            </a:r>
          </a:p>
          <a:p>
            <a:pPr lvl="1"/>
            <a:r>
              <a:rPr lang="en-US" dirty="0"/>
              <a:t>Users will feel bad if their word documents freeze each time they hit </a:t>
            </a:r>
            <a:r>
              <a:rPr lang="en-US" dirty="0" err="1"/>
              <a:t>Ctrl+S</a:t>
            </a:r>
            <a:r>
              <a:rPr lang="en-US" dirty="0"/>
              <a:t> , simply due to the large latency to update all devices across WAN </a:t>
            </a:r>
          </a:p>
          <a:p>
            <a:pPr lvl="1"/>
            <a:r>
              <a:rPr lang="en-US" dirty="0" err="1"/>
              <a:t>Dropbox</a:t>
            </a:r>
            <a:r>
              <a:rPr lang="en-US" dirty="0"/>
              <a:t> is oriented to </a:t>
            </a:r>
            <a:r>
              <a:rPr lang="en-US" b="1" dirty="0"/>
              <a:t>personal syncing</a:t>
            </a:r>
            <a:r>
              <a:rPr lang="en-US" dirty="0"/>
              <a:t>, not on collaboration, so it is not a real limitation.</a:t>
            </a:r>
          </a:p>
        </p:txBody>
      </p:sp>
    </p:spTree>
    <p:extLst>
      <p:ext uri="{BB962C8B-B14F-4D97-AF65-F5344CB8AC3E}">
        <p14:creationId xmlns:p14="http://schemas.microsoft.com/office/powerpoint/2010/main" val="1023800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An ATM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29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design of automated teller machine (ATM):</a:t>
            </a:r>
          </a:p>
          <a:p>
            <a:pPr lvl="1"/>
            <a:r>
              <a:rPr lang="en-US" dirty="0"/>
              <a:t>Strong consistency appear to be a nature choice</a:t>
            </a:r>
          </a:p>
          <a:p>
            <a:pPr lvl="1"/>
            <a:r>
              <a:rPr lang="en-US" dirty="0"/>
              <a:t>However, in practice, </a:t>
            </a:r>
            <a:r>
              <a:rPr lang="en-US" b="1" dirty="0"/>
              <a:t>A beats C</a:t>
            </a:r>
          </a:p>
          <a:p>
            <a:pPr lvl="1"/>
            <a:r>
              <a:rPr lang="en-US" dirty="0"/>
              <a:t>Higher availability means </a:t>
            </a:r>
            <a:r>
              <a:rPr lang="en-US" b="1" dirty="0"/>
              <a:t>higher revenue</a:t>
            </a:r>
          </a:p>
          <a:p>
            <a:pPr lvl="1"/>
            <a:r>
              <a:rPr lang="en-US" dirty="0"/>
              <a:t>ATM will allow you to withdraw money </a:t>
            </a:r>
            <a:r>
              <a:rPr lang="en-US" i="1" dirty="0"/>
              <a:t>even if the machine is partitioned from the network</a:t>
            </a:r>
          </a:p>
          <a:p>
            <a:pPr lvl="1"/>
            <a:r>
              <a:rPr lang="en-US" dirty="0"/>
              <a:t>However, it puts </a:t>
            </a:r>
            <a:r>
              <a:rPr lang="en-US" b="1" dirty="0"/>
              <a:t>a limit </a:t>
            </a:r>
            <a:r>
              <a:rPr lang="en-US" dirty="0"/>
              <a:t>on the amount of withdraw (e.g., $200)</a:t>
            </a:r>
          </a:p>
          <a:p>
            <a:pPr lvl="1"/>
            <a:r>
              <a:rPr lang="en-US" dirty="0"/>
              <a:t>The bank might also charge you a fee when a overdraft happens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087" y="5379892"/>
            <a:ext cx="2625285" cy="1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1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Tradeoff between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airline reservation system:</a:t>
            </a:r>
          </a:p>
          <a:p>
            <a:pPr lvl="1"/>
            <a:r>
              <a:rPr lang="en-US" dirty="0"/>
              <a:t>When most of seats are available: it is ok to rely on somewhat out-of-date data, availability is more critical</a:t>
            </a:r>
          </a:p>
          <a:p>
            <a:pPr lvl="1"/>
            <a:r>
              <a:rPr lang="en-US" dirty="0"/>
              <a:t>When the plane is close to be filled: it needs more accurate data to ensure the plane is not overbooked, consistency is more critical</a:t>
            </a:r>
          </a:p>
          <a:p>
            <a:r>
              <a:rPr lang="en-US" dirty="0"/>
              <a:t>Neither strong consistency nor guaranteed availability, but it may significantly increase the tolerance of network disruption</a:t>
            </a:r>
          </a:p>
        </p:txBody>
      </p:sp>
    </p:spTree>
    <p:extLst>
      <p:ext uri="{BB962C8B-B14F-4D97-AF65-F5344CB8AC3E}">
        <p14:creationId xmlns:p14="http://schemas.microsoft.com/office/powerpoint/2010/main" val="1990595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Heterogeneity: Segmenting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single uniform requirement</a:t>
            </a:r>
          </a:p>
          <a:p>
            <a:pPr lvl="1"/>
            <a:r>
              <a:rPr lang="en-US" dirty="0"/>
              <a:t>Some aspects require strong consistency</a:t>
            </a:r>
          </a:p>
          <a:p>
            <a:pPr lvl="1"/>
            <a:r>
              <a:rPr lang="en-US" dirty="0"/>
              <a:t>Others require high availability</a:t>
            </a:r>
          </a:p>
          <a:p>
            <a:r>
              <a:rPr lang="en-US" dirty="0"/>
              <a:t>Segment the system into different components</a:t>
            </a:r>
          </a:p>
          <a:p>
            <a:pPr lvl="1"/>
            <a:r>
              <a:rPr lang="en-US" dirty="0"/>
              <a:t>Each provides different types of guarantees </a:t>
            </a:r>
          </a:p>
          <a:p>
            <a:r>
              <a:rPr lang="en-US" dirty="0"/>
              <a:t>Overall guarantees neither consistency nor availability</a:t>
            </a:r>
          </a:p>
          <a:p>
            <a:pPr lvl="1"/>
            <a:r>
              <a:rPr lang="en-US" dirty="0"/>
              <a:t>Each part of the service gets exactly what it needs 	</a:t>
            </a:r>
          </a:p>
          <a:p>
            <a:r>
              <a:rPr lang="en-US" dirty="0"/>
              <a:t>Can be partitioned along different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6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CAP Theorem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63" y="1671640"/>
            <a:ext cx="2071437" cy="2978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435" y="986795"/>
            <a:ext cx="5999747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800" dirty="0"/>
              <a:t>Conjectured by Prof. Eric Brewer at PODC (Principle of Distributed Computing) 2000 keynote talk</a:t>
            </a:r>
          </a:p>
          <a:p>
            <a:endParaRPr lang="en-US" sz="2800" dirty="0"/>
          </a:p>
          <a:p>
            <a:pPr marL="285750" indent="-285750">
              <a:buFontTx/>
              <a:buChar char="•"/>
            </a:pPr>
            <a:r>
              <a:rPr lang="en-US" sz="2800" dirty="0"/>
              <a:t>Described the </a:t>
            </a:r>
            <a:r>
              <a:rPr lang="en-US" sz="2800" i="1" dirty="0"/>
              <a:t>trade-offs involved in distributed system</a:t>
            </a:r>
          </a:p>
          <a:p>
            <a:endParaRPr lang="en-US" sz="2800" dirty="0"/>
          </a:p>
          <a:p>
            <a:pPr marL="285750" indent="-285750">
              <a:buFontTx/>
              <a:buChar char="•"/>
            </a:pPr>
            <a:r>
              <a:rPr lang="en-US" sz="2800" dirty="0"/>
              <a:t>It is impossible for a web service to provide following </a:t>
            </a:r>
            <a:r>
              <a:rPr lang="en-US" sz="2800" i="1" dirty="0"/>
              <a:t>three guarantees at the same time</a:t>
            </a:r>
            <a:r>
              <a:rPr lang="en-US" sz="2800" dirty="0"/>
              <a:t>:</a:t>
            </a:r>
          </a:p>
          <a:p>
            <a:pPr marL="742950" lvl="1" indent="-285750">
              <a:buFontTx/>
              <a:buChar char="•"/>
            </a:pPr>
            <a:r>
              <a:rPr lang="en-US" sz="2800" b="1" dirty="0"/>
              <a:t>Consistency</a:t>
            </a:r>
          </a:p>
          <a:p>
            <a:pPr marL="742950" lvl="1" indent="-285750">
              <a:buFontTx/>
              <a:buChar char="•"/>
            </a:pPr>
            <a:r>
              <a:rPr lang="en-US" sz="2800" b="1" dirty="0"/>
              <a:t>Availability</a:t>
            </a:r>
          </a:p>
          <a:p>
            <a:pPr marL="742950" lvl="1" indent="-285750">
              <a:buFontTx/>
              <a:buChar char="•"/>
            </a:pPr>
            <a:r>
              <a:rPr lang="en-US" sz="2800" b="1" dirty="0"/>
              <a:t>Partition-tolerance  </a:t>
            </a:r>
          </a:p>
        </p:txBody>
      </p:sp>
    </p:spTree>
    <p:extLst>
      <p:ext uri="{BB962C8B-B14F-4D97-AF65-F5344CB8AC3E}">
        <p14:creationId xmlns:p14="http://schemas.microsoft.com/office/powerpoint/2010/main" val="2769091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9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an e-commercial system (e.g., Amazon, e-Bay, </a:t>
            </a:r>
            <a:r>
              <a:rPr lang="en-US" dirty="0" err="1"/>
              <a:t>etc</a:t>
            </a:r>
            <a:r>
              <a:rPr lang="en-US" dirty="0"/>
              <a:t>), what are the trade-offs between consistency and availability you can think of? What is your strategy?</a:t>
            </a:r>
          </a:p>
          <a:p>
            <a:r>
              <a:rPr lang="en-US" dirty="0"/>
              <a:t>Hint -&gt; Things you might want to consider:</a:t>
            </a:r>
          </a:p>
          <a:p>
            <a:pPr lvl="1"/>
            <a:r>
              <a:rPr lang="en-US" dirty="0"/>
              <a:t>Different types of data (e.g., shopping cart, billing, product, etc.)</a:t>
            </a:r>
          </a:p>
          <a:p>
            <a:pPr lvl="1"/>
            <a:r>
              <a:rPr lang="en-US" dirty="0"/>
              <a:t>Different types of operations (e.g., query, purchase, etc.)</a:t>
            </a:r>
          </a:p>
          <a:p>
            <a:pPr lvl="1"/>
            <a:r>
              <a:rPr lang="en-US" dirty="0"/>
              <a:t>Different types of services (e.g., distributed lock, DNS, etc.)</a:t>
            </a:r>
          </a:p>
          <a:p>
            <a:pPr lvl="1"/>
            <a:r>
              <a:rPr lang="en-US" dirty="0"/>
              <a:t>Different groups of users (e.g., users in different geographic areas, etc.)</a:t>
            </a:r>
          </a:p>
        </p:txBody>
      </p:sp>
    </p:spTree>
    <p:extLst>
      <p:ext uri="{BB962C8B-B14F-4D97-AF65-F5344CB8AC3E}">
        <p14:creationId xmlns:p14="http://schemas.microsoft.com/office/powerpoint/2010/main" val="2797743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Partitioning</a:t>
            </a:r>
          </a:p>
          <a:p>
            <a:r>
              <a:rPr lang="en-US" dirty="0"/>
              <a:t>Operational Partitioning</a:t>
            </a:r>
          </a:p>
          <a:p>
            <a:r>
              <a:rPr lang="en-US" dirty="0"/>
              <a:t>Functional Partitioning</a:t>
            </a:r>
          </a:p>
          <a:p>
            <a:r>
              <a:rPr lang="en-US" dirty="0"/>
              <a:t>User Partitioning</a:t>
            </a:r>
          </a:p>
          <a:p>
            <a:r>
              <a:rPr lang="en-US" dirty="0"/>
              <a:t>Hierarchical Partitioning</a:t>
            </a:r>
          </a:p>
        </p:txBody>
      </p:sp>
    </p:spTree>
    <p:extLst>
      <p:ext uri="{BB962C8B-B14F-4D97-AF65-F5344CB8AC3E}">
        <p14:creationId xmlns:p14="http://schemas.microsoft.com/office/powerpoint/2010/main" val="1207707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Data Partitioning</a:t>
            </a:r>
          </a:p>
          <a:p>
            <a:pPr>
              <a:buFontTx/>
              <a:buChar char="•"/>
            </a:pPr>
            <a:r>
              <a:rPr lang="en-US" dirty="0"/>
              <a:t>Different data may require different consistency and availability</a:t>
            </a:r>
          </a:p>
          <a:p>
            <a:pPr>
              <a:buFontTx/>
              <a:buChar char="•"/>
            </a:pPr>
            <a:r>
              <a:rPr lang="en-US" dirty="0"/>
              <a:t>Example:</a:t>
            </a:r>
          </a:p>
          <a:p>
            <a:pPr lvl="1">
              <a:buFontTx/>
              <a:buChar char="•"/>
            </a:pPr>
            <a:r>
              <a:rPr lang="en-US" dirty="0"/>
              <a:t>Shopping cart: high availability, responsive, can sometimes suffer anomalies</a:t>
            </a:r>
          </a:p>
          <a:p>
            <a:pPr lvl="1">
              <a:buFontTx/>
              <a:buChar char="•"/>
            </a:pPr>
            <a:r>
              <a:rPr lang="en-US" dirty="0"/>
              <a:t>Product information need to be available, slight variation in inventory is sufferable</a:t>
            </a:r>
          </a:p>
          <a:p>
            <a:pPr lvl="1">
              <a:buFontTx/>
              <a:buChar char="•"/>
            </a:pPr>
            <a:r>
              <a:rPr lang="en-US" dirty="0"/>
              <a:t>Checkout, billing, shipping records must be consistent</a:t>
            </a:r>
          </a:p>
        </p:txBody>
      </p:sp>
    </p:spTree>
    <p:extLst>
      <p:ext uri="{BB962C8B-B14F-4D97-AF65-F5344CB8AC3E}">
        <p14:creationId xmlns:p14="http://schemas.microsoft.com/office/powerpoint/2010/main" val="1740099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Operational Partitioning</a:t>
            </a:r>
          </a:p>
          <a:p>
            <a:pPr>
              <a:buFontTx/>
              <a:buChar char="•"/>
            </a:pPr>
            <a:r>
              <a:rPr lang="en-US" dirty="0"/>
              <a:t>Each operation may require different balance between consistency and availability</a:t>
            </a:r>
          </a:p>
          <a:p>
            <a:pPr>
              <a:buFontTx/>
              <a:buChar char="•"/>
            </a:pPr>
            <a:r>
              <a:rPr lang="en-US" dirty="0"/>
              <a:t>Example:</a:t>
            </a:r>
          </a:p>
          <a:p>
            <a:pPr lvl="1">
              <a:buFontTx/>
              <a:buChar char="•"/>
            </a:pPr>
            <a:r>
              <a:rPr lang="en-US" dirty="0"/>
              <a:t>Reads: high availability; e.g.., “query”</a:t>
            </a:r>
          </a:p>
          <a:p>
            <a:pPr lvl="1">
              <a:buFontTx/>
              <a:buChar char="•"/>
            </a:pPr>
            <a:r>
              <a:rPr lang="en-US" dirty="0"/>
              <a:t>Writes: high consistency, lock when writing; e.g., “purchase”</a:t>
            </a:r>
          </a:p>
        </p:txBody>
      </p:sp>
    </p:spTree>
    <p:extLst>
      <p:ext uri="{BB962C8B-B14F-4D97-AF65-F5344CB8AC3E}">
        <p14:creationId xmlns:p14="http://schemas.microsoft.com/office/powerpoint/2010/main" val="4080693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Functional Partitioning</a:t>
            </a:r>
          </a:p>
          <a:p>
            <a:pPr>
              <a:buFontTx/>
              <a:buChar char="•"/>
            </a:pPr>
            <a:r>
              <a:rPr lang="en-US" dirty="0"/>
              <a:t>System consists of sub-services</a:t>
            </a:r>
          </a:p>
          <a:p>
            <a:pPr>
              <a:buFontTx/>
              <a:buChar char="•"/>
            </a:pPr>
            <a:r>
              <a:rPr lang="en-US" dirty="0"/>
              <a:t>Different sub-services provide different balances</a:t>
            </a:r>
          </a:p>
          <a:p>
            <a:r>
              <a:rPr lang="en-US" dirty="0"/>
              <a:t>Example: A comprehensive distributed system</a:t>
            </a:r>
          </a:p>
          <a:p>
            <a:pPr lvl="1"/>
            <a:r>
              <a:rPr lang="en-US" dirty="0"/>
              <a:t>Distributed lock service (e.g., Chubby) :</a:t>
            </a:r>
          </a:p>
          <a:p>
            <a:pPr lvl="2"/>
            <a:r>
              <a:rPr lang="en-US" dirty="0"/>
              <a:t>Strong consistency</a:t>
            </a:r>
          </a:p>
          <a:p>
            <a:pPr lvl="1"/>
            <a:r>
              <a:rPr lang="en-US" dirty="0"/>
              <a:t>DNS service:</a:t>
            </a:r>
          </a:p>
          <a:p>
            <a:pPr lvl="2"/>
            <a:r>
              <a:rPr lang="en-US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55664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User Partitioning</a:t>
            </a:r>
          </a:p>
          <a:p>
            <a:pPr>
              <a:buFontTx/>
              <a:buChar char="•"/>
            </a:pPr>
            <a:r>
              <a:rPr lang="en-US" dirty="0"/>
              <a:t>Try to keep related data close together to assure better performance</a:t>
            </a:r>
          </a:p>
          <a:p>
            <a:r>
              <a:rPr lang="en-US" dirty="0"/>
              <a:t>Example: </a:t>
            </a:r>
            <a:r>
              <a:rPr lang="en-US" dirty="0" err="1"/>
              <a:t>Craglist</a:t>
            </a:r>
            <a:endParaRPr lang="en-US" dirty="0"/>
          </a:p>
          <a:p>
            <a:pPr lvl="1"/>
            <a:r>
              <a:rPr lang="en-US" dirty="0"/>
              <a:t>Might want to divide its service into several data centers,  e.g., east coast and west coast</a:t>
            </a:r>
          </a:p>
          <a:p>
            <a:pPr lvl="2"/>
            <a:r>
              <a:rPr lang="en-US" dirty="0"/>
              <a:t>Users get high performance (e.g., high availability and good consistency) if they query servers closet to them</a:t>
            </a:r>
          </a:p>
          <a:p>
            <a:pPr lvl="2"/>
            <a:r>
              <a:rPr lang="en-US" dirty="0"/>
              <a:t>Poorer performance if a New York user query </a:t>
            </a:r>
            <a:r>
              <a:rPr lang="en-US" dirty="0" err="1"/>
              <a:t>Craglist</a:t>
            </a:r>
            <a:r>
              <a:rPr lang="en-US" dirty="0"/>
              <a:t> in San Francisco</a:t>
            </a:r>
          </a:p>
        </p:txBody>
      </p:sp>
    </p:spTree>
    <p:extLst>
      <p:ext uri="{BB962C8B-B14F-4D97-AF65-F5344CB8AC3E}">
        <p14:creationId xmlns:p14="http://schemas.microsoft.com/office/powerpoint/2010/main" val="3519119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Hierarchical Partitioning</a:t>
            </a:r>
          </a:p>
          <a:p>
            <a:pPr>
              <a:buFontTx/>
              <a:buChar char="•"/>
            </a:pPr>
            <a:r>
              <a:rPr lang="en-US" dirty="0"/>
              <a:t>Large global service with local “extensions”</a:t>
            </a:r>
          </a:p>
          <a:p>
            <a:r>
              <a:rPr lang="en-US" dirty="0"/>
              <a:t>Different location in hierarchy may use different consistency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Local servers (better connected) guarantee more consistency and availability</a:t>
            </a:r>
          </a:p>
          <a:p>
            <a:pPr lvl="1"/>
            <a:r>
              <a:rPr lang="en-US" dirty="0"/>
              <a:t>Global servers has more partition and relax one of the requirement</a:t>
            </a:r>
          </a:p>
        </p:txBody>
      </p:sp>
    </p:spTree>
    <p:extLst>
      <p:ext uri="{BB962C8B-B14F-4D97-AF65-F5344CB8AC3E}">
        <p14:creationId xmlns:p14="http://schemas.microsoft.com/office/powerpoint/2010/main" val="3905249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are no partitions?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6958"/>
          </a:xfrm>
        </p:spPr>
        <p:txBody>
          <a:bodyPr>
            <a:normAutofit fontScale="92500"/>
          </a:bodyPr>
          <a:lstStyle/>
          <a:p>
            <a:r>
              <a:rPr lang="en-US" dirty="0"/>
              <a:t>Tradeoff between </a:t>
            </a:r>
            <a:r>
              <a:rPr lang="en-US" b="1" dirty="0"/>
              <a:t>Consistency</a:t>
            </a:r>
            <a:r>
              <a:rPr lang="en-US" dirty="0"/>
              <a:t> and </a:t>
            </a:r>
            <a:r>
              <a:rPr lang="en-US" b="1" dirty="0"/>
              <a:t>Latency</a:t>
            </a:r>
            <a:r>
              <a:rPr lang="en-US" dirty="0"/>
              <a:t>:</a:t>
            </a:r>
          </a:p>
          <a:p>
            <a:r>
              <a:rPr lang="en-US" dirty="0"/>
              <a:t>Caused by the </a:t>
            </a:r>
            <a:r>
              <a:rPr lang="en-US" b="1" dirty="0"/>
              <a:t>possibility of failure </a:t>
            </a:r>
            <a:r>
              <a:rPr lang="en-US" dirty="0"/>
              <a:t>in distributed systems</a:t>
            </a:r>
          </a:p>
          <a:p>
            <a:pPr lvl="1"/>
            <a:r>
              <a:rPr lang="en-US" dirty="0"/>
              <a:t>High availability -&gt; replicate data -&gt; consistency problem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Availability and latency are arguably </a:t>
            </a:r>
            <a:r>
              <a:rPr lang="en-US" b="1" dirty="0"/>
              <a:t>the same thing</a:t>
            </a:r>
            <a:r>
              <a:rPr lang="en-US" dirty="0"/>
              <a:t>: unavailable -&gt; extreme high latency</a:t>
            </a:r>
          </a:p>
          <a:p>
            <a:pPr lvl="1"/>
            <a:r>
              <a:rPr lang="en-US" dirty="0"/>
              <a:t>Achieving different levels of consistency/availability takes different amount of time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92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-&gt; PACELC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more complete description of the space of potential tradeoffs for distributed system:</a:t>
            </a:r>
          </a:p>
          <a:p>
            <a:pPr lvl="1"/>
            <a:r>
              <a:rPr lang="en-US" dirty="0"/>
              <a:t>If there is a </a:t>
            </a:r>
            <a:r>
              <a:rPr lang="en-US" b="1" dirty="0"/>
              <a:t>partition (P)</a:t>
            </a:r>
            <a:r>
              <a:rPr lang="en-US" dirty="0"/>
              <a:t>, how does the system trade off </a:t>
            </a:r>
            <a:r>
              <a:rPr lang="en-US" b="1" dirty="0"/>
              <a:t>availability and consistency (A and C)</a:t>
            </a:r>
            <a:r>
              <a:rPr lang="en-US" dirty="0"/>
              <a:t>; </a:t>
            </a:r>
            <a:r>
              <a:rPr lang="en-US" b="1" dirty="0"/>
              <a:t>else (E)</a:t>
            </a:r>
            <a:r>
              <a:rPr lang="en-US" dirty="0"/>
              <a:t>, when the system is running normally in the absence of partitions, how does the system trade off </a:t>
            </a:r>
            <a:r>
              <a:rPr lang="en-US" b="1" dirty="0"/>
              <a:t>latency (L) and consistency (C)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6632" y="5323151"/>
            <a:ext cx="692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Abadi</a:t>
            </a:r>
            <a:r>
              <a:rPr lang="en-US" dirty="0"/>
              <a:t>, Daniel J. "Consistency tradeoffs in modern distributed database system design." Computer-IEEE Computer Magazine 45.2 (2012): 37.</a:t>
            </a:r>
          </a:p>
        </p:txBody>
      </p:sp>
    </p:spTree>
    <p:extLst>
      <p:ext uri="{BB962C8B-B14F-4D97-AF65-F5344CB8AC3E}">
        <p14:creationId xmlns:p14="http://schemas.microsoft.com/office/powerpoint/2010/main" val="16815860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3" y="274638"/>
            <a:ext cx="8229600" cy="1143000"/>
          </a:xfrm>
        </p:spPr>
        <p:txBody>
          <a:bodyPr/>
          <a:lstStyle/>
          <a:p>
            <a:r>
              <a:rPr lang="en-US" dirty="0"/>
              <a:t>PACELC</a:t>
            </a:r>
          </a:p>
        </p:txBody>
      </p:sp>
      <p:sp>
        <p:nvSpPr>
          <p:cNvPr id="5" name="Oval 4"/>
          <p:cNvSpPr/>
          <p:nvPr/>
        </p:nvSpPr>
        <p:spPr>
          <a:xfrm>
            <a:off x="489805" y="2174611"/>
            <a:ext cx="2140664" cy="2052309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133106" y="2174611"/>
            <a:ext cx="2273657" cy="2052309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4893362" y="2073011"/>
            <a:ext cx="2140664" cy="2052309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6536663" y="2073011"/>
            <a:ext cx="2273657" cy="2052309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97445" y="1430419"/>
            <a:ext cx="0" cy="411747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68182" y="4799262"/>
            <a:ext cx="200526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Partitioned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9213" y="4633493"/>
            <a:ext cx="200526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Normal </a:t>
            </a:r>
          </a:p>
        </p:txBody>
      </p:sp>
    </p:spTree>
    <p:extLst>
      <p:ext uri="{BB962C8B-B14F-4D97-AF65-F5344CB8AC3E}">
        <p14:creationId xmlns:p14="http://schemas.microsoft.com/office/powerpoint/2010/main" val="114426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7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/>
              <a:t>C</a:t>
            </a:r>
            <a:r>
              <a:rPr lang="en-US" dirty="0"/>
              <a:t>onsistency:</a:t>
            </a:r>
          </a:p>
          <a:p>
            <a:pPr lvl="1"/>
            <a:r>
              <a:rPr lang="en-US" dirty="0"/>
              <a:t>Every read receives the most recent write or an error </a:t>
            </a:r>
          </a:p>
          <a:p>
            <a:pPr lvl="1"/>
            <a:r>
              <a:rPr lang="en-US" dirty="0"/>
              <a:t>(or All nodes should see the same data at the same time)</a:t>
            </a:r>
          </a:p>
          <a:p>
            <a:r>
              <a:rPr lang="en-US" b="1" u="sng" dirty="0"/>
              <a:t>A</a:t>
            </a:r>
            <a:r>
              <a:rPr lang="en-US" dirty="0"/>
              <a:t>vailability:</a:t>
            </a:r>
          </a:p>
          <a:p>
            <a:pPr lvl="1"/>
            <a:r>
              <a:rPr lang="en-US" dirty="0"/>
              <a:t>Every request receives a (non-error) response, without the guarantee that it contains the most recent write </a:t>
            </a:r>
          </a:p>
          <a:p>
            <a:pPr lvl="1"/>
            <a:r>
              <a:rPr lang="en-US" dirty="0"/>
              <a:t>(or Node failures do not prevent survivors from continuing to operate) </a:t>
            </a:r>
          </a:p>
          <a:p>
            <a:r>
              <a:rPr lang="en-US" b="1" u="sng" dirty="0"/>
              <a:t>P</a:t>
            </a:r>
            <a:r>
              <a:rPr lang="en-US" dirty="0"/>
              <a:t>artition-tolerance:</a:t>
            </a:r>
          </a:p>
          <a:p>
            <a:pPr lvl="1"/>
            <a:r>
              <a:rPr lang="en-US" dirty="0"/>
              <a:t>The system continues to operate despite an arbitrary number of messages being dropped (or delayed) by the network between nodes</a:t>
            </a:r>
          </a:p>
          <a:p>
            <a:pPr lvl="1"/>
            <a:r>
              <a:rPr lang="en-US" dirty="0"/>
              <a:t> (or The system continues to operate despite network partitions)</a:t>
            </a:r>
          </a:p>
          <a:p>
            <a:pPr lvl="1"/>
            <a:endParaRPr lang="en-US" dirty="0"/>
          </a:p>
          <a:p>
            <a:r>
              <a:rPr lang="en-US" dirty="0"/>
              <a:t>A distributed system can satisfy any two of these guarantees at the same time </a:t>
            </a:r>
            <a:r>
              <a:rPr lang="en-US" b="1" dirty="0"/>
              <a:t>but not all three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7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41" y="1027668"/>
            <a:ext cx="8229600" cy="5279941"/>
          </a:xfrm>
        </p:spPr>
        <p:txBody>
          <a:bodyPr>
            <a:noAutofit/>
          </a:bodyPr>
          <a:lstStyle/>
          <a:p>
            <a:r>
              <a:rPr lang="en-US" sz="2600" b="1" dirty="0"/>
              <a:t>PA/EL Systems: </a:t>
            </a:r>
            <a:r>
              <a:rPr lang="en-US" sz="2600" dirty="0"/>
              <a:t>Give up both Cs for availability and lower latency</a:t>
            </a:r>
          </a:p>
          <a:p>
            <a:pPr lvl="1"/>
            <a:r>
              <a:rPr lang="en-US" sz="2600" dirty="0"/>
              <a:t>Dynamo, Cassandra, </a:t>
            </a:r>
            <a:r>
              <a:rPr lang="en-US" sz="2600" dirty="0" err="1"/>
              <a:t>Riak</a:t>
            </a:r>
            <a:endParaRPr lang="en-US" sz="2600" dirty="0"/>
          </a:p>
          <a:p>
            <a:r>
              <a:rPr lang="en-US" sz="2600" b="1" dirty="0"/>
              <a:t>PC/EC Systems: </a:t>
            </a:r>
            <a:r>
              <a:rPr lang="en-US" sz="2600" dirty="0"/>
              <a:t>Refuse to give up consistency and pay the cost of availability and latency</a:t>
            </a:r>
          </a:p>
          <a:p>
            <a:pPr lvl="1"/>
            <a:r>
              <a:rPr lang="en-US" sz="2600" dirty="0" err="1"/>
              <a:t>BigTable</a:t>
            </a:r>
            <a:r>
              <a:rPr lang="en-US" sz="2600" dirty="0"/>
              <a:t>, </a:t>
            </a:r>
            <a:r>
              <a:rPr lang="en-US" sz="2600" dirty="0" err="1"/>
              <a:t>Hbase</a:t>
            </a:r>
            <a:r>
              <a:rPr lang="en-US" sz="2600" dirty="0"/>
              <a:t>, </a:t>
            </a:r>
            <a:r>
              <a:rPr lang="en-US" sz="2600" dirty="0" err="1"/>
              <a:t>VoltDB</a:t>
            </a:r>
            <a:r>
              <a:rPr lang="en-US" sz="2600" dirty="0"/>
              <a:t>/H-Store</a:t>
            </a:r>
            <a:endParaRPr lang="en-US" sz="2600" b="1" dirty="0"/>
          </a:p>
          <a:p>
            <a:r>
              <a:rPr lang="en-US" sz="2600" b="1" dirty="0"/>
              <a:t>PA/EC Systems: </a:t>
            </a:r>
            <a:r>
              <a:rPr lang="en-US" sz="2600" dirty="0"/>
              <a:t>Give up consistency when a partition happens and keep consistency in normal operations</a:t>
            </a:r>
          </a:p>
          <a:p>
            <a:pPr lvl="1"/>
            <a:r>
              <a:rPr lang="en-US" sz="2600" dirty="0" err="1"/>
              <a:t>MongoDB</a:t>
            </a:r>
            <a:endParaRPr lang="en-US" sz="2600" dirty="0"/>
          </a:p>
          <a:p>
            <a:r>
              <a:rPr lang="en-US" sz="2600" b="1" dirty="0"/>
              <a:t>PC/EL System: </a:t>
            </a:r>
            <a:r>
              <a:rPr lang="en-US" sz="2600" dirty="0"/>
              <a:t>Keep consistency if a partition occurs but gives up consistency for latency in normal operations</a:t>
            </a:r>
          </a:p>
          <a:p>
            <a:pPr lvl="1"/>
            <a:r>
              <a:rPr lang="en-US" sz="2600" dirty="0"/>
              <a:t>Yahoo! PNUTS</a:t>
            </a:r>
          </a:p>
        </p:txBody>
      </p:sp>
    </p:spTree>
    <p:extLst>
      <p:ext uri="{BB962C8B-B14F-4D97-AF65-F5344CB8AC3E}">
        <p14:creationId xmlns:p14="http://schemas.microsoft.com/office/powerpoint/2010/main" val="3899255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88" y="2500330"/>
            <a:ext cx="8229600" cy="11430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2520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6BE34-B537-474D-B315-AA49B07D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8" y="556192"/>
            <a:ext cx="7512147" cy="597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1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3" y="114217"/>
            <a:ext cx="8229600" cy="1143000"/>
          </a:xfrm>
        </p:spPr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4" name="Oval 3"/>
          <p:cNvSpPr/>
          <p:nvPr/>
        </p:nvSpPr>
        <p:spPr>
          <a:xfrm>
            <a:off x="1657675" y="1417639"/>
            <a:ext cx="3141579" cy="3154362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4069339" y="1417639"/>
            <a:ext cx="3336756" cy="3154362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47464" y="3088107"/>
            <a:ext cx="3395578" cy="3342105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P</a:t>
            </a:r>
          </a:p>
        </p:txBody>
      </p:sp>
      <p:sp>
        <p:nvSpPr>
          <p:cNvPr id="7" name="Multiply 6"/>
          <p:cNvSpPr/>
          <p:nvPr/>
        </p:nvSpPr>
        <p:spPr>
          <a:xfrm>
            <a:off x="4197684" y="2954421"/>
            <a:ext cx="507990" cy="1002632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293"/>
            <a:ext cx="8229600" cy="4985836"/>
          </a:xfrm>
        </p:spPr>
        <p:txBody>
          <a:bodyPr/>
          <a:lstStyle/>
          <a:p>
            <a:r>
              <a:rPr lang="en-US" dirty="0"/>
              <a:t>A simple 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0947" y="2219161"/>
            <a:ext cx="667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Hotel Booking</a:t>
            </a:r>
            <a:r>
              <a:rPr lang="en-US" sz="2800" dirty="0"/>
              <a:t>: are we double-booking the same room?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423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3328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52" y="4523617"/>
            <a:ext cx="75704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4" y="4380474"/>
            <a:ext cx="794175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9475" y="4487113"/>
            <a:ext cx="1096211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9452" y="4483515"/>
            <a:ext cx="1197810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2900948" y="4781837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5486400" y="4852739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390317" y="4655402"/>
            <a:ext cx="534737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6858001" y="4667023"/>
            <a:ext cx="612274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94509" y="4963490"/>
            <a:ext cx="180473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3983789" y="425751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7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5836"/>
          </a:xfrm>
        </p:spPr>
        <p:txBody>
          <a:bodyPr/>
          <a:lstStyle/>
          <a:p>
            <a:r>
              <a:rPr lang="en-US" dirty="0"/>
              <a:t>A simple 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0947" y="2219161"/>
            <a:ext cx="667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Hotel Booking</a:t>
            </a:r>
            <a:r>
              <a:rPr lang="en-US" sz="2800" dirty="0"/>
              <a:t>: are we double-booking the same room?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423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3328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52" y="4523617"/>
            <a:ext cx="75704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4" y="4380474"/>
            <a:ext cx="794175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9475" y="4487113"/>
            <a:ext cx="1096211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9452" y="4483515"/>
            <a:ext cx="1197810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2900948" y="4781837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5486400" y="4852739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390317" y="4655402"/>
            <a:ext cx="534737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6858001" y="4667023"/>
            <a:ext cx="612274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94509" y="4963490"/>
            <a:ext cx="180473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3983789" y="425751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1156365" y="4199409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771104" y="419360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1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15337</TotalTime>
  <Words>2198</Words>
  <Application>Microsoft Office PowerPoint</Application>
  <PresentationFormat>On-screen Show (4:3)</PresentationFormat>
  <Paragraphs>309</Paragraphs>
  <Slides>51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CAP Theorem</vt:lpstr>
      <vt:lpstr>PowerPoint Presentation</vt:lpstr>
      <vt:lpstr>PowerPoint Presentation</vt:lpstr>
      <vt:lpstr>CAP Theorem</vt:lpstr>
      <vt:lpstr>CAP Theorem</vt:lpstr>
      <vt:lpstr>PowerPoint Presentation</vt:lpstr>
      <vt:lpstr>CAP Theorem</vt:lpstr>
      <vt:lpstr>CAP Theorem</vt:lpstr>
      <vt:lpstr>CAP Theorem</vt:lpstr>
      <vt:lpstr>CAP Theorem</vt:lpstr>
      <vt:lpstr>CAP Theorem: Proof</vt:lpstr>
      <vt:lpstr>CAP Theorem: Proof</vt:lpstr>
      <vt:lpstr>CAP Theorem: Proof</vt:lpstr>
      <vt:lpstr>CAP Theorem: Proof</vt:lpstr>
      <vt:lpstr>CAP Theorem: Proof</vt:lpstr>
      <vt:lpstr>Why this is important?</vt:lpstr>
      <vt:lpstr>Problem for Relational Database to Scale</vt:lpstr>
      <vt:lpstr>Revisit CAP Theorem</vt:lpstr>
      <vt:lpstr>PowerPoint Presentation</vt:lpstr>
      <vt:lpstr>A popular misconception: 2 out 3</vt:lpstr>
      <vt:lpstr>A few witnesses</vt:lpstr>
      <vt:lpstr>A few witnesses</vt:lpstr>
      <vt:lpstr>A few witnesses</vt:lpstr>
      <vt:lpstr>CAP Theorem 12 year later</vt:lpstr>
      <vt:lpstr>Consistency or Availability</vt:lpstr>
      <vt:lpstr>AP: Best Effort Consistency</vt:lpstr>
      <vt:lpstr>CP: Best Effort Availability</vt:lpstr>
      <vt:lpstr>Types of Consistency</vt:lpstr>
      <vt:lpstr>Eventual Consistency Variations</vt:lpstr>
      <vt:lpstr>Eventual Consistency Variations</vt:lpstr>
      <vt:lpstr>Eventual Consistency - A Facebook Example</vt:lpstr>
      <vt:lpstr>Eventual Consistency - A Facebook Example</vt:lpstr>
      <vt:lpstr>Eventual Consistency - A Facebook Example</vt:lpstr>
      <vt:lpstr>Eventual Consistency - A Dropbox Example</vt:lpstr>
      <vt:lpstr>Eventual Consistency - A Dropbox Example</vt:lpstr>
      <vt:lpstr>Eventual Consistency - A Dropbox Example</vt:lpstr>
      <vt:lpstr>Eventual Consistency - An ATM Example</vt:lpstr>
      <vt:lpstr>Dynamic Tradeoff between C and A</vt:lpstr>
      <vt:lpstr>Heterogeneity: Segmenting C and A</vt:lpstr>
      <vt:lpstr>Discussion</vt:lpstr>
      <vt:lpstr>Partitioning Examples</vt:lpstr>
      <vt:lpstr>Partitioning Examples</vt:lpstr>
      <vt:lpstr>Partitioning Examples</vt:lpstr>
      <vt:lpstr>Partitioning Examples</vt:lpstr>
      <vt:lpstr>Partitioning Examples</vt:lpstr>
      <vt:lpstr>Partitioning Examples</vt:lpstr>
      <vt:lpstr>What if there are no partitions?</vt:lpstr>
      <vt:lpstr>CAP -&gt; PACELC</vt:lpstr>
      <vt:lpstr>PACELC</vt:lpstr>
      <vt:lpstr>Examples</vt:lpstr>
      <vt:lpstr>Thank you!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 Theorem</dc:title>
  <dc:creator>Dong Wang</dc:creator>
  <cp:lastModifiedBy>pkreddy</cp:lastModifiedBy>
  <cp:revision>236</cp:revision>
  <dcterms:created xsi:type="dcterms:W3CDTF">2014-10-22T21:25:53Z</dcterms:created>
  <dcterms:modified xsi:type="dcterms:W3CDTF">2021-04-09T11:26:22Z</dcterms:modified>
</cp:coreProperties>
</file>