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3" r:id="rId3"/>
    <p:sldId id="285" r:id="rId4"/>
    <p:sldId id="274" r:id="rId5"/>
    <p:sldId id="275" r:id="rId6"/>
    <p:sldId id="276" r:id="rId7"/>
    <p:sldId id="277" r:id="rId8"/>
    <p:sldId id="278" r:id="rId9"/>
    <p:sldId id="257" r:id="rId10"/>
    <p:sldId id="258" r:id="rId11"/>
    <p:sldId id="259" r:id="rId12"/>
    <p:sldId id="260" r:id="rId13"/>
    <p:sldId id="261" r:id="rId14"/>
    <p:sldId id="280" r:id="rId15"/>
    <p:sldId id="281" r:id="rId16"/>
    <p:sldId id="282" r:id="rId17"/>
    <p:sldId id="279" r:id="rId18"/>
    <p:sldId id="284" r:id="rId19"/>
    <p:sldId id="262" r:id="rId20"/>
    <p:sldId id="263" r:id="rId21"/>
    <p:sldId id="264" r:id="rId22"/>
    <p:sldId id="265" r:id="rId23"/>
    <p:sldId id="266" r:id="rId24"/>
    <p:sldId id="283" r:id="rId25"/>
    <p:sldId id="267" r:id="rId26"/>
    <p:sldId id="268" r:id="rId27"/>
    <p:sldId id="269" r:id="rId28"/>
    <p:sldId id="270" r:id="rId29"/>
    <p:sldId id="271"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7D6EA2-D256-4268-9DA3-BA5D31671C8C}" type="datetimeFigureOut">
              <a:rPr lang="en-IN" smtClean="0"/>
              <a:pPr/>
              <a:t>09-04-2021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EC029-E886-44DB-868F-B70257541DEF}" type="slidenum">
              <a:rPr lang="en-IN" smtClean="0"/>
              <a:pPr/>
              <a:t>‹#›</a:t>
            </a:fld>
            <a:endParaRPr lang="en-IN"/>
          </a:p>
        </p:txBody>
      </p:sp>
    </p:spTree>
    <p:extLst>
      <p:ext uri="{BB962C8B-B14F-4D97-AF65-F5344CB8AC3E}">
        <p14:creationId xmlns:p14="http://schemas.microsoft.com/office/powerpoint/2010/main" val="2026369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p:cNvSpPr>
            <a:spLocks noGrp="1" noChangeArrowheads="1"/>
          </p:cNvSpPr>
          <p:nvPr>
            <p:ph type="sldNum" sz="quarter"/>
          </p:nvPr>
        </p:nvSpPr>
        <p:spPr>
          <a:noFill/>
          <a:ln>
            <a:miter lim="800000"/>
            <a:headEnd/>
            <a:tailEnd/>
          </a:ln>
        </p:spPr>
        <p:txBody>
          <a:bodyPr/>
          <a:lstStyle/>
          <a:p>
            <a:fld id="{164170D0-5FC1-4BDA-B5B9-C5B4ABA97769}" type="slidenum">
              <a:rPr lang="en-US"/>
              <a:pPr/>
              <a:t>9</a:t>
            </a:fld>
            <a:endParaRPr lang="en-US"/>
          </a:p>
        </p:txBody>
      </p:sp>
      <p:sp>
        <p:nvSpPr>
          <p:cNvPr id="22531" name="Text Box 1"/>
          <p:cNvSpPr>
            <a:spLocks noGrp="1" noRot="1" noChangeAspect="1" noChangeArrowheads="1" noTextEdit="1"/>
          </p:cNvSpPr>
          <p:nvPr>
            <p:ph type="sldImg"/>
          </p:nvPr>
        </p:nvSpPr>
        <p:spPr>
          <a:xfrm>
            <a:off x="1144588" y="685800"/>
            <a:ext cx="4572000" cy="3429000"/>
          </a:xfrm>
          <a:ln/>
        </p:spPr>
      </p:sp>
      <p:sp>
        <p:nvSpPr>
          <p:cNvPr id="22532" name="Text Box 2"/>
          <p:cNvSpPr>
            <a:spLocks noGrp="1" noChangeArrowheads="1"/>
          </p:cNvSpPr>
          <p:nvPr>
            <p:ph type="body" idx="1"/>
          </p:nvPr>
        </p:nvSpPr>
        <p:spPr>
          <a:xfrm>
            <a:off x="685800" y="4343400"/>
            <a:ext cx="5486400" cy="4114800"/>
          </a:xfrm>
          <a:noFill/>
        </p:spPr>
        <p:txBody>
          <a:bodyPr wrap="none" anchor="ctr"/>
          <a:lstStyle/>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ea typeface="ＭＳ Ｐゴシック" pitchFamily="34" charset="-128"/>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ln>
            <a:miter lim="800000"/>
            <a:headEnd/>
            <a:tailEnd/>
          </a:ln>
        </p:spPr>
        <p:txBody>
          <a:bodyPr/>
          <a:lstStyle/>
          <a:p>
            <a:fld id="{5E91349E-1748-4FF7-B51A-813203A9F823}" type="slidenum">
              <a:rPr lang="en-US"/>
              <a:pPr/>
              <a:t>23</a:t>
            </a:fld>
            <a:endParaRPr lang="en-US"/>
          </a:p>
        </p:txBody>
      </p:sp>
      <p:sp>
        <p:nvSpPr>
          <p:cNvPr id="31747" name="Text Box 1"/>
          <p:cNvSpPr>
            <a:spLocks noGrp="1" noRot="1" noChangeAspect="1" noChangeArrowheads="1" noTextEdit="1"/>
          </p:cNvSpPr>
          <p:nvPr>
            <p:ph type="sldImg"/>
          </p:nvPr>
        </p:nvSpPr>
        <p:spPr>
          <a:xfrm>
            <a:off x="1144588" y="685800"/>
            <a:ext cx="4572000" cy="3429000"/>
          </a:xfrm>
          <a:ln/>
        </p:spPr>
      </p:sp>
      <p:sp>
        <p:nvSpPr>
          <p:cNvPr id="35842" name="Text Box 2"/>
          <p:cNvSpPr>
            <a:spLocks noGrp="1" noChangeArrowheads="1"/>
          </p:cNvSpPr>
          <p:nvPr>
            <p:ph type="body" idx="1"/>
          </p:nvPr>
        </p:nvSpPr>
        <p:spPr>
          <a:xfrm>
            <a:off x="685800" y="4343400"/>
            <a:ext cx="5486400" cy="4114800"/>
          </a:xfrm>
        </p:spPr>
        <p:txBody>
          <a:bodyPr wrap="none" anchor="ctr"/>
          <a:lstStyle/>
          <a:p>
            <a:pPr>
              <a:buFont typeface="Times New Roman" charset="0"/>
              <a:buNone/>
              <a:defRPr/>
            </a:pPr>
            <a:endParaRPr 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a:ln>
            <a:miter lim="800000"/>
            <a:headEnd/>
            <a:tailEnd/>
          </a:ln>
        </p:spPr>
        <p:txBody>
          <a:bodyPr/>
          <a:lstStyle/>
          <a:p>
            <a:fld id="{5A4B22A9-44F3-4BC0-B9D8-C70C126BB7CF}" type="slidenum">
              <a:rPr lang="en-US"/>
              <a:pPr/>
              <a:t>25</a:t>
            </a:fld>
            <a:endParaRPr lang="en-US"/>
          </a:p>
        </p:txBody>
      </p:sp>
      <p:sp>
        <p:nvSpPr>
          <p:cNvPr id="32771" name="Text Box 1"/>
          <p:cNvSpPr>
            <a:spLocks noGrp="1" noRot="1" noChangeAspect="1" noChangeArrowheads="1" noTextEdit="1"/>
          </p:cNvSpPr>
          <p:nvPr>
            <p:ph type="sldImg"/>
          </p:nvPr>
        </p:nvSpPr>
        <p:spPr>
          <a:xfrm>
            <a:off x="1143000" y="685800"/>
            <a:ext cx="4572000" cy="3429000"/>
          </a:xfrm>
          <a:ln/>
        </p:spPr>
      </p:sp>
      <p:sp>
        <p:nvSpPr>
          <p:cNvPr id="36866" name="Text Box 2"/>
          <p:cNvSpPr>
            <a:spLocks noGrp="1" noChangeArrowheads="1"/>
          </p:cNvSpPr>
          <p:nvPr>
            <p:ph type="body" idx="1"/>
          </p:nvPr>
        </p:nvSpPr>
        <p:spPr>
          <a:xfrm>
            <a:off x="685800" y="4343400"/>
            <a:ext cx="5486400" cy="4114800"/>
          </a:xfrm>
        </p:spPr>
        <p:txBody>
          <a:bodyPr wrap="none" anchor="ctr"/>
          <a:lstStyle/>
          <a:p>
            <a:pPr>
              <a:buFont typeface="Times New Roman" charset="0"/>
              <a:buNone/>
              <a:defRPr/>
            </a:pPr>
            <a:endParaRPr 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a:ln>
            <a:miter lim="800000"/>
            <a:headEnd/>
            <a:tailEnd/>
          </a:ln>
        </p:spPr>
        <p:txBody>
          <a:bodyPr/>
          <a:lstStyle/>
          <a:p>
            <a:fld id="{B486F8B0-6CB2-4D08-83C9-CB50A25808B1}" type="slidenum">
              <a:rPr lang="en-US"/>
              <a:pPr/>
              <a:t>26</a:t>
            </a:fld>
            <a:endParaRPr lang="en-US"/>
          </a:p>
        </p:txBody>
      </p:sp>
      <p:sp>
        <p:nvSpPr>
          <p:cNvPr id="33795" name="Text Box 1"/>
          <p:cNvSpPr>
            <a:spLocks noGrp="1" noRot="1" noChangeAspect="1" noChangeArrowheads="1" noTextEdit="1"/>
          </p:cNvSpPr>
          <p:nvPr>
            <p:ph type="sldImg"/>
          </p:nvPr>
        </p:nvSpPr>
        <p:spPr>
          <a:xfrm>
            <a:off x="1144588" y="685800"/>
            <a:ext cx="4572000" cy="3429000"/>
          </a:xfrm>
          <a:ln/>
        </p:spPr>
      </p:sp>
      <p:sp>
        <p:nvSpPr>
          <p:cNvPr id="37890" name="Text Box 2"/>
          <p:cNvSpPr>
            <a:spLocks noGrp="1" noChangeArrowheads="1"/>
          </p:cNvSpPr>
          <p:nvPr>
            <p:ph type="body" idx="1"/>
          </p:nvPr>
        </p:nvSpPr>
        <p:spPr>
          <a:xfrm>
            <a:off x="685800" y="4343400"/>
            <a:ext cx="5486400" cy="4114800"/>
          </a:xfrm>
        </p:spPr>
        <p:txBody>
          <a:bodyPr wrap="none" anchor="ctr"/>
          <a:lstStyle/>
          <a:p>
            <a:pPr>
              <a:buFont typeface="Times New Roman" charset="0"/>
              <a:buNone/>
              <a:defRPr/>
            </a:pPr>
            <a:endParaRPr 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a:ln>
            <a:miter lim="800000"/>
            <a:headEnd/>
            <a:tailEnd/>
          </a:ln>
        </p:spPr>
        <p:txBody>
          <a:bodyPr/>
          <a:lstStyle/>
          <a:p>
            <a:fld id="{990B64E5-EF44-4991-97EA-B393C3AD2E89}" type="slidenum">
              <a:rPr lang="en-US"/>
              <a:pPr/>
              <a:t>27</a:t>
            </a:fld>
            <a:endParaRPr lang="en-US"/>
          </a:p>
        </p:txBody>
      </p:sp>
      <p:sp>
        <p:nvSpPr>
          <p:cNvPr id="34819" name="Text Box 1"/>
          <p:cNvSpPr>
            <a:spLocks noGrp="1" noRot="1" noChangeAspect="1" noChangeArrowheads="1" noTextEdit="1"/>
          </p:cNvSpPr>
          <p:nvPr>
            <p:ph type="sldImg"/>
          </p:nvPr>
        </p:nvSpPr>
        <p:spPr>
          <a:xfrm>
            <a:off x="1144588" y="685800"/>
            <a:ext cx="4572000" cy="3429000"/>
          </a:xfrm>
          <a:ln/>
        </p:spPr>
      </p:sp>
      <p:sp>
        <p:nvSpPr>
          <p:cNvPr id="38914" name="Text Box 2"/>
          <p:cNvSpPr>
            <a:spLocks noGrp="1" noChangeArrowheads="1"/>
          </p:cNvSpPr>
          <p:nvPr>
            <p:ph type="body" idx="1"/>
          </p:nvPr>
        </p:nvSpPr>
        <p:spPr>
          <a:xfrm>
            <a:off x="685800" y="4343400"/>
            <a:ext cx="5486400" cy="4114800"/>
          </a:xfrm>
        </p:spPr>
        <p:txBody>
          <a:bodyPr wrap="none" anchor="ctr"/>
          <a:lstStyle/>
          <a:p>
            <a:pPr>
              <a:buFont typeface="Times New Roman" charset="0"/>
              <a:buNone/>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a:ln>
            <a:miter lim="800000"/>
            <a:headEnd/>
            <a:tailEnd/>
          </a:ln>
        </p:spPr>
        <p:txBody>
          <a:bodyPr/>
          <a:lstStyle/>
          <a:p>
            <a:fld id="{15CDF6C8-33EA-4974-9A69-7C0E98074E0E}" type="slidenum">
              <a:rPr lang="en-US"/>
              <a:pPr/>
              <a:t>28</a:t>
            </a:fld>
            <a:endParaRPr lang="en-US"/>
          </a:p>
        </p:txBody>
      </p:sp>
      <p:sp>
        <p:nvSpPr>
          <p:cNvPr id="35843" name="Text Box 1"/>
          <p:cNvSpPr>
            <a:spLocks noGrp="1" noRot="1" noChangeAspect="1" noChangeArrowheads="1" noTextEdit="1"/>
          </p:cNvSpPr>
          <p:nvPr>
            <p:ph type="sldImg"/>
          </p:nvPr>
        </p:nvSpPr>
        <p:spPr>
          <a:xfrm>
            <a:off x="1144588" y="685800"/>
            <a:ext cx="4572000" cy="3429000"/>
          </a:xfrm>
          <a:ln/>
        </p:spPr>
      </p:sp>
      <p:sp>
        <p:nvSpPr>
          <p:cNvPr id="35844" name="Text Box 2"/>
          <p:cNvSpPr>
            <a:spLocks noGrp="1"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4" charset="-128"/>
                <a:cs typeface="Arial" charset="0"/>
              </a:rPr>
              <a:t>-&gt; No JDBC</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4" charset="-128"/>
                <a:cs typeface="Arial" charset="0"/>
              </a:rPr>
              <a:t>-&gt; Data integrity at the application layer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a:ln>
            <a:miter lim="800000"/>
            <a:headEnd/>
            <a:tailEnd/>
          </a:ln>
        </p:spPr>
        <p:txBody>
          <a:bodyPr/>
          <a:lstStyle/>
          <a:p>
            <a:fld id="{F7C3713B-2361-441D-954A-2341D1B101A1}" type="slidenum">
              <a:rPr lang="en-US"/>
              <a:pPr/>
              <a:t>29</a:t>
            </a:fld>
            <a:endParaRPr lang="en-US"/>
          </a:p>
        </p:txBody>
      </p:sp>
      <p:sp>
        <p:nvSpPr>
          <p:cNvPr id="36867" name="Text Box 1"/>
          <p:cNvSpPr>
            <a:spLocks noGrp="1" noRot="1" noChangeAspect="1" noChangeArrowheads="1" noTextEdit="1"/>
          </p:cNvSpPr>
          <p:nvPr>
            <p:ph type="sldImg"/>
          </p:nvPr>
        </p:nvSpPr>
        <p:spPr>
          <a:xfrm>
            <a:off x="1144588" y="685800"/>
            <a:ext cx="4572000" cy="3429000"/>
          </a:xfrm>
          <a:ln/>
        </p:spPr>
      </p:sp>
      <p:sp>
        <p:nvSpPr>
          <p:cNvPr id="40962" name="Text Box 2"/>
          <p:cNvSpPr>
            <a:spLocks noGrp="1" noChangeArrowheads="1"/>
          </p:cNvSpPr>
          <p:nvPr>
            <p:ph type="body" idx="1"/>
          </p:nvPr>
        </p:nvSpPr>
        <p:spPr>
          <a:xfrm>
            <a:off x="685800" y="4343400"/>
            <a:ext cx="5486400" cy="4114800"/>
          </a:xfrm>
        </p:spPr>
        <p:txBody>
          <a:bodyPr wrap="none" anchor="ctr"/>
          <a:lstStyle/>
          <a:p>
            <a:pPr>
              <a:buFont typeface="Times New Roman" charset="0"/>
              <a:buNone/>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ln>
            <a:miter lim="800000"/>
            <a:headEnd/>
            <a:tailEnd/>
          </a:ln>
        </p:spPr>
        <p:txBody>
          <a:bodyPr/>
          <a:lstStyle/>
          <a:p>
            <a:fld id="{C469BFED-82E2-4BE5-B4F5-FB9B119AC8A1}" type="slidenum">
              <a:rPr lang="en-US"/>
              <a:pPr/>
              <a:t>30</a:t>
            </a:fld>
            <a:endParaRPr lang="en-US"/>
          </a:p>
        </p:txBody>
      </p:sp>
      <p:sp>
        <p:nvSpPr>
          <p:cNvPr id="37891" name="Text Box 1"/>
          <p:cNvSpPr>
            <a:spLocks noGrp="1" noRot="1" noChangeAspect="1" noChangeArrowheads="1" noTextEdit="1"/>
          </p:cNvSpPr>
          <p:nvPr>
            <p:ph type="sldImg"/>
          </p:nvPr>
        </p:nvSpPr>
        <p:spPr>
          <a:xfrm>
            <a:off x="1143000" y="685800"/>
            <a:ext cx="4572000" cy="3429000"/>
          </a:xfrm>
          <a:ln/>
        </p:spPr>
      </p:sp>
      <p:sp>
        <p:nvSpPr>
          <p:cNvPr id="41986" name="Text Box 2"/>
          <p:cNvSpPr>
            <a:spLocks noGrp="1" noChangeArrowheads="1"/>
          </p:cNvSpPr>
          <p:nvPr>
            <p:ph type="body" idx="1"/>
          </p:nvPr>
        </p:nvSpPr>
        <p:spPr>
          <a:xfrm>
            <a:off x="685800" y="4343400"/>
            <a:ext cx="5486400" cy="4025900"/>
          </a:xfrm>
        </p:spPr>
        <p:txBody>
          <a:bodyPr wrap="none" anchor="ctr"/>
          <a:lstStyle/>
          <a:p>
            <a:pPr>
              <a:buFont typeface="Times New Roman" charset="0"/>
              <a:buNone/>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ln>
            <a:miter lim="800000"/>
            <a:headEnd/>
            <a:tailEnd/>
          </a:ln>
        </p:spPr>
        <p:txBody>
          <a:bodyPr/>
          <a:lstStyle/>
          <a:p>
            <a:fld id="{08D89F50-B512-495B-BBBE-905B405D3CB7}" type="slidenum">
              <a:rPr lang="en-US"/>
              <a:pPr/>
              <a:t>10</a:t>
            </a:fld>
            <a:endParaRPr lang="en-US"/>
          </a:p>
        </p:txBody>
      </p:sp>
      <p:sp>
        <p:nvSpPr>
          <p:cNvPr id="23555" name="Text Box 1"/>
          <p:cNvSpPr>
            <a:spLocks noGrp="1" noRot="1" noChangeAspect="1" noChangeArrowheads="1" noTextEdit="1"/>
          </p:cNvSpPr>
          <p:nvPr>
            <p:ph type="sldImg"/>
          </p:nvPr>
        </p:nvSpPr>
        <p:spPr>
          <a:xfrm>
            <a:off x="1144588" y="685800"/>
            <a:ext cx="4572000" cy="3429000"/>
          </a:xfrm>
          <a:ln/>
        </p:spPr>
      </p:sp>
      <p:sp>
        <p:nvSpPr>
          <p:cNvPr id="24578" name="Text Box 2"/>
          <p:cNvSpPr>
            <a:spLocks noGrp="1" noChangeArrowheads="1"/>
          </p:cNvSpPr>
          <p:nvPr>
            <p:ph type="body" idx="1"/>
          </p:nvPr>
        </p:nvSpPr>
        <p:spPr>
          <a:xfrm>
            <a:off x="685800" y="4343400"/>
            <a:ext cx="5486400" cy="4114800"/>
          </a:xfrm>
        </p:spPr>
        <p:txBody>
          <a:bodyPr wrap="none" anchor="ctr"/>
          <a:lstStyle/>
          <a:p>
            <a:pPr>
              <a:buFont typeface="Times New Roman" charset="0"/>
              <a:buNone/>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a:ln>
            <a:miter lim="800000"/>
            <a:headEnd/>
            <a:tailEnd/>
          </a:ln>
        </p:spPr>
        <p:txBody>
          <a:bodyPr/>
          <a:lstStyle/>
          <a:p>
            <a:fld id="{0FAE9FA7-137C-4162-84D9-60AFDA3920DB}" type="slidenum">
              <a:rPr lang="en-US"/>
              <a:pPr/>
              <a:t>11</a:t>
            </a:fld>
            <a:endParaRPr lang="en-US"/>
          </a:p>
        </p:txBody>
      </p:sp>
      <p:sp>
        <p:nvSpPr>
          <p:cNvPr id="24579" name="Text Box 1"/>
          <p:cNvSpPr>
            <a:spLocks noGrp="1" noRot="1" noChangeAspect="1" noChangeArrowheads="1" noTextEdit="1"/>
          </p:cNvSpPr>
          <p:nvPr>
            <p:ph type="sldImg"/>
          </p:nvPr>
        </p:nvSpPr>
        <p:spPr>
          <a:xfrm>
            <a:off x="1144588" y="685800"/>
            <a:ext cx="4572000" cy="3429000"/>
          </a:xfrm>
          <a:ln/>
        </p:spPr>
      </p:sp>
      <p:sp>
        <p:nvSpPr>
          <p:cNvPr id="27650" name="Text Box 2"/>
          <p:cNvSpPr>
            <a:spLocks noGrp="1" noChangeArrowheads="1"/>
          </p:cNvSpPr>
          <p:nvPr>
            <p:ph type="body" idx="1"/>
          </p:nvPr>
        </p:nvSpPr>
        <p:spPr>
          <a:xfrm>
            <a:off x="685800" y="4343400"/>
            <a:ext cx="5486400" cy="4114800"/>
          </a:xfrm>
        </p:spPr>
        <p:txBody>
          <a:bodyPr wrap="none" anchor="ctr"/>
          <a:lstStyle/>
          <a:p>
            <a:pPr>
              <a:buFont typeface="Times New Roman" charset="0"/>
              <a:buNone/>
              <a:defRPr/>
            </a:pPr>
            <a:endParaRPr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miter lim="800000"/>
            <a:headEnd/>
            <a:tailEnd/>
          </a:ln>
        </p:spPr>
        <p:txBody>
          <a:bodyPr/>
          <a:lstStyle/>
          <a:p>
            <a:fld id="{C0D66FB8-BF1A-47CE-94D5-A6173794811A}" type="slidenum">
              <a:rPr lang="en-US"/>
              <a:pPr/>
              <a:t>12</a:t>
            </a:fld>
            <a:endParaRPr lang="en-US"/>
          </a:p>
        </p:txBody>
      </p:sp>
      <p:sp>
        <p:nvSpPr>
          <p:cNvPr id="25603" name="Text Box 1"/>
          <p:cNvSpPr>
            <a:spLocks noGrp="1" noRot="1" noChangeAspect="1" noChangeArrowheads="1" noTextEdit="1"/>
          </p:cNvSpPr>
          <p:nvPr>
            <p:ph type="sldImg"/>
          </p:nvPr>
        </p:nvSpPr>
        <p:spPr>
          <a:xfrm>
            <a:off x="1143000" y="685800"/>
            <a:ext cx="4572000" cy="3429000"/>
          </a:xfrm>
          <a:ln/>
        </p:spPr>
      </p:sp>
      <p:sp>
        <p:nvSpPr>
          <p:cNvPr id="30722" name="Text Box 2"/>
          <p:cNvSpPr>
            <a:spLocks noGrp="1" noChangeArrowheads="1"/>
          </p:cNvSpPr>
          <p:nvPr>
            <p:ph type="body" idx="1"/>
          </p:nvPr>
        </p:nvSpPr>
        <p:spPr>
          <a:xfrm>
            <a:off x="685800" y="4343400"/>
            <a:ext cx="5486400" cy="4114800"/>
          </a:xfrm>
        </p:spPr>
        <p:txBody>
          <a:bodyPr wrap="none" anchor="ctr"/>
          <a:lstStyle/>
          <a:p>
            <a:pPr>
              <a:buFont typeface="Times New Roman" charset="0"/>
              <a:buNone/>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p:cNvSpPr>
            <a:spLocks noGrp="1" noChangeArrowheads="1"/>
          </p:cNvSpPr>
          <p:nvPr>
            <p:ph type="sldNum" sz="quarter"/>
          </p:nvPr>
        </p:nvSpPr>
        <p:spPr>
          <a:noFill/>
          <a:ln>
            <a:miter lim="800000"/>
            <a:headEnd/>
            <a:tailEnd/>
          </a:ln>
        </p:spPr>
        <p:txBody>
          <a:bodyPr/>
          <a:lstStyle/>
          <a:p>
            <a:fld id="{84C001E9-3337-475C-BBBB-39C3BABB501D}" type="slidenum">
              <a:rPr lang="en-US"/>
              <a:pPr/>
              <a:t>13</a:t>
            </a:fld>
            <a:endParaRPr lang="en-US"/>
          </a:p>
        </p:txBody>
      </p:sp>
      <p:sp>
        <p:nvSpPr>
          <p:cNvPr id="26627" name="Text Box 1"/>
          <p:cNvSpPr>
            <a:spLocks noGrp="1" noRot="1" noChangeAspect="1" noChangeArrowheads="1" noTextEdit="1"/>
          </p:cNvSpPr>
          <p:nvPr>
            <p:ph type="sldImg"/>
          </p:nvPr>
        </p:nvSpPr>
        <p:spPr>
          <a:xfrm>
            <a:off x="1144588" y="685800"/>
            <a:ext cx="4572000" cy="3429000"/>
          </a:xfrm>
          <a:ln/>
        </p:spPr>
      </p:sp>
      <p:sp>
        <p:nvSpPr>
          <p:cNvPr id="28674" name="Text Box 2"/>
          <p:cNvSpPr>
            <a:spLocks noGrp="1" noChangeArrowheads="1"/>
          </p:cNvSpPr>
          <p:nvPr>
            <p:ph type="body" idx="1"/>
          </p:nvPr>
        </p:nvSpPr>
        <p:spPr>
          <a:xfrm>
            <a:off x="685800" y="4343400"/>
            <a:ext cx="5486400" cy="4114800"/>
          </a:xfrm>
        </p:spPr>
        <p:txBody>
          <a:bodyPr wrap="none" anchor="ctr"/>
          <a:lstStyle/>
          <a:p>
            <a:pPr>
              <a:buFont typeface="Times New Roman" charset="0"/>
              <a:buNone/>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ln>
            <a:miter lim="800000"/>
            <a:headEnd/>
            <a:tailEnd/>
          </a:ln>
        </p:spPr>
        <p:txBody>
          <a:bodyPr/>
          <a:lstStyle/>
          <a:p>
            <a:fld id="{CF0863B3-0E11-44B4-B22A-F86B6739852D}" type="slidenum">
              <a:rPr lang="en-US"/>
              <a:pPr/>
              <a:t>19</a:t>
            </a:fld>
            <a:endParaRPr lang="en-US"/>
          </a:p>
        </p:txBody>
      </p:sp>
      <p:sp>
        <p:nvSpPr>
          <p:cNvPr id="27651" name="Text Box 1"/>
          <p:cNvSpPr>
            <a:spLocks noGrp="1" noRot="1" noChangeAspect="1" noChangeArrowheads="1" noTextEdit="1"/>
          </p:cNvSpPr>
          <p:nvPr>
            <p:ph type="sldImg"/>
          </p:nvPr>
        </p:nvSpPr>
        <p:spPr>
          <a:xfrm>
            <a:off x="1144588" y="685800"/>
            <a:ext cx="4572000" cy="3429000"/>
          </a:xfrm>
          <a:ln/>
        </p:spPr>
      </p:sp>
      <p:sp>
        <p:nvSpPr>
          <p:cNvPr id="27652" name="Text Box 2"/>
          <p:cNvSpPr>
            <a:spLocks noGrp="1"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4" charset="-128"/>
                <a:cs typeface="Arial" charset="0"/>
              </a:rPr>
              <a:t>-&gt; http://horicky.blogspot.com/2009/11/nosql-patterns.html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p:nvPr>
        </p:nvSpPr>
        <p:spPr>
          <a:noFill/>
          <a:ln>
            <a:miter lim="800000"/>
            <a:headEnd/>
            <a:tailEnd/>
          </a:ln>
        </p:spPr>
        <p:txBody>
          <a:bodyPr/>
          <a:lstStyle/>
          <a:p>
            <a:fld id="{AFE46613-6114-476F-A235-D73A4FB808CD}" type="slidenum">
              <a:rPr lang="en-US"/>
              <a:pPr/>
              <a:t>20</a:t>
            </a:fld>
            <a:endParaRPr lang="en-US"/>
          </a:p>
        </p:txBody>
      </p:sp>
      <p:sp>
        <p:nvSpPr>
          <p:cNvPr id="28675" name="Text Box 1"/>
          <p:cNvSpPr>
            <a:spLocks noGrp="1" noRot="1" noChangeAspect="1" noChangeArrowheads="1" noTextEdit="1"/>
          </p:cNvSpPr>
          <p:nvPr>
            <p:ph type="sldImg"/>
          </p:nvPr>
        </p:nvSpPr>
        <p:spPr>
          <a:xfrm>
            <a:off x="1143000" y="685800"/>
            <a:ext cx="4572000" cy="3429000"/>
          </a:xfrm>
          <a:ln/>
        </p:spPr>
      </p:sp>
      <p:sp>
        <p:nvSpPr>
          <p:cNvPr id="32770" name="Text Box 2"/>
          <p:cNvSpPr>
            <a:spLocks noGrp="1" noChangeArrowheads="1"/>
          </p:cNvSpPr>
          <p:nvPr>
            <p:ph type="body" idx="1"/>
          </p:nvPr>
        </p:nvSpPr>
        <p:spPr>
          <a:xfrm>
            <a:off x="685800" y="4343400"/>
            <a:ext cx="5486400" cy="4114800"/>
          </a:xfrm>
        </p:spPr>
        <p:txBody>
          <a:bodyPr wrap="none" anchor="ctr"/>
          <a:lstStyle/>
          <a:p>
            <a:pPr>
              <a:buFont typeface="Times New Roman" charset="0"/>
              <a:buNone/>
              <a:defRPr/>
            </a:pPr>
            <a:endParaRPr 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ln>
            <a:miter lim="800000"/>
            <a:headEnd/>
            <a:tailEnd/>
          </a:ln>
        </p:spPr>
        <p:txBody>
          <a:bodyPr/>
          <a:lstStyle/>
          <a:p>
            <a:fld id="{D06351C5-392F-4CB7-94B2-384FCCA2D5BE}" type="slidenum">
              <a:rPr lang="en-US"/>
              <a:pPr/>
              <a:t>21</a:t>
            </a:fld>
            <a:endParaRPr lang="en-US"/>
          </a:p>
        </p:txBody>
      </p:sp>
      <p:sp>
        <p:nvSpPr>
          <p:cNvPr id="29699" name="Text Box 1"/>
          <p:cNvSpPr>
            <a:spLocks noGrp="1" noRot="1" noChangeAspect="1" noChangeArrowheads="1" noTextEdit="1"/>
          </p:cNvSpPr>
          <p:nvPr>
            <p:ph type="sldImg"/>
          </p:nvPr>
        </p:nvSpPr>
        <p:spPr>
          <a:xfrm>
            <a:off x="1144588" y="685800"/>
            <a:ext cx="4572000" cy="3429000"/>
          </a:xfrm>
          <a:ln/>
        </p:spPr>
      </p:sp>
      <p:sp>
        <p:nvSpPr>
          <p:cNvPr id="29700" name="Text Box 2"/>
          <p:cNvSpPr>
            <a:spLocks noGrp="1"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4" charset="-128"/>
                <a:cs typeface="Arial" charset="0"/>
              </a:rP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p:nvPr>
        </p:nvSpPr>
        <p:spPr>
          <a:noFill/>
          <a:ln>
            <a:miter lim="800000"/>
            <a:headEnd/>
            <a:tailEnd/>
          </a:ln>
        </p:spPr>
        <p:txBody>
          <a:bodyPr/>
          <a:lstStyle/>
          <a:p>
            <a:fld id="{481D7AEC-43B0-44E8-ACFF-1FC7BE03E39B}" type="slidenum">
              <a:rPr lang="en-US"/>
              <a:pPr/>
              <a:t>22</a:t>
            </a:fld>
            <a:endParaRPr lang="en-US"/>
          </a:p>
        </p:txBody>
      </p:sp>
      <p:sp>
        <p:nvSpPr>
          <p:cNvPr id="30723" name="Text Box 1"/>
          <p:cNvSpPr>
            <a:spLocks noGrp="1" noRot="1" noChangeAspect="1" noChangeArrowheads="1" noTextEdit="1"/>
          </p:cNvSpPr>
          <p:nvPr>
            <p:ph type="sldImg"/>
          </p:nvPr>
        </p:nvSpPr>
        <p:spPr>
          <a:xfrm>
            <a:off x="1143000" y="685800"/>
            <a:ext cx="4572000" cy="3429000"/>
          </a:xfrm>
          <a:ln/>
        </p:spPr>
      </p:sp>
      <p:sp>
        <p:nvSpPr>
          <p:cNvPr id="34818" name="Text Box 2"/>
          <p:cNvSpPr>
            <a:spLocks noGrp="1" noChangeArrowheads="1"/>
          </p:cNvSpPr>
          <p:nvPr>
            <p:ph type="body" idx="1"/>
          </p:nvPr>
        </p:nvSpPr>
        <p:spPr>
          <a:xfrm>
            <a:off x="685800" y="4343400"/>
            <a:ext cx="5486400" cy="4114800"/>
          </a:xfrm>
        </p:spPr>
        <p:txBody>
          <a:bodyPr wrap="none" anchor="ctr"/>
          <a:lstStyle/>
          <a:p>
            <a:pPr>
              <a:buFont typeface="Times New Roman" charset="0"/>
              <a:buNone/>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NoSQL</a:t>
            </a:r>
            <a:r>
              <a:rPr lang="en-IN" dirty="0"/>
              <a:t> Databases</a:t>
            </a:r>
          </a:p>
        </p:txBody>
      </p:sp>
      <p:sp>
        <p:nvSpPr>
          <p:cNvPr id="3" name="Subtitle 2"/>
          <p:cNvSpPr>
            <a:spLocks noGrp="1"/>
          </p:cNvSpPr>
          <p:nvPr>
            <p:ph type="subTitle" idx="1"/>
          </p:nvPr>
        </p:nvSpPr>
        <p:spPr/>
        <p:txBody>
          <a:bodyPr/>
          <a:lstStyle/>
          <a:p>
            <a:r>
              <a:rPr lang="en-IN" dirty="0" err="1">
                <a:solidFill>
                  <a:schemeClr val="tx1"/>
                </a:solidFill>
              </a:rPr>
              <a:t>P.Krishna</a:t>
            </a:r>
            <a:r>
              <a:rPr lang="en-IN" dirty="0">
                <a:solidFill>
                  <a:schemeClr val="tx1"/>
                </a:solidFill>
              </a:rPr>
              <a:t> Reddy</a:t>
            </a:r>
          </a:p>
          <a:p>
            <a:r>
              <a:rPr lang="en-IN" dirty="0">
                <a:solidFill>
                  <a:schemeClr val="tx1"/>
                </a:solidFill>
              </a:rPr>
              <a:t>IIIT Hyderabad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512763" y="333375"/>
            <a:ext cx="8118475" cy="1028700"/>
          </a:xfrm>
          <a:prstGeom prst="rect">
            <a:avLst/>
          </a:prstGeom>
          <a:noFill/>
          <a:ln w="9525">
            <a:noFill/>
            <a:miter lim="800000"/>
            <a:headEnd/>
            <a:tailEnd/>
          </a:ln>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a:solidFill>
                  <a:srgbClr val="006633"/>
                </a:solidFill>
                <a:latin typeface="Garamond" pitchFamily="18" charset="0"/>
              </a:rPr>
              <a:t>Parallel Databases and Data Stores</a:t>
            </a:r>
          </a:p>
        </p:txBody>
      </p:sp>
      <p:sp>
        <p:nvSpPr>
          <p:cNvPr id="2" name="Rectangle 2"/>
          <p:cNvSpPr>
            <a:spLocks noGrp="1" noChangeArrowheads="1"/>
          </p:cNvSpPr>
          <p:nvPr>
            <p:ph idx="1"/>
          </p:nvPr>
        </p:nvSpPr>
        <p:spPr>
          <a:xfrm>
            <a:off x="468313" y="1341438"/>
            <a:ext cx="8228012" cy="4529137"/>
          </a:xfrm>
        </p:spPr>
        <p:txBody>
          <a:bodyPr/>
          <a:lstStyle/>
          <a:p>
            <a:pPr marL="341313" indent="-341313" eaLnBrk="1" hangingPunct="1">
              <a:spcBef>
                <a:spcPts val="700"/>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t>Web-based applications have huge demands on data storage volume and transaction rate</a:t>
            </a:r>
          </a:p>
          <a:p>
            <a:pPr marL="341313" indent="-341313" eaLnBrk="1" hangingPunct="1">
              <a:spcBef>
                <a:spcPts val="700"/>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t>Scalability of application servers is easy, but what about the database?</a:t>
            </a:r>
          </a:p>
          <a:p>
            <a:pPr marL="341313" indent="-341313" eaLnBrk="1" hangingPunct="1">
              <a:spcBef>
                <a:spcPts val="700"/>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t>Approach 1: </a:t>
            </a:r>
            <a:r>
              <a:rPr lang="en-US" sz="2400" dirty="0" err="1"/>
              <a:t>memcache</a:t>
            </a:r>
            <a:r>
              <a:rPr lang="en-US" sz="2400" dirty="0"/>
              <a:t> or other caching mechanisms to reduce database access</a:t>
            </a:r>
          </a:p>
          <a:p>
            <a:pPr marL="668338" lvl="1" indent="-325438" eaLnBrk="1" hangingPunct="1">
              <a:spcBef>
                <a:spcPts val="600"/>
              </a:spcBef>
              <a:buClr>
                <a:srgbClr val="3B812F"/>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t>Limited in scalability</a:t>
            </a:r>
          </a:p>
          <a:p>
            <a:pPr marL="341313" indent="-341313" eaLnBrk="1" hangingPunct="1">
              <a:spcBef>
                <a:spcPts val="775"/>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t>Approach 2: Use existing parallel databases </a:t>
            </a:r>
          </a:p>
          <a:p>
            <a:pPr marL="741363" lvl="1" indent="-341313" eaLnBrk="1" hangingPunct="1">
              <a:spcBef>
                <a:spcPts val="775"/>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t>Expensive, and most parallel databases were designed for decision support not OLTP</a:t>
            </a:r>
          </a:p>
          <a:p>
            <a:pPr marL="341313" indent="-341313" eaLnBrk="1" hangingPunct="1">
              <a:spcBef>
                <a:spcPts val="775"/>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t>Approach 3: Build parallel stores with databases underneath</a:t>
            </a:r>
          </a:p>
          <a:p>
            <a:pPr marL="268288" indent="-325438" eaLnBrk="1" hangingPunct="1">
              <a:spcBef>
                <a:spcPts val="600"/>
              </a:spcBef>
              <a:buClr>
                <a:srgbClr val="3B812F"/>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512763" y="333375"/>
            <a:ext cx="8118475" cy="1028700"/>
          </a:xfrm>
          <a:prstGeom prst="rect">
            <a:avLst/>
          </a:prstGeom>
          <a:noFill/>
          <a:ln w="9525">
            <a:noFill/>
            <a:miter lim="800000"/>
            <a:headEnd/>
            <a:tailEnd/>
          </a:ln>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a:solidFill>
                  <a:srgbClr val="006633"/>
                </a:solidFill>
                <a:latin typeface="Garamond" pitchFamily="18" charset="0"/>
              </a:rPr>
              <a:t>Scaling RDBMS - Partitioning</a:t>
            </a:r>
          </a:p>
        </p:txBody>
      </p:sp>
      <p:sp>
        <p:nvSpPr>
          <p:cNvPr id="6147" name="Rectangle 2"/>
          <p:cNvSpPr>
            <a:spLocks noGrp="1" noChangeArrowheads="1"/>
          </p:cNvSpPr>
          <p:nvPr>
            <p:ph type="body" idx="4294967295"/>
          </p:nvPr>
        </p:nvSpPr>
        <p:spPr>
          <a:xfrm>
            <a:off x="457200" y="1600200"/>
            <a:ext cx="8229600" cy="4589463"/>
          </a:xfrm>
        </p:spPr>
        <p:txBody>
          <a:bodyPr/>
          <a:lstStyle/>
          <a:p>
            <a:pPr marL="341313" indent="-341313" eaLnBrk="1" hangingPunct="1">
              <a:lnSpc>
                <a:spcPct val="90000"/>
              </a:lnSpc>
              <a:spcBef>
                <a:spcPts val="600"/>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a:t>
            </a:r>
            <a:r>
              <a:rPr lang="en-US" altLang="ja-JP" sz="2400"/>
              <a:t>Sharding</a:t>
            </a:r>
            <a:r>
              <a:rPr lang="en-US" altLang="en-US" sz="2400"/>
              <a:t>”</a:t>
            </a:r>
            <a:endParaRPr lang="en-US" altLang="ja-JP" sz="2400"/>
          </a:p>
          <a:p>
            <a:pPr marL="668338" lvl="1" indent="-325438" eaLnBrk="1" hangingPunct="1">
              <a:lnSpc>
                <a:spcPct val="90000"/>
              </a:lnSpc>
              <a:spcBef>
                <a:spcPts val="57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300"/>
              <a:t>Divide data amongst many cheap databases (MySQL/PostgreSQL)</a:t>
            </a:r>
          </a:p>
          <a:p>
            <a:pPr marL="668338" lvl="1" indent="-325438" eaLnBrk="1" hangingPunct="1">
              <a:lnSpc>
                <a:spcPct val="90000"/>
              </a:lnSpc>
              <a:spcBef>
                <a:spcPts val="57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300"/>
              <a:t>Manage parallel access in the application</a:t>
            </a:r>
          </a:p>
          <a:p>
            <a:pPr marL="668338" lvl="1" indent="-325438" eaLnBrk="1" hangingPunct="1">
              <a:lnSpc>
                <a:spcPct val="90000"/>
              </a:lnSpc>
              <a:spcBef>
                <a:spcPts val="57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300"/>
              <a:t>Scales well for both reads and writes</a:t>
            </a:r>
          </a:p>
          <a:p>
            <a:pPr marL="668338" lvl="1" indent="-325438" eaLnBrk="1" hangingPunct="1">
              <a:lnSpc>
                <a:spcPct val="90000"/>
              </a:lnSpc>
              <a:spcBef>
                <a:spcPts val="57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300"/>
              <a:t>Not transparent, application needs to be partition-aware</a:t>
            </a:r>
          </a:p>
          <a:p>
            <a:pPr marL="668338" lvl="1" indent="-325438" eaLnBrk="1" hangingPunct="1">
              <a:lnSpc>
                <a:spcPct val="90000"/>
              </a:lnSpc>
              <a:spcBef>
                <a:spcPts val="575"/>
              </a:spcBef>
              <a:buClr>
                <a:srgbClr val="3B812F"/>
              </a:buClr>
              <a:buSzPct val="6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3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7813"/>
            <a:ext cx="8578850" cy="1139825"/>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Parallel Key-Value Data Stores</a:t>
            </a:r>
          </a:p>
        </p:txBody>
      </p:sp>
      <p:sp>
        <p:nvSpPr>
          <p:cNvPr id="7171" name="Rectangle 2"/>
          <p:cNvSpPr>
            <a:spLocks noGrp="1" noChangeArrowheads="1"/>
          </p:cNvSpPr>
          <p:nvPr>
            <p:ph type="body" idx="4294967295"/>
          </p:nvPr>
        </p:nvSpPr>
        <p:spPr>
          <a:xfrm>
            <a:off x="457200" y="1447800"/>
            <a:ext cx="8229600" cy="4692650"/>
          </a:xfrm>
        </p:spPr>
        <p:txBody>
          <a:bodyPr/>
          <a:lstStyle/>
          <a:p>
            <a:pPr marL="341313" indent="-341313" eaLnBrk="1" hangingPunct="1">
              <a:lnSpc>
                <a:spcPct val="90000"/>
              </a:lnSpc>
              <a:spcBef>
                <a:spcPts val="650"/>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a:t>Distributed key-value data storage systems allow key-value pairs to be stored (and retrieved on key) in a massively parallel system</a:t>
            </a:r>
          </a:p>
          <a:p>
            <a:pPr marL="668338" lvl="1" indent="-325438" eaLnBrk="1" hangingPunct="1">
              <a:lnSpc>
                <a:spcPct val="90000"/>
              </a:lnSpc>
              <a:spcBef>
                <a:spcPts val="550"/>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E.g. Google BigTable, Yahoo! Sherpa/PNUTS, Amazon Dynamo, ..</a:t>
            </a:r>
          </a:p>
          <a:p>
            <a:pPr marL="341313" indent="-341313" eaLnBrk="1" hangingPunct="1">
              <a:lnSpc>
                <a:spcPct val="90000"/>
              </a:lnSpc>
              <a:spcBef>
                <a:spcPts val="650"/>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a:t>Partitioning, high availability etc completely transparent to application</a:t>
            </a:r>
          </a:p>
          <a:p>
            <a:pPr marL="341313" indent="-341313" eaLnBrk="1" hangingPunct="1">
              <a:lnSpc>
                <a:spcPct val="90000"/>
              </a:lnSpc>
              <a:spcBef>
                <a:spcPts val="650"/>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a:t>Sharding systems and key-value stores don</a:t>
            </a:r>
            <a:r>
              <a:rPr lang="en-US" altLang="en-US" sz="2600"/>
              <a:t>’</a:t>
            </a:r>
            <a:r>
              <a:rPr lang="en-US" sz="2600"/>
              <a:t>t support many relational features</a:t>
            </a:r>
          </a:p>
          <a:p>
            <a:pPr marL="668338" lvl="1" indent="-325438" eaLnBrk="1" hangingPunct="1">
              <a:lnSpc>
                <a:spcPct val="90000"/>
              </a:lnSpc>
              <a:spcBef>
                <a:spcPts val="62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500"/>
              <a:t>No join operations (except within partition)</a:t>
            </a:r>
          </a:p>
          <a:p>
            <a:pPr marL="668338" lvl="1" indent="-325438" eaLnBrk="1" hangingPunct="1">
              <a:lnSpc>
                <a:spcPct val="90000"/>
              </a:lnSpc>
              <a:spcBef>
                <a:spcPts val="62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500"/>
              <a:t>No referential integrity constraints across partitions</a:t>
            </a:r>
          </a:p>
          <a:p>
            <a:pPr marL="668338" lvl="1" indent="-325438" eaLnBrk="1" hangingPunct="1">
              <a:lnSpc>
                <a:spcPct val="90000"/>
              </a:lnSpc>
              <a:spcBef>
                <a:spcPts val="62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500"/>
              <a:t>etc.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What is NoSQL?</a:t>
            </a:r>
          </a:p>
        </p:txBody>
      </p:sp>
      <p:sp>
        <p:nvSpPr>
          <p:cNvPr id="9218" name="Rectangle 2"/>
          <p:cNvSpPr>
            <a:spLocks noGrp="1" noChangeArrowheads="1"/>
          </p:cNvSpPr>
          <p:nvPr>
            <p:ph type="body" idx="4294967295"/>
          </p:nvPr>
        </p:nvSpPr>
        <p:spPr>
          <a:xfrm>
            <a:off x="457200" y="1600200"/>
            <a:ext cx="8229600" cy="4530725"/>
          </a:xfrm>
        </p:spPr>
        <p:txBody>
          <a:bodyPr>
            <a:normAutofit/>
          </a:bodyPr>
          <a:lstStyle/>
          <a:p>
            <a:pPr marL="341313" indent="-341313" eaLnBrk="1" hangingPunct="1">
              <a:lnSpc>
                <a:spcPct val="80000"/>
              </a:lnSpc>
              <a:spcBef>
                <a:spcPts val="700"/>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Stands for No-SQL or </a:t>
            </a:r>
            <a:r>
              <a:rPr lang="en-US" b="1" dirty="0"/>
              <a:t>N</a:t>
            </a:r>
            <a:r>
              <a:rPr lang="en-US" dirty="0"/>
              <a:t>ot </a:t>
            </a:r>
            <a:r>
              <a:rPr lang="en-US" b="1" dirty="0"/>
              <a:t>O</a:t>
            </a:r>
            <a:r>
              <a:rPr lang="en-US" dirty="0"/>
              <a:t>nly </a:t>
            </a:r>
            <a:r>
              <a:rPr lang="en-US" b="1" dirty="0"/>
              <a:t>SQL??</a:t>
            </a:r>
          </a:p>
          <a:p>
            <a:pPr marL="341313" indent="-341313" eaLnBrk="1" hangingPunct="1">
              <a:lnSpc>
                <a:spcPct val="80000"/>
              </a:lnSpc>
              <a:spcBef>
                <a:spcPts val="700"/>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Class of non-relational data storage systems</a:t>
            </a:r>
          </a:p>
          <a:p>
            <a:pPr marL="668338" lvl="1" indent="-325438" eaLnBrk="1" hangingPunct="1">
              <a:lnSpc>
                <a:spcPct val="80000"/>
              </a:lnSpc>
              <a:spcBef>
                <a:spcPts val="600"/>
              </a:spcBef>
              <a:buClr>
                <a:srgbClr val="3B812F"/>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E.g. </a:t>
            </a:r>
            <a:r>
              <a:rPr lang="en-US" dirty="0" err="1"/>
              <a:t>BigTable</a:t>
            </a:r>
            <a:r>
              <a:rPr lang="en-US" dirty="0"/>
              <a:t>, Dynamo, PNUTS/Sherpa, ..</a:t>
            </a:r>
          </a:p>
          <a:p>
            <a:pPr marL="341313" indent="-341313" eaLnBrk="1" hangingPunct="1">
              <a:lnSpc>
                <a:spcPct val="80000"/>
              </a:lnSpc>
              <a:spcBef>
                <a:spcPts val="700"/>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Usually do not require a fixed table schema nor do they use the concept of joins</a:t>
            </a:r>
          </a:p>
          <a:p>
            <a:pPr marL="741363" lvl="1" indent="-341313" eaLnBrk="1" hangingPunct="1">
              <a:lnSpc>
                <a:spcPct val="80000"/>
              </a:lnSpc>
              <a:spcBef>
                <a:spcPts val="700"/>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Distributed data storage systems</a:t>
            </a:r>
          </a:p>
          <a:p>
            <a:pPr marL="341313" indent="-341313" eaLnBrk="1" hangingPunct="1">
              <a:lnSpc>
                <a:spcPct val="80000"/>
              </a:lnSpc>
              <a:spcBef>
                <a:spcPts val="700"/>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All </a:t>
            </a:r>
            <a:r>
              <a:rPr lang="en-US" dirty="0" err="1"/>
              <a:t>NoSQL</a:t>
            </a:r>
            <a:r>
              <a:rPr lang="en-US" dirty="0"/>
              <a:t> offerings relax one or more of the ACID properties (will talk about the CAP theorem)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533400" y="0"/>
            <a:ext cx="8229600" cy="1143000"/>
          </a:xfrm>
        </p:spPr>
        <p:txBody>
          <a:bodyPr/>
          <a:lstStyle/>
          <a:p>
            <a:r>
              <a:rPr lang="en-US" dirty="0"/>
              <a:t>ACID Properties</a:t>
            </a:r>
          </a:p>
        </p:txBody>
      </p:sp>
      <p:sp>
        <p:nvSpPr>
          <p:cNvPr id="381955" name="Rectangle 3"/>
          <p:cNvSpPr>
            <a:spLocks noGrp="1" noChangeArrowheads="1"/>
          </p:cNvSpPr>
          <p:nvPr>
            <p:ph type="body" idx="1"/>
          </p:nvPr>
        </p:nvSpPr>
        <p:spPr>
          <a:xfrm>
            <a:off x="990600" y="1993900"/>
            <a:ext cx="7262812" cy="4864100"/>
          </a:xfrm>
        </p:spPr>
        <p:txBody>
          <a:bodyPr>
            <a:noAutofit/>
          </a:bodyPr>
          <a:lstStyle/>
          <a:p>
            <a:pPr>
              <a:lnSpc>
                <a:spcPct val="90000"/>
              </a:lnSpc>
            </a:pPr>
            <a:r>
              <a:rPr lang="en-US" sz="2000" b="1" dirty="0">
                <a:solidFill>
                  <a:schemeClr val="tx2"/>
                </a:solidFill>
              </a:rPr>
              <a:t>Atomicity</a:t>
            </a:r>
            <a:r>
              <a:rPr lang="en-US" sz="2000" b="1" dirty="0"/>
              <a:t>. </a:t>
            </a:r>
            <a:r>
              <a:rPr lang="en-US" sz="2000" dirty="0"/>
              <a:t> Either all operations of the transaction are properly reflected in the database or none are.</a:t>
            </a:r>
          </a:p>
          <a:p>
            <a:pPr>
              <a:lnSpc>
                <a:spcPct val="90000"/>
              </a:lnSpc>
            </a:pPr>
            <a:r>
              <a:rPr lang="en-US" sz="2000" b="1" dirty="0">
                <a:solidFill>
                  <a:schemeClr val="tx2"/>
                </a:solidFill>
              </a:rPr>
              <a:t>Consistency</a:t>
            </a:r>
            <a:r>
              <a:rPr lang="en-US" sz="2000" b="1" dirty="0"/>
              <a:t>.</a:t>
            </a:r>
            <a:r>
              <a:rPr lang="en-US" sz="2000" dirty="0"/>
              <a:t>  Execution of a transaction in isolation preserves the consistency of the database.</a:t>
            </a:r>
          </a:p>
          <a:p>
            <a:pPr>
              <a:lnSpc>
                <a:spcPct val="90000"/>
              </a:lnSpc>
            </a:pPr>
            <a:r>
              <a:rPr lang="en-US" sz="2000" b="1" dirty="0">
                <a:solidFill>
                  <a:schemeClr val="tx2"/>
                </a:solidFill>
              </a:rPr>
              <a:t>Isolation</a:t>
            </a:r>
            <a:r>
              <a:rPr lang="en-US" sz="2000" b="1" dirty="0"/>
              <a:t>.</a:t>
            </a:r>
            <a:r>
              <a:rPr lang="en-US" sz="2000" dirty="0"/>
              <a:t>  Although multiple transactions may execute concurrently, each transaction must be unaware of other concurrently executing transactions.  Intermediate transaction results must be hidden from other concurrently executed transactions.  </a:t>
            </a:r>
          </a:p>
          <a:p>
            <a:pPr lvl="1">
              <a:lnSpc>
                <a:spcPct val="90000"/>
              </a:lnSpc>
            </a:pPr>
            <a:r>
              <a:rPr lang="en-US" sz="1800" dirty="0"/>
              <a:t>That is, for every pair of transactions </a:t>
            </a:r>
            <a:r>
              <a:rPr lang="en-US" sz="1800" i="1" dirty="0"/>
              <a:t>T</a:t>
            </a:r>
            <a:r>
              <a:rPr lang="en-US" sz="1800" i="1" baseline="-25000" dirty="0"/>
              <a:t>i</a:t>
            </a:r>
            <a:r>
              <a:rPr lang="en-US" sz="1800" i="1" dirty="0"/>
              <a:t> </a:t>
            </a:r>
            <a:r>
              <a:rPr lang="en-US" sz="1800" dirty="0"/>
              <a:t>and </a:t>
            </a:r>
            <a:r>
              <a:rPr lang="en-US" sz="1800" i="1" dirty="0" err="1"/>
              <a:t>T</a:t>
            </a:r>
            <a:r>
              <a:rPr lang="en-US" sz="1800" i="1" baseline="-25000" dirty="0" err="1"/>
              <a:t>j</a:t>
            </a:r>
            <a:r>
              <a:rPr lang="en-US" sz="1800" i="1" dirty="0"/>
              <a:t>, </a:t>
            </a:r>
            <a:r>
              <a:rPr lang="en-US" sz="1800" dirty="0"/>
              <a:t>it appears to </a:t>
            </a:r>
            <a:r>
              <a:rPr lang="en-US" sz="1800" i="1" dirty="0"/>
              <a:t>T</a:t>
            </a:r>
            <a:r>
              <a:rPr lang="en-US" sz="1800" i="1" baseline="-25000" dirty="0"/>
              <a:t>i</a:t>
            </a:r>
            <a:r>
              <a:rPr lang="en-US" sz="1800" i="1" dirty="0"/>
              <a:t> </a:t>
            </a:r>
            <a:r>
              <a:rPr lang="en-US" sz="1800" dirty="0"/>
              <a:t>that either </a:t>
            </a:r>
            <a:r>
              <a:rPr lang="en-US" sz="1800" i="1" dirty="0" err="1"/>
              <a:t>T</a:t>
            </a:r>
            <a:r>
              <a:rPr lang="en-US" sz="1800" i="1" baseline="-25000" dirty="0" err="1"/>
              <a:t>j</a:t>
            </a:r>
            <a:r>
              <a:rPr lang="en-US" sz="1800" i="1" dirty="0"/>
              <a:t>, </a:t>
            </a:r>
            <a:r>
              <a:rPr lang="en-US" sz="1800" dirty="0"/>
              <a:t>finished execution before </a:t>
            </a:r>
            <a:r>
              <a:rPr lang="en-US" sz="1800" i="1" dirty="0"/>
              <a:t>T</a:t>
            </a:r>
            <a:r>
              <a:rPr lang="en-US" sz="1800" i="1" baseline="-25000" dirty="0"/>
              <a:t>i</a:t>
            </a:r>
            <a:r>
              <a:rPr lang="en-US" sz="1800" dirty="0"/>
              <a:t> started, or </a:t>
            </a:r>
            <a:r>
              <a:rPr lang="en-US" sz="1800" i="1" dirty="0" err="1"/>
              <a:t>T</a:t>
            </a:r>
            <a:r>
              <a:rPr lang="en-US" sz="1800" i="1" baseline="-25000" dirty="0" err="1"/>
              <a:t>j</a:t>
            </a:r>
            <a:r>
              <a:rPr lang="en-US" sz="1800" dirty="0"/>
              <a:t> started execution after </a:t>
            </a:r>
            <a:r>
              <a:rPr lang="en-US" sz="1800" i="1" dirty="0"/>
              <a:t>T</a:t>
            </a:r>
            <a:r>
              <a:rPr lang="en-US" sz="1800" i="1" baseline="-25000" dirty="0"/>
              <a:t>i</a:t>
            </a:r>
            <a:r>
              <a:rPr lang="en-US" sz="1800" dirty="0"/>
              <a:t> finished.</a:t>
            </a:r>
          </a:p>
          <a:p>
            <a:pPr>
              <a:lnSpc>
                <a:spcPct val="90000"/>
              </a:lnSpc>
            </a:pPr>
            <a:r>
              <a:rPr lang="en-US" sz="2000" b="1" dirty="0">
                <a:solidFill>
                  <a:schemeClr val="tx2"/>
                </a:solidFill>
              </a:rPr>
              <a:t>Durability</a:t>
            </a:r>
            <a:r>
              <a:rPr lang="en-US" sz="2000" b="1" dirty="0"/>
              <a:t>.  </a:t>
            </a:r>
            <a:r>
              <a:rPr lang="en-US" sz="2000" dirty="0"/>
              <a:t>After a transaction completes successfully, the changes it has made to the database persist, even if there are system failures. </a:t>
            </a:r>
            <a:endParaRPr lang="en-US" sz="2000" i="1" dirty="0"/>
          </a:p>
        </p:txBody>
      </p:sp>
      <p:sp>
        <p:nvSpPr>
          <p:cNvPr id="381956" name="Text Box 4"/>
          <p:cNvSpPr txBox="1">
            <a:spLocks noChangeArrowheads="1"/>
          </p:cNvSpPr>
          <p:nvPr/>
        </p:nvSpPr>
        <p:spPr bwMode="auto">
          <a:xfrm>
            <a:off x="762000" y="1295400"/>
            <a:ext cx="7356475" cy="396875"/>
          </a:xfrm>
          <a:prstGeom prst="rect">
            <a:avLst/>
          </a:prstGeom>
          <a:noFill/>
          <a:ln w="9525">
            <a:noFill/>
            <a:miter lim="800000"/>
            <a:headEnd/>
            <a:tailEnd/>
          </a:ln>
          <a:effectLst/>
        </p:spPr>
        <p:txBody>
          <a:bodyPr wrap="none" anchor="ctr">
            <a:spAutoFit/>
          </a:bodyPr>
          <a:lstStyle/>
          <a:p>
            <a:pPr algn="ctr">
              <a:spcBef>
                <a:spcPct val="50000"/>
              </a:spcBef>
            </a:pPr>
            <a:r>
              <a:rPr lang="en-US" sz="2000"/>
              <a:t>To preserve integrity of data, the database system must ensure: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t>Example of Fund Transfer</a:t>
            </a:r>
          </a:p>
        </p:txBody>
      </p:sp>
      <p:sp>
        <p:nvSpPr>
          <p:cNvPr id="382979" name="Rectangle 3"/>
          <p:cNvSpPr>
            <a:spLocks noGrp="1" noChangeArrowheads="1"/>
          </p:cNvSpPr>
          <p:nvPr>
            <p:ph type="body" idx="1"/>
          </p:nvPr>
        </p:nvSpPr>
        <p:spPr>
          <a:xfrm>
            <a:off x="1143000" y="1447800"/>
            <a:ext cx="7543800" cy="5029200"/>
          </a:xfrm>
        </p:spPr>
        <p:txBody>
          <a:bodyPr>
            <a:noAutofit/>
          </a:bodyPr>
          <a:lstStyle/>
          <a:p>
            <a:pPr>
              <a:lnSpc>
                <a:spcPct val="90000"/>
              </a:lnSpc>
            </a:pPr>
            <a:r>
              <a:rPr lang="en-US" sz="2400" dirty="0"/>
              <a:t>Transaction to transfer $50 from account </a:t>
            </a:r>
            <a:r>
              <a:rPr lang="en-US" sz="2400" i="1" dirty="0"/>
              <a:t>A</a:t>
            </a:r>
            <a:r>
              <a:rPr lang="en-US" sz="2400" dirty="0"/>
              <a:t> to account </a:t>
            </a:r>
            <a:r>
              <a:rPr lang="en-US" sz="2400" i="1" dirty="0"/>
              <a:t>B</a:t>
            </a:r>
            <a:r>
              <a:rPr lang="en-US" sz="2400" dirty="0"/>
              <a:t>:</a:t>
            </a:r>
          </a:p>
          <a:p>
            <a:pPr lvl="1">
              <a:lnSpc>
                <a:spcPct val="90000"/>
              </a:lnSpc>
              <a:buFont typeface="Wingdings 2" pitchFamily="18" charset="2"/>
              <a:buNone/>
            </a:pPr>
            <a:r>
              <a:rPr lang="en-US" sz="2000" dirty="0"/>
              <a:t>1.	</a:t>
            </a:r>
            <a:r>
              <a:rPr lang="en-US" sz="2000" b="1" dirty="0"/>
              <a:t>read</a:t>
            </a:r>
            <a:r>
              <a:rPr lang="en-US" sz="2000" dirty="0"/>
              <a:t>(</a:t>
            </a:r>
            <a:r>
              <a:rPr lang="en-US" sz="2000" i="1" dirty="0"/>
              <a:t>A</a:t>
            </a:r>
            <a:r>
              <a:rPr lang="en-US" sz="2000" dirty="0"/>
              <a:t>)</a:t>
            </a:r>
          </a:p>
          <a:p>
            <a:pPr lvl="1">
              <a:lnSpc>
                <a:spcPct val="90000"/>
              </a:lnSpc>
              <a:buFont typeface="Wingdings 2" pitchFamily="18" charset="2"/>
              <a:buNone/>
            </a:pPr>
            <a:r>
              <a:rPr lang="en-US" sz="2000" dirty="0"/>
              <a:t>2.	</a:t>
            </a:r>
            <a:r>
              <a:rPr lang="en-US" sz="2000" i="1" dirty="0"/>
              <a:t>A</a:t>
            </a:r>
            <a:r>
              <a:rPr lang="en-US" sz="2000" dirty="0"/>
              <a:t> := </a:t>
            </a:r>
            <a:r>
              <a:rPr lang="en-US" sz="2000" i="1" dirty="0"/>
              <a:t>A – </a:t>
            </a:r>
            <a:r>
              <a:rPr lang="en-US" sz="2000" dirty="0"/>
              <a:t>50</a:t>
            </a:r>
          </a:p>
          <a:p>
            <a:pPr lvl="1">
              <a:lnSpc>
                <a:spcPct val="90000"/>
              </a:lnSpc>
              <a:buFont typeface="Wingdings 2" pitchFamily="18" charset="2"/>
              <a:buNone/>
            </a:pPr>
            <a:r>
              <a:rPr lang="en-US" sz="2000" dirty="0"/>
              <a:t>3.	</a:t>
            </a:r>
            <a:r>
              <a:rPr lang="en-US" sz="2000" b="1" dirty="0"/>
              <a:t>write</a:t>
            </a:r>
            <a:r>
              <a:rPr lang="en-US" sz="2000" dirty="0"/>
              <a:t>(</a:t>
            </a:r>
            <a:r>
              <a:rPr lang="en-US" sz="2000" i="1" dirty="0"/>
              <a:t>A</a:t>
            </a:r>
            <a:r>
              <a:rPr lang="en-US" sz="2000" dirty="0"/>
              <a:t>)</a:t>
            </a:r>
          </a:p>
          <a:p>
            <a:pPr lvl="1">
              <a:lnSpc>
                <a:spcPct val="90000"/>
              </a:lnSpc>
              <a:buFont typeface="Wingdings 2" pitchFamily="18" charset="2"/>
              <a:buNone/>
            </a:pPr>
            <a:r>
              <a:rPr lang="en-US" sz="2000" dirty="0"/>
              <a:t>4.	</a:t>
            </a:r>
            <a:r>
              <a:rPr lang="en-US" sz="2000" b="1" dirty="0"/>
              <a:t>read</a:t>
            </a:r>
            <a:r>
              <a:rPr lang="en-US" sz="2000" dirty="0"/>
              <a:t>(</a:t>
            </a:r>
            <a:r>
              <a:rPr lang="en-US" sz="2000" i="1" dirty="0"/>
              <a:t>B</a:t>
            </a:r>
            <a:r>
              <a:rPr lang="en-US" sz="2000" dirty="0"/>
              <a:t>)</a:t>
            </a:r>
          </a:p>
          <a:p>
            <a:pPr lvl="1">
              <a:lnSpc>
                <a:spcPct val="90000"/>
              </a:lnSpc>
              <a:buFont typeface="Wingdings 2" pitchFamily="18" charset="2"/>
              <a:buNone/>
            </a:pPr>
            <a:r>
              <a:rPr lang="en-US" sz="2000" dirty="0"/>
              <a:t>5.	</a:t>
            </a:r>
            <a:r>
              <a:rPr lang="en-US" sz="2000" i="1" dirty="0"/>
              <a:t>B</a:t>
            </a:r>
            <a:r>
              <a:rPr lang="en-US" sz="2000" dirty="0"/>
              <a:t> := </a:t>
            </a:r>
            <a:r>
              <a:rPr lang="en-US" sz="2000" i="1" dirty="0"/>
              <a:t>B + </a:t>
            </a:r>
            <a:r>
              <a:rPr lang="en-US" sz="2000" dirty="0"/>
              <a:t>50</a:t>
            </a:r>
          </a:p>
          <a:p>
            <a:pPr lvl="1">
              <a:lnSpc>
                <a:spcPct val="90000"/>
              </a:lnSpc>
              <a:buFont typeface="Wingdings 2" pitchFamily="18" charset="2"/>
              <a:buNone/>
            </a:pPr>
            <a:r>
              <a:rPr lang="en-US" sz="2000" dirty="0"/>
              <a:t>6.	</a:t>
            </a:r>
            <a:r>
              <a:rPr lang="en-US" sz="2000" b="1" dirty="0"/>
              <a:t>write</a:t>
            </a:r>
            <a:r>
              <a:rPr lang="en-US" sz="2000" dirty="0"/>
              <a:t>(</a:t>
            </a:r>
            <a:r>
              <a:rPr lang="en-US" sz="2000" i="1" dirty="0"/>
              <a:t>B)</a:t>
            </a:r>
          </a:p>
          <a:p>
            <a:pPr>
              <a:lnSpc>
                <a:spcPct val="90000"/>
              </a:lnSpc>
            </a:pPr>
            <a:r>
              <a:rPr lang="en-US" sz="2400" dirty="0"/>
              <a:t>Consistency requirement – the sum of </a:t>
            </a:r>
            <a:r>
              <a:rPr lang="en-US" sz="2400" i="1" dirty="0"/>
              <a:t>A </a:t>
            </a:r>
            <a:r>
              <a:rPr lang="en-US" sz="2400" dirty="0"/>
              <a:t>and </a:t>
            </a:r>
            <a:r>
              <a:rPr lang="en-US" sz="2400" i="1" dirty="0"/>
              <a:t>B </a:t>
            </a:r>
            <a:r>
              <a:rPr lang="en-US" sz="2400" dirty="0"/>
              <a:t>is unchanged by the execution of the transaction.</a:t>
            </a:r>
          </a:p>
          <a:p>
            <a:pPr>
              <a:lnSpc>
                <a:spcPct val="90000"/>
              </a:lnSpc>
            </a:pPr>
            <a:r>
              <a:rPr lang="en-US" sz="2400" dirty="0"/>
              <a:t>Atomicity requirement — if the transaction fails after step 3 and before step 6, the system should ensure that its updates are not reflected in the database, else an inconsistency will result.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t>Example of Fund Transfer (Cont.)</a:t>
            </a:r>
          </a:p>
        </p:txBody>
      </p:sp>
      <p:sp>
        <p:nvSpPr>
          <p:cNvPr id="384003" name="Rectangle 3"/>
          <p:cNvSpPr>
            <a:spLocks noGrp="1" noChangeArrowheads="1"/>
          </p:cNvSpPr>
          <p:nvPr>
            <p:ph type="body" idx="1"/>
          </p:nvPr>
        </p:nvSpPr>
        <p:spPr>
          <a:xfrm>
            <a:off x="838200" y="1247774"/>
            <a:ext cx="7848600" cy="5153026"/>
          </a:xfrm>
        </p:spPr>
        <p:txBody>
          <a:bodyPr>
            <a:normAutofit fontScale="85000" lnSpcReduction="20000"/>
          </a:bodyPr>
          <a:lstStyle/>
          <a:p>
            <a:r>
              <a:rPr lang="en-US" b="1" dirty="0"/>
              <a:t>Durability requirement</a:t>
            </a:r>
            <a:r>
              <a:rPr lang="en-US" dirty="0"/>
              <a:t> — once the user has been notified that the transaction has completed (i.e., the transfer of the $50 has taken place), the updates to the database by the transaction must persist despite failures.</a:t>
            </a:r>
          </a:p>
          <a:p>
            <a:r>
              <a:rPr lang="en-US" b="1" dirty="0"/>
              <a:t>Isolation requirement</a:t>
            </a:r>
            <a:r>
              <a:rPr lang="en-US" dirty="0"/>
              <a:t> — if between steps 3 and 6, another transaction is allowed to access the partially updated database, it will see an inconsistent database </a:t>
            </a:r>
            <a:br>
              <a:rPr lang="en-US" dirty="0"/>
            </a:br>
            <a:r>
              <a:rPr lang="en-US" dirty="0"/>
              <a:t>(the sum </a:t>
            </a:r>
            <a:r>
              <a:rPr lang="en-US" i="1" dirty="0"/>
              <a:t>A + B</a:t>
            </a:r>
            <a:r>
              <a:rPr lang="en-US" dirty="0"/>
              <a:t> will be less than it should be).</a:t>
            </a:r>
            <a:br>
              <a:rPr lang="en-US" dirty="0"/>
            </a:br>
            <a:r>
              <a:rPr lang="en-US" dirty="0"/>
              <a:t>Can be ensured trivially by running transactions </a:t>
            </a:r>
            <a:r>
              <a:rPr lang="en-US" b="1" i="1" dirty="0">
                <a:solidFill>
                  <a:schemeClr val="tx2"/>
                </a:solidFill>
              </a:rPr>
              <a:t>serially</a:t>
            </a:r>
            <a:r>
              <a:rPr lang="en-US" i="1" dirty="0"/>
              <a:t>,</a:t>
            </a:r>
            <a:r>
              <a:rPr lang="en-US" dirty="0"/>
              <a:t> that is one after the other.  However, executing multiple transactions concurrently has significant benefits, as we will see.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Relaxing ACID </a:t>
            </a:r>
          </a:p>
        </p:txBody>
      </p:sp>
      <p:sp>
        <p:nvSpPr>
          <p:cNvPr id="3" name="Content Placeholder 2"/>
          <p:cNvSpPr>
            <a:spLocks noGrp="1"/>
          </p:cNvSpPr>
          <p:nvPr>
            <p:ph idx="1"/>
          </p:nvPr>
        </p:nvSpPr>
        <p:spPr>
          <a:xfrm>
            <a:off x="457200" y="1295400"/>
            <a:ext cx="8229600" cy="5287962"/>
          </a:xfrm>
        </p:spPr>
        <p:txBody>
          <a:bodyPr>
            <a:noAutofit/>
          </a:bodyPr>
          <a:lstStyle/>
          <a:p>
            <a:r>
              <a:rPr lang="en-IN" sz="2000" dirty="0"/>
              <a:t>Anyone familiar with databases will know the acronym ACID, which outlines the fundamental elements of transactions: atomicity, consistency, isolation, and durability Together, these qualities define the basics of any transaction </a:t>
            </a:r>
          </a:p>
          <a:p>
            <a:r>
              <a:rPr lang="en-IN" sz="2000" dirty="0"/>
              <a:t>As </a:t>
            </a:r>
            <a:r>
              <a:rPr lang="en-IN" sz="2000" dirty="0" err="1"/>
              <a:t>NoSQL</a:t>
            </a:r>
            <a:r>
              <a:rPr lang="en-IN" sz="2000" dirty="0"/>
              <a:t> solutions developed it became clear that in order to deliver scalability it might be necessary to relax or redefine some of these qualities, in particular consistency and durability </a:t>
            </a:r>
          </a:p>
          <a:p>
            <a:r>
              <a:rPr lang="en-IN" sz="2000" dirty="0"/>
              <a:t>Complete consistency in a distributed environment requires a great deal of communication involving locks, which force systems to wait on each other before proceeding to mutate shared data </a:t>
            </a:r>
          </a:p>
          <a:p>
            <a:r>
              <a:rPr lang="en-IN" sz="2000" dirty="0"/>
              <a:t>Even in cases where multiple systems are generally not operating on the same piece of data, there is a great deal of overhead that prevents systems from scaling </a:t>
            </a:r>
            <a:br>
              <a:rPr lang="en-IN" sz="2000" dirty="0"/>
            </a:br>
            <a:endParaRPr lang="en-I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Representation</a:t>
            </a:r>
          </a:p>
        </p:txBody>
      </p:sp>
      <p:sp>
        <p:nvSpPr>
          <p:cNvPr id="3" name="Content Placeholder 2"/>
          <p:cNvSpPr>
            <a:spLocks noGrp="1"/>
          </p:cNvSpPr>
          <p:nvPr>
            <p:ph idx="1"/>
          </p:nvPr>
        </p:nvSpPr>
        <p:spPr/>
        <p:txBody>
          <a:bodyPr>
            <a:normAutofit/>
          </a:bodyPr>
          <a:lstStyle/>
          <a:p>
            <a:r>
              <a:rPr lang="en-IN" dirty="0"/>
              <a:t>There are three main data representation camps within </a:t>
            </a:r>
            <a:r>
              <a:rPr lang="en-IN" dirty="0" err="1"/>
              <a:t>NoSQL</a:t>
            </a:r>
            <a:r>
              <a:rPr lang="en-IN" dirty="0"/>
              <a:t>: document, key/value, and graph  </a:t>
            </a:r>
          </a:p>
          <a:p>
            <a:pPr lvl="1"/>
            <a:r>
              <a:rPr lang="en-IN" dirty="0"/>
              <a:t>Key/value</a:t>
            </a:r>
          </a:p>
          <a:p>
            <a:pPr lvl="1"/>
            <a:r>
              <a:rPr lang="en-IN" dirty="0"/>
              <a:t>JavaScript Object Notation (JSON) </a:t>
            </a:r>
          </a:p>
          <a:p>
            <a:pPr lvl="2"/>
            <a:r>
              <a:rPr lang="en-IN" dirty="0"/>
              <a:t>https://en.wikipedia.org/wiki/JSON</a:t>
            </a:r>
          </a:p>
          <a:p>
            <a:pPr lvl="1"/>
            <a:r>
              <a:rPr lang="en-IN" dirty="0"/>
              <a:t>Binary Script Object Notation(BSON)</a:t>
            </a:r>
          </a:p>
          <a:p>
            <a:pPr lvl="1"/>
            <a:r>
              <a:rPr lang="en-IN" dirty="0"/>
              <a:t>Big Table</a:t>
            </a:r>
            <a:br>
              <a:rPr lang="en-IN" dirty="0"/>
            </a:b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Typical NoSQL API</a:t>
            </a:r>
          </a:p>
        </p:txBody>
      </p:sp>
      <p:sp>
        <p:nvSpPr>
          <p:cNvPr id="9219" name="Rectangle 2"/>
          <p:cNvSpPr>
            <a:spLocks noGrp="1" noChangeArrowheads="1"/>
          </p:cNvSpPr>
          <p:nvPr>
            <p:ph type="body" idx="4294967295"/>
          </p:nvPr>
        </p:nvSpPr>
        <p:spPr>
          <a:xfrm>
            <a:off x="381000" y="1219200"/>
            <a:ext cx="8229600" cy="4908550"/>
          </a:xfrm>
        </p:spPr>
        <p:txBody>
          <a:bodyPr/>
          <a:lstStyle/>
          <a:p>
            <a:pPr marL="341313" indent="-341313" eaLnBrk="1" hangingPunct="1">
              <a:spcBef>
                <a:spcPts val="7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100"/>
              <a:t>Basic API access:</a:t>
            </a:r>
          </a:p>
          <a:p>
            <a:pPr marL="668338" lvl="1" indent="-325438" eaLnBrk="1" hangingPunct="1">
              <a:spcBef>
                <a:spcPts val="72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900"/>
              <a:t>get(key) -- Extract the value given a key</a:t>
            </a:r>
          </a:p>
          <a:p>
            <a:pPr marL="668338" lvl="1" indent="-325438" eaLnBrk="1" hangingPunct="1">
              <a:spcBef>
                <a:spcPts val="72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900"/>
              <a:t>put(key, value) -- Create or update the value given its key</a:t>
            </a:r>
          </a:p>
          <a:p>
            <a:pPr marL="668338" lvl="1" indent="-325438" eaLnBrk="1" hangingPunct="1">
              <a:spcBef>
                <a:spcPts val="72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900"/>
              <a:t>delete(key) -- Remove the key and its associated value</a:t>
            </a:r>
          </a:p>
          <a:p>
            <a:pPr marL="668338" lvl="1" indent="-325438" eaLnBrk="1" hangingPunct="1">
              <a:spcBef>
                <a:spcPts val="72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900"/>
              <a:t>execute(key, operation, parameters) -- Invoke an operation to the value (given its key) which is a special data structure (e.g. List, Set, Map .... etc).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85000" lnSpcReduction="10000"/>
          </a:bodyPr>
          <a:lstStyle/>
          <a:p>
            <a:r>
              <a:rPr lang="en-IN" dirty="0"/>
              <a:t>The term “database” had become synonymous with SQL.</a:t>
            </a:r>
          </a:p>
          <a:p>
            <a:endParaRPr lang="en-IN" dirty="0"/>
          </a:p>
          <a:p>
            <a:r>
              <a:rPr lang="en-IN" dirty="0"/>
              <a:t> Recently there has been a shift in the database landscape When considering options for data storage, there is a new game in town: </a:t>
            </a:r>
            <a:r>
              <a:rPr lang="en-IN" dirty="0" err="1"/>
              <a:t>NoSQL</a:t>
            </a:r>
            <a:r>
              <a:rPr lang="en-IN" dirty="0"/>
              <a:t> databases </a:t>
            </a:r>
          </a:p>
          <a:p>
            <a:endParaRPr lang="en-IN" dirty="0"/>
          </a:p>
          <a:p>
            <a:r>
              <a:rPr lang="en-IN" dirty="0"/>
              <a:t>In this talk, I will cover</a:t>
            </a:r>
          </a:p>
          <a:p>
            <a:pPr lvl="1"/>
            <a:r>
              <a:rPr lang="en-IN" dirty="0" err="1"/>
              <a:t>NoSQL</a:t>
            </a:r>
            <a:endParaRPr lang="en-IN" dirty="0"/>
          </a:p>
          <a:p>
            <a:pPr lvl="1"/>
            <a:r>
              <a:rPr lang="en-IN" dirty="0"/>
              <a:t>Application of </a:t>
            </a:r>
            <a:r>
              <a:rPr lang="en-IN" dirty="0" err="1"/>
              <a:t>NoSQL</a:t>
            </a:r>
            <a:r>
              <a:rPr lang="en-IN" dirty="0"/>
              <a:t> with DBMS</a:t>
            </a:r>
            <a:br>
              <a:rPr lang="en-IN" dirty="0"/>
            </a:b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Flexible Data Model</a:t>
            </a:r>
          </a:p>
        </p:txBody>
      </p:sp>
      <p:sp>
        <p:nvSpPr>
          <p:cNvPr id="10243" name="Rectangle 2"/>
          <p:cNvSpPr>
            <a:spLocks noChangeArrowheads="1"/>
          </p:cNvSpPr>
          <p:nvPr/>
        </p:nvSpPr>
        <p:spPr bwMode="auto">
          <a:xfrm>
            <a:off x="228600" y="1219200"/>
            <a:ext cx="8686800" cy="47244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244" name="Rectangle 3"/>
          <p:cNvSpPr>
            <a:spLocks noChangeArrowheads="1"/>
          </p:cNvSpPr>
          <p:nvPr/>
        </p:nvSpPr>
        <p:spPr bwMode="auto">
          <a:xfrm>
            <a:off x="228600" y="1524000"/>
            <a:ext cx="8686800" cy="44196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245" name="Text Box 4"/>
          <p:cNvSpPr txBox="1">
            <a:spLocks noChangeArrowheads="1"/>
          </p:cNvSpPr>
          <p:nvPr/>
        </p:nvSpPr>
        <p:spPr bwMode="auto">
          <a:xfrm>
            <a:off x="304800" y="1219200"/>
            <a:ext cx="4343400" cy="368300"/>
          </a:xfrm>
          <a:prstGeom prst="rect">
            <a:avLst/>
          </a:prstGeom>
          <a:noFill/>
          <a:ln w="9525">
            <a:noFill/>
            <a:miter lim="800000"/>
            <a:headEnd/>
            <a:tailEnd/>
          </a:ln>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Verdana" pitchFamily="34" charset="0"/>
              </a:rPr>
              <a:t>ColumnFamily: Rockets</a:t>
            </a:r>
          </a:p>
        </p:txBody>
      </p:sp>
      <p:sp>
        <p:nvSpPr>
          <p:cNvPr id="10246" name="Rectangle 5"/>
          <p:cNvSpPr>
            <a:spLocks noChangeArrowheads="1"/>
          </p:cNvSpPr>
          <p:nvPr/>
        </p:nvSpPr>
        <p:spPr bwMode="auto">
          <a:xfrm>
            <a:off x="228600" y="1828800"/>
            <a:ext cx="8686800" cy="4191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247" name="Rectangle 6"/>
          <p:cNvSpPr>
            <a:spLocks noChangeArrowheads="1"/>
          </p:cNvSpPr>
          <p:nvPr/>
        </p:nvSpPr>
        <p:spPr bwMode="auto">
          <a:xfrm>
            <a:off x="228600" y="1828800"/>
            <a:ext cx="2057400" cy="4191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248" name="Line 7"/>
          <p:cNvSpPr>
            <a:spLocks noChangeShapeType="1"/>
          </p:cNvSpPr>
          <p:nvPr/>
        </p:nvSpPr>
        <p:spPr bwMode="auto">
          <a:xfrm>
            <a:off x="228600" y="3200400"/>
            <a:ext cx="8686800" cy="1588"/>
          </a:xfrm>
          <a:prstGeom prst="line">
            <a:avLst/>
          </a:prstGeom>
          <a:noFill/>
          <a:ln w="9360">
            <a:solidFill>
              <a:srgbClr val="000000"/>
            </a:solidFill>
            <a:miter lim="800000"/>
            <a:headEnd/>
            <a:tailEnd/>
          </a:ln>
        </p:spPr>
        <p:txBody>
          <a:bodyPr/>
          <a:lstStyle/>
          <a:p>
            <a:endParaRPr lang="en-IN"/>
          </a:p>
        </p:txBody>
      </p:sp>
      <p:sp>
        <p:nvSpPr>
          <p:cNvPr id="10249" name="Line 8"/>
          <p:cNvSpPr>
            <a:spLocks noChangeShapeType="1"/>
          </p:cNvSpPr>
          <p:nvPr/>
        </p:nvSpPr>
        <p:spPr bwMode="auto">
          <a:xfrm>
            <a:off x="228600" y="4648200"/>
            <a:ext cx="8686800" cy="1588"/>
          </a:xfrm>
          <a:prstGeom prst="line">
            <a:avLst/>
          </a:prstGeom>
          <a:noFill/>
          <a:ln w="9360">
            <a:solidFill>
              <a:srgbClr val="000000"/>
            </a:solidFill>
            <a:miter lim="800000"/>
            <a:headEnd/>
            <a:tailEnd/>
          </a:ln>
        </p:spPr>
        <p:txBody>
          <a:bodyPr/>
          <a:lstStyle/>
          <a:p>
            <a:endParaRPr lang="en-IN"/>
          </a:p>
        </p:txBody>
      </p:sp>
      <p:sp>
        <p:nvSpPr>
          <p:cNvPr id="10250" name="Line 9"/>
          <p:cNvSpPr>
            <a:spLocks noChangeShapeType="1"/>
          </p:cNvSpPr>
          <p:nvPr/>
        </p:nvSpPr>
        <p:spPr bwMode="auto">
          <a:xfrm>
            <a:off x="2286000" y="1524000"/>
            <a:ext cx="1588" cy="457200"/>
          </a:xfrm>
          <a:prstGeom prst="line">
            <a:avLst/>
          </a:prstGeom>
          <a:noFill/>
          <a:ln w="9360">
            <a:solidFill>
              <a:srgbClr val="000000"/>
            </a:solidFill>
            <a:miter lim="800000"/>
            <a:headEnd/>
            <a:tailEnd/>
          </a:ln>
        </p:spPr>
        <p:txBody>
          <a:bodyPr/>
          <a:lstStyle/>
          <a:p>
            <a:endParaRPr lang="en-IN"/>
          </a:p>
        </p:txBody>
      </p:sp>
      <p:sp>
        <p:nvSpPr>
          <p:cNvPr id="10251" name="Text Box 10"/>
          <p:cNvSpPr txBox="1">
            <a:spLocks noChangeArrowheads="1"/>
          </p:cNvSpPr>
          <p:nvPr/>
        </p:nvSpPr>
        <p:spPr bwMode="auto">
          <a:xfrm>
            <a:off x="228600" y="1524000"/>
            <a:ext cx="2133600" cy="368300"/>
          </a:xfrm>
          <a:prstGeom prst="rect">
            <a:avLst/>
          </a:prstGeom>
          <a:noFill/>
          <a:ln w="9525">
            <a:noFill/>
            <a:miter lim="800000"/>
            <a:headEnd/>
            <a:tailEnd/>
          </a:ln>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Verdana" pitchFamily="34" charset="0"/>
              </a:rPr>
              <a:t>Key</a:t>
            </a:r>
          </a:p>
        </p:txBody>
      </p:sp>
      <p:sp>
        <p:nvSpPr>
          <p:cNvPr id="10252" name="Text Box 11"/>
          <p:cNvSpPr txBox="1">
            <a:spLocks noChangeArrowheads="1"/>
          </p:cNvSpPr>
          <p:nvPr/>
        </p:nvSpPr>
        <p:spPr bwMode="auto">
          <a:xfrm>
            <a:off x="2286000" y="1524000"/>
            <a:ext cx="2133600" cy="368300"/>
          </a:xfrm>
          <a:prstGeom prst="rect">
            <a:avLst/>
          </a:prstGeom>
          <a:noFill/>
          <a:ln w="9525">
            <a:noFill/>
            <a:miter lim="800000"/>
            <a:headEnd/>
            <a:tailEnd/>
          </a:ln>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Verdana" pitchFamily="34" charset="0"/>
              </a:rPr>
              <a:t>Value</a:t>
            </a:r>
          </a:p>
        </p:txBody>
      </p:sp>
      <p:sp>
        <p:nvSpPr>
          <p:cNvPr id="10253" name="Text Box 12"/>
          <p:cNvSpPr txBox="1">
            <a:spLocks noChangeArrowheads="1"/>
          </p:cNvSpPr>
          <p:nvPr/>
        </p:nvSpPr>
        <p:spPr bwMode="auto">
          <a:xfrm>
            <a:off x="304800" y="1905000"/>
            <a:ext cx="533400" cy="368300"/>
          </a:xfrm>
          <a:prstGeom prst="rect">
            <a:avLst/>
          </a:prstGeom>
          <a:noFill/>
          <a:ln w="9525">
            <a:noFill/>
            <a:miter lim="800000"/>
            <a:headEnd/>
            <a:tailEnd/>
          </a:ln>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Verdana" pitchFamily="34" charset="0"/>
              </a:rPr>
              <a:t>1</a:t>
            </a:r>
          </a:p>
        </p:txBody>
      </p:sp>
      <p:sp>
        <p:nvSpPr>
          <p:cNvPr id="10254" name="Text Box 13"/>
          <p:cNvSpPr txBox="1">
            <a:spLocks noChangeArrowheads="1"/>
          </p:cNvSpPr>
          <p:nvPr/>
        </p:nvSpPr>
        <p:spPr bwMode="auto">
          <a:xfrm>
            <a:off x="304800" y="3276600"/>
            <a:ext cx="533400" cy="368300"/>
          </a:xfrm>
          <a:prstGeom prst="rect">
            <a:avLst/>
          </a:prstGeom>
          <a:noFill/>
          <a:ln w="9525">
            <a:noFill/>
            <a:miter lim="800000"/>
            <a:headEnd/>
            <a:tailEnd/>
          </a:ln>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Verdana" pitchFamily="34" charset="0"/>
              </a:rPr>
              <a:t>2</a:t>
            </a:r>
          </a:p>
        </p:txBody>
      </p:sp>
      <p:sp>
        <p:nvSpPr>
          <p:cNvPr id="10255" name="Text Box 14"/>
          <p:cNvSpPr txBox="1">
            <a:spLocks noChangeArrowheads="1"/>
          </p:cNvSpPr>
          <p:nvPr/>
        </p:nvSpPr>
        <p:spPr bwMode="auto">
          <a:xfrm>
            <a:off x="304800" y="4724400"/>
            <a:ext cx="457200" cy="368300"/>
          </a:xfrm>
          <a:prstGeom prst="rect">
            <a:avLst/>
          </a:prstGeom>
          <a:noFill/>
          <a:ln w="9525">
            <a:noFill/>
            <a:miter lim="800000"/>
            <a:headEnd/>
            <a:tailEnd/>
          </a:ln>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Verdana" pitchFamily="34" charset="0"/>
              </a:rPr>
              <a:t>3</a:t>
            </a:r>
          </a:p>
        </p:txBody>
      </p:sp>
      <p:sp>
        <p:nvSpPr>
          <p:cNvPr id="10256" name="Rectangle 15"/>
          <p:cNvSpPr>
            <a:spLocks noChangeArrowheads="1"/>
          </p:cNvSpPr>
          <p:nvPr/>
        </p:nvSpPr>
        <p:spPr bwMode="auto">
          <a:xfrm>
            <a:off x="2362200" y="1905000"/>
            <a:ext cx="6400800" cy="12192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257" name="Text Box 16"/>
          <p:cNvSpPr txBox="1">
            <a:spLocks noChangeArrowheads="1"/>
          </p:cNvSpPr>
          <p:nvPr/>
        </p:nvSpPr>
        <p:spPr bwMode="auto">
          <a:xfrm>
            <a:off x="2362200" y="1828800"/>
            <a:ext cx="1066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000000"/>
                </a:solidFill>
                <a:latin typeface="Verdana" pitchFamily="34" charset="0"/>
              </a:rPr>
              <a:t>Name</a:t>
            </a:r>
          </a:p>
        </p:txBody>
      </p:sp>
      <p:sp>
        <p:nvSpPr>
          <p:cNvPr id="10258" name="Text Box 17"/>
          <p:cNvSpPr txBox="1">
            <a:spLocks noChangeArrowheads="1"/>
          </p:cNvSpPr>
          <p:nvPr/>
        </p:nvSpPr>
        <p:spPr bwMode="auto">
          <a:xfrm>
            <a:off x="4343400" y="1828800"/>
            <a:ext cx="17526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000000"/>
                </a:solidFill>
                <a:latin typeface="Verdana" pitchFamily="34" charset="0"/>
              </a:rPr>
              <a:t>Value</a:t>
            </a:r>
          </a:p>
        </p:txBody>
      </p:sp>
      <p:sp>
        <p:nvSpPr>
          <p:cNvPr id="10259" name="Text Box 18"/>
          <p:cNvSpPr txBox="1">
            <a:spLocks noChangeArrowheads="1"/>
          </p:cNvSpPr>
          <p:nvPr/>
        </p:nvSpPr>
        <p:spPr bwMode="auto">
          <a:xfrm>
            <a:off x="2362200" y="2362200"/>
            <a:ext cx="685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toon</a:t>
            </a:r>
          </a:p>
        </p:txBody>
      </p:sp>
      <p:sp>
        <p:nvSpPr>
          <p:cNvPr id="10260" name="Text Box 19"/>
          <p:cNvSpPr txBox="1">
            <a:spLocks noChangeArrowheads="1"/>
          </p:cNvSpPr>
          <p:nvPr/>
        </p:nvSpPr>
        <p:spPr bwMode="auto">
          <a:xfrm>
            <a:off x="2362200" y="2590800"/>
            <a:ext cx="17526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inventoryQty</a:t>
            </a:r>
          </a:p>
        </p:txBody>
      </p:sp>
      <p:sp>
        <p:nvSpPr>
          <p:cNvPr id="10261" name="Text Box 20"/>
          <p:cNvSpPr txBox="1">
            <a:spLocks noChangeArrowheads="1"/>
          </p:cNvSpPr>
          <p:nvPr/>
        </p:nvSpPr>
        <p:spPr bwMode="auto">
          <a:xfrm>
            <a:off x="2362200" y="2819400"/>
            <a:ext cx="12192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brakes</a:t>
            </a:r>
          </a:p>
        </p:txBody>
      </p:sp>
      <p:sp>
        <p:nvSpPr>
          <p:cNvPr id="10262" name="Text Box 21"/>
          <p:cNvSpPr txBox="1">
            <a:spLocks noChangeArrowheads="1"/>
          </p:cNvSpPr>
          <p:nvPr/>
        </p:nvSpPr>
        <p:spPr bwMode="auto">
          <a:xfrm>
            <a:off x="4343400" y="2209800"/>
            <a:ext cx="43434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Rocket-Powered Roller Skates</a:t>
            </a:r>
          </a:p>
        </p:txBody>
      </p:sp>
      <p:sp>
        <p:nvSpPr>
          <p:cNvPr id="10263" name="Text Box 22"/>
          <p:cNvSpPr txBox="1">
            <a:spLocks noChangeArrowheads="1"/>
          </p:cNvSpPr>
          <p:nvPr/>
        </p:nvSpPr>
        <p:spPr bwMode="auto">
          <a:xfrm>
            <a:off x="4343400" y="2390775"/>
            <a:ext cx="32766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Ready, Set, Zoom</a:t>
            </a:r>
          </a:p>
        </p:txBody>
      </p:sp>
      <p:sp>
        <p:nvSpPr>
          <p:cNvPr id="10264" name="Text Box 23"/>
          <p:cNvSpPr txBox="1">
            <a:spLocks noChangeArrowheads="1"/>
          </p:cNvSpPr>
          <p:nvPr/>
        </p:nvSpPr>
        <p:spPr bwMode="auto">
          <a:xfrm>
            <a:off x="4343400" y="2590800"/>
            <a:ext cx="1828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5</a:t>
            </a:r>
          </a:p>
        </p:txBody>
      </p:sp>
      <p:sp>
        <p:nvSpPr>
          <p:cNvPr id="10265" name="Text Box 24"/>
          <p:cNvSpPr txBox="1">
            <a:spLocks noChangeArrowheads="1"/>
          </p:cNvSpPr>
          <p:nvPr/>
        </p:nvSpPr>
        <p:spPr bwMode="auto">
          <a:xfrm>
            <a:off x="4343400" y="2819400"/>
            <a:ext cx="21336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false</a:t>
            </a:r>
          </a:p>
        </p:txBody>
      </p:sp>
      <p:sp>
        <p:nvSpPr>
          <p:cNvPr id="10266" name="Line 25"/>
          <p:cNvSpPr>
            <a:spLocks noChangeShapeType="1"/>
          </p:cNvSpPr>
          <p:nvPr/>
        </p:nvSpPr>
        <p:spPr bwMode="auto">
          <a:xfrm>
            <a:off x="2362200" y="2209800"/>
            <a:ext cx="6400800" cy="1588"/>
          </a:xfrm>
          <a:prstGeom prst="line">
            <a:avLst/>
          </a:prstGeom>
          <a:noFill/>
          <a:ln w="9360">
            <a:solidFill>
              <a:srgbClr val="000000"/>
            </a:solidFill>
            <a:miter lim="800000"/>
            <a:headEnd/>
            <a:tailEnd/>
          </a:ln>
        </p:spPr>
        <p:txBody>
          <a:bodyPr/>
          <a:lstStyle/>
          <a:p>
            <a:endParaRPr lang="en-IN"/>
          </a:p>
        </p:txBody>
      </p:sp>
      <p:sp>
        <p:nvSpPr>
          <p:cNvPr id="10267" name="Line 26"/>
          <p:cNvSpPr>
            <a:spLocks noChangeShapeType="1"/>
          </p:cNvSpPr>
          <p:nvPr/>
        </p:nvSpPr>
        <p:spPr bwMode="auto">
          <a:xfrm>
            <a:off x="2362200" y="2438400"/>
            <a:ext cx="6400800" cy="1588"/>
          </a:xfrm>
          <a:prstGeom prst="line">
            <a:avLst/>
          </a:prstGeom>
          <a:noFill/>
          <a:ln w="9360">
            <a:solidFill>
              <a:srgbClr val="000000"/>
            </a:solidFill>
            <a:miter lim="800000"/>
            <a:headEnd/>
            <a:tailEnd/>
          </a:ln>
        </p:spPr>
        <p:txBody>
          <a:bodyPr/>
          <a:lstStyle/>
          <a:p>
            <a:endParaRPr lang="en-IN"/>
          </a:p>
        </p:txBody>
      </p:sp>
      <p:sp>
        <p:nvSpPr>
          <p:cNvPr id="10268" name="Line 27"/>
          <p:cNvSpPr>
            <a:spLocks noChangeShapeType="1"/>
          </p:cNvSpPr>
          <p:nvPr/>
        </p:nvSpPr>
        <p:spPr bwMode="auto">
          <a:xfrm>
            <a:off x="2362200" y="2895600"/>
            <a:ext cx="6400800" cy="1588"/>
          </a:xfrm>
          <a:prstGeom prst="line">
            <a:avLst/>
          </a:prstGeom>
          <a:noFill/>
          <a:ln w="9360">
            <a:solidFill>
              <a:srgbClr val="000000"/>
            </a:solidFill>
            <a:miter lim="800000"/>
            <a:headEnd/>
            <a:tailEnd/>
          </a:ln>
        </p:spPr>
        <p:txBody>
          <a:bodyPr/>
          <a:lstStyle/>
          <a:p>
            <a:endParaRPr lang="en-IN"/>
          </a:p>
        </p:txBody>
      </p:sp>
      <p:sp>
        <p:nvSpPr>
          <p:cNvPr id="10269" name="Line 28"/>
          <p:cNvSpPr>
            <a:spLocks noChangeShapeType="1"/>
          </p:cNvSpPr>
          <p:nvPr/>
        </p:nvSpPr>
        <p:spPr bwMode="auto">
          <a:xfrm>
            <a:off x="2362200" y="2667000"/>
            <a:ext cx="6400800" cy="1588"/>
          </a:xfrm>
          <a:prstGeom prst="line">
            <a:avLst/>
          </a:prstGeom>
          <a:noFill/>
          <a:ln w="9360">
            <a:solidFill>
              <a:srgbClr val="000000"/>
            </a:solidFill>
            <a:miter lim="800000"/>
            <a:headEnd/>
            <a:tailEnd/>
          </a:ln>
        </p:spPr>
        <p:txBody>
          <a:bodyPr/>
          <a:lstStyle/>
          <a:p>
            <a:endParaRPr lang="en-IN"/>
          </a:p>
        </p:txBody>
      </p:sp>
      <p:sp>
        <p:nvSpPr>
          <p:cNvPr id="10270" name="Line 29"/>
          <p:cNvSpPr>
            <a:spLocks noChangeShapeType="1"/>
          </p:cNvSpPr>
          <p:nvPr/>
        </p:nvSpPr>
        <p:spPr bwMode="auto">
          <a:xfrm>
            <a:off x="4343400" y="1828800"/>
            <a:ext cx="1588" cy="1219200"/>
          </a:xfrm>
          <a:prstGeom prst="line">
            <a:avLst/>
          </a:prstGeom>
          <a:noFill/>
          <a:ln w="9360">
            <a:solidFill>
              <a:srgbClr val="000000"/>
            </a:solidFill>
            <a:miter lim="800000"/>
            <a:headEnd/>
            <a:tailEnd/>
          </a:ln>
        </p:spPr>
        <p:txBody>
          <a:bodyPr/>
          <a:lstStyle/>
          <a:p>
            <a:endParaRPr lang="en-IN"/>
          </a:p>
        </p:txBody>
      </p:sp>
      <p:sp>
        <p:nvSpPr>
          <p:cNvPr id="10271" name="Text Box 30"/>
          <p:cNvSpPr txBox="1">
            <a:spLocks noChangeArrowheads="1"/>
          </p:cNvSpPr>
          <p:nvPr/>
        </p:nvSpPr>
        <p:spPr bwMode="auto">
          <a:xfrm>
            <a:off x="2390775" y="2130425"/>
            <a:ext cx="15240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name</a:t>
            </a:r>
          </a:p>
        </p:txBody>
      </p:sp>
      <p:sp>
        <p:nvSpPr>
          <p:cNvPr id="10272" name="Rectangle 31"/>
          <p:cNvSpPr>
            <a:spLocks noChangeArrowheads="1"/>
          </p:cNvSpPr>
          <p:nvPr/>
        </p:nvSpPr>
        <p:spPr bwMode="auto">
          <a:xfrm>
            <a:off x="2362200" y="3352800"/>
            <a:ext cx="6400800" cy="12192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273" name="Text Box 32"/>
          <p:cNvSpPr txBox="1">
            <a:spLocks noChangeArrowheads="1"/>
          </p:cNvSpPr>
          <p:nvPr/>
        </p:nvSpPr>
        <p:spPr bwMode="auto">
          <a:xfrm>
            <a:off x="2362200" y="3276600"/>
            <a:ext cx="11430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000000"/>
                </a:solidFill>
                <a:latin typeface="Verdana" pitchFamily="34" charset="0"/>
              </a:rPr>
              <a:t>Name</a:t>
            </a:r>
          </a:p>
        </p:txBody>
      </p:sp>
      <p:sp>
        <p:nvSpPr>
          <p:cNvPr id="10274" name="Text Box 33"/>
          <p:cNvSpPr txBox="1">
            <a:spLocks noChangeArrowheads="1"/>
          </p:cNvSpPr>
          <p:nvPr/>
        </p:nvSpPr>
        <p:spPr bwMode="auto">
          <a:xfrm>
            <a:off x="4343400" y="3276600"/>
            <a:ext cx="1447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000000"/>
                </a:solidFill>
                <a:latin typeface="Verdana" pitchFamily="34" charset="0"/>
              </a:rPr>
              <a:t>Value</a:t>
            </a:r>
          </a:p>
        </p:txBody>
      </p:sp>
      <p:sp>
        <p:nvSpPr>
          <p:cNvPr id="10275" name="Text Box 34"/>
          <p:cNvSpPr txBox="1">
            <a:spLocks noChangeArrowheads="1"/>
          </p:cNvSpPr>
          <p:nvPr/>
        </p:nvSpPr>
        <p:spPr bwMode="auto">
          <a:xfrm>
            <a:off x="2362200" y="3810000"/>
            <a:ext cx="685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toon</a:t>
            </a:r>
          </a:p>
        </p:txBody>
      </p:sp>
      <p:sp>
        <p:nvSpPr>
          <p:cNvPr id="10276" name="Text Box 35"/>
          <p:cNvSpPr txBox="1">
            <a:spLocks noChangeArrowheads="1"/>
          </p:cNvSpPr>
          <p:nvPr/>
        </p:nvSpPr>
        <p:spPr bwMode="auto">
          <a:xfrm>
            <a:off x="2362200" y="4038600"/>
            <a:ext cx="19812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inventoryQty</a:t>
            </a:r>
          </a:p>
        </p:txBody>
      </p:sp>
      <p:sp>
        <p:nvSpPr>
          <p:cNvPr id="10277" name="Text Box 36"/>
          <p:cNvSpPr txBox="1">
            <a:spLocks noChangeArrowheads="1"/>
          </p:cNvSpPr>
          <p:nvPr/>
        </p:nvSpPr>
        <p:spPr bwMode="auto">
          <a:xfrm>
            <a:off x="2362200" y="4267200"/>
            <a:ext cx="1447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brakes</a:t>
            </a:r>
          </a:p>
        </p:txBody>
      </p:sp>
      <p:sp>
        <p:nvSpPr>
          <p:cNvPr id="10278" name="Text Box 37"/>
          <p:cNvSpPr txBox="1">
            <a:spLocks noChangeArrowheads="1"/>
          </p:cNvSpPr>
          <p:nvPr/>
        </p:nvSpPr>
        <p:spPr bwMode="auto">
          <a:xfrm>
            <a:off x="4343400" y="3657600"/>
            <a:ext cx="4495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Little Giant Do-It-Yourself Rocket-Sled Kit</a:t>
            </a:r>
          </a:p>
        </p:txBody>
      </p:sp>
      <p:sp>
        <p:nvSpPr>
          <p:cNvPr id="10279" name="Text Box 38"/>
          <p:cNvSpPr txBox="1">
            <a:spLocks noChangeArrowheads="1"/>
          </p:cNvSpPr>
          <p:nvPr/>
        </p:nvSpPr>
        <p:spPr bwMode="auto">
          <a:xfrm>
            <a:off x="4343400" y="3810000"/>
            <a:ext cx="34290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Beep Prepared</a:t>
            </a:r>
          </a:p>
        </p:txBody>
      </p:sp>
      <p:sp>
        <p:nvSpPr>
          <p:cNvPr id="10280" name="Text Box 39"/>
          <p:cNvSpPr txBox="1">
            <a:spLocks noChangeArrowheads="1"/>
          </p:cNvSpPr>
          <p:nvPr/>
        </p:nvSpPr>
        <p:spPr bwMode="auto">
          <a:xfrm>
            <a:off x="4343400" y="4038600"/>
            <a:ext cx="1828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4</a:t>
            </a:r>
          </a:p>
        </p:txBody>
      </p:sp>
      <p:sp>
        <p:nvSpPr>
          <p:cNvPr id="10281" name="Text Box 40"/>
          <p:cNvSpPr txBox="1">
            <a:spLocks noChangeArrowheads="1"/>
          </p:cNvSpPr>
          <p:nvPr/>
        </p:nvSpPr>
        <p:spPr bwMode="auto">
          <a:xfrm>
            <a:off x="4343400" y="4267200"/>
            <a:ext cx="21336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false</a:t>
            </a:r>
          </a:p>
        </p:txBody>
      </p:sp>
      <p:sp>
        <p:nvSpPr>
          <p:cNvPr id="10282" name="Line 41"/>
          <p:cNvSpPr>
            <a:spLocks noChangeShapeType="1"/>
          </p:cNvSpPr>
          <p:nvPr/>
        </p:nvSpPr>
        <p:spPr bwMode="auto">
          <a:xfrm>
            <a:off x="2362200" y="3657600"/>
            <a:ext cx="6400800" cy="1588"/>
          </a:xfrm>
          <a:prstGeom prst="line">
            <a:avLst/>
          </a:prstGeom>
          <a:noFill/>
          <a:ln w="9360">
            <a:solidFill>
              <a:srgbClr val="000000"/>
            </a:solidFill>
            <a:miter lim="800000"/>
            <a:headEnd/>
            <a:tailEnd/>
          </a:ln>
        </p:spPr>
        <p:txBody>
          <a:bodyPr/>
          <a:lstStyle/>
          <a:p>
            <a:endParaRPr lang="en-IN"/>
          </a:p>
        </p:txBody>
      </p:sp>
      <p:sp>
        <p:nvSpPr>
          <p:cNvPr id="10283" name="Line 42"/>
          <p:cNvSpPr>
            <a:spLocks noChangeShapeType="1"/>
          </p:cNvSpPr>
          <p:nvPr/>
        </p:nvSpPr>
        <p:spPr bwMode="auto">
          <a:xfrm>
            <a:off x="2362200" y="3886200"/>
            <a:ext cx="6400800" cy="1588"/>
          </a:xfrm>
          <a:prstGeom prst="line">
            <a:avLst/>
          </a:prstGeom>
          <a:noFill/>
          <a:ln w="9360">
            <a:solidFill>
              <a:srgbClr val="000000"/>
            </a:solidFill>
            <a:miter lim="800000"/>
            <a:headEnd/>
            <a:tailEnd/>
          </a:ln>
        </p:spPr>
        <p:txBody>
          <a:bodyPr/>
          <a:lstStyle/>
          <a:p>
            <a:endParaRPr lang="en-IN"/>
          </a:p>
        </p:txBody>
      </p:sp>
      <p:sp>
        <p:nvSpPr>
          <p:cNvPr id="10284" name="Line 43"/>
          <p:cNvSpPr>
            <a:spLocks noChangeShapeType="1"/>
          </p:cNvSpPr>
          <p:nvPr/>
        </p:nvSpPr>
        <p:spPr bwMode="auto">
          <a:xfrm>
            <a:off x="2362200" y="4343400"/>
            <a:ext cx="6400800" cy="1588"/>
          </a:xfrm>
          <a:prstGeom prst="line">
            <a:avLst/>
          </a:prstGeom>
          <a:noFill/>
          <a:ln w="9360">
            <a:solidFill>
              <a:srgbClr val="000000"/>
            </a:solidFill>
            <a:miter lim="800000"/>
            <a:headEnd/>
            <a:tailEnd/>
          </a:ln>
        </p:spPr>
        <p:txBody>
          <a:bodyPr/>
          <a:lstStyle/>
          <a:p>
            <a:endParaRPr lang="en-IN"/>
          </a:p>
        </p:txBody>
      </p:sp>
      <p:sp>
        <p:nvSpPr>
          <p:cNvPr id="10285" name="Line 44"/>
          <p:cNvSpPr>
            <a:spLocks noChangeShapeType="1"/>
          </p:cNvSpPr>
          <p:nvPr/>
        </p:nvSpPr>
        <p:spPr bwMode="auto">
          <a:xfrm>
            <a:off x="2362200" y="4114800"/>
            <a:ext cx="6400800" cy="1588"/>
          </a:xfrm>
          <a:prstGeom prst="line">
            <a:avLst/>
          </a:prstGeom>
          <a:noFill/>
          <a:ln w="9360">
            <a:solidFill>
              <a:srgbClr val="000000"/>
            </a:solidFill>
            <a:miter lim="800000"/>
            <a:headEnd/>
            <a:tailEnd/>
          </a:ln>
        </p:spPr>
        <p:txBody>
          <a:bodyPr/>
          <a:lstStyle/>
          <a:p>
            <a:endParaRPr lang="en-IN"/>
          </a:p>
        </p:txBody>
      </p:sp>
      <p:sp>
        <p:nvSpPr>
          <p:cNvPr id="10286" name="Line 45"/>
          <p:cNvSpPr>
            <a:spLocks noChangeShapeType="1"/>
          </p:cNvSpPr>
          <p:nvPr/>
        </p:nvSpPr>
        <p:spPr bwMode="auto">
          <a:xfrm>
            <a:off x="4343400" y="3276600"/>
            <a:ext cx="1588" cy="1219200"/>
          </a:xfrm>
          <a:prstGeom prst="line">
            <a:avLst/>
          </a:prstGeom>
          <a:noFill/>
          <a:ln w="9360">
            <a:solidFill>
              <a:srgbClr val="000000"/>
            </a:solidFill>
            <a:miter lim="800000"/>
            <a:headEnd/>
            <a:tailEnd/>
          </a:ln>
        </p:spPr>
        <p:txBody>
          <a:bodyPr/>
          <a:lstStyle/>
          <a:p>
            <a:endParaRPr lang="en-IN"/>
          </a:p>
        </p:txBody>
      </p:sp>
      <p:sp>
        <p:nvSpPr>
          <p:cNvPr id="10287" name="Rectangle 46"/>
          <p:cNvSpPr>
            <a:spLocks noChangeArrowheads="1"/>
          </p:cNvSpPr>
          <p:nvPr/>
        </p:nvSpPr>
        <p:spPr bwMode="auto">
          <a:xfrm>
            <a:off x="2362200" y="4724400"/>
            <a:ext cx="6400800" cy="12192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288" name="Text Box 47"/>
          <p:cNvSpPr txBox="1">
            <a:spLocks noChangeArrowheads="1"/>
          </p:cNvSpPr>
          <p:nvPr/>
        </p:nvSpPr>
        <p:spPr bwMode="auto">
          <a:xfrm>
            <a:off x="2362200" y="4648200"/>
            <a:ext cx="13716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000000"/>
                </a:solidFill>
                <a:latin typeface="Verdana" pitchFamily="34" charset="0"/>
              </a:rPr>
              <a:t>Name</a:t>
            </a:r>
          </a:p>
        </p:txBody>
      </p:sp>
      <p:sp>
        <p:nvSpPr>
          <p:cNvPr id="10289" name="Text Box 48"/>
          <p:cNvSpPr txBox="1">
            <a:spLocks noChangeArrowheads="1"/>
          </p:cNvSpPr>
          <p:nvPr/>
        </p:nvSpPr>
        <p:spPr bwMode="auto">
          <a:xfrm>
            <a:off x="4343400" y="4648200"/>
            <a:ext cx="12954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000000"/>
                </a:solidFill>
                <a:latin typeface="Verdana" pitchFamily="34" charset="0"/>
              </a:rPr>
              <a:t>Value</a:t>
            </a:r>
          </a:p>
        </p:txBody>
      </p:sp>
      <p:sp>
        <p:nvSpPr>
          <p:cNvPr id="10290" name="Text Box 49"/>
          <p:cNvSpPr txBox="1">
            <a:spLocks noChangeArrowheads="1"/>
          </p:cNvSpPr>
          <p:nvPr/>
        </p:nvSpPr>
        <p:spPr bwMode="auto">
          <a:xfrm>
            <a:off x="2362200" y="5181600"/>
            <a:ext cx="685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toon</a:t>
            </a:r>
          </a:p>
        </p:txBody>
      </p:sp>
      <p:sp>
        <p:nvSpPr>
          <p:cNvPr id="10291" name="Text Box 50"/>
          <p:cNvSpPr txBox="1">
            <a:spLocks noChangeArrowheads="1"/>
          </p:cNvSpPr>
          <p:nvPr/>
        </p:nvSpPr>
        <p:spPr bwMode="auto">
          <a:xfrm>
            <a:off x="2362200" y="5410200"/>
            <a:ext cx="1828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inventoryQty</a:t>
            </a:r>
          </a:p>
        </p:txBody>
      </p:sp>
      <p:sp>
        <p:nvSpPr>
          <p:cNvPr id="10292" name="Text Box 51"/>
          <p:cNvSpPr txBox="1">
            <a:spLocks noChangeArrowheads="1"/>
          </p:cNvSpPr>
          <p:nvPr/>
        </p:nvSpPr>
        <p:spPr bwMode="auto">
          <a:xfrm>
            <a:off x="2362200" y="5638800"/>
            <a:ext cx="17526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wheels</a:t>
            </a:r>
          </a:p>
        </p:txBody>
      </p:sp>
      <p:sp>
        <p:nvSpPr>
          <p:cNvPr id="10293" name="Text Box 52"/>
          <p:cNvSpPr txBox="1">
            <a:spLocks noChangeArrowheads="1"/>
          </p:cNvSpPr>
          <p:nvPr/>
        </p:nvSpPr>
        <p:spPr bwMode="auto">
          <a:xfrm>
            <a:off x="4343400" y="5029200"/>
            <a:ext cx="43434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Acme Jet Propelled Unicycle</a:t>
            </a:r>
          </a:p>
        </p:txBody>
      </p:sp>
      <p:sp>
        <p:nvSpPr>
          <p:cNvPr id="10294" name="Text Box 53"/>
          <p:cNvSpPr txBox="1">
            <a:spLocks noChangeArrowheads="1"/>
          </p:cNvSpPr>
          <p:nvPr/>
        </p:nvSpPr>
        <p:spPr bwMode="auto">
          <a:xfrm>
            <a:off x="4343400" y="5257800"/>
            <a:ext cx="42672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Hot Rod and Reel</a:t>
            </a:r>
          </a:p>
        </p:txBody>
      </p:sp>
      <p:sp>
        <p:nvSpPr>
          <p:cNvPr id="10295" name="Text Box 54"/>
          <p:cNvSpPr txBox="1">
            <a:spLocks noChangeArrowheads="1"/>
          </p:cNvSpPr>
          <p:nvPr/>
        </p:nvSpPr>
        <p:spPr bwMode="auto">
          <a:xfrm>
            <a:off x="4343400" y="5410200"/>
            <a:ext cx="1828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1</a:t>
            </a:r>
          </a:p>
        </p:txBody>
      </p:sp>
      <p:sp>
        <p:nvSpPr>
          <p:cNvPr id="10296" name="Text Box 55"/>
          <p:cNvSpPr txBox="1">
            <a:spLocks noChangeArrowheads="1"/>
          </p:cNvSpPr>
          <p:nvPr/>
        </p:nvSpPr>
        <p:spPr bwMode="auto">
          <a:xfrm>
            <a:off x="4343400" y="5638800"/>
            <a:ext cx="21336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1</a:t>
            </a:r>
          </a:p>
        </p:txBody>
      </p:sp>
      <p:sp>
        <p:nvSpPr>
          <p:cNvPr id="10297" name="Line 56"/>
          <p:cNvSpPr>
            <a:spLocks noChangeShapeType="1"/>
          </p:cNvSpPr>
          <p:nvPr/>
        </p:nvSpPr>
        <p:spPr bwMode="auto">
          <a:xfrm>
            <a:off x="2362200" y="5029200"/>
            <a:ext cx="6400800" cy="1588"/>
          </a:xfrm>
          <a:prstGeom prst="line">
            <a:avLst/>
          </a:prstGeom>
          <a:noFill/>
          <a:ln w="9360">
            <a:solidFill>
              <a:srgbClr val="000000"/>
            </a:solidFill>
            <a:miter lim="800000"/>
            <a:headEnd/>
            <a:tailEnd/>
          </a:ln>
        </p:spPr>
        <p:txBody>
          <a:bodyPr/>
          <a:lstStyle/>
          <a:p>
            <a:endParaRPr lang="en-IN"/>
          </a:p>
        </p:txBody>
      </p:sp>
      <p:sp>
        <p:nvSpPr>
          <p:cNvPr id="10298" name="Line 57"/>
          <p:cNvSpPr>
            <a:spLocks noChangeShapeType="1"/>
          </p:cNvSpPr>
          <p:nvPr/>
        </p:nvSpPr>
        <p:spPr bwMode="auto">
          <a:xfrm>
            <a:off x="2362200" y="5257800"/>
            <a:ext cx="6400800" cy="1588"/>
          </a:xfrm>
          <a:prstGeom prst="line">
            <a:avLst/>
          </a:prstGeom>
          <a:noFill/>
          <a:ln w="9360">
            <a:solidFill>
              <a:srgbClr val="000000"/>
            </a:solidFill>
            <a:miter lim="800000"/>
            <a:headEnd/>
            <a:tailEnd/>
          </a:ln>
        </p:spPr>
        <p:txBody>
          <a:bodyPr/>
          <a:lstStyle/>
          <a:p>
            <a:endParaRPr lang="en-IN"/>
          </a:p>
        </p:txBody>
      </p:sp>
      <p:sp>
        <p:nvSpPr>
          <p:cNvPr id="10299" name="Line 58"/>
          <p:cNvSpPr>
            <a:spLocks noChangeShapeType="1"/>
          </p:cNvSpPr>
          <p:nvPr/>
        </p:nvSpPr>
        <p:spPr bwMode="auto">
          <a:xfrm>
            <a:off x="2362200" y="5715000"/>
            <a:ext cx="6400800" cy="1588"/>
          </a:xfrm>
          <a:prstGeom prst="line">
            <a:avLst/>
          </a:prstGeom>
          <a:noFill/>
          <a:ln w="9360">
            <a:solidFill>
              <a:srgbClr val="000000"/>
            </a:solidFill>
            <a:miter lim="800000"/>
            <a:headEnd/>
            <a:tailEnd/>
          </a:ln>
        </p:spPr>
        <p:txBody>
          <a:bodyPr/>
          <a:lstStyle/>
          <a:p>
            <a:endParaRPr lang="en-IN"/>
          </a:p>
        </p:txBody>
      </p:sp>
      <p:sp>
        <p:nvSpPr>
          <p:cNvPr id="10300" name="Line 59"/>
          <p:cNvSpPr>
            <a:spLocks noChangeShapeType="1"/>
          </p:cNvSpPr>
          <p:nvPr/>
        </p:nvSpPr>
        <p:spPr bwMode="auto">
          <a:xfrm>
            <a:off x="2362200" y="5486400"/>
            <a:ext cx="6400800" cy="1588"/>
          </a:xfrm>
          <a:prstGeom prst="line">
            <a:avLst/>
          </a:prstGeom>
          <a:noFill/>
          <a:ln w="9360">
            <a:solidFill>
              <a:srgbClr val="000000"/>
            </a:solidFill>
            <a:miter lim="800000"/>
            <a:headEnd/>
            <a:tailEnd/>
          </a:ln>
        </p:spPr>
        <p:txBody>
          <a:bodyPr/>
          <a:lstStyle/>
          <a:p>
            <a:endParaRPr lang="en-IN"/>
          </a:p>
        </p:txBody>
      </p:sp>
      <p:sp>
        <p:nvSpPr>
          <p:cNvPr id="10301" name="Line 60"/>
          <p:cNvSpPr>
            <a:spLocks noChangeShapeType="1"/>
          </p:cNvSpPr>
          <p:nvPr/>
        </p:nvSpPr>
        <p:spPr bwMode="auto">
          <a:xfrm>
            <a:off x="4343400" y="4648200"/>
            <a:ext cx="1588" cy="1219200"/>
          </a:xfrm>
          <a:prstGeom prst="line">
            <a:avLst/>
          </a:prstGeom>
          <a:noFill/>
          <a:ln w="9360">
            <a:solidFill>
              <a:srgbClr val="000000"/>
            </a:solidFill>
            <a:miter lim="800000"/>
            <a:headEnd/>
            <a:tailEnd/>
          </a:ln>
        </p:spPr>
        <p:txBody>
          <a:bodyPr/>
          <a:lstStyle/>
          <a:p>
            <a:endParaRPr lang="en-IN"/>
          </a:p>
        </p:txBody>
      </p:sp>
      <p:sp>
        <p:nvSpPr>
          <p:cNvPr id="10302" name="Text Box 61"/>
          <p:cNvSpPr txBox="1">
            <a:spLocks noChangeArrowheads="1"/>
          </p:cNvSpPr>
          <p:nvPr/>
        </p:nvSpPr>
        <p:spPr bwMode="auto">
          <a:xfrm>
            <a:off x="2362200" y="3581400"/>
            <a:ext cx="11430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name</a:t>
            </a:r>
          </a:p>
        </p:txBody>
      </p:sp>
      <p:sp>
        <p:nvSpPr>
          <p:cNvPr id="10303" name="Text Box 62"/>
          <p:cNvSpPr txBox="1">
            <a:spLocks noChangeArrowheads="1"/>
          </p:cNvSpPr>
          <p:nvPr/>
        </p:nvSpPr>
        <p:spPr bwMode="auto">
          <a:xfrm>
            <a:off x="2362200" y="4953000"/>
            <a:ext cx="1447800" cy="336550"/>
          </a:xfrm>
          <a:prstGeom prst="rect">
            <a:avLst/>
          </a:prstGeom>
          <a:noFill/>
          <a:ln w="9525">
            <a:no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latin typeface="Verdana" pitchFamily="34" charset="0"/>
              </a:rPr>
              <a:t>name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512763" y="333375"/>
            <a:ext cx="8118475" cy="1028700"/>
          </a:xfrm>
          <a:prstGeom prst="rect">
            <a:avLst/>
          </a:prstGeom>
          <a:noFill/>
          <a:ln w="9525">
            <a:noFill/>
            <a:miter lim="800000"/>
            <a:headEnd/>
            <a:tailEnd/>
          </a:ln>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a:solidFill>
                  <a:srgbClr val="006633"/>
                </a:solidFill>
                <a:latin typeface="Garamond" pitchFamily="18" charset="0"/>
              </a:rPr>
              <a:t>NoSQL Data Storage: Classification</a:t>
            </a:r>
          </a:p>
        </p:txBody>
      </p:sp>
      <p:sp>
        <p:nvSpPr>
          <p:cNvPr id="11267" name="Rectangle 2"/>
          <p:cNvSpPr>
            <a:spLocks noGrp="1" noChangeArrowheads="1"/>
          </p:cNvSpPr>
          <p:nvPr>
            <p:ph type="body" idx="4294967295"/>
          </p:nvPr>
        </p:nvSpPr>
        <p:spPr>
          <a:xfrm>
            <a:off x="720725" y="1143000"/>
            <a:ext cx="7815263" cy="4213225"/>
          </a:xfrm>
        </p:spPr>
        <p:txBody>
          <a:bodyPr/>
          <a:lstStyle/>
          <a:p>
            <a:pPr marL="341313" indent="-341313" eaLnBrk="1" hangingPunct="1">
              <a:lnSpc>
                <a:spcPct val="90000"/>
              </a:lnSpc>
              <a:spcBef>
                <a:spcPts val="7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900"/>
              <a:t>Uninterpreted key/value or </a:t>
            </a:r>
            <a:r>
              <a:rPr lang="en-US" altLang="en-US" sz="2900"/>
              <a:t>‘</a:t>
            </a:r>
            <a:r>
              <a:rPr lang="en-US" sz="2900"/>
              <a:t>the big hash table</a:t>
            </a:r>
            <a:r>
              <a:rPr lang="en-US" altLang="en-US" sz="2900"/>
              <a:t>’</a:t>
            </a:r>
            <a:r>
              <a:rPr lang="en-US" sz="2900"/>
              <a:t>.</a:t>
            </a:r>
          </a:p>
          <a:p>
            <a:pPr marL="668338" lvl="1" indent="-325438" eaLnBrk="1" hangingPunct="1">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Amazon S3 (Dynamo)</a:t>
            </a:r>
          </a:p>
          <a:p>
            <a:pPr marL="341313" indent="-341313" eaLnBrk="1" hangingPunct="1">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900"/>
              <a:t>Flexible schema</a:t>
            </a:r>
          </a:p>
          <a:p>
            <a:pPr marL="668338" lvl="1" indent="-325438" eaLnBrk="1" hangingPunct="1">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BigTable, Cassandra, HBase (ordered keys, semi-structured data), </a:t>
            </a:r>
          </a:p>
          <a:p>
            <a:pPr marL="668338" lvl="1" indent="-325438" eaLnBrk="1" hangingPunct="1">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Sherpa/PNuts (unordered keys, JSON)</a:t>
            </a:r>
          </a:p>
          <a:p>
            <a:pPr marL="668338" lvl="1" indent="-325438" eaLnBrk="1" hangingPunct="1">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MongoDB (based on JSON)</a:t>
            </a:r>
          </a:p>
          <a:p>
            <a:pPr marL="668338" lvl="1" indent="-325438" eaLnBrk="1" hangingPunct="1">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CouchDB (name/value in text)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PNUTS Data Storage Architecture</a:t>
            </a:r>
          </a:p>
        </p:txBody>
      </p:sp>
      <p:pic>
        <p:nvPicPr>
          <p:cNvPr id="12291" name="Picture 2"/>
          <p:cNvPicPr>
            <a:picLocks noChangeAspect="1" noChangeArrowheads="1"/>
          </p:cNvPicPr>
          <p:nvPr/>
        </p:nvPicPr>
        <p:blipFill>
          <a:blip r:embed="rId3" cstate="print"/>
          <a:srcRect/>
          <a:stretch>
            <a:fillRect/>
          </a:stretch>
        </p:blipFill>
        <p:spPr bwMode="auto">
          <a:xfrm>
            <a:off x="304800" y="1371600"/>
            <a:ext cx="8201025" cy="52324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512763" y="333375"/>
            <a:ext cx="8118475" cy="1028700"/>
          </a:xfrm>
          <a:prstGeom prst="rect">
            <a:avLst/>
          </a:prstGeom>
          <a:noFill/>
          <a:ln w="9525">
            <a:noFill/>
            <a:miter lim="800000"/>
            <a:headEnd/>
            <a:tailEnd/>
          </a:ln>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a:solidFill>
                  <a:srgbClr val="006633"/>
                </a:solidFill>
                <a:latin typeface="Garamond" pitchFamily="18" charset="0"/>
              </a:rPr>
              <a:t>CAP Theorem</a:t>
            </a:r>
          </a:p>
        </p:txBody>
      </p:sp>
      <p:sp>
        <p:nvSpPr>
          <p:cNvPr id="13315" name="Rectangle 2"/>
          <p:cNvSpPr>
            <a:spLocks noGrp="1" noChangeArrowheads="1"/>
          </p:cNvSpPr>
          <p:nvPr>
            <p:ph type="body" idx="4294967295"/>
          </p:nvPr>
        </p:nvSpPr>
        <p:spPr>
          <a:xfrm>
            <a:off x="395288" y="1196975"/>
            <a:ext cx="8229600" cy="4530725"/>
          </a:xfrm>
        </p:spPr>
        <p:txBody>
          <a:bodyPr>
            <a:normAutofit lnSpcReduction="10000"/>
          </a:bodyPr>
          <a:lstStyle/>
          <a:p>
            <a:pPr marL="341313" indent="-341313" eaLnBrk="1" hangingPunct="1">
              <a:lnSpc>
                <a:spcPct val="80000"/>
              </a:lnSpc>
              <a:spcBef>
                <a:spcPts val="700"/>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Three properties of a system</a:t>
            </a:r>
          </a:p>
          <a:p>
            <a:pPr marL="668338" lvl="1" indent="-325438" eaLnBrk="1" hangingPunct="1">
              <a:lnSpc>
                <a:spcPct val="80000"/>
              </a:lnSpc>
              <a:spcBef>
                <a:spcPts val="600"/>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Consistency (all copies have same value)</a:t>
            </a:r>
          </a:p>
          <a:p>
            <a:pPr marL="668338" lvl="1" indent="-325438" eaLnBrk="1" hangingPunct="1">
              <a:lnSpc>
                <a:spcPct val="80000"/>
              </a:lnSpc>
              <a:spcBef>
                <a:spcPts val="600"/>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Availability (system can run even if parts have failed)</a:t>
            </a:r>
          </a:p>
          <a:p>
            <a:pPr marL="1068388" lvl="2" indent="-325438" eaLnBrk="1" hangingPunct="1">
              <a:lnSpc>
                <a:spcPct val="80000"/>
              </a:lnSpc>
              <a:spcBef>
                <a:spcPts val="600"/>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Via replication</a:t>
            </a:r>
          </a:p>
          <a:p>
            <a:pPr marL="668338" lvl="1" indent="-325438" eaLnBrk="1" hangingPunct="1">
              <a:lnSpc>
                <a:spcPct val="80000"/>
              </a:lnSpc>
              <a:spcBef>
                <a:spcPts val="600"/>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Partitions (network can break into two or more parts, each with active systems that can</a:t>
            </a:r>
            <a:r>
              <a:rPr lang="en-US" altLang="en-US" sz="2400"/>
              <a:t>’</a:t>
            </a:r>
            <a:r>
              <a:rPr lang="en-US" sz="2400"/>
              <a:t>t talk to other parts)</a:t>
            </a:r>
          </a:p>
          <a:p>
            <a:pPr marL="341313" indent="-341313" eaLnBrk="1" hangingPunct="1">
              <a:lnSpc>
                <a:spcPct val="80000"/>
              </a:lnSpc>
              <a:spcBef>
                <a:spcPts val="700"/>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Brewer</a:t>
            </a:r>
            <a:r>
              <a:rPr lang="en-US" altLang="en-US" sz="2800"/>
              <a:t>’</a:t>
            </a:r>
            <a:r>
              <a:rPr lang="en-US" sz="2800"/>
              <a:t>s CAP </a:t>
            </a:r>
            <a:r>
              <a:rPr lang="en-US" altLang="en-US" sz="2800"/>
              <a:t>“</a:t>
            </a:r>
            <a:r>
              <a:rPr lang="en-US" sz="2800"/>
              <a:t>Theorem</a:t>
            </a:r>
            <a:r>
              <a:rPr lang="en-US" altLang="en-US" sz="2800"/>
              <a:t>”</a:t>
            </a:r>
            <a:r>
              <a:rPr lang="en-US" sz="2800"/>
              <a:t>: You can have at most two of these three properties for any system</a:t>
            </a:r>
          </a:p>
          <a:p>
            <a:pPr marL="341313" indent="-341313" eaLnBrk="1" hangingPunct="1">
              <a:lnSpc>
                <a:spcPct val="80000"/>
              </a:lnSpc>
              <a:spcBef>
                <a:spcPts val="700"/>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Very large systems will partition at some point</a:t>
            </a:r>
          </a:p>
          <a:p>
            <a:pPr marL="668338" lvl="1" indent="-325438" eaLnBrk="1" hangingPunct="1">
              <a:lnSpc>
                <a:spcPct val="80000"/>
              </a:lnSpc>
              <a:spcBef>
                <a:spcPts val="600"/>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latin typeface="Wingdings" pitchFamily="2" charset="2"/>
              </a:rPr>
              <a:t></a:t>
            </a:r>
            <a:r>
              <a:rPr lang="en-US" sz="2400"/>
              <a:t>Choose one of consistency or availablity</a:t>
            </a:r>
          </a:p>
          <a:p>
            <a:pPr marL="668338" lvl="1" indent="-325438" eaLnBrk="1" hangingPunct="1">
              <a:lnSpc>
                <a:spcPct val="80000"/>
              </a:lnSpc>
              <a:spcBef>
                <a:spcPts val="600"/>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Traditional database choose consistency</a:t>
            </a:r>
          </a:p>
          <a:p>
            <a:pPr marL="668338" lvl="1" indent="-325438" eaLnBrk="1" hangingPunct="1">
              <a:lnSpc>
                <a:spcPct val="80000"/>
              </a:lnSpc>
              <a:spcBef>
                <a:spcPts val="600"/>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Most Web applications choose availability</a:t>
            </a:r>
          </a:p>
          <a:p>
            <a:pPr marL="1068388" lvl="2" indent="-325438" eaLnBrk="1" hangingPunct="1">
              <a:lnSpc>
                <a:spcPct val="80000"/>
              </a:lnSpc>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Except for specific parts such as order processing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Eventual Consistency</a:t>
            </a:r>
          </a:p>
        </p:txBody>
      </p:sp>
      <p:sp>
        <p:nvSpPr>
          <p:cNvPr id="3" name="Content Placeholder 2"/>
          <p:cNvSpPr>
            <a:spLocks noGrp="1"/>
          </p:cNvSpPr>
          <p:nvPr>
            <p:ph idx="1"/>
          </p:nvPr>
        </p:nvSpPr>
        <p:spPr>
          <a:xfrm>
            <a:off x="533400" y="1371600"/>
            <a:ext cx="8229600" cy="4525963"/>
          </a:xfrm>
        </p:spPr>
        <p:txBody>
          <a:bodyPr>
            <a:noAutofit/>
          </a:bodyPr>
          <a:lstStyle/>
          <a:p>
            <a:r>
              <a:rPr lang="en-IN" sz="2000" dirty="0"/>
              <a:t>To address this, most </a:t>
            </a:r>
            <a:r>
              <a:rPr lang="en-IN" sz="2000" dirty="0" err="1"/>
              <a:t>NoSQL</a:t>
            </a:r>
            <a:r>
              <a:rPr lang="en-IN" sz="2000" dirty="0"/>
              <a:t> solutions choose to relax the notion of complete consistency to something called “eventual consistency ” </a:t>
            </a:r>
          </a:p>
          <a:p>
            <a:endParaRPr lang="en-IN" sz="2000" dirty="0"/>
          </a:p>
          <a:p>
            <a:r>
              <a:rPr lang="en-IN" sz="2000" dirty="0"/>
              <a:t>This allows each system to make updates to data and learn of other updates made by other systems within a short period of time, without being totally consistent at all times</a:t>
            </a:r>
          </a:p>
          <a:p>
            <a:endParaRPr lang="en-IN" sz="2000" dirty="0"/>
          </a:p>
          <a:p>
            <a:r>
              <a:rPr lang="en-IN" sz="2000" dirty="0"/>
              <a:t>As changes are made, tools such as vector clocks are used to provide enough information to reason about the ordering of those changes based on an understanding of the causality of the updates.</a:t>
            </a:r>
          </a:p>
          <a:p>
            <a:endParaRPr lang="en-IN" sz="2000" dirty="0"/>
          </a:p>
          <a:p>
            <a:r>
              <a:rPr lang="en-IN" sz="2000" dirty="0"/>
              <a:t>For the majority of systems, knowing that the latest consistent information will eventually arrive at all nodes is likely to be enough to satisfy design requirements </a:t>
            </a:r>
            <a:br>
              <a:rPr lang="en-IN" sz="2000" dirty="0"/>
            </a:br>
            <a:br>
              <a:rPr lang="en-IN" sz="2000" dirty="0"/>
            </a:br>
            <a:br>
              <a:rPr lang="en-IN" sz="2000" dirty="0"/>
            </a:b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512763" y="333375"/>
            <a:ext cx="8118475" cy="1028700"/>
          </a:xfrm>
          <a:prstGeom prst="rect">
            <a:avLst/>
          </a:prstGeom>
          <a:noFill/>
          <a:ln w="9525">
            <a:noFill/>
            <a:miter lim="800000"/>
            <a:headEnd/>
            <a:tailEnd/>
          </a:ln>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a:solidFill>
                  <a:srgbClr val="006633"/>
                </a:solidFill>
                <a:latin typeface="Garamond" pitchFamily="18" charset="0"/>
              </a:rPr>
              <a:t>Availability</a:t>
            </a:r>
          </a:p>
        </p:txBody>
      </p:sp>
      <p:sp>
        <p:nvSpPr>
          <p:cNvPr id="14339" name="Rectangle 2"/>
          <p:cNvSpPr>
            <a:spLocks noGrp="1" noChangeArrowheads="1"/>
          </p:cNvSpPr>
          <p:nvPr>
            <p:ph type="body" idx="4294967295"/>
          </p:nvPr>
        </p:nvSpPr>
        <p:spPr>
          <a:xfrm>
            <a:off x="457200" y="1600200"/>
            <a:ext cx="8229600" cy="4530725"/>
          </a:xfrm>
        </p:spPr>
        <p:txBody>
          <a:bodyPr/>
          <a:lstStyle/>
          <a:p>
            <a:pPr marL="341313" indent="-341313" eaLnBrk="1" hangingPunct="1">
              <a:spcBef>
                <a:spcPts val="7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100"/>
              <a:t>Traditionally, thought of as the server/process available five 9</a:t>
            </a:r>
            <a:r>
              <a:rPr lang="en-US" altLang="en-US" sz="3100"/>
              <a:t>’</a:t>
            </a:r>
            <a:r>
              <a:rPr lang="en-US" sz="3100"/>
              <a:t>s (99.999 %).</a:t>
            </a:r>
          </a:p>
          <a:p>
            <a:pPr marL="341313" indent="-341313" eaLnBrk="1" hangingPunct="1">
              <a:spcBef>
                <a:spcPts val="7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100"/>
              <a:t>However, for large node system, at almost any point in time there</a:t>
            </a:r>
            <a:r>
              <a:rPr lang="en-US" altLang="en-US" sz="3100"/>
              <a:t>’</a:t>
            </a:r>
            <a:r>
              <a:rPr lang="en-US" sz="3100"/>
              <a:t>s a good chance that a node is either down or there is a network disruption among the nodes. </a:t>
            </a:r>
          </a:p>
          <a:p>
            <a:pPr marL="668338" lvl="1" indent="-325438" eaLnBrk="1" hangingPunct="1">
              <a:spcBef>
                <a:spcPts val="72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900"/>
              <a:t>Want a system that is resilient in the face of network disruption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512763" y="333375"/>
            <a:ext cx="8118475" cy="1028700"/>
          </a:xfrm>
          <a:prstGeom prst="rect">
            <a:avLst/>
          </a:prstGeom>
          <a:noFill/>
          <a:ln w="9525">
            <a:noFill/>
            <a:miter lim="800000"/>
            <a:headEnd/>
            <a:tailEnd/>
          </a:ln>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a:solidFill>
                  <a:srgbClr val="006633"/>
                </a:solidFill>
                <a:latin typeface="Garamond" pitchFamily="18" charset="0"/>
              </a:rPr>
              <a:t>Eventual Consistency</a:t>
            </a:r>
          </a:p>
        </p:txBody>
      </p:sp>
      <p:sp>
        <p:nvSpPr>
          <p:cNvPr id="15363" name="Rectangle 2"/>
          <p:cNvSpPr>
            <a:spLocks noGrp="1" noChangeArrowheads="1"/>
          </p:cNvSpPr>
          <p:nvPr>
            <p:ph type="body" idx="4294967295"/>
          </p:nvPr>
        </p:nvSpPr>
        <p:spPr>
          <a:xfrm>
            <a:off x="457200" y="1600200"/>
            <a:ext cx="8229600" cy="4857750"/>
          </a:xfrm>
        </p:spPr>
        <p:txBody>
          <a:bodyPr/>
          <a:lstStyle/>
          <a:p>
            <a:pPr marL="341313" indent="-341313" eaLnBrk="1" hangingPunct="1">
              <a:spcBef>
                <a:spcPts val="5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300" dirty="0"/>
              <a:t>When no updates occur for a long period of time, eventually all updates will propagate through the system and all the nodes will be consistent</a:t>
            </a:r>
          </a:p>
          <a:p>
            <a:pPr marL="341313" indent="-341313" eaLnBrk="1" hangingPunct="1">
              <a:spcBef>
                <a:spcPts val="5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300" dirty="0"/>
              <a:t>For a given accepted update and a given node, eventually either the update reaches the node or the node is removed from service</a:t>
            </a:r>
          </a:p>
          <a:p>
            <a:pPr marL="341313" indent="-341313" eaLnBrk="1" hangingPunct="1">
              <a:spcBef>
                <a:spcPts val="5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300" b="1" dirty="0"/>
              <a:t>Known as BASE (Basically Available, Soft state, Eventual consistency), as opposed to ACID</a:t>
            </a:r>
          </a:p>
          <a:p>
            <a:pPr marL="668338" lvl="1" indent="-325438" eaLnBrk="1" hangingPunct="1">
              <a:spcBef>
                <a:spcPts val="550"/>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t>Soft state: copies of a data item may be inconsistent</a:t>
            </a:r>
          </a:p>
          <a:p>
            <a:pPr marL="668338" lvl="1" indent="-325438" eaLnBrk="1" hangingPunct="1">
              <a:spcBef>
                <a:spcPts val="550"/>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t>Eventually Consistent – copies becomes consistent at some later time if there are no more updates to that data item</a:t>
            </a:r>
            <a:br>
              <a:rPr lang="en-US" sz="2200" dirty="0"/>
            </a:br>
            <a:endParaRPr lang="en-US" sz="22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457200" y="277813"/>
            <a:ext cx="8507413" cy="1139825"/>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a:t>Common Advantages of NoSQL Systems</a:t>
            </a:r>
          </a:p>
        </p:txBody>
      </p:sp>
      <p:sp>
        <p:nvSpPr>
          <p:cNvPr id="16387" name="Rectangle 2"/>
          <p:cNvSpPr>
            <a:spLocks noGrp="1" noChangeArrowheads="1"/>
          </p:cNvSpPr>
          <p:nvPr>
            <p:ph type="body" idx="4294967295"/>
          </p:nvPr>
        </p:nvSpPr>
        <p:spPr>
          <a:xfrm>
            <a:off x="228600" y="1143000"/>
            <a:ext cx="8610600" cy="5060950"/>
          </a:xfrm>
        </p:spPr>
        <p:txBody>
          <a:bodyPr/>
          <a:lstStyle/>
          <a:p>
            <a:pPr marL="341313" indent="-341313" eaLnBrk="1" hangingPunct="1">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Cheap, easy to implement (open source)</a:t>
            </a:r>
          </a:p>
          <a:p>
            <a:pPr marL="341313" indent="-341313" eaLnBrk="1" hangingPunct="1">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are replicated to multiple nodes (therefore identical and fault-tolerant) and can be partitioned</a:t>
            </a:r>
          </a:p>
          <a:p>
            <a:pPr marL="668338" lvl="1" indent="-325438" eaLnBrk="1" hangingPunct="1">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When data is written, the latest version is on at least one node and then replicated to other nodes</a:t>
            </a:r>
          </a:p>
          <a:p>
            <a:pPr marL="668338" lvl="1" indent="-325438" eaLnBrk="1" hangingPunct="1">
              <a:spcBef>
                <a:spcPts val="72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900"/>
              <a:t>No single point of failure</a:t>
            </a:r>
          </a:p>
          <a:p>
            <a:pPr marL="341313" indent="-341313" eaLnBrk="1" hangingPunct="1">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Easy to distribute</a:t>
            </a:r>
          </a:p>
          <a:p>
            <a:pPr marL="341313" indent="-341313" eaLnBrk="1" hangingPunct="1">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Don't require a schema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512763" y="333375"/>
            <a:ext cx="8118475" cy="1028700"/>
          </a:xfrm>
          <a:prstGeom prst="rect">
            <a:avLst/>
          </a:prstGeom>
          <a:noFill/>
          <a:ln w="9525">
            <a:noFill/>
            <a:miter lim="800000"/>
            <a:headEnd/>
            <a:tailEnd/>
          </a:ln>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a:solidFill>
                  <a:srgbClr val="006633"/>
                </a:solidFill>
                <a:latin typeface="Garamond" pitchFamily="18" charset="0"/>
              </a:rPr>
              <a:t>What does NoSQL Not Provide?</a:t>
            </a:r>
          </a:p>
        </p:txBody>
      </p:sp>
      <p:sp>
        <p:nvSpPr>
          <p:cNvPr id="17411" name="Rectangle 2"/>
          <p:cNvSpPr>
            <a:spLocks noGrp="1" noChangeArrowheads="1"/>
          </p:cNvSpPr>
          <p:nvPr>
            <p:ph type="body" idx="4294967295"/>
          </p:nvPr>
        </p:nvSpPr>
        <p:spPr>
          <a:xfrm>
            <a:off x="457200" y="1600200"/>
            <a:ext cx="8229600" cy="4535488"/>
          </a:xfrm>
        </p:spPr>
        <p:txBody>
          <a:bodyPr/>
          <a:lstStyle/>
          <a:p>
            <a:pPr marL="341313" indent="-341313" eaLnBrk="1" hangingPunct="1">
              <a:lnSpc>
                <a:spcPct val="90000"/>
              </a:lnSpc>
              <a:spcBef>
                <a:spcPts val="7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100"/>
              <a:t>Joins</a:t>
            </a:r>
          </a:p>
          <a:p>
            <a:pPr marL="341313" indent="-341313" eaLnBrk="1" hangingPunct="1">
              <a:lnSpc>
                <a:spcPct val="90000"/>
              </a:lnSpc>
              <a:spcBef>
                <a:spcPts val="7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100"/>
              <a:t>Group by</a:t>
            </a:r>
          </a:p>
          <a:p>
            <a:pPr marL="668338" lvl="1" indent="-325438" eaLnBrk="1" hangingPunct="1">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100"/>
              <a:t>But PNUTS provides interesting materialized view approach to joins/aggregation.</a:t>
            </a:r>
          </a:p>
          <a:p>
            <a:pPr marL="341313" indent="-341313" eaLnBrk="1" hangingPunct="1">
              <a:lnSpc>
                <a:spcPct val="90000"/>
              </a:lnSpc>
              <a:spcBef>
                <a:spcPts val="7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100"/>
              <a:t>ACID transactions</a:t>
            </a:r>
          </a:p>
          <a:p>
            <a:pPr marL="341313" indent="-341313" eaLnBrk="1" hangingPunct="1">
              <a:lnSpc>
                <a:spcPct val="90000"/>
              </a:lnSpc>
              <a:spcBef>
                <a:spcPts val="7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100"/>
              <a:t>SQL </a:t>
            </a:r>
          </a:p>
          <a:p>
            <a:pPr marL="341313" indent="-341313" eaLnBrk="1" hangingPunct="1">
              <a:lnSpc>
                <a:spcPct val="90000"/>
              </a:lnSpc>
              <a:spcBef>
                <a:spcPts val="7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100"/>
              <a:t>Integration with applications that are based on SQL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457200" y="277813"/>
            <a:ext cx="8229600" cy="1374775"/>
          </a:xfrm>
        </p:spPr>
        <p:txBody>
          <a:bodyPr>
            <a:normAutofit fontScale="90000"/>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Should I be using NoSQL Databases?</a:t>
            </a:r>
          </a:p>
        </p:txBody>
      </p:sp>
      <p:sp>
        <p:nvSpPr>
          <p:cNvPr id="18435" name="Rectangle 2"/>
          <p:cNvSpPr>
            <a:spLocks noGrp="1" noChangeArrowheads="1"/>
          </p:cNvSpPr>
          <p:nvPr>
            <p:ph type="body" idx="4294967295"/>
          </p:nvPr>
        </p:nvSpPr>
        <p:spPr>
          <a:xfrm>
            <a:off x="360363" y="1800225"/>
            <a:ext cx="8459787" cy="4794250"/>
          </a:xfrm>
        </p:spPr>
        <p:txBody>
          <a:bodyPr/>
          <a:lstStyle/>
          <a:p>
            <a:pPr marL="341313" indent="-341313" eaLnBrk="1" hangingPunct="1">
              <a:lnSpc>
                <a:spcPct val="90000"/>
              </a:lnSpc>
              <a:spcBef>
                <a:spcPts val="7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NoSQL Data storage systems makes sense for applications that need to deal with very very large semi-structured data </a:t>
            </a:r>
          </a:p>
          <a:p>
            <a:pPr marL="668338" lvl="1" indent="-325438" eaLnBrk="1" hangingPunct="1">
              <a:lnSpc>
                <a:spcPct val="90000"/>
              </a:lnSpc>
              <a:spcBef>
                <a:spcPts val="72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Log Analysis</a:t>
            </a:r>
          </a:p>
          <a:p>
            <a:pPr marL="668338" lvl="1" indent="-325438" eaLnBrk="1" hangingPunct="1">
              <a:lnSpc>
                <a:spcPct val="90000"/>
              </a:lnSpc>
              <a:spcBef>
                <a:spcPts val="725"/>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Social Networking Feeds</a:t>
            </a:r>
          </a:p>
          <a:p>
            <a:pPr marL="341313" indent="-341313" eaLnBrk="1" hangingPunct="1">
              <a:lnSpc>
                <a:spcPct val="90000"/>
              </a:lnSpc>
              <a:spcBef>
                <a:spcPts val="7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Most of us work on organizational databases, which are not that large and have low update/query rates</a:t>
            </a:r>
          </a:p>
          <a:p>
            <a:pPr marL="668338" lvl="1" indent="-325438" eaLnBrk="1" hangingPunct="1">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regular relational databases are the correct solution for such applications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dirty="0"/>
              <a:t>How much data?</a:t>
            </a:r>
          </a:p>
        </p:txBody>
      </p:sp>
      <p:sp>
        <p:nvSpPr>
          <p:cNvPr id="10243" name="Content Placeholder 2"/>
          <p:cNvSpPr>
            <a:spLocks noGrp="1"/>
          </p:cNvSpPr>
          <p:nvPr>
            <p:ph idx="1"/>
          </p:nvPr>
        </p:nvSpPr>
        <p:spPr>
          <a:xfrm>
            <a:off x="152400" y="1219200"/>
            <a:ext cx="8534400" cy="4525963"/>
          </a:xfrm>
        </p:spPr>
        <p:txBody>
          <a:bodyPr>
            <a:normAutofit/>
          </a:bodyPr>
          <a:lstStyle/>
          <a:p>
            <a:r>
              <a:rPr lang="en-US" sz="4000" dirty="0"/>
              <a:t>Google processes 20 PB a day (2008)</a:t>
            </a:r>
          </a:p>
          <a:p>
            <a:r>
              <a:rPr lang="en-US" sz="4000" dirty="0" err="1"/>
              <a:t>Facebook</a:t>
            </a:r>
            <a:r>
              <a:rPr lang="en-US" sz="4000" dirty="0"/>
              <a:t> has 2.5 PB of user data + 15 TB/day (4/2009) </a:t>
            </a:r>
          </a:p>
          <a:p>
            <a:r>
              <a:rPr lang="en-US" sz="4000" dirty="0"/>
              <a:t>eBay has 6.5 PB of user data + 50 TB/day (5/2009)</a:t>
            </a:r>
          </a:p>
          <a:p>
            <a:endParaRPr lang="en-US" sz="4400" dirty="0"/>
          </a:p>
          <a:p>
            <a:endParaRPr lang="en-US" sz="4400" dirty="0"/>
          </a:p>
          <a:p>
            <a:endParaRPr lang="en-US" sz="4400" dirty="0"/>
          </a:p>
          <a:p>
            <a:endParaRPr lang="en-US" sz="4400" dirty="0"/>
          </a:p>
        </p:txBody>
      </p:sp>
    </p:spTree>
    <p:extLst>
      <p:ext uri="{BB962C8B-B14F-4D97-AF65-F5344CB8AC3E}">
        <p14:creationId xmlns:p14="http://schemas.microsoft.com/office/powerpoint/2010/main" val="1622349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277813"/>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Further Reading</a:t>
            </a:r>
          </a:p>
        </p:txBody>
      </p:sp>
      <p:sp>
        <p:nvSpPr>
          <p:cNvPr id="22530" name="Rectangle 2"/>
          <p:cNvSpPr>
            <a:spLocks noGrp="1" noChangeArrowheads="1"/>
          </p:cNvSpPr>
          <p:nvPr>
            <p:ph type="body" idx="4294967295"/>
          </p:nvPr>
        </p:nvSpPr>
        <p:spPr>
          <a:xfrm>
            <a:off x="457200" y="1196975"/>
            <a:ext cx="8075613" cy="4752975"/>
          </a:xfrm>
        </p:spPr>
        <p:txBody>
          <a:bodyPr/>
          <a:lstStyle/>
          <a:p>
            <a:pPr marL="341313" indent="-341313" eaLnBrk="1" hangingPunct="1">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a:t>And lots of material on the Web</a:t>
            </a:r>
          </a:p>
          <a:p>
            <a:pPr marL="668338" lvl="1" indent="-325438" eaLnBrk="1" hangingPunct="1">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effectLst>
                  <a:outerShdw blurRad="38100" dist="38100" dir="2700000" algn="tl">
                    <a:srgbClr val="C0C0C0"/>
                  </a:outerShdw>
                </a:effectLst>
              </a:rPr>
              <a:t>E.g. nice presentation on NoSQL by Perry Hoekstra </a:t>
            </a:r>
          </a:p>
          <a:p>
            <a:pPr marL="1020763" lvl="2" indent="-349250" eaLnBrk="1" hangingPunct="1">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effectLst>
                  <a:outerShdw blurRad="38100" dist="38100" dir="2700000" algn="tl">
                    <a:srgbClr val="C0C0C0"/>
                  </a:outerShdw>
                </a:effectLst>
              </a:rPr>
              <a:t>Some material in this talk is from above presentation</a:t>
            </a:r>
          </a:p>
          <a:p>
            <a:pPr marL="668338" lvl="1" indent="-325438" eaLnBrk="1" hangingPunct="1">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effectLst>
                  <a:outerShdw blurRad="38100" dist="38100" dir="2700000" algn="tl">
                    <a:srgbClr val="C0C0C0"/>
                  </a:outerShdw>
                </a:effectLst>
              </a:rPr>
              <a:t>Use a search engine to find information on data storage systems such as </a:t>
            </a:r>
          </a:p>
          <a:p>
            <a:pPr marL="1020763" lvl="2" indent="-349250" eaLnBrk="1" hangingPunct="1">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err="1">
                <a:effectLst>
                  <a:outerShdw blurRad="38100" dist="38100" dir="2700000" algn="tl">
                    <a:srgbClr val="C0C0C0"/>
                  </a:outerShdw>
                </a:effectLst>
              </a:rPr>
              <a:t>BigTable</a:t>
            </a:r>
            <a:r>
              <a:rPr lang="en-US" sz="2400" dirty="0">
                <a:effectLst>
                  <a:outerShdw blurRad="38100" dist="38100" dir="2700000" algn="tl">
                    <a:srgbClr val="C0C0C0"/>
                  </a:outerShdw>
                </a:effectLst>
              </a:rPr>
              <a:t> (Google), Dynamo (Amazon), Cassandra (Facebook/Apache), </a:t>
            </a:r>
            <a:r>
              <a:rPr lang="en-US" sz="2400" dirty="0" err="1">
                <a:effectLst>
                  <a:outerShdw blurRad="38100" dist="38100" dir="2700000" algn="tl">
                    <a:srgbClr val="C0C0C0"/>
                  </a:outerShdw>
                </a:effectLst>
              </a:rPr>
              <a:t>Pnuts</a:t>
            </a:r>
            <a:r>
              <a:rPr lang="en-US" sz="2400" dirty="0">
                <a:effectLst>
                  <a:outerShdw blurRad="38100" dist="38100" dir="2700000" algn="tl">
                    <a:srgbClr val="C0C0C0"/>
                  </a:outerShdw>
                </a:effectLst>
              </a:rPr>
              <a:t>/Sherpa (Yahoo), </a:t>
            </a:r>
            <a:r>
              <a:rPr lang="en-US" sz="2400" dirty="0" err="1">
                <a:effectLst>
                  <a:outerShdw blurRad="38100" dist="38100" dir="2700000" algn="tl">
                    <a:srgbClr val="C0C0C0"/>
                  </a:outerShdw>
                </a:effectLst>
              </a:rPr>
              <a:t>CouchDB</a:t>
            </a:r>
            <a:r>
              <a:rPr lang="en-US" sz="2400" dirty="0">
                <a:effectLst>
                  <a:outerShdw blurRad="38100" dist="38100" dir="2700000" algn="tl">
                    <a:srgbClr val="C0C0C0"/>
                  </a:outerShdw>
                </a:effectLst>
              </a:rPr>
              <a:t>, MongoDB, …</a:t>
            </a:r>
          </a:p>
          <a:p>
            <a:pPr marL="1020763" lvl="2" indent="-349250" eaLnBrk="1" hangingPunct="1">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effectLst>
                  <a:outerShdw blurRad="38100" dist="38100" dir="2700000" algn="tl">
                    <a:srgbClr val="C0C0C0"/>
                  </a:outerShdw>
                </a:effectLst>
              </a:rPr>
              <a:t>Several of above are open source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a:t>Evolution</a:t>
            </a:r>
          </a:p>
        </p:txBody>
      </p:sp>
      <p:sp>
        <p:nvSpPr>
          <p:cNvPr id="3" name="Content Placeholder 2"/>
          <p:cNvSpPr>
            <a:spLocks noGrp="1"/>
          </p:cNvSpPr>
          <p:nvPr>
            <p:ph idx="1"/>
          </p:nvPr>
        </p:nvSpPr>
        <p:spPr>
          <a:xfrm>
            <a:off x="533400" y="990600"/>
            <a:ext cx="8305800" cy="5334000"/>
          </a:xfrm>
        </p:spPr>
        <p:txBody>
          <a:bodyPr>
            <a:noAutofit/>
          </a:bodyPr>
          <a:lstStyle/>
          <a:p>
            <a:r>
              <a:rPr lang="en-IN" sz="2000" dirty="0"/>
              <a:t>NoSQL databases first started out as in-house solutions to real problems in</a:t>
            </a:r>
            <a:br>
              <a:rPr lang="en-IN" sz="2000" dirty="0"/>
            </a:br>
            <a:r>
              <a:rPr lang="en-IN" sz="2000" dirty="0"/>
              <a:t>companies such as</a:t>
            </a:r>
          </a:p>
          <a:p>
            <a:pPr lvl="1"/>
            <a:r>
              <a:rPr lang="en-IN" sz="1600" dirty="0"/>
              <a:t> Amazon Dynamo, Google </a:t>
            </a:r>
            <a:r>
              <a:rPr lang="en-IN" sz="1600" dirty="0" err="1"/>
              <a:t>BigTable</a:t>
            </a:r>
            <a:r>
              <a:rPr lang="en-IN" sz="1600" dirty="0"/>
              <a:t>, LinkedIn Voldemort, Twitter </a:t>
            </a:r>
            <a:r>
              <a:rPr lang="en-IN" sz="1600" dirty="0" err="1"/>
              <a:t>FlockDB</a:t>
            </a:r>
            <a:r>
              <a:rPr lang="en-IN" sz="1600" dirty="0"/>
              <a:t> , Facebook Cassandra , Yahoo! PNUTS , and others.</a:t>
            </a:r>
          </a:p>
          <a:p>
            <a:r>
              <a:rPr lang="en-IN" sz="2000" dirty="0"/>
              <a:t>These companies didn’t start off by rejecting SQL and relational technologies; they tried them and found that they didn’t meet their requirements.</a:t>
            </a:r>
          </a:p>
          <a:p>
            <a:r>
              <a:rPr lang="en-IN" sz="2000" dirty="0"/>
              <a:t> In particular, these companies faced three primary issues:</a:t>
            </a:r>
          </a:p>
          <a:p>
            <a:pPr lvl="1"/>
            <a:r>
              <a:rPr lang="en-IN" sz="2000" dirty="0"/>
              <a:t>unprecedented transaction volumes, </a:t>
            </a:r>
          </a:p>
          <a:p>
            <a:pPr lvl="1"/>
            <a:r>
              <a:rPr lang="en-IN" sz="2000" dirty="0"/>
              <a:t>expectations of low-latency access to massive datasets, and </a:t>
            </a:r>
          </a:p>
          <a:p>
            <a:pPr lvl="1"/>
            <a:r>
              <a:rPr lang="en-IN" sz="2000" dirty="0"/>
              <a:t>nearly perfect service availability while operating in an unreliable environment</a:t>
            </a:r>
          </a:p>
          <a:p>
            <a:r>
              <a:rPr lang="en-IN" sz="2000" dirty="0"/>
              <a:t>Initially, companies tried the traditional approach: they added more hardware or upgraded to faster </a:t>
            </a:r>
            <a:br>
              <a:rPr lang="en-IN" sz="2000" dirty="0"/>
            </a:b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endParaRPr lang="en-IN" dirty="0"/>
          </a:p>
        </p:txBody>
      </p:sp>
      <p:sp>
        <p:nvSpPr>
          <p:cNvPr id="3" name="Content Placeholder 2"/>
          <p:cNvSpPr>
            <a:spLocks noGrp="1"/>
          </p:cNvSpPr>
          <p:nvPr>
            <p:ph idx="1"/>
          </p:nvPr>
        </p:nvSpPr>
        <p:spPr/>
        <p:txBody>
          <a:bodyPr>
            <a:noAutofit/>
          </a:bodyPr>
          <a:lstStyle/>
          <a:p>
            <a:r>
              <a:rPr lang="en-IN" sz="2400" dirty="0"/>
              <a:t>When that didn’t work, they tried to scale existing relational solutions by </a:t>
            </a:r>
          </a:p>
          <a:p>
            <a:pPr lvl="1"/>
            <a:r>
              <a:rPr lang="en-IN" sz="2000" dirty="0"/>
              <a:t>simplifying their database schema, de-normalizing the schema,</a:t>
            </a:r>
          </a:p>
          <a:p>
            <a:pPr lvl="1"/>
            <a:r>
              <a:rPr lang="en-IN" sz="2000" dirty="0"/>
              <a:t> relaxing durability and referential integrity, </a:t>
            </a:r>
          </a:p>
          <a:p>
            <a:pPr lvl="1"/>
            <a:r>
              <a:rPr lang="en-IN" sz="2000" dirty="0"/>
              <a:t>introducing various query caching layers, </a:t>
            </a:r>
          </a:p>
          <a:p>
            <a:pPr lvl="1"/>
            <a:r>
              <a:rPr lang="en-IN" sz="2000" dirty="0"/>
              <a:t>separating read-only from write-dedicated replicas, and, finally, </a:t>
            </a:r>
          </a:p>
          <a:p>
            <a:pPr lvl="1"/>
            <a:r>
              <a:rPr lang="en-IN" sz="2000" dirty="0"/>
              <a:t>data partitioning in an attempt to address these new requirements.</a:t>
            </a:r>
            <a:endParaRPr lang="en-IN" sz="2400" dirty="0"/>
          </a:p>
          <a:p>
            <a:r>
              <a:rPr lang="en-IN" sz="2400" dirty="0"/>
              <a:t> Although each of these techniques extended the functionality of existing relational technologies, none fundamentally addressed the core limitations, and they all introduced additional overhead and technical tradeoffs In other words, </a:t>
            </a:r>
            <a:r>
              <a:rPr lang="en-IN" sz="2400" b="1" dirty="0"/>
              <a:t>these were good band-aids</a:t>
            </a:r>
            <a:br>
              <a:rPr lang="en-IN" sz="2400" b="1" dirty="0"/>
            </a:br>
            <a:r>
              <a:rPr lang="en-IN" sz="2400" b="1" dirty="0"/>
              <a:t>but not cures.</a:t>
            </a:r>
            <a:br>
              <a:rPr lang="en-IN" sz="2400" dirty="0"/>
            </a:b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IN" dirty="0"/>
              <a:t>Existing SQL systems</a:t>
            </a:r>
          </a:p>
          <a:p>
            <a:pPr lvl="1"/>
            <a:r>
              <a:rPr lang="en-IN" dirty="0"/>
              <a:t>Single machine will serve the requests.</a:t>
            </a:r>
          </a:p>
          <a:p>
            <a:pPr lvl="1"/>
            <a:r>
              <a:rPr lang="en-IN" dirty="0"/>
              <a:t>Replication was not required.</a:t>
            </a:r>
          </a:p>
          <a:p>
            <a:pPr lvl="1"/>
            <a:r>
              <a:rPr lang="en-IN" dirty="0"/>
              <a:t>Master-slave approach was OK.</a:t>
            </a:r>
          </a:p>
          <a:p>
            <a:pPr>
              <a:buNone/>
            </a:pPr>
            <a:endParaRPr lang="en-IN" dirty="0"/>
          </a:p>
          <a:p>
            <a:r>
              <a:rPr lang="en-IN" dirty="0"/>
              <a:t>It was the common architecture and design assumptions underlying most relational databases that failed to address the scalability, latency, and availability requirements of many of the largest sites during the massive growth of the Internet.</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5257800"/>
          </a:xfrm>
        </p:spPr>
        <p:txBody>
          <a:bodyPr>
            <a:noAutofit/>
          </a:bodyPr>
          <a:lstStyle/>
          <a:p>
            <a:r>
              <a:rPr lang="en-IN" sz="1800" dirty="0"/>
              <a:t>A growing number of companies were still hitting the scalability and performance wall even when using the best practices and the most advanced technologies of the time </a:t>
            </a:r>
          </a:p>
          <a:p>
            <a:r>
              <a:rPr lang="en-IN" sz="1800" dirty="0"/>
              <a:t>Database architects had sacrificed many of the most central aspects of</a:t>
            </a:r>
            <a:br>
              <a:rPr lang="en-IN" sz="1800" dirty="0"/>
            </a:br>
            <a:r>
              <a:rPr lang="en-IN" sz="1800" dirty="0"/>
              <a:t>a relational database, such as joins and fully consistent data, while introducing many complex and fragile pieces into the operations puzzle.</a:t>
            </a:r>
          </a:p>
          <a:p>
            <a:r>
              <a:rPr lang="en-IN" sz="1800" dirty="0"/>
              <a:t>Schema devolved from many interrelated fully expressed tables to something much more like a simple key/value look-up </a:t>
            </a:r>
          </a:p>
          <a:p>
            <a:r>
              <a:rPr lang="en-IN" sz="1800" dirty="0"/>
              <a:t>Deployments of expensive servers were not able to keep up with demand</a:t>
            </a:r>
          </a:p>
          <a:p>
            <a:r>
              <a:rPr lang="en-IN" sz="1800" dirty="0"/>
              <a:t>At this point these companies had taken relational databases so far outside their intended use cases that it was no wonder that they were unable to meet performance requirements </a:t>
            </a:r>
          </a:p>
          <a:p>
            <a:r>
              <a:rPr lang="en-IN" sz="1800" dirty="0"/>
              <a:t>It quickly became clear to them that they could do much better by building something in-house that was tailored to their particular workloads </a:t>
            </a:r>
          </a:p>
          <a:p>
            <a:r>
              <a:rPr lang="en-IN" sz="1800" dirty="0"/>
              <a:t>These in-house custom solutions are the inspiration behind the many </a:t>
            </a:r>
            <a:r>
              <a:rPr lang="en-IN" sz="1800" dirty="0" err="1"/>
              <a:t>NoSQL</a:t>
            </a:r>
            <a:r>
              <a:rPr lang="en-IN" sz="1800" dirty="0"/>
              <a:t> products we now see on the market </a:t>
            </a:r>
            <a:br>
              <a:rPr lang="en-IN" sz="1800" dirty="0"/>
            </a:b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 SQL foundations</a:t>
            </a:r>
          </a:p>
        </p:txBody>
      </p:sp>
      <p:sp>
        <p:nvSpPr>
          <p:cNvPr id="3" name="Content Placeholder 2"/>
          <p:cNvSpPr>
            <a:spLocks noGrp="1"/>
          </p:cNvSpPr>
          <p:nvPr>
            <p:ph idx="1"/>
          </p:nvPr>
        </p:nvSpPr>
        <p:spPr>
          <a:xfrm>
            <a:off x="457200" y="1371600"/>
            <a:ext cx="8229600" cy="4754563"/>
          </a:xfrm>
        </p:spPr>
        <p:txBody>
          <a:bodyPr>
            <a:noAutofit/>
          </a:bodyPr>
          <a:lstStyle/>
          <a:p>
            <a:r>
              <a:rPr lang="en-IN" sz="2400" dirty="0"/>
              <a:t>Companies needed a solution that would scale, be resilient, and be operationally efficient </a:t>
            </a:r>
          </a:p>
          <a:p>
            <a:r>
              <a:rPr lang="en-IN" sz="2400" dirty="0"/>
              <a:t>They had been able to scale the Web (HTTP) and dynamic content generation and business logic layers (Application Servers), but the database continued to be the system’s bottleneck.</a:t>
            </a:r>
          </a:p>
          <a:p>
            <a:r>
              <a:rPr lang="en-IN" sz="2400" dirty="0"/>
              <a:t>Engineers wanted databases to scale like Web servers—simply add more commodity systems and expect things to speed up at a nearly  linear rate—but to do that they would have to make a number of tradeoffs </a:t>
            </a:r>
          </a:p>
          <a:p>
            <a:r>
              <a:rPr lang="en-IN" sz="2400" dirty="0"/>
              <a:t>Luckily, due to the large number of compromises made when attempting to scale their existing relational databases, these tradeoffs were not so foreign or distasteful as they might have been </a:t>
            </a:r>
            <a:br>
              <a:rPr lang="en-IN" sz="2400" dirty="0"/>
            </a:b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512763" y="333375"/>
            <a:ext cx="8118475" cy="1028700"/>
          </a:xfrm>
          <a:prstGeom prst="rect">
            <a:avLst/>
          </a:prstGeom>
          <a:noFill/>
          <a:ln w="9525">
            <a:noFill/>
            <a:miter lim="800000"/>
            <a:headEnd/>
            <a:tailEnd/>
          </a:ln>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a:solidFill>
                  <a:srgbClr val="006633"/>
                </a:solidFill>
                <a:latin typeface="Garamond" pitchFamily="18" charset="0"/>
              </a:rPr>
              <a:t>Why Cloud Data Stores</a:t>
            </a:r>
          </a:p>
        </p:txBody>
      </p:sp>
      <p:sp>
        <p:nvSpPr>
          <p:cNvPr id="4099" name="Rectangle 2"/>
          <p:cNvSpPr>
            <a:spLocks noGrp="1" noChangeArrowheads="1"/>
          </p:cNvSpPr>
          <p:nvPr>
            <p:ph type="body" idx="4294967295"/>
          </p:nvPr>
        </p:nvSpPr>
        <p:spPr>
          <a:xfrm>
            <a:off x="530225" y="1600200"/>
            <a:ext cx="7351713" cy="4581525"/>
          </a:xfrm>
        </p:spPr>
        <p:txBody>
          <a:bodyPr/>
          <a:lstStyle/>
          <a:p>
            <a:pPr marL="341313" indent="-341313" eaLnBrk="1" hangingPunct="1">
              <a:spcBef>
                <a:spcPts val="6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700"/>
              <a:t>Explosion of social media sites (Facebook, Twitter) with large data needs</a:t>
            </a:r>
          </a:p>
          <a:p>
            <a:pPr marL="341313" indent="-341313" eaLnBrk="1" hangingPunct="1">
              <a:spcBef>
                <a:spcPts val="6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700"/>
              <a:t>Explosion of storage needs in large web sites such as Google, Yahoo</a:t>
            </a:r>
          </a:p>
          <a:p>
            <a:pPr marL="668338" lvl="1" indent="-325438" eaLnBrk="1" hangingPunct="1">
              <a:spcBef>
                <a:spcPts val="600"/>
              </a:spcBef>
              <a:buClr>
                <a:srgbClr val="3B812F"/>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Much of the data is not files</a:t>
            </a:r>
          </a:p>
          <a:p>
            <a:pPr marL="341313" indent="-341313" eaLnBrk="1" hangingPunct="1">
              <a:spcBef>
                <a:spcPts val="6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700"/>
              <a:t>Rise of cloud-based solutions such as Amazon S3 (simple storage solution)</a:t>
            </a:r>
          </a:p>
          <a:p>
            <a:pPr marL="341313" indent="-341313" eaLnBrk="1" hangingPunct="1">
              <a:spcBef>
                <a:spcPts val="675"/>
              </a:spcBef>
              <a:buClr>
                <a:srgbClr val="CC9900"/>
              </a:buClr>
              <a:buSzPct val="6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700"/>
              <a:t>Shift to dynamically-typed data with frequent schema changes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2395</Words>
  <Application>Microsoft Office PowerPoint</Application>
  <PresentationFormat>On-screen Show (4:3)</PresentationFormat>
  <Paragraphs>247</Paragraphs>
  <Slides>30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Garamond</vt:lpstr>
      <vt:lpstr>Times New Roman</vt:lpstr>
      <vt:lpstr>Verdana</vt:lpstr>
      <vt:lpstr>Wingdings</vt:lpstr>
      <vt:lpstr>Wingdings 2</vt:lpstr>
      <vt:lpstr>Office Theme</vt:lpstr>
      <vt:lpstr>NoSQL Databases</vt:lpstr>
      <vt:lpstr>Introduction</vt:lpstr>
      <vt:lpstr>How much data?</vt:lpstr>
      <vt:lpstr>Evolution</vt:lpstr>
      <vt:lpstr>PowerPoint Presentation</vt:lpstr>
      <vt:lpstr>PowerPoint Presentation</vt:lpstr>
      <vt:lpstr>PowerPoint Presentation</vt:lpstr>
      <vt:lpstr>NO SQL foundations</vt:lpstr>
      <vt:lpstr>PowerPoint Presentation</vt:lpstr>
      <vt:lpstr>PowerPoint Presentation</vt:lpstr>
      <vt:lpstr>PowerPoint Presentation</vt:lpstr>
      <vt:lpstr>Parallel Key-Value Data Stores</vt:lpstr>
      <vt:lpstr>What is NoSQL?</vt:lpstr>
      <vt:lpstr>ACID Properties</vt:lpstr>
      <vt:lpstr>Example of Fund Transfer</vt:lpstr>
      <vt:lpstr>Example of Fund Transfer (Cont.)</vt:lpstr>
      <vt:lpstr>Relaxing ACID </vt:lpstr>
      <vt:lpstr>Data Representation</vt:lpstr>
      <vt:lpstr>Typical NoSQL API</vt:lpstr>
      <vt:lpstr>Flexible Data Model</vt:lpstr>
      <vt:lpstr>PowerPoint Presentation</vt:lpstr>
      <vt:lpstr>PNUTS Data Storage Architecture</vt:lpstr>
      <vt:lpstr>PowerPoint Presentation</vt:lpstr>
      <vt:lpstr>About Eventual Consistency</vt:lpstr>
      <vt:lpstr>PowerPoint Presentation</vt:lpstr>
      <vt:lpstr>PowerPoint Presentation</vt:lpstr>
      <vt:lpstr>Common Advantages of NoSQL Systems</vt:lpstr>
      <vt:lpstr>PowerPoint Presentation</vt:lpstr>
      <vt:lpstr>Should I be using NoSQL Databases?</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Databases</dc:title>
  <dc:creator>Polepalli Krishna Reddy</dc:creator>
  <cp:lastModifiedBy>pkreddy</cp:lastModifiedBy>
  <cp:revision>17</cp:revision>
  <dcterms:created xsi:type="dcterms:W3CDTF">2006-08-16T00:00:00Z</dcterms:created>
  <dcterms:modified xsi:type="dcterms:W3CDTF">2021-04-09T09:59:04Z</dcterms:modified>
</cp:coreProperties>
</file>