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43891200"/>
  <p:notesSz cx="6858000" cy="9144000"/>
  <p:defaultTextStyle>
    <a:defPPr>
      <a:defRPr lang="en-US"/>
    </a:defPPr>
    <a:lvl1pPr marL="0" algn="l" defTabSz="4145028" rtl="0" eaLnBrk="1" latinLnBrk="0" hangingPunct="1">
      <a:defRPr sz="8166" kern="1200">
        <a:solidFill>
          <a:schemeClr val="tx1"/>
        </a:solidFill>
        <a:latin typeface="+mn-lt"/>
        <a:ea typeface="+mn-ea"/>
        <a:cs typeface="+mn-cs"/>
      </a:defRPr>
    </a:lvl1pPr>
    <a:lvl2pPr marL="2072514" algn="l" defTabSz="4145028" rtl="0" eaLnBrk="1" latinLnBrk="0" hangingPunct="1">
      <a:defRPr sz="8166" kern="1200">
        <a:solidFill>
          <a:schemeClr val="tx1"/>
        </a:solidFill>
        <a:latin typeface="+mn-lt"/>
        <a:ea typeface="+mn-ea"/>
        <a:cs typeface="+mn-cs"/>
      </a:defRPr>
    </a:lvl2pPr>
    <a:lvl3pPr marL="4145028" algn="l" defTabSz="4145028" rtl="0" eaLnBrk="1" latinLnBrk="0" hangingPunct="1">
      <a:defRPr sz="8166" kern="1200">
        <a:solidFill>
          <a:schemeClr val="tx1"/>
        </a:solidFill>
        <a:latin typeface="+mn-lt"/>
        <a:ea typeface="+mn-ea"/>
        <a:cs typeface="+mn-cs"/>
      </a:defRPr>
    </a:lvl3pPr>
    <a:lvl4pPr marL="6217542" algn="l" defTabSz="4145028" rtl="0" eaLnBrk="1" latinLnBrk="0" hangingPunct="1">
      <a:defRPr sz="8166" kern="1200">
        <a:solidFill>
          <a:schemeClr val="tx1"/>
        </a:solidFill>
        <a:latin typeface="+mn-lt"/>
        <a:ea typeface="+mn-ea"/>
        <a:cs typeface="+mn-cs"/>
      </a:defRPr>
    </a:lvl4pPr>
    <a:lvl5pPr marL="8290056" algn="l" defTabSz="4145028" rtl="0" eaLnBrk="1" latinLnBrk="0" hangingPunct="1">
      <a:defRPr sz="8166" kern="1200">
        <a:solidFill>
          <a:schemeClr val="tx1"/>
        </a:solidFill>
        <a:latin typeface="+mn-lt"/>
        <a:ea typeface="+mn-ea"/>
        <a:cs typeface="+mn-cs"/>
      </a:defRPr>
    </a:lvl5pPr>
    <a:lvl6pPr marL="10362569" algn="l" defTabSz="4145028" rtl="0" eaLnBrk="1" latinLnBrk="0" hangingPunct="1">
      <a:defRPr sz="8166" kern="1200">
        <a:solidFill>
          <a:schemeClr val="tx1"/>
        </a:solidFill>
        <a:latin typeface="+mn-lt"/>
        <a:ea typeface="+mn-ea"/>
        <a:cs typeface="+mn-cs"/>
      </a:defRPr>
    </a:lvl6pPr>
    <a:lvl7pPr marL="12435083" algn="l" defTabSz="4145028" rtl="0" eaLnBrk="1" latinLnBrk="0" hangingPunct="1">
      <a:defRPr sz="8166" kern="1200">
        <a:solidFill>
          <a:schemeClr val="tx1"/>
        </a:solidFill>
        <a:latin typeface="+mn-lt"/>
        <a:ea typeface="+mn-ea"/>
        <a:cs typeface="+mn-cs"/>
      </a:defRPr>
    </a:lvl7pPr>
    <a:lvl8pPr marL="14507597" algn="l" defTabSz="4145028" rtl="0" eaLnBrk="1" latinLnBrk="0" hangingPunct="1">
      <a:defRPr sz="8166" kern="1200">
        <a:solidFill>
          <a:schemeClr val="tx1"/>
        </a:solidFill>
        <a:latin typeface="+mn-lt"/>
        <a:ea typeface="+mn-ea"/>
        <a:cs typeface="+mn-cs"/>
      </a:defRPr>
    </a:lvl8pPr>
    <a:lvl9pPr marL="16580111" algn="l" defTabSz="4145028" rtl="0" eaLnBrk="1" latinLnBrk="0" hangingPunct="1">
      <a:defRPr sz="81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28" userDrawn="1">
          <p15:clr>
            <a:srgbClr val="A4A3A4"/>
          </p15:clr>
        </p15:guide>
        <p15:guide id="2" pos="12096" userDrawn="1">
          <p15:clr>
            <a:srgbClr val="A4A3A4"/>
          </p15:clr>
        </p15:guide>
        <p15:guide id="3" orient="horz" pos="13824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 Ines Vazquez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172" autoAdjust="0"/>
    <p:restoredTop sz="97376" autoAdjust="0"/>
  </p:normalViewPr>
  <p:slideViewPr>
    <p:cSldViewPr>
      <p:cViewPr>
        <p:scale>
          <a:sx n="32" d="100"/>
          <a:sy n="32" d="100"/>
        </p:scale>
        <p:origin x="-792" y="2696"/>
      </p:cViewPr>
      <p:guideLst>
        <p:guide orient="horz" pos="16128"/>
        <p:guide orient="horz" pos="13824"/>
        <p:guide pos="12096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5311D-4982-403B-A685-6C9F8BAD430B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C1497-3428-49CE-9345-B927099B71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0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37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73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010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347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684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021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358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6956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C1497-3428-49CE-9345-B927099B71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5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3634729"/>
            <a:ext cx="37307520" cy="9408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4871680"/>
            <a:ext cx="3072384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2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45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18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90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63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3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08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58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38D9-26C9-4510-B78C-4041A43FF13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E86-371D-43B0-BFA0-50E3B0D87D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38D9-26C9-4510-B78C-4041A43FF13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E86-371D-43B0-BFA0-50E3B0D87D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84480" y="6563364"/>
            <a:ext cx="39502080" cy="1398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8240" y="6563364"/>
            <a:ext cx="117774720" cy="1398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38D9-26C9-4510-B78C-4041A43FF13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E86-371D-43B0-BFA0-50E3B0D87D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38D9-26C9-4510-B78C-4041A43FF13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E86-371D-43B0-BFA0-50E3B0D87D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8204164"/>
            <a:ext cx="37307520" cy="8717280"/>
          </a:xfrm>
        </p:spPr>
        <p:txBody>
          <a:bodyPr anchor="t"/>
          <a:lstStyle>
            <a:lvl1pPr algn="l">
              <a:defRPr sz="1808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8602970"/>
            <a:ext cx="37307520" cy="960119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72692" indent="0">
              <a:buNone/>
              <a:defRPr sz="8167">
                <a:solidFill>
                  <a:schemeClr val="tx1">
                    <a:tint val="75000"/>
                  </a:schemeClr>
                </a:solidFill>
              </a:defRPr>
            </a:lvl2pPr>
            <a:lvl3pPr marL="4145383" indent="0">
              <a:buNone/>
              <a:defRPr sz="7234">
                <a:solidFill>
                  <a:schemeClr val="tx1">
                    <a:tint val="75000"/>
                  </a:schemeClr>
                </a:solidFill>
              </a:defRPr>
            </a:lvl3pPr>
            <a:lvl4pPr marL="621807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90766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363458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43614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50884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581532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38D9-26C9-4510-B78C-4041A43FF13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E86-371D-43B0-BFA0-50E3B0D87D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8240" y="38232084"/>
            <a:ext cx="78638400" cy="108143040"/>
          </a:xfrm>
        </p:spPr>
        <p:txBody>
          <a:bodyPr/>
          <a:lstStyle>
            <a:lvl1pPr>
              <a:defRPr sz="12717"/>
            </a:lvl1pPr>
            <a:lvl2pPr>
              <a:defRPr sz="10850"/>
            </a:lvl2pPr>
            <a:lvl3pPr>
              <a:defRPr sz="9100"/>
            </a:lvl3pPr>
            <a:lvl4pPr>
              <a:defRPr sz="8167"/>
            </a:lvl4pPr>
            <a:lvl5pPr>
              <a:defRPr sz="8167"/>
            </a:lvl5pPr>
            <a:lvl6pPr>
              <a:defRPr sz="8167"/>
            </a:lvl6pPr>
            <a:lvl7pPr>
              <a:defRPr sz="8167"/>
            </a:lvl7pPr>
            <a:lvl8pPr>
              <a:defRPr sz="8167"/>
            </a:lvl8pPr>
            <a:lvl9pPr>
              <a:defRPr sz="81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48160" y="38232084"/>
            <a:ext cx="78638400" cy="108143040"/>
          </a:xfrm>
        </p:spPr>
        <p:txBody>
          <a:bodyPr/>
          <a:lstStyle>
            <a:lvl1pPr>
              <a:defRPr sz="12717"/>
            </a:lvl1pPr>
            <a:lvl2pPr>
              <a:defRPr sz="10850"/>
            </a:lvl2pPr>
            <a:lvl3pPr>
              <a:defRPr sz="9100"/>
            </a:lvl3pPr>
            <a:lvl4pPr>
              <a:defRPr sz="8167"/>
            </a:lvl4pPr>
            <a:lvl5pPr>
              <a:defRPr sz="8167"/>
            </a:lvl5pPr>
            <a:lvl6pPr>
              <a:defRPr sz="8167"/>
            </a:lvl6pPr>
            <a:lvl7pPr>
              <a:defRPr sz="8167"/>
            </a:lvl7pPr>
            <a:lvl8pPr>
              <a:defRPr sz="8167"/>
            </a:lvl8pPr>
            <a:lvl9pPr>
              <a:defRPr sz="81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38D9-26C9-4510-B78C-4041A43FF13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E86-371D-43B0-BFA0-50E3B0D87D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9824726"/>
            <a:ext cx="19392903" cy="4094477"/>
          </a:xfrm>
        </p:spPr>
        <p:txBody>
          <a:bodyPr anchor="b"/>
          <a:lstStyle>
            <a:lvl1pPr marL="0" indent="0">
              <a:buNone/>
              <a:defRPr sz="10850" b="1"/>
            </a:lvl1pPr>
            <a:lvl2pPr marL="2072692" indent="0">
              <a:buNone/>
              <a:defRPr sz="9100" b="1"/>
            </a:lvl2pPr>
            <a:lvl3pPr marL="4145383" indent="0">
              <a:buNone/>
              <a:defRPr sz="8167" b="1"/>
            </a:lvl3pPr>
            <a:lvl4pPr marL="6218075" indent="0">
              <a:buNone/>
              <a:defRPr sz="7234" b="1"/>
            </a:lvl4pPr>
            <a:lvl5pPr marL="8290766" indent="0">
              <a:buNone/>
              <a:defRPr sz="7234" b="1"/>
            </a:lvl5pPr>
            <a:lvl6pPr marL="10363458" indent="0">
              <a:buNone/>
              <a:defRPr sz="7234" b="1"/>
            </a:lvl6pPr>
            <a:lvl7pPr marL="12436149" indent="0">
              <a:buNone/>
              <a:defRPr sz="7234" b="1"/>
            </a:lvl7pPr>
            <a:lvl8pPr marL="14508841" indent="0">
              <a:buNone/>
              <a:defRPr sz="7234" b="1"/>
            </a:lvl8pPr>
            <a:lvl9pPr marL="16581532" indent="0">
              <a:buNone/>
              <a:defRPr sz="72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13919203"/>
            <a:ext cx="19392903" cy="25288243"/>
          </a:xfrm>
        </p:spPr>
        <p:txBody>
          <a:bodyPr/>
          <a:lstStyle>
            <a:lvl1pPr>
              <a:defRPr sz="10850"/>
            </a:lvl1pPr>
            <a:lvl2pPr>
              <a:defRPr sz="9100"/>
            </a:lvl2pPr>
            <a:lvl3pPr>
              <a:defRPr sz="8167"/>
            </a:lvl3pPr>
            <a:lvl4pPr>
              <a:defRPr sz="7234"/>
            </a:lvl4pPr>
            <a:lvl5pPr>
              <a:defRPr sz="7234"/>
            </a:lvl5pPr>
            <a:lvl6pPr>
              <a:defRPr sz="7234"/>
            </a:lvl6pPr>
            <a:lvl7pPr>
              <a:defRPr sz="7234"/>
            </a:lvl7pPr>
            <a:lvl8pPr>
              <a:defRPr sz="7234"/>
            </a:lvl8pPr>
            <a:lvl9pPr>
              <a:defRPr sz="72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9824726"/>
            <a:ext cx="19400520" cy="4094477"/>
          </a:xfrm>
        </p:spPr>
        <p:txBody>
          <a:bodyPr anchor="b"/>
          <a:lstStyle>
            <a:lvl1pPr marL="0" indent="0">
              <a:buNone/>
              <a:defRPr sz="10850" b="1"/>
            </a:lvl1pPr>
            <a:lvl2pPr marL="2072692" indent="0">
              <a:buNone/>
              <a:defRPr sz="9100" b="1"/>
            </a:lvl2pPr>
            <a:lvl3pPr marL="4145383" indent="0">
              <a:buNone/>
              <a:defRPr sz="8167" b="1"/>
            </a:lvl3pPr>
            <a:lvl4pPr marL="6218075" indent="0">
              <a:buNone/>
              <a:defRPr sz="7234" b="1"/>
            </a:lvl4pPr>
            <a:lvl5pPr marL="8290766" indent="0">
              <a:buNone/>
              <a:defRPr sz="7234" b="1"/>
            </a:lvl5pPr>
            <a:lvl6pPr marL="10363458" indent="0">
              <a:buNone/>
              <a:defRPr sz="7234" b="1"/>
            </a:lvl6pPr>
            <a:lvl7pPr marL="12436149" indent="0">
              <a:buNone/>
              <a:defRPr sz="7234" b="1"/>
            </a:lvl7pPr>
            <a:lvl8pPr marL="14508841" indent="0">
              <a:buNone/>
              <a:defRPr sz="7234" b="1"/>
            </a:lvl8pPr>
            <a:lvl9pPr marL="16581532" indent="0">
              <a:buNone/>
              <a:defRPr sz="72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3919203"/>
            <a:ext cx="19400520" cy="25288243"/>
          </a:xfrm>
        </p:spPr>
        <p:txBody>
          <a:bodyPr/>
          <a:lstStyle>
            <a:lvl1pPr>
              <a:defRPr sz="10850"/>
            </a:lvl1pPr>
            <a:lvl2pPr>
              <a:defRPr sz="9100"/>
            </a:lvl2pPr>
            <a:lvl3pPr>
              <a:defRPr sz="8167"/>
            </a:lvl3pPr>
            <a:lvl4pPr>
              <a:defRPr sz="7234"/>
            </a:lvl4pPr>
            <a:lvl5pPr>
              <a:defRPr sz="7234"/>
            </a:lvl5pPr>
            <a:lvl6pPr>
              <a:defRPr sz="7234"/>
            </a:lvl6pPr>
            <a:lvl7pPr>
              <a:defRPr sz="7234"/>
            </a:lvl7pPr>
            <a:lvl8pPr>
              <a:defRPr sz="7234"/>
            </a:lvl8pPr>
            <a:lvl9pPr>
              <a:defRPr sz="72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38D9-26C9-4510-B78C-4041A43FF13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E86-371D-43B0-BFA0-50E3B0D87D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38D9-26C9-4510-B78C-4041A43FF13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E86-371D-43B0-BFA0-50E3B0D87D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38D9-26C9-4510-B78C-4041A43FF13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E86-371D-43B0-BFA0-50E3B0D87D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747521"/>
            <a:ext cx="14439903" cy="743712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747527"/>
            <a:ext cx="24536400" cy="37459923"/>
          </a:xfrm>
        </p:spPr>
        <p:txBody>
          <a:bodyPr/>
          <a:lstStyle>
            <a:lvl1pPr>
              <a:defRPr sz="14467"/>
            </a:lvl1pPr>
            <a:lvl2pPr>
              <a:defRPr sz="12717"/>
            </a:lvl2pPr>
            <a:lvl3pPr>
              <a:defRPr sz="1085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6" y="9184647"/>
            <a:ext cx="14439903" cy="30022803"/>
          </a:xfrm>
        </p:spPr>
        <p:txBody>
          <a:bodyPr/>
          <a:lstStyle>
            <a:lvl1pPr marL="0" indent="0">
              <a:buNone/>
              <a:defRPr sz="6300"/>
            </a:lvl1pPr>
            <a:lvl2pPr marL="2072692" indent="0">
              <a:buNone/>
              <a:defRPr sz="5483"/>
            </a:lvl2pPr>
            <a:lvl3pPr marL="4145383" indent="0">
              <a:buNone/>
              <a:defRPr sz="4550"/>
            </a:lvl3pPr>
            <a:lvl4pPr marL="6218075" indent="0">
              <a:buNone/>
              <a:defRPr sz="4083"/>
            </a:lvl4pPr>
            <a:lvl5pPr marL="8290766" indent="0">
              <a:buNone/>
              <a:defRPr sz="4083"/>
            </a:lvl5pPr>
            <a:lvl6pPr marL="10363458" indent="0">
              <a:buNone/>
              <a:defRPr sz="4083"/>
            </a:lvl6pPr>
            <a:lvl7pPr marL="12436149" indent="0">
              <a:buNone/>
              <a:defRPr sz="4083"/>
            </a:lvl7pPr>
            <a:lvl8pPr marL="14508841" indent="0">
              <a:buNone/>
              <a:defRPr sz="4083"/>
            </a:lvl8pPr>
            <a:lvl9pPr marL="16581532" indent="0">
              <a:buNone/>
              <a:defRPr sz="40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38D9-26C9-4510-B78C-4041A43FF13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E86-371D-43B0-BFA0-50E3B0D87D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30723843"/>
            <a:ext cx="26334720" cy="3627123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3921759"/>
            <a:ext cx="26334720" cy="26334720"/>
          </a:xfrm>
        </p:spPr>
        <p:txBody>
          <a:bodyPr/>
          <a:lstStyle>
            <a:lvl1pPr marL="0" indent="0">
              <a:buNone/>
              <a:defRPr sz="14467"/>
            </a:lvl1pPr>
            <a:lvl2pPr marL="2072692" indent="0">
              <a:buNone/>
              <a:defRPr sz="12717"/>
            </a:lvl2pPr>
            <a:lvl3pPr marL="4145383" indent="0">
              <a:buNone/>
              <a:defRPr sz="10850"/>
            </a:lvl3pPr>
            <a:lvl4pPr marL="6218075" indent="0">
              <a:buNone/>
              <a:defRPr sz="9100"/>
            </a:lvl4pPr>
            <a:lvl5pPr marL="8290766" indent="0">
              <a:buNone/>
              <a:defRPr sz="9100"/>
            </a:lvl5pPr>
            <a:lvl6pPr marL="10363458" indent="0">
              <a:buNone/>
              <a:defRPr sz="9100"/>
            </a:lvl6pPr>
            <a:lvl7pPr marL="12436149" indent="0">
              <a:buNone/>
              <a:defRPr sz="9100"/>
            </a:lvl7pPr>
            <a:lvl8pPr marL="14508841" indent="0">
              <a:buNone/>
              <a:defRPr sz="9100"/>
            </a:lvl8pPr>
            <a:lvl9pPr marL="16581532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34350966"/>
            <a:ext cx="26334720" cy="5151117"/>
          </a:xfrm>
        </p:spPr>
        <p:txBody>
          <a:bodyPr/>
          <a:lstStyle>
            <a:lvl1pPr marL="0" indent="0">
              <a:buNone/>
              <a:defRPr sz="6300"/>
            </a:lvl1pPr>
            <a:lvl2pPr marL="2072692" indent="0">
              <a:buNone/>
              <a:defRPr sz="5483"/>
            </a:lvl2pPr>
            <a:lvl3pPr marL="4145383" indent="0">
              <a:buNone/>
              <a:defRPr sz="4550"/>
            </a:lvl3pPr>
            <a:lvl4pPr marL="6218075" indent="0">
              <a:buNone/>
              <a:defRPr sz="4083"/>
            </a:lvl4pPr>
            <a:lvl5pPr marL="8290766" indent="0">
              <a:buNone/>
              <a:defRPr sz="4083"/>
            </a:lvl5pPr>
            <a:lvl6pPr marL="10363458" indent="0">
              <a:buNone/>
              <a:defRPr sz="4083"/>
            </a:lvl6pPr>
            <a:lvl7pPr marL="12436149" indent="0">
              <a:buNone/>
              <a:defRPr sz="4083"/>
            </a:lvl7pPr>
            <a:lvl8pPr marL="14508841" indent="0">
              <a:buNone/>
              <a:defRPr sz="4083"/>
            </a:lvl8pPr>
            <a:lvl9pPr marL="16581532" indent="0">
              <a:buNone/>
              <a:defRPr sz="40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38D9-26C9-4510-B78C-4041A43FF13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E86-371D-43B0-BFA0-50E3B0D87D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355308" tIns="177654" rIns="355308" bIns="1776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241285"/>
            <a:ext cx="39502080" cy="28966164"/>
          </a:xfrm>
          <a:prstGeom prst="rect">
            <a:avLst/>
          </a:prstGeom>
        </p:spPr>
        <p:txBody>
          <a:bodyPr vert="horz" lIns="355308" tIns="177654" rIns="355308" bIns="1776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0680647"/>
            <a:ext cx="10241280" cy="2336799"/>
          </a:xfrm>
          <a:prstGeom prst="rect">
            <a:avLst/>
          </a:prstGeom>
        </p:spPr>
        <p:txBody>
          <a:bodyPr vert="horz" lIns="355308" tIns="177654" rIns="355308" bIns="177654" rtlCol="0" anchor="ctr"/>
          <a:lstStyle>
            <a:lvl1pPr algn="l">
              <a:defRPr sz="54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038D9-26C9-4510-B78C-4041A43FF132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7"/>
            <a:ext cx="13898880" cy="2336799"/>
          </a:xfrm>
          <a:prstGeom prst="rect">
            <a:avLst/>
          </a:prstGeom>
        </p:spPr>
        <p:txBody>
          <a:bodyPr vert="horz" lIns="355308" tIns="177654" rIns="355308" bIns="177654" rtlCol="0" anchor="ctr"/>
          <a:lstStyle>
            <a:lvl1pPr algn="ctr">
              <a:defRPr sz="54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0680647"/>
            <a:ext cx="10241280" cy="2336799"/>
          </a:xfrm>
          <a:prstGeom prst="rect">
            <a:avLst/>
          </a:prstGeom>
        </p:spPr>
        <p:txBody>
          <a:bodyPr vert="horz" lIns="355308" tIns="177654" rIns="355308" bIns="177654" rtlCol="0" anchor="ctr"/>
          <a:lstStyle>
            <a:lvl1pPr algn="r">
              <a:defRPr sz="54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2E86-371D-43B0-BFA0-50E3B0D87D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45383" rtl="0" eaLnBrk="1" latinLnBrk="0" hangingPunct="1">
        <a:spcBef>
          <a:spcPct val="0"/>
        </a:spcBef>
        <a:buNone/>
        <a:defRPr sz="199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519" indent="-1554519" algn="l" defTabSz="4145383" rtl="0" eaLnBrk="1" latinLnBrk="0" hangingPunct="1">
        <a:spcBef>
          <a:spcPct val="20000"/>
        </a:spcBef>
        <a:buFont typeface="Arial" pitchFamily="34" charset="0"/>
        <a:buChar char="•"/>
        <a:defRPr sz="14467" kern="1200">
          <a:solidFill>
            <a:schemeClr val="tx1"/>
          </a:solidFill>
          <a:latin typeface="+mn-lt"/>
          <a:ea typeface="+mn-ea"/>
          <a:cs typeface="+mn-cs"/>
        </a:defRPr>
      </a:lvl1pPr>
      <a:lvl2pPr marL="3368124" indent="-1295433" algn="l" defTabSz="4145383" rtl="0" eaLnBrk="1" latinLnBrk="0" hangingPunct="1">
        <a:spcBef>
          <a:spcPct val="20000"/>
        </a:spcBef>
        <a:buFont typeface="Arial" pitchFamily="34" charset="0"/>
        <a:buChar char="–"/>
        <a:defRPr sz="12717" kern="1200">
          <a:solidFill>
            <a:schemeClr val="tx1"/>
          </a:solidFill>
          <a:latin typeface="+mn-lt"/>
          <a:ea typeface="+mn-ea"/>
          <a:cs typeface="+mn-cs"/>
        </a:defRPr>
      </a:lvl2pPr>
      <a:lvl3pPr marL="5181729" indent="-1036346" algn="l" defTabSz="4145383" rtl="0" eaLnBrk="1" latinLnBrk="0" hangingPunct="1">
        <a:spcBef>
          <a:spcPct val="20000"/>
        </a:spcBef>
        <a:buFont typeface="Arial" pitchFamily="34" charset="0"/>
        <a:buChar char="•"/>
        <a:defRPr sz="10850" kern="1200">
          <a:solidFill>
            <a:schemeClr val="tx1"/>
          </a:solidFill>
          <a:latin typeface="+mn-lt"/>
          <a:ea typeface="+mn-ea"/>
          <a:cs typeface="+mn-cs"/>
        </a:defRPr>
      </a:lvl3pPr>
      <a:lvl4pPr marL="7254420" indent="-1036346" algn="l" defTabSz="4145383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27112" indent="-1036346" algn="l" defTabSz="4145383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399804" indent="-1036346" algn="l" defTabSz="414538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472495" indent="-1036346" algn="l" defTabSz="414538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5187" indent="-1036346" algn="l" defTabSz="414538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617878" indent="-1036346" algn="l" defTabSz="414538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5383" rtl="0" eaLnBrk="1" latinLnBrk="0" hangingPunct="1">
        <a:defRPr sz="8167" kern="1200">
          <a:solidFill>
            <a:schemeClr val="tx1"/>
          </a:solidFill>
          <a:latin typeface="+mn-lt"/>
          <a:ea typeface="+mn-ea"/>
          <a:cs typeface="+mn-cs"/>
        </a:defRPr>
      </a:lvl1pPr>
      <a:lvl2pPr marL="2072692" algn="l" defTabSz="4145383" rtl="0" eaLnBrk="1" latinLnBrk="0" hangingPunct="1">
        <a:defRPr sz="8167" kern="1200">
          <a:solidFill>
            <a:schemeClr val="tx1"/>
          </a:solidFill>
          <a:latin typeface="+mn-lt"/>
          <a:ea typeface="+mn-ea"/>
          <a:cs typeface="+mn-cs"/>
        </a:defRPr>
      </a:lvl2pPr>
      <a:lvl3pPr marL="4145383" algn="l" defTabSz="4145383" rtl="0" eaLnBrk="1" latinLnBrk="0" hangingPunct="1">
        <a:defRPr sz="8167" kern="1200">
          <a:solidFill>
            <a:schemeClr val="tx1"/>
          </a:solidFill>
          <a:latin typeface="+mn-lt"/>
          <a:ea typeface="+mn-ea"/>
          <a:cs typeface="+mn-cs"/>
        </a:defRPr>
      </a:lvl3pPr>
      <a:lvl4pPr marL="6218075" algn="l" defTabSz="4145383" rtl="0" eaLnBrk="1" latinLnBrk="0" hangingPunct="1">
        <a:defRPr sz="8167" kern="1200">
          <a:solidFill>
            <a:schemeClr val="tx1"/>
          </a:solidFill>
          <a:latin typeface="+mn-lt"/>
          <a:ea typeface="+mn-ea"/>
          <a:cs typeface="+mn-cs"/>
        </a:defRPr>
      </a:lvl4pPr>
      <a:lvl5pPr marL="8290766" algn="l" defTabSz="4145383" rtl="0" eaLnBrk="1" latinLnBrk="0" hangingPunct="1">
        <a:defRPr sz="8167" kern="1200">
          <a:solidFill>
            <a:schemeClr val="tx1"/>
          </a:solidFill>
          <a:latin typeface="+mn-lt"/>
          <a:ea typeface="+mn-ea"/>
          <a:cs typeface="+mn-cs"/>
        </a:defRPr>
      </a:lvl5pPr>
      <a:lvl6pPr marL="10363458" algn="l" defTabSz="4145383" rtl="0" eaLnBrk="1" latinLnBrk="0" hangingPunct="1">
        <a:defRPr sz="8167" kern="1200">
          <a:solidFill>
            <a:schemeClr val="tx1"/>
          </a:solidFill>
          <a:latin typeface="+mn-lt"/>
          <a:ea typeface="+mn-ea"/>
          <a:cs typeface="+mn-cs"/>
        </a:defRPr>
      </a:lvl6pPr>
      <a:lvl7pPr marL="12436149" algn="l" defTabSz="4145383" rtl="0" eaLnBrk="1" latinLnBrk="0" hangingPunct="1">
        <a:defRPr sz="8167" kern="1200">
          <a:solidFill>
            <a:schemeClr val="tx1"/>
          </a:solidFill>
          <a:latin typeface="+mn-lt"/>
          <a:ea typeface="+mn-ea"/>
          <a:cs typeface="+mn-cs"/>
        </a:defRPr>
      </a:lvl7pPr>
      <a:lvl8pPr marL="14508841" algn="l" defTabSz="4145383" rtl="0" eaLnBrk="1" latinLnBrk="0" hangingPunct="1">
        <a:defRPr sz="8167" kern="1200">
          <a:solidFill>
            <a:schemeClr val="tx1"/>
          </a:solidFill>
          <a:latin typeface="+mn-lt"/>
          <a:ea typeface="+mn-ea"/>
          <a:cs typeface="+mn-cs"/>
        </a:defRPr>
      </a:lvl8pPr>
      <a:lvl9pPr marL="16581532" algn="l" defTabSz="4145383" rtl="0" eaLnBrk="1" latinLnBrk="0" hangingPunct="1">
        <a:defRPr sz="8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jpeg"/><Relationship Id="rId15" Type="http://schemas.openxmlformats.org/officeDocument/2006/relationships/image" Target="../media/image13.png"/><Relationship Id="rId16" Type="http://schemas.openxmlformats.org/officeDocument/2006/relationships/package" Target="../embeddings/Microsoft_Word_Document1.docx"/><Relationship Id="rId17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0" y="0"/>
            <a:ext cx="43891200" cy="51816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0016" tIns="70009" rIns="140016" bIns="70009" anchor="ctr"/>
          <a:lstStyle/>
          <a:p>
            <a:pPr algn="ctr" defTabSz="6400902">
              <a:defRPr/>
            </a:pPr>
            <a:endParaRPr lang="en-US" sz="9527" dirty="0"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85" name="TextBox 2"/>
          <p:cNvSpPr txBox="1">
            <a:spLocks noChangeArrowheads="1"/>
          </p:cNvSpPr>
          <p:nvPr/>
        </p:nvSpPr>
        <p:spPr bwMode="auto">
          <a:xfrm>
            <a:off x="0" y="-381000"/>
            <a:ext cx="44881800" cy="350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3400" tIns="533400" rIns="533400" bIns="10668">
            <a:spAutoFit/>
          </a:bodyPr>
          <a:lstStyle/>
          <a:p>
            <a:pPr algn="ctr"/>
            <a:r>
              <a:rPr lang="en-US" sz="9600" dirty="0" smtClean="0">
                <a:solidFill>
                  <a:srgbClr val="FFFF00"/>
                </a:solidFill>
              </a:rPr>
              <a:t>Bayesian predictive models for breast </a:t>
            </a:r>
            <a:r>
              <a:rPr lang="en-US" sz="9600" dirty="0">
                <a:solidFill>
                  <a:srgbClr val="FFFF00"/>
                </a:solidFill>
              </a:rPr>
              <a:t>invasive carcinoma using </a:t>
            </a:r>
            <a:r>
              <a:rPr lang="en-US" sz="9600" dirty="0" smtClean="0">
                <a:solidFill>
                  <a:srgbClr val="FFFF00"/>
                </a:solidFill>
              </a:rPr>
              <a:t>gene expression data from The </a:t>
            </a:r>
            <a:r>
              <a:rPr lang="en-US" sz="9600" dirty="0">
                <a:solidFill>
                  <a:srgbClr val="FFFF00"/>
                </a:solidFill>
              </a:rPr>
              <a:t>Cancer Genome Atlas</a:t>
            </a:r>
          </a:p>
        </p:txBody>
      </p:sp>
      <p:sp>
        <p:nvSpPr>
          <p:cNvPr id="86" name="TextBox 3"/>
          <p:cNvSpPr txBox="1">
            <a:spLocks noChangeArrowheads="1"/>
          </p:cNvSpPr>
          <p:nvPr/>
        </p:nvSpPr>
        <p:spPr bwMode="auto">
          <a:xfrm>
            <a:off x="1" y="2971802"/>
            <a:ext cx="43916600" cy="111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0016" tIns="70009" rIns="140016" bIns="70009">
            <a:spAutoFit/>
          </a:bodyPr>
          <a:lstStyle/>
          <a:p>
            <a:pPr algn="ctr"/>
            <a:r>
              <a:rPr lang="en-US" sz="6300" dirty="0" err="1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Yogasudha</a:t>
            </a:r>
            <a:r>
              <a:rPr lang="en-US" sz="6300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 Veturi</a:t>
            </a:r>
            <a:r>
              <a:rPr lang="en-US" sz="6300" baseline="30000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1</a:t>
            </a:r>
            <a:r>
              <a:rPr lang="en-US" sz="6300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, Howard W. Wiener</a:t>
            </a:r>
            <a:r>
              <a:rPr lang="en-US" sz="6300" baseline="30000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2</a:t>
            </a:r>
            <a:r>
              <a:rPr lang="en-US" sz="6300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, Gustavo de los Campos</a:t>
            </a:r>
            <a:r>
              <a:rPr lang="en-US" sz="6300" baseline="30000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1</a:t>
            </a:r>
            <a:r>
              <a:rPr lang="en-US" sz="6300" dirty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,</a:t>
            </a:r>
            <a:r>
              <a:rPr lang="en-US" sz="6300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 and Ana I. Vazquez</a:t>
            </a:r>
            <a:r>
              <a:rPr lang="en-US" sz="6300" baseline="30000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1</a:t>
            </a:r>
            <a:endParaRPr lang="en-US" sz="6300" baseline="30000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87" name="TextBox 4"/>
          <p:cNvSpPr txBox="1">
            <a:spLocks noChangeArrowheads="1"/>
          </p:cNvSpPr>
          <p:nvPr/>
        </p:nvSpPr>
        <p:spPr bwMode="auto">
          <a:xfrm>
            <a:off x="-101600" y="4020744"/>
            <a:ext cx="43891200" cy="169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3400" tIns="10668" rIns="533400" bIns="533400">
            <a:spAutoFit/>
          </a:bodyPr>
          <a:lstStyle/>
          <a:p>
            <a:pPr algn="ctr"/>
            <a:r>
              <a:rPr lang="en-US" sz="3733" baseline="30000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1</a:t>
            </a:r>
            <a:r>
              <a:rPr lang="en-US" sz="3733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Department of Biostatistics, </a:t>
            </a:r>
            <a:r>
              <a:rPr lang="en-US" sz="3733" dirty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University of </a:t>
            </a:r>
            <a:r>
              <a:rPr lang="en-US" sz="3733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Alabama at Birmingham</a:t>
            </a:r>
          </a:p>
          <a:p>
            <a:pPr algn="ctr"/>
            <a:r>
              <a:rPr lang="en-US" sz="3733" baseline="30000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2</a:t>
            </a:r>
            <a:r>
              <a:rPr lang="en-US" sz="3733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Department of Epidemiology, </a:t>
            </a:r>
            <a:r>
              <a:rPr lang="en-US" sz="3733" dirty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University of Alabama at </a:t>
            </a:r>
            <a:r>
              <a:rPr lang="en-US" sz="3733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Birmingham</a:t>
            </a:r>
            <a:endParaRPr lang="en-US" sz="3733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5400" y="5406003"/>
            <a:ext cx="43891200" cy="3585597"/>
          </a:xfrm>
          <a:prstGeom prst="rect">
            <a:avLst/>
          </a:prstGeom>
        </p:spPr>
        <p:txBody>
          <a:bodyPr wrap="square" lIns="533400" rIns="533400">
            <a:spAutoFit/>
          </a:bodyPr>
          <a:lstStyle/>
          <a:p>
            <a:pPr algn="just"/>
            <a:r>
              <a:rPr lang="en-US" sz="4200" b="1" dirty="0" smtClean="0">
                <a:solidFill>
                  <a:srgbClr val="0000FF"/>
                </a:solidFill>
                <a:latin typeface="Trebuchet MS" pitchFamily="34" charset="0"/>
                <a:cs typeface="Arial" pitchFamily="34" charset="0"/>
              </a:rPr>
              <a:t>INTRODUCTION: </a:t>
            </a:r>
            <a:r>
              <a:rPr lang="en-US" sz="3700" dirty="0"/>
              <a:t>Breast cancer (BC) </a:t>
            </a:r>
            <a:r>
              <a:rPr lang="en-US" sz="3700" dirty="0" smtClean="0"/>
              <a:t>is the second leading cause of cancer death among women and about 40,000 US women are estimated to die from BC in 2014</a:t>
            </a:r>
            <a:r>
              <a:rPr lang="en-US" sz="3700" baseline="30000" dirty="0" smtClean="0"/>
              <a:t>1</a:t>
            </a:r>
            <a:r>
              <a:rPr lang="en-US" sz="3700" dirty="0" smtClean="0"/>
              <a:t>. However, 80</a:t>
            </a:r>
            <a:r>
              <a:rPr lang="en-US" sz="3700" dirty="0"/>
              <a:t>% of BC patients are administered adjuvant </a:t>
            </a:r>
            <a:r>
              <a:rPr lang="en-US" sz="3700" dirty="0" smtClean="0"/>
              <a:t>therapy, which means that a potentially large number </a:t>
            </a:r>
            <a:r>
              <a:rPr lang="en-US" sz="3700" dirty="0"/>
              <a:t>of </a:t>
            </a:r>
            <a:r>
              <a:rPr lang="en-US" sz="3700" dirty="0" smtClean="0"/>
              <a:t>patients are</a:t>
            </a:r>
            <a:r>
              <a:rPr lang="en-US" sz="3700" dirty="0" smtClean="0">
                <a:solidFill>
                  <a:srgbClr val="00B050"/>
                </a:solidFill>
              </a:rPr>
              <a:t> over-treated</a:t>
            </a:r>
            <a:r>
              <a:rPr lang="en-US" sz="3700" baseline="30000" dirty="0" smtClean="0"/>
              <a:t>2</a:t>
            </a:r>
            <a:r>
              <a:rPr lang="en-US" sz="3700" dirty="0" smtClean="0">
                <a:solidFill>
                  <a:srgbClr val="00B050"/>
                </a:solidFill>
              </a:rPr>
              <a:t> </a:t>
            </a:r>
            <a:r>
              <a:rPr lang="en-US" sz="3700" dirty="0"/>
              <a:t>with </a:t>
            </a:r>
            <a:r>
              <a:rPr lang="en-US" sz="3700" dirty="0" smtClean="0"/>
              <a:t>cytotoxic therapies that can </a:t>
            </a:r>
            <a:r>
              <a:rPr lang="en-US" sz="3700" dirty="0"/>
              <a:t>lead to severely detrimental side effects such as heart damage, secondary non-breast cancers, permanent infertility, and deaths from non-cancer causes. Accurate prediction of BC progression could help determine which patients are most likely to benefit from adjuvant </a:t>
            </a:r>
            <a:r>
              <a:rPr lang="en-US" sz="3700" dirty="0" smtClean="0"/>
              <a:t>therapy. The </a:t>
            </a:r>
            <a:r>
              <a:rPr lang="en-US" sz="3700" dirty="0"/>
              <a:t>patterns of gene expression at the tumor </a:t>
            </a:r>
            <a:r>
              <a:rPr lang="en-US" sz="3700" dirty="0" smtClean="0"/>
              <a:t>cell </a:t>
            </a:r>
            <a:r>
              <a:rPr lang="en-US" sz="3700" dirty="0"/>
              <a:t>hold </a:t>
            </a:r>
            <a:r>
              <a:rPr lang="en-US" sz="3700" dirty="0" smtClean="0"/>
              <a:t>information</a:t>
            </a:r>
            <a:r>
              <a:rPr lang="en-US" sz="3700" baseline="30000" dirty="0" smtClean="0"/>
              <a:t>3</a:t>
            </a:r>
            <a:r>
              <a:rPr lang="en-US" sz="3700" dirty="0" smtClean="0"/>
              <a:t> </a:t>
            </a:r>
            <a:r>
              <a:rPr lang="en-US" sz="3700" dirty="0"/>
              <a:t>that could be important for </a:t>
            </a:r>
            <a:r>
              <a:rPr lang="en-US" sz="3700" dirty="0" smtClean="0"/>
              <a:t>this purpose. Existing </a:t>
            </a:r>
            <a:r>
              <a:rPr lang="en-US" sz="3700" dirty="0"/>
              <a:t>methods to predict prognosis </a:t>
            </a:r>
            <a:r>
              <a:rPr lang="en-US" sz="3700" dirty="0" smtClean="0"/>
              <a:t>associate clusters </a:t>
            </a:r>
            <a:r>
              <a:rPr lang="en-US" sz="3700" dirty="0"/>
              <a:t>of differentially </a:t>
            </a:r>
            <a:r>
              <a:rPr lang="en-US" sz="3700" dirty="0" smtClean="0"/>
              <a:t>expressed (DE) genes with survival. Unfortunately, despite advances in prediction of prognosis, key </a:t>
            </a:r>
            <a:r>
              <a:rPr lang="en-US" sz="3700" dirty="0"/>
              <a:t>inter-individual differences in BC </a:t>
            </a:r>
            <a:r>
              <a:rPr lang="en-US" sz="3700" dirty="0" smtClean="0"/>
              <a:t>progression are still lost</a:t>
            </a:r>
            <a:r>
              <a:rPr lang="en-US" sz="3700" baseline="30000" dirty="0" smtClean="0"/>
              <a:t>4</a:t>
            </a:r>
            <a:r>
              <a:rPr lang="en-US" sz="3700" dirty="0" smtClean="0"/>
              <a:t>. In </a:t>
            </a:r>
            <a:r>
              <a:rPr lang="en-US" sz="3700" dirty="0"/>
              <a:t>this study, we formulated </a:t>
            </a:r>
            <a:r>
              <a:rPr lang="en-US" sz="3700" dirty="0" err="1">
                <a:solidFill>
                  <a:srgbClr val="00B050"/>
                </a:solidFill>
              </a:rPr>
              <a:t>transcriptomics</a:t>
            </a:r>
            <a:r>
              <a:rPr lang="en-US" sz="3700" dirty="0">
                <a:solidFill>
                  <a:srgbClr val="00B050"/>
                </a:solidFill>
              </a:rPr>
              <a:t>-based models </a:t>
            </a:r>
            <a:r>
              <a:rPr lang="en-US" sz="3700" dirty="0" smtClean="0">
                <a:solidFill>
                  <a:srgbClr val="00B050"/>
                </a:solidFill>
              </a:rPr>
              <a:t>in a Bayesian framework </a:t>
            </a:r>
            <a:r>
              <a:rPr lang="en-US" sz="3700" dirty="0" smtClean="0"/>
              <a:t>for </a:t>
            </a:r>
            <a:r>
              <a:rPr lang="en-US" sz="3700" dirty="0">
                <a:solidFill>
                  <a:srgbClr val="00B050"/>
                </a:solidFill>
              </a:rPr>
              <a:t>predicting seven-year survival</a:t>
            </a:r>
            <a:r>
              <a:rPr lang="en-US" sz="3700" dirty="0"/>
              <a:t> of BC patients using </a:t>
            </a:r>
            <a:r>
              <a:rPr lang="en-US" sz="3700" dirty="0" smtClean="0"/>
              <a:t>high throughput RNA</a:t>
            </a:r>
            <a:r>
              <a:rPr lang="en-US" sz="3700" dirty="0"/>
              <a:t>-Seq data from The Cancer Genome Atlas (TCGA). </a:t>
            </a:r>
            <a:r>
              <a:rPr lang="en-US" sz="3700" dirty="0" smtClean="0"/>
              <a:t>As compared to cluster analysis, this approach enabled </a:t>
            </a:r>
            <a:r>
              <a:rPr lang="en-US" sz="3700" dirty="0"/>
              <a:t>better modeling of molecular targets </a:t>
            </a:r>
            <a:r>
              <a:rPr lang="en-US" sz="3700" dirty="0" smtClean="0"/>
              <a:t>that </a:t>
            </a:r>
            <a:r>
              <a:rPr lang="en-US" sz="3700" dirty="0"/>
              <a:t>are strongly associated with aggressive cancers.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400" y="9296400"/>
            <a:ext cx="21640800" cy="5632311"/>
          </a:xfrm>
          <a:prstGeom prst="rect">
            <a:avLst/>
          </a:prstGeom>
        </p:spPr>
        <p:txBody>
          <a:bodyPr wrap="square" lIns="533400" rIns="0">
            <a:spAutoFit/>
          </a:bodyPr>
          <a:lstStyle/>
          <a:p>
            <a:pPr algn="just"/>
            <a:r>
              <a:rPr lang="en-US" sz="4200" b="1" dirty="0" smtClean="0">
                <a:solidFill>
                  <a:srgbClr val="0000FF"/>
                </a:solidFill>
                <a:latin typeface="Trebuchet MS" pitchFamily="34" charset="0"/>
                <a:cs typeface="Arial" pitchFamily="34" charset="0"/>
              </a:rPr>
              <a:t>APPROACH</a:t>
            </a:r>
          </a:p>
          <a:p>
            <a:pPr marL="571500" indent="-571500">
              <a:buFont typeface="Wingdings" charset="2"/>
              <a:buChar char="q"/>
            </a:pPr>
            <a:r>
              <a:rPr lang="en-US" sz="4000" b="1" u="sng" dirty="0"/>
              <a:t>Cluster </a:t>
            </a:r>
            <a:r>
              <a:rPr lang="en-US" sz="4000" b="1" u="sng" dirty="0" smtClean="0"/>
              <a:t>analysis </a:t>
            </a:r>
            <a:r>
              <a:rPr lang="en-US" sz="4000" b="1" dirty="0" smtClean="0"/>
              <a:t>: </a:t>
            </a:r>
            <a:r>
              <a:rPr lang="en-US" sz="3800" dirty="0" smtClean="0"/>
              <a:t>We identified DE genes between seven-year survivors and non-survivors and used the top 100 DE genes to classify patients into different stages of cancer.</a:t>
            </a:r>
          </a:p>
          <a:p>
            <a:endParaRPr lang="en-US" sz="4000" dirty="0" smtClean="0"/>
          </a:p>
          <a:p>
            <a:pPr marL="571500" indent="-571500">
              <a:buFont typeface="Wingdings" charset="2"/>
              <a:buChar char="q"/>
            </a:pPr>
            <a:r>
              <a:rPr lang="en-US" sz="4000" b="1" u="sng" dirty="0">
                <a:solidFill>
                  <a:srgbClr val="000000"/>
                </a:solidFill>
              </a:rPr>
              <a:t>Bayesian </a:t>
            </a:r>
            <a:r>
              <a:rPr lang="en-US" sz="4000" b="1" u="sng" dirty="0" smtClean="0">
                <a:solidFill>
                  <a:srgbClr val="000000"/>
                </a:solidFill>
              </a:rPr>
              <a:t>models </a:t>
            </a:r>
            <a:r>
              <a:rPr lang="en-US" sz="4000" b="1" dirty="0" smtClean="0">
                <a:solidFill>
                  <a:srgbClr val="000000"/>
                </a:solidFill>
              </a:rPr>
              <a:t>:</a:t>
            </a:r>
          </a:p>
          <a:p>
            <a:pPr marL="571500" indent="-571500">
              <a:buFont typeface="Wingdings" charset="2"/>
              <a:buChar char="q"/>
            </a:pPr>
            <a:endParaRPr lang="en-US" sz="4000" dirty="0" smtClean="0"/>
          </a:p>
          <a:p>
            <a:r>
              <a:rPr lang="en-US" sz="4000" dirty="0"/>
              <a:t>	</a:t>
            </a: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21731768" y="38100000"/>
            <a:ext cx="15530032" cy="7148111"/>
          </a:xfrm>
          <a:prstGeom prst="rect">
            <a:avLst/>
          </a:prstGeom>
          <a:noFill/>
        </p:spPr>
        <p:txBody>
          <a:bodyPr wrap="square" lIns="533400" bIns="533400" rtlCol="0">
            <a:sp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  <a:latin typeface="Trebuchet MS" pitchFamily="34" charset="0"/>
                <a:cs typeface="Arial" pitchFamily="34" charset="0"/>
              </a:rPr>
              <a:t>ACKNOWLEDGEMENTS</a:t>
            </a:r>
            <a:endParaRPr lang="en-US" sz="4000" dirty="0">
              <a:latin typeface="Trebuchet MS" pitchFamily="34" charset="0"/>
              <a:cs typeface="Arial" pitchFamily="34" charset="0"/>
            </a:endParaRPr>
          </a:p>
          <a:p>
            <a:pPr marL="571500" indent="-571500">
              <a:buFont typeface="Wingdings" charset="2"/>
              <a:buChar char="q"/>
            </a:pPr>
            <a:r>
              <a:rPr lang="en-US" sz="3400" dirty="0"/>
              <a:t>AI Vazquez acknowledges financial support from the Back Of The Envelope 2014 competition by </a:t>
            </a:r>
            <a:r>
              <a:rPr lang="en-US" sz="3400" dirty="0" smtClean="0"/>
              <a:t>SOPH</a:t>
            </a:r>
            <a:endParaRPr lang="en-US" sz="3400" dirty="0"/>
          </a:p>
          <a:p>
            <a:pPr marL="571500" indent="-571500">
              <a:buFont typeface="Wingdings" charset="2"/>
              <a:buChar char="q"/>
            </a:pPr>
            <a:r>
              <a:rPr lang="en-US" sz="3400" dirty="0"/>
              <a:t>NIH R01 grant (R01GM099992-01A1) </a:t>
            </a:r>
            <a:r>
              <a:rPr lang="en-US" sz="3400" i="1" dirty="0"/>
              <a:t>Factors Affecting Prediction Accuracy of Complex Human Traits and Diseases</a:t>
            </a:r>
            <a:r>
              <a:rPr lang="en-US" sz="3400" dirty="0"/>
              <a:t>. </a:t>
            </a:r>
            <a:r>
              <a:rPr lang="en-US" sz="3400" b="1" dirty="0"/>
              <a:t>PI</a:t>
            </a:r>
            <a:r>
              <a:rPr lang="en-US" sz="3400" dirty="0"/>
              <a:t>: G. de los Campos. </a:t>
            </a:r>
            <a:r>
              <a:rPr lang="en-US" sz="3400" dirty="0" smtClean="0"/>
              <a:t>August-2012/July-2016</a:t>
            </a:r>
            <a:endParaRPr lang="en-US" sz="3400" dirty="0"/>
          </a:p>
          <a:p>
            <a:pPr marL="571500" lvl="0" indent="-571500">
              <a:buFont typeface="Wingdings" charset="2"/>
              <a:buChar char="q"/>
            </a:pPr>
            <a:r>
              <a:rPr lang="en-US" sz="3400" dirty="0"/>
              <a:t>NIH R01 grant (R01GM101219-01) </a:t>
            </a:r>
            <a:r>
              <a:rPr lang="en-US" sz="3400" i="1" dirty="0"/>
              <a:t>Statistical Tools for Whole-Genome Prediction of Complex Traits and Diseases. </a:t>
            </a:r>
            <a:r>
              <a:rPr lang="en-US" sz="3400" dirty="0"/>
              <a:t> </a:t>
            </a:r>
            <a:r>
              <a:rPr lang="en-US" sz="3400" b="1" dirty="0"/>
              <a:t>PI</a:t>
            </a:r>
            <a:r>
              <a:rPr lang="en-US" sz="3400" dirty="0"/>
              <a:t>: G. de los </a:t>
            </a:r>
            <a:r>
              <a:rPr lang="en-US" sz="3400" dirty="0" smtClean="0"/>
              <a:t>Campos.</a:t>
            </a:r>
            <a:r>
              <a:rPr lang="en-US" sz="3400" dirty="0"/>
              <a:t> </a:t>
            </a:r>
            <a:r>
              <a:rPr lang="en-US" sz="3400" b="1" dirty="0"/>
              <a:t>Period: </a:t>
            </a:r>
            <a:r>
              <a:rPr lang="en-US" sz="3400" dirty="0"/>
              <a:t>March-2012/Jan-2015</a:t>
            </a:r>
            <a:r>
              <a:rPr lang="en-US" sz="3200" dirty="0"/>
              <a:t>.</a:t>
            </a:r>
          </a:p>
          <a:p>
            <a:pPr marL="571500" indent="-571500">
              <a:buFont typeface="Wingdings" charset="2"/>
              <a:buChar char="q"/>
            </a:pPr>
            <a:endParaRPr lang="en-US" sz="3800" dirty="0"/>
          </a:p>
          <a:p>
            <a:endParaRPr lang="en-US" sz="3850" dirty="0">
              <a:latin typeface="Trebuchet MS" pitchFamily="34" charset="0"/>
            </a:endParaRPr>
          </a:p>
          <a:p>
            <a:pPr lvl="0"/>
            <a:endParaRPr lang="en-US" sz="3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31947" y="30022800"/>
            <a:ext cx="11526653" cy="10125849"/>
          </a:xfrm>
          <a:prstGeom prst="rect">
            <a:avLst/>
          </a:prstGeom>
          <a:noFill/>
        </p:spPr>
        <p:txBody>
          <a:bodyPr wrap="square" lIns="533400" rtlCol="0">
            <a:spAutoFit/>
          </a:bodyPr>
          <a:lstStyle/>
          <a:p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800" dirty="0">
                <a:solidFill>
                  <a:srgbClr val="00B050"/>
                </a:solidFill>
              </a:rPr>
              <a:t>L</a:t>
            </a:r>
            <a:r>
              <a:rPr lang="en-US" sz="3800" dirty="0" smtClean="0">
                <a:solidFill>
                  <a:srgbClr val="00B050"/>
                </a:solidFill>
              </a:rPr>
              <a:t>eave-one </a:t>
            </a:r>
            <a:r>
              <a:rPr lang="en-US" sz="3800" dirty="0">
                <a:solidFill>
                  <a:srgbClr val="00B050"/>
                </a:solidFill>
              </a:rPr>
              <a:t>out cross </a:t>
            </a:r>
            <a:r>
              <a:rPr lang="en-US" sz="3800" dirty="0" smtClean="0">
                <a:solidFill>
                  <a:srgbClr val="00B050"/>
                </a:solidFill>
              </a:rPr>
              <a:t>validation </a:t>
            </a:r>
            <a:r>
              <a:rPr lang="en-US" sz="3800" dirty="0" smtClean="0"/>
              <a:t>(CV) was performed for </a:t>
            </a:r>
            <a:r>
              <a:rPr lang="en-US" sz="3800" dirty="0"/>
              <a:t>the models </a:t>
            </a:r>
            <a:r>
              <a:rPr lang="en-US" sz="3800" dirty="0" smtClean="0"/>
              <a:t>(a) and (b</a:t>
            </a:r>
            <a:r>
              <a:rPr lang="en-US" sz="3800" dirty="0"/>
              <a:t>) </a:t>
            </a:r>
            <a:endParaRPr lang="en-US" sz="3800" dirty="0" smtClean="0"/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800" dirty="0" smtClean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800" dirty="0"/>
              <a:t>102 </a:t>
            </a:r>
            <a:r>
              <a:rPr lang="en-US" sz="3800" dirty="0" smtClean="0"/>
              <a:t>CV sets each for (a) and (b) (101 training,1 testing)</a:t>
            </a:r>
            <a:endParaRPr lang="en-US" sz="3800" dirty="0"/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8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800" dirty="0" smtClean="0"/>
              <a:t>For model (b) the 1</a:t>
            </a:r>
            <a:r>
              <a:rPr lang="en-US" sz="3800" baseline="30000" dirty="0" smtClean="0"/>
              <a:t>st</a:t>
            </a:r>
            <a:r>
              <a:rPr lang="en-US" sz="3800" dirty="0" smtClean="0"/>
              <a:t> four steps of cluster analysis were first performed for each CV set to obtain reduced sets of genes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8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800" dirty="0" smtClean="0"/>
              <a:t>Since </a:t>
            </a:r>
            <a:r>
              <a:rPr lang="en-US" sz="3800" dirty="0"/>
              <a:t>the number of parameters (</a:t>
            </a:r>
            <a:r>
              <a:rPr lang="en-US" sz="3800" i="1" dirty="0"/>
              <a:t>p</a:t>
            </a:r>
            <a:r>
              <a:rPr lang="en-US" sz="3800" dirty="0"/>
              <a:t>) exceeds </a:t>
            </a:r>
            <a:r>
              <a:rPr lang="en-US" sz="3800" dirty="0" smtClean="0"/>
              <a:t>the number </a:t>
            </a:r>
            <a:r>
              <a:rPr lang="en-US" sz="3800" dirty="0"/>
              <a:t>of observations (</a:t>
            </a:r>
            <a:r>
              <a:rPr lang="en-US" sz="3800" i="1" dirty="0"/>
              <a:t>n</a:t>
            </a:r>
            <a:r>
              <a:rPr lang="en-US" sz="3800" dirty="0"/>
              <a:t>), </a:t>
            </a:r>
            <a:r>
              <a:rPr lang="en-US" sz="3800" dirty="0" smtClean="0"/>
              <a:t>a shrinkage </a:t>
            </a:r>
            <a:r>
              <a:rPr lang="en-US" sz="3800" dirty="0"/>
              <a:t>estimation method (</a:t>
            </a:r>
            <a:r>
              <a:rPr lang="en-US" sz="3800" dirty="0">
                <a:solidFill>
                  <a:srgbClr val="00B050"/>
                </a:solidFill>
              </a:rPr>
              <a:t>Bayes </a:t>
            </a:r>
            <a:r>
              <a:rPr lang="en-US" sz="3800" dirty="0" smtClean="0">
                <a:solidFill>
                  <a:srgbClr val="00B050"/>
                </a:solidFill>
              </a:rPr>
              <a:t>B)</a:t>
            </a:r>
            <a:r>
              <a:rPr lang="en-US" sz="3800" baseline="30000" dirty="0" smtClean="0"/>
              <a:t>8</a:t>
            </a:r>
            <a:r>
              <a:rPr lang="en-US" sz="3800" dirty="0" smtClean="0">
                <a:solidFill>
                  <a:srgbClr val="00B050"/>
                </a:solidFill>
              </a:rPr>
              <a:t> </a:t>
            </a:r>
            <a:r>
              <a:rPr lang="en-US" sz="3800" dirty="0" smtClean="0"/>
              <a:t>was </a:t>
            </a:r>
            <a:r>
              <a:rPr lang="en-US" sz="3800" dirty="0"/>
              <a:t>performed </a:t>
            </a:r>
            <a:r>
              <a:rPr lang="en-US" sz="3800" dirty="0" smtClean="0"/>
              <a:t>(R package BGLR</a:t>
            </a:r>
            <a:r>
              <a:rPr lang="en-US" sz="3800" baseline="30000" dirty="0" smtClean="0"/>
              <a:t>9</a:t>
            </a:r>
            <a:r>
              <a:rPr lang="en-US" sz="3800" dirty="0" smtClean="0"/>
              <a:t>) for each CV set in (a) and (b) to estimate </a:t>
            </a:r>
            <a:r>
              <a:rPr lang="en-US" sz="3800" dirty="0" smtClean="0">
                <a:solidFill>
                  <a:srgbClr val="00B050"/>
                </a:solidFill>
              </a:rPr>
              <a:t>predicted </a:t>
            </a:r>
            <a:r>
              <a:rPr lang="en-US" sz="3800" dirty="0">
                <a:solidFill>
                  <a:srgbClr val="00B050"/>
                </a:solidFill>
              </a:rPr>
              <a:t>probabilities of </a:t>
            </a:r>
            <a:r>
              <a:rPr lang="en-US" sz="3800" dirty="0" smtClean="0">
                <a:solidFill>
                  <a:srgbClr val="00B050"/>
                </a:solidFill>
              </a:rPr>
              <a:t>survival</a:t>
            </a:r>
            <a:r>
              <a:rPr lang="en-US" sz="3800" dirty="0" smtClean="0"/>
              <a:t>.</a:t>
            </a:r>
            <a:endParaRPr lang="en-US" sz="4000" dirty="0" smtClean="0"/>
          </a:p>
          <a:p>
            <a:pPr marL="571500" indent="-571500">
              <a:buFont typeface="Wingdings" charset="2"/>
              <a:buChar char="q"/>
            </a:pPr>
            <a:endParaRPr lang="en-US" sz="4200" b="1" dirty="0">
              <a:latin typeface="Trebuchet MS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5" y="-786905"/>
            <a:ext cx="215444" cy="157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6680" tIns="53340" rIns="106680" bIns="5334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9527">
              <a:latin typeface="Trebuchet MS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76808" y="43255924"/>
            <a:ext cx="43891200" cy="55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33" b="1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17</a:t>
            </a:r>
            <a:r>
              <a:rPr lang="en-US" sz="3033" b="1" baseline="300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th</a:t>
            </a:r>
            <a:r>
              <a:rPr lang="en-US" sz="3033" b="1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 Annual Research Retreat </a:t>
            </a:r>
            <a:r>
              <a:rPr lang="en-US" sz="3033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– </a:t>
            </a:r>
            <a:r>
              <a:rPr lang="en-US" sz="3033" b="1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UAB Comprehensive Cancer Center - Oct </a:t>
            </a:r>
            <a:r>
              <a:rPr lang="en-US" sz="3033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6</a:t>
            </a:r>
            <a:r>
              <a:rPr lang="en-US" sz="3033" b="1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, 2014 </a:t>
            </a:r>
            <a:r>
              <a:rPr lang="en-US" sz="3033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 </a:t>
            </a:r>
            <a:endParaRPr lang="en-US" sz="3033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5" y="-786905"/>
            <a:ext cx="215444" cy="157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6680" tIns="53340" rIns="106680" bIns="5334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9527">
              <a:latin typeface="Trebuchet MS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7218568" y="40919400"/>
            <a:ext cx="6672632" cy="2616486"/>
          </a:xfrm>
          <a:prstGeom prst="rect">
            <a:avLst/>
          </a:prstGeom>
        </p:spPr>
        <p:txBody>
          <a:bodyPr wrap="square" tIns="0" rIns="533400" bIns="533400">
            <a:spAutoFit/>
          </a:bodyPr>
          <a:lstStyle/>
          <a:p>
            <a:pPr marL="1925284" indent="-1925284">
              <a:spcAft>
                <a:spcPts val="467"/>
              </a:spcAft>
            </a:pPr>
            <a:r>
              <a:rPr lang="en-US" sz="1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www.cancer.org</a:t>
            </a:r>
            <a:endParaRPr lang="en-US" sz="10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25284" indent="-1925284">
              <a:spcAft>
                <a:spcPts val="467"/>
              </a:spcAft>
            </a:pPr>
            <a:r>
              <a:rPr lang="en-US" sz="1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Weigelt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000" i="1" dirty="0">
                <a:latin typeface="Arial" pitchFamily="34" charset="0"/>
                <a:cs typeface="Arial" pitchFamily="34" charset="0"/>
              </a:rPr>
              <a:t>et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i="1" dirty="0">
                <a:latin typeface="Arial" pitchFamily="34" charset="0"/>
                <a:cs typeface="Arial" pitchFamily="34" charset="0"/>
              </a:rPr>
              <a:t>al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. (2009)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Nature reviews cancer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2005;5(8):591–602</a:t>
            </a:r>
          </a:p>
          <a:p>
            <a:pPr marL="1925284" indent="-1925284">
              <a:spcAft>
                <a:spcPts val="467"/>
              </a:spcAft>
            </a:pPr>
            <a:r>
              <a:rPr lang="en-US" sz="10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TCGA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Impact on Precision Medicine - TCGA. </a:t>
            </a:r>
          </a:p>
          <a:p>
            <a:pPr marL="1925284" indent="-1925284">
              <a:spcAft>
                <a:spcPts val="467"/>
              </a:spcAft>
            </a:pPr>
            <a:r>
              <a:rPr lang="en-US" sz="1000" baseline="30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Sorlie et al.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Proceedings of the National Academy of Sciences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2001;98(19):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10869–10874</a:t>
            </a:r>
          </a:p>
          <a:p>
            <a:pPr marL="1925284" indent="-1925284">
              <a:spcAft>
                <a:spcPts val="467"/>
              </a:spcAft>
            </a:pPr>
            <a:r>
              <a:rPr lang="en-US" sz="1000" baseline="30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000" dirty="0" smtClean="0"/>
              <a:t>Venables</a:t>
            </a:r>
            <a:r>
              <a:rPr lang="en-US" sz="1000" dirty="0"/>
              <a:t>, W. N. &amp; Ripley, B. D. (2002) </a:t>
            </a:r>
            <a:r>
              <a:rPr lang="en-US" sz="1000" i="1" dirty="0"/>
              <a:t>Modern Applied Statistics with S</a:t>
            </a:r>
            <a:r>
              <a:rPr lang="en-US" sz="1000" dirty="0"/>
              <a:t>. </a:t>
            </a:r>
            <a:r>
              <a:rPr lang="en-US" sz="1000" dirty="0" smtClean="0"/>
              <a:t>ISBN 0-387-95457-0</a:t>
            </a:r>
          </a:p>
          <a:p>
            <a:pPr marL="1925284" indent="-1925284">
              <a:spcAft>
                <a:spcPts val="467"/>
              </a:spcAft>
            </a:pPr>
            <a:r>
              <a:rPr lang="en-US" sz="1000" baseline="30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Storey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J.D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.;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Tibshirani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R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(2003).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i="1" dirty="0">
                <a:latin typeface="Arial" pitchFamily="34" charset="0"/>
                <a:cs typeface="Arial" pitchFamily="34" charset="0"/>
              </a:rPr>
              <a:t>Proceedings of the National Academy of Sciences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100 (16):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9440–9445</a:t>
            </a:r>
          </a:p>
          <a:p>
            <a:pPr marL="1925284" indent="-1925284">
              <a:spcAft>
                <a:spcPts val="467"/>
              </a:spcAft>
            </a:pPr>
            <a:r>
              <a:rPr lang="en-US" sz="1000" baseline="30000" dirty="0">
                <a:latin typeface="Arial" pitchFamily="34" charset="0"/>
                <a:cs typeface="Arial" pitchFamily="34" charset="0"/>
              </a:rPr>
              <a:t>7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Servant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et al.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EMA - An R package for easy Microarray data analysis </a:t>
            </a:r>
            <a:r>
              <a:rPr lang="en-US" sz="1000" i="1" dirty="0" smtClean="0"/>
              <a:t>BMC </a:t>
            </a:r>
            <a:r>
              <a:rPr lang="en-US" sz="1000" i="1" dirty="0"/>
              <a:t>Res Notes, 3:277</a:t>
            </a:r>
            <a:r>
              <a:rPr lang="en-US" sz="1000" i="1" dirty="0" smtClean="0"/>
              <a:t>.</a:t>
            </a:r>
          </a:p>
          <a:p>
            <a:pPr marL="1925284" indent="-1925284">
              <a:spcAft>
                <a:spcPts val="467"/>
              </a:spcAft>
            </a:pPr>
            <a:r>
              <a:rPr lang="en-US" sz="1000" baseline="30000" dirty="0"/>
              <a:t>8</a:t>
            </a:r>
            <a:r>
              <a:rPr lang="en-US" sz="1000" dirty="0" smtClean="0"/>
              <a:t>de </a:t>
            </a:r>
            <a:r>
              <a:rPr lang="en-US" sz="1000" dirty="0"/>
              <a:t>los Campos et al. 2013. Genetics 2: 327-345.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1925284" indent="-1925284">
              <a:spcAft>
                <a:spcPts val="467"/>
              </a:spcAft>
            </a:pPr>
            <a:r>
              <a:rPr lang="en-US" sz="1000" baseline="30000" dirty="0">
                <a:latin typeface="Arial" pitchFamily="34" charset="0"/>
                <a:cs typeface="Arial" pitchFamily="34" charset="0"/>
              </a:rPr>
              <a:t>9</a:t>
            </a:r>
            <a:r>
              <a:rPr lang="es-UY" sz="1000" dirty="0" smtClean="0">
                <a:latin typeface="Arial" pitchFamily="34" charset="0"/>
                <a:cs typeface="Arial" pitchFamily="34" charset="0"/>
              </a:rPr>
              <a:t>de los Campos G, Perez P. 2013.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BGLR: Bayesian Generalized Linear Regression.</a:t>
            </a:r>
          </a:p>
          <a:p>
            <a:pPr marL="1925284" indent="-1925284">
              <a:spcAft>
                <a:spcPts val="467"/>
              </a:spcAft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1717000" y="31242000"/>
            <a:ext cx="22217432" cy="7748275"/>
          </a:xfrm>
          <a:prstGeom prst="rect">
            <a:avLst/>
          </a:prstGeom>
          <a:noFill/>
        </p:spPr>
        <p:txBody>
          <a:bodyPr wrap="square" lIns="533400" rIns="533400" rtlCol="0">
            <a:sp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  <a:latin typeface="Trebuchet MS" pitchFamily="34" charset="0"/>
                <a:cs typeface="Arial" pitchFamily="34" charset="0"/>
              </a:rPr>
              <a:t>CONCLUSIONS AND DISCUSSION  </a:t>
            </a:r>
          </a:p>
          <a:p>
            <a:endParaRPr lang="en-US" sz="3800" b="1" dirty="0">
              <a:solidFill>
                <a:srgbClr val="0000FF"/>
              </a:solidFill>
              <a:cs typeface="Arial" pitchFamily="34" charset="0"/>
            </a:endParaRPr>
          </a:p>
          <a:p>
            <a:pPr marL="571500" indent="-571500">
              <a:buFont typeface="Wingdings" charset="2"/>
              <a:buChar char="q"/>
            </a:pPr>
            <a:r>
              <a:rPr lang="en-US" sz="3800" dirty="0" smtClean="0">
                <a:solidFill>
                  <a:srgbClr val="FF0000"/>
                </a:solidFill>
              </a:rPr>
              <a:t>Cluster analysis </a:t>
            </a:r>
            <a:r>
              <a:rPr lang="en-US" sz="3800" dirty="0" smtClean="0"/>
              <a:t>was </a:t>
            </a:r>
            <a:r>
              <a:rPr lang="en-US" sz="3800" dirty="0" smtClean="0">
                <a:solidFill>
                  <a:srgbClr val="FF0000"/>
                </a:solidFill>
              </a:rPr>
              <a:t>not conclusive </a:t>
            </a:r>
            <a:r>
              <a:rPr lang="en-US" sz="3800" dirty="0" smtClean="0"/>
              <a:t>as a classifier of survival in this set of patients.</a:t>
            </a:r>
          </a:p>
          <a:p>
            <a:pPr marL="571500" indent="-571500">
              <a:buFont typeface="Wingdings" charset="2"/>
              <a:buChar char="q"/>
            </a:pPr>
            <a:r>
              <a:rPr lang="en-US" sz="3800" dirty="0" smtClean="0">
                <a:solidFill>
                  <a:srgbClr val="00B050"/>
                </a:solidFill>
              </a:rPr>
              <a:t>Bayesian prediction models </a:t>
            </a:r>
            <a:r>
              <a:rPr lang="en-US" sz="3800" dirty="0" smtClean="0"/>
              <a:t>applying variable selection and shrinkage were </a:t>
            </a:r>
            <a:r>
              <a:rPr lang="en-US" sz="3800" dirty="0" smtClean="0">
                <a:solidFill>
                  <a:srgbClr val="00B050"/>
                </a:solidFill>
              </a:rPr>
              <a:t>better classifiers of survival </a:t>
            </a:r>
            <a:r>
              <a:rPr lang="en-US" sz="3800" dirty="0" smtClean="0"/>
              <a:t>using both sets of predictors 1) whole-transcriptome, 2) pre-selected significant genes from single marker regressions.</a:t>
            </a:r>
          </a:p>
          <a:p>
            <a:pPr marL="571500" indent="-571500">
              <a:buFont typeface="Wingdings" charset="2"/>
              <a:buChar char="q"/>
            </a:pPr>
            <a:r>
              <a:rPr lang="en-US" sz="3800" dirty="0" smtClean="0"/>
              <a:t>The Bayesian model with DE genes has better prediction accuracy than </a:t>
            </a:r>
            <a:r>
              <a:rPr lang="en-US" sz="3800" dirty="0"/>
              <a:t>the </a:t>
            </a:r>
            <a:r>
              <a:rPr lang="en-US" sz="3800" dirty="0" smtClean="0"/>
              <a:t>whole transcriptome model, </a:t>
            </a:r>
            <a:r>
              <a:rPr lang="en-US" sz="3800" dirty="0"/>
              <a:t>especially for non-survivors</a:t>
            </a:r>
            <a:r>
              <a:rPr lang="en-US" sz="3800" dirty="0" smtClean="0"/>
              <a:t>.</a:t>
            </a:r>
          </a:p>
          <a:p>
            <a:pPr marL="571500" indent="-571500">
              <a:buFont typeface="Wingdings" charset="2"/>
              <a:buChar char="q"/>
            </a:pPr>
            <a:r>
              <a:rPr lang="en-US" sz="3800" dirty="0" smtClean="0"/>
              <a:t>Small sample size may be limiting the ability of the Bayesian models to “learn” more effectively.</a:t>
            </a:r>
          </a:p>
          <a:p>
            <a:pPr marL="571500" indent="-571500">
              <a:buFont typeface="Wingdings" charset="2"/>
              <a:buChar char="q"/>
            </a:pPr>
            <a:r>
              <a:rPr lang="en-US" sz="3800" dirty="0" smtClean="0"/>
              <a:t>Improving </a:t>
            </a:r>
            <a:r>
              <a:rPr lang="en-US" sz="3800" dirty="0"/>
              <a:t>our ability to predict BC outcomes is </a:t>
            </a:r>
            <a:r>
              <a:rPr lang="en-US" sz="3800" dirty="0" smtClean="0"/>
              <a:t>necessary for </a:t>
            </a:r>
            <a:r>
              <a:rPr lang="en-US" sz="3800" dirty="0"/>
              <a:t>the implementation of precision </a:t>
            </a:r>
            <a:r>
              <a:rPr lang="en-US" sz="3800" dirty="0" smtClean="0"/>
              <a:t>medicine.</a:t>
            </a:r>
          </a:p>
          <a:p>
            <a:endParaRPr lang="en-US" sz="3850" dirty="0">
              <a:latin typeface="Trebuchet MS" pitchFamily="34" charset="0"/>
            </a:endParaRPr>
          </a:p>
          <a:p>
            <a:pPr lvl="3"/>
            <a:endParaRPr lang="en-US" sz="3850" dirty="0" smtClean="0">
              <a:latin typeface="Trebuchet MS" pitchFamily="34" charset="0"/>
            </a:endParaRPr>
          </a:p>
          <a:p>
            <a:pPr marL="571500" indent="-571500">
              <a:buFont typeface="Wingdings" charset="2"/>
              <a:buChar char="q"/>
            </a:pPr>
            <a:endParaRPr lang="en-US" sz="3850" dirty="0">
              <a:latin typeface="Trebuchet MS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-25400" y="5192732"/>
            <a:ext cx="4389119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22098000" y="9296400"/>
            <a:ext cx="12425141" cy="738664"/>
          </a:xfrm>
          <a:prstGeom prst="rect">
            <a:avLst/>
          </a:prstGeom>
        </p:spPr>
        <p:txBody>
          <a:bodyPr wrap="square" lIns="533400" rIns="533400">
            <a:spAutoFit/>
          </a:bodyPr>
          <a:lstStyle/>
          <a:p>
            <a:pPr algn="just"/>
            <a:r>
              <a:rPr lang="en-US" sz="4200" b="1" dirty="0" smtClean="0">
                <a:solidFill>
                  <a:srgbClr val="0000FF"/>
                </a:solidFill>
                <a:latin typeface="Trebuchet MS" pitchFamily="34" charset="0"/>
                <a:cs typeface="Arial" pitchFamily="34" charset="0"/>
              </a:rPr>
              <a:t>RESULTS</a:t>
            </a:r>
            <a:endParaRPr lang="en-US" sz="4200" dirty="0"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85057" y="9144000"/>
            <a:ext cx="21684343" cy="341119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3400" rIns="533400" rtlCol="0" anchor="t"/>
          <a:lstStyle/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1945600" y="9144000"/>
            <a:ext cx="21488400" cy="341119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3400" rIns="533400" rtlCol="0" anchor="t"/>
          <a:lstStyle/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  <a:p>
            <a:endParaRPr lang="en-US" sz="3733" dirty="0">
              <a:solidFill>
                <a:schemeClr val="tx1"/>
              </a:solidFill>
            </a:endParaRPr>
          </a:p>
        </p:txBody>
      </p:sp>
      <p:pic>
        <p:nvPicPr>
          <p:cNvPr id="2" name="Picture 1" descr="LogGeneExp_DeadvsAliv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42" y="15255226"/>
            <a:ext cx="8305800" cy="5517657"/>
          </a:xfrm>
          <a:prstGeom prst="rect">
            <a:avLst/>
          </a:prstGeom>
        </p:spPr>
      </p:pic>
      <p:pic>
        <p:nvPicPr>
          <p:cNvPr id="8" name="Picture 7" descr="SignificantPValues_NB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00" y="9296400"/>
            <a:ext cx="6620317" cy="3936309"/>
          </a:xfrm>
          <a:prstGeom prst="rect">
            <a:avLst/>
          </a:prstGeom>
        </p:spPr>
      </p:pic>
      <p:pic>
        <p:nvPicPr>
          <p:cNvPr id="12" name="Picture 11" descr="HeatMap_Edite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0" y="10767180"/>
            <a:ext cx="10056682" cy="88527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916682" y="15849600"/>
            <a:ext cx="4114800" cy="29291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966401" y="13563600"/>
            <a:ext cx="7464549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Fig. 3. Distribution of </a:t>
            </a:r>
            <a:r>
              <a:rPr lang="en-US" sz="2400" dirty="0" smtClean="0">
                <a:solidFill>
                  <a:srgbClr val="008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p-values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negative binomial regressions after multiple correction using FDR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43000" y="20726400"/>
            <a:ext cx="8763000" cy="878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Fig. 1. Distribution of log-transformed gene expression counts for survivors and non-survivors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14200" y="15697200"/>
            <a:ext cx="5715000" cy="323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Fig. 4. Heat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of log transformed gene expression values with the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100 significant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genes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X axis and individuals on the Y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axis. Individuals are grouped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survival status: survivors (black) and non-survivors (red). Individuals within each group are further classified by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stage of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55200" y="29641800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Fig. 5. Estimated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probabilities of survival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using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BayesB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for the whole transcriptome (top) and the significant DE genes (bottom) as predictors with leave-one-out cross validation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3375600" y="29260800"/>
            <a:ext cx="9677400" cy="1653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Fig. 6. Comparison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estimated probabilities of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seven-year survival for survivors (black) and non survivors (red) in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testing dataset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the model considering the whole transcriptome (X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axis) and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the significant DE genes (Y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axis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" y="14684514"/>
            <a:ext cx="51592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 smtClean="0">
                <a:solidFill>
                  <a:srgbClr val="0000FF"/>
                </a:solidFill>
                <a:latin typeface="Trebuchet MS" pitchFamily="34" charset="0"/>
                <a:cs typeface="Arial" pitchFamily="34" charset="0"/>
              </a:rPr>
              <a:t>DATA AND METHODS</a:t>
            </a:r>
            <a:endParaRPr lang="en-US" sz="4200" b="1" dirty="0">
              <a:solidFill>
                <a:srgbClr val="0000FF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8000" y="16687800"/>
            <a:ext cx="27867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19,064 genes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014400" y="10591800"/>
            <a:ext cx="27867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1,046 genes</a:t>
            </a:r>
            <a:endParaRPr lang="en-US" sz="3200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1945600" y="31013400"/>
            <a:ext cx="21463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1945600" y="19735800"/>
            <a:ext cx="21463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890200" y="14859000"/>
            <a:ext cx="75210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5890200" y="9296400"/>
            <a:ext cx="0" cy="56065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04800" y="14554200"/>
            <a:ext cx="21463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1967950" y="37795200"/>
            <a:ext cx="21463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1734800" y="14782800"/>
            <a:ext cx="975360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1. Classification of clinical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by survival status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97030"/>
              </p:ext>
            </p:extLst>
          </p:nvPr>
        </p:nvGraphicFramePr>
        <p:xfrm>
          <a:off x="11277600" y="15316200"/>
          <a:ext cx="10134600" cy="11643359"/>
        </p:xfrm>
        <a:graphic>
          <a:graphicData uri="http://schemas.openxmlformats.org/drawingml/2006/table">
            <a:tbl>
              <a:tblPr/>
              <a:tblGrid>
                <a:gridCol w="4114800"/>
                <a:gridCol w="2971800"/>
                <a:gridCol w="1600200"/>
                <a:gridCol w="1447800"/>
              </a:tblGrid>
              <a:tr h="3341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Variable</a:t>
                      </a:r>
                    </a:p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Level</a:t>
                      </a:r>
                    </a:p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Survival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4980">
                <a:tc vMerge="1"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68453">
                <a:tc vMerge="1"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56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46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Black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White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1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Menopause status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4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Unknown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1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Margin status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Negative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4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Positive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Close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Unknown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1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Molecular subtype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Luminal 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4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Luminal 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Her2-Neu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Triple Negative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Unknown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Tumor size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Unknown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Cancer stage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II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III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Unknown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81000" y="22272784"/>
            <a:ext cx="10591800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800" dirty="0" smtClean="0"/>
              <a:t>19,064 </a:t>
            </a:r>
            <a:r>
              <a:rPr lang="en-US" sz="3800" dirty="0" smtClean="0">
                <a:solidFill>
                  <a:srgbClr val="00B050"/>
                </a:solidFill>
              </a:rPr>
              <a:t>negative binomial </a:t>
            </a:r>
            <a:r>
              <a:rPr lang="en-US" sz="3800" dirty="0" smtClean="0"/>
              <a:t>regressions were run with gene expression counts as the response and survival status as the predictor (R package MASS</a:t>
            </a:r>
            <a:r>
              <a:rPr lang="en-US" sz="3800" baseline="30000" dirty="0" smtClean="0"/>
              <a:t>5</a:t>
            </a:r>
            <a:r>
              <a:rPr lang="en-US" sz="3800" dirty="0" smtClean="0"/>
              <a:t>)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800" dirty="0" smtClean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800" dirty="0" smtClean="0"/>
              <a:t>DE genes were obtained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800" dirty="0" smtClean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800" dirty="0" smtClean="0"/>
              <a:t>Multiple </a:t>
            </a:r>
            <a:r>
              <a:rPr lang="en-US" sz="3800" dirty="0"/>
              <a:t>correction was performed with false discovery rates (</a:t>
            </a:r>
            <a:r>
              <a:rPr lang="en-US" sz="3800" b="1" dirty="0" smtClean="0"/>
              <a:t>FDR</a:t>
            </a:r>
            <a:r>
              <a:rPr lang="en-US" sz="3800" b="1" baseline="30000" dirty="0" smtClean="0"/>
              <a:t>6</a:t>
            </a:r>
            <a:r>
              <a:rPr lang="en-US" sz="3800" dirty="0" smtClean="0"/>
              <a:t>) (R package EMA</a:t>
            </a:r>
            <a:r>
              <a:rPr lang="en-US" sz="3800" baseline="30000" dirty="0" smtClean="0"/>
              <a:t>7</a:t>
            </a:r>
            <a:r>
              <a:rPr lang="en-US" sz="3800" dirty="0" smtClean="0"/>
              <a:t>)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800" dirty="0" smtClean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800" dirty="0" smtClean="0"/>
              <a:t>Cluster analysis with top 100 DE genes </a:t>
            </a:r>
            <a:r>
              <a:rPr lang="en-US" sz="3800" dirty="0"/>
              <a:t>was then used as a classifier of </a:t>
            </a:r>
            <a:r>
              <a:rPr lang="en-US" sz="3800" dirty="0" smtClean="0"/>
              <a:t>survival.</a:t>
            </a:r>
            <a:endParaRPr lang="en-US" sz="3800" dirty="0"/>
          </a:p>
        </p:txBody>
      </p:sp>
      <p:pic>
        <p:nvPicPr>
          <p:cNvPr id="21" name="Picture 20" descr="Boxplot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400" y="21031200"/>
            <a:ext cx="8686800" cy="8686800"/>
          </a:xfrm>
          <a:prstGeom prst="rect">
            <a:avLst/>
          </a:prstGeom>
        </p:spPr>
      </p:pic>
      <p:pic>
        <p:nvPicPr>
          <p:cNvPr id="22" name="Picture 21" descr="Full_vs_Reduce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800" y="20345400"/>
            <a:ext cx="8839200" cy="8839200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10972800" y="21816863"/>
            <a:ext cx="0" cy="75267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8600" y="29337000"/>
            <a:ext cx="21615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632400" y="9753600"/>
            <a:ext cx="34823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Cluster analysis</a:t>
            </a:r>
            <a:endParaRPr lang="en-US" sz="4000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32842200" y="20824686"/>
            <a:ext cx="0" cy="101693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0937200" y="20040600"/>
            <a:ext cx="37588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Bayesian models</a:t>
            </a:r>
            <a:endParaRPr lang="en-US" sz="4000" dirty="0"/>
          </a:p>
        </p:txBody>
      </p:sp>
      <p:sp>
        <p:nvSpPr>
          <p:cNvPr id="56" name="Rectangle 55"/>
          <p:cNvSpPr/>
          <p:nvPr/>
        </p:nvSpPr>
        <p:spPr>
          <a:xfrm>
            <a:off x="30784800" y="19964400"/>
            <a:ext cx="4038600" cy="838200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0403800" y="9677400"/>
            <a:ext cx="4038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39700" y="21717000"/>
            <a:ext cx="10807700" cy="53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38200" y="12496800"/>
            <a:ext cx="8204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 smtClean="0"/>
              <a:t>We </a:t>
            </a:r>
            <a:r>
              <a:rPr lang="en-US" sz="3800" dirty="0"/>
              <a:t>formulated prediction </a:t>
            </a:r>
            <a:r>
              <a:rPr lang="en-US" sz="3800" dirty="0" smtClean="0"/>
              <a:t>models (that apply </a:t>
            </a:r>
            <a:r>
              <a:rPr lang="en-US" sz="3800" dirty="0" smtClean="0">
                <a:solidFill>
                  <a:srgbClr val="00B050"/>
                </a:solidFill>
              </a:rPr>
              <a:t>variable selection and shrinkage</a:t>
            </a:r>
            <a:r>
              <a:rPr lang="en-US" sz="3800" dirty="0" smtClean="0"/>
              <a:t>) </a:t>
            </a:r>
            <a:r>
              <a:rPr lang="en-US" sz="3800" dirty="0"/>
              <a:t>for </a:t>
            </a:r>
            <a:r>
              <a:rPr lang="en-US" sz="3800" dirty="0" smtClean="0"/>
              <a:t>seven year survival using</a:t>
            </a:r>
            <a:endParaRPr lang="en-US" sz="38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9067800" y="125730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1049000" y="11811000"/>
            <a:ext cx="0" cy="15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1049000" y="11811000"/>
            <a:ext cx="762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1049000" y="13335000"/>
            <a:ext cx="762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2402173" y="11494294"/>
            <a:ext cx="5352427" cy="123110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3800" b="1" dirty="0" smtClean="0"/>
              <a:t>(a) whole</a:t>
            </a:r>
            <a:r>
              <a:rPr lang="en-US" sz="3800" b="1" dirty="0"/>
              <a:t>-</a:t>
            </a:r>
            <a:r>
              <a:rPr lang="en-US" sz="3800" b="1" dirty="0" smtClean="0"/>
              <a:t>transcriptome</a:t>
            </a:r>
          </a:p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all gene expression profiles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2344400" y="12877800"/>
            <a:ext cx="8001000" cy="126188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800" b="1" dirty="0" smtClean="0"/>
              <a:t>(b) DE genes</a:t>
            </a:r>
          </a:p>
          <a:p>
            <a:r>
              <a:rPr lang="en-US" sz="3600" dirty="0" smtClean="0">
                <a:solidFill>
                  <a:srgbClr val="A6A6A6"/>
                </a:solidFill>
              </a:rPr>
              <a:t>gene </a:t>
            </a:r>
            <a:r>
              <a:rPr lang="en-US" sz="3600" dirty="0">
                <a:solidFill>
                  <a:srgbClr val="A6A6A6"/>
                </a:solidFill>
              </a:rPr>
              <a:t>expressions of </a:t>
            </a:r>
            <a:r>
              <a:rPr lang="en-US" sz="3600" dirty="0" smtClean="0">
                <a:solidFill>
                  <a:srgbClr val="A6A6A6"/>
                </a:solidFill>
              </a:rPr>
              <a:t>significant DE genes</a:t>
            </a:r>
            <a:endParaRPr lang="en-US" sz="3600" dirty="0">
              <a:solidFill>
                <a:srgbClr val="A6A6A6"/>
              </a:solidFill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0" y="29946600"/>
            <a:ext cx="9906000" cy="5638800"/>
          </a:xfrm>
          <a:prstGeom prst="rect">
            <a:avLst/>
          </a:prstGeom>
        </p:spPr>
      </p:pic>
      <p:pic>
        <p:nvPicPr>
          <p:cNvPr id="136" name="Picture 135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39124000"/>
            <a:ext cx="4013776" cy="3852800"/>
          </a:xfrm>
          <a:prstGeom prst="rect">
            <a:avLst/>
          </a:prstGeom>
        </p:spPr>
      </p:pic>
      <p:sp>
        <p:nvSpPr>
          <p:cNvPr id="137" name="Rectangle 136"/>
          <p:cNvSpPr/>
          <p:nvPr/>
        </p:nvSpPr>
        <p:spPr>
          <a:xfrm>
            <a:off x="13563600" y="42645350"/>
            <a:ext cx="7620000" cy="48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Arial"/>
                <a:ea typeface="Calibri"/>
                <a:cs typeface="Times New Roman"/>
              </a:rPr>
              <a:t>Fig. 2. Distribution of estimated effects using Bayes </a:t>
            </a:r>
            <a:r>
              <a:rPr lang="en-US" sz="2400" kern="1200" dirty="0" smtClean="0">
                <a:solidFill>
                  <a:srgbClr val="000000"/>
                </a:solidFill>
                <a:effectLst/>
                <a:latin typeface="Arial"/>
                <a:ea typeface="Calibri"/>
                <a:cs typeface="Times New Roman"/>
              </a:rPr>
              <a:t>B</a:t>
            </a:r>
            <a:r>
              <a:rPr lang="en-US" sz="2400" baseline="30000" dirty="0" smtClean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8</a:t>
            </a:r>
            <a:r>
              <a:rPr lang="en-US" sz="2400" kern="1200" dirty="0" smtClean="0">
                <a:solidFill>
                  <a:srgbClr val="000000"/>
                </a:solidFill>
                <a:effectLst/>
                <a:latin typeface="Arial"/>
                <a:ea typeface="Calibri"/>
                <a:cs typeface="Times New Roman"/>
              </a:rPr>
              <a:t>.</a:t>
            </a:r>
            <a:endParaRPr lang="en-US" sz="4000" dirty="0">
              <a:effectLst/>
              <a:latin typeface="Times New Roman"/>
              <a:ea typeface="ＭＳ 明朝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2209800" y="15697200"/>
            <a:ext cx="533400" cy="838200"/>
          </a:xfrm>
          <a:prstGeom prst="ellipse">
            <a:avLst/>
          </a:prstGeom>
          <a:noFill/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/>
          <p:cNvSpPr/>
          <p:nvPr/>
        </p:nvSpPr>
        <p:spPr>
          <a:xfrm>
            <a:off x="19812000" y="30861000"/>
            <a:ext cx="1447800" cy="13716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471600"/>
            <a:ext cx="11353800" cy="1066800"/>
          </a:xfrm>
          <a:prstGeom prst="rect">
            <a:avLst/>
          </a:prstGeom>
        </p:spPr>
      </p:pic>
      <p:grpSp>
        <p:nvGrpSpPr>
          <p:cNvPr id="146" name="Group 145"/>
          <p:cNvGrpSpPr/>
          <p:nvPr/>
        </p:nvGrpSpPr>
        <p:grpSpPr>
          <a:xfrm>
            <a:off x="13792200" y="35585400"/>
            <a:ext cx="7010400" cy="2667000"/>
            <a:chOff x="0" y="0"/>
            <a:chExt cx="2957195" cy="1123950"/>
          </a:xfrm>
        </p:grpSpPr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57195" cy="1123950"/>
            </a:xfrm>
            <a:prstGeom prst="rect">
              <a:avLst/>
            </a:prstGeom>
          </p:spPr>
        </p:pic>
        <p:sp>
          <p:nvSpPr>
            <p:cNvPr id="148" name="Rectangle 147"/>
            <p:cNvSpPr/>
            <p:nvPr/>
          </p:nvSpPr>
          <p:spPr>
            <a:xfrm>
              <a:off x="0" y="66675"/>
              <a:ext cx="2847975" cy="1057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031" name="Rectangle 1030"/>
          <p:cNvSpPr/>
          <p:nvPr/>
        </p:nvSpPr>
        <p:spPr>
          <a:xfrm>
            <a:off x="838200" y="39624000"/>
            <a:ext cx="10668000" cy="838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1031"/>
          <p:cNvSpPr/>
          <p:nvPr/>
        </p:nvSpPr>
        <p:spPr>
          <a:xfrm>
            <a:off x="11963400" y="29718000"/>
            <a:ext cx="9525000" cy="5791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4" name="Straight Connector 1043"/>
          <p:cNvCxnSpPr/>
          <p:nvPr/>
        </p:nvCxnSpPr>
        <p:spPr>
          <a:xfrm>
            <a:off x="21640800" y="31623000"/>
            <a:ext cx="0" cy="852564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/>
          <p:cNvCxnSpPr/>
          <p:nvPr/>
        </p:nvCxnSpPr>
        <p:spPr>
          <a:xfrm flipH="1">
            <a:off x="19202400" y="40157400"/>
            <a:ext cx="2438400" cy="0"/>
          </a:xfrm>
          <a:prstGeom prst="straightConnector1">
            <a:avLst/>
          </a:prstGeom>
          <a:ln>
            <a:solidFill>
              <a:srgbClr val="D9D9D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3429000" y="21945600"/>
            <a:ext cx="4038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505200" y="29641800"/>
            <a:ext cx="4038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1336000" y="31623000"/>
            <a:ext cx="304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45480" y="22021800"/>
            <a:ext cx="34715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Cluster analysis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38553" y="29654381"/>
            <a:ext cx="37458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Bayesian models</a:t>
            </a:r>
          </a:p>
        </p:txBody>
      </p:sp>
      <p:pic>
        <p:nvPicPr>
          <p:cNvPr id="1028" name="Picture 4" descr="http://www.lubinlab.com/wp-content/uploads/2009/08/uab_logo3-1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6826" y="1885951"/>
            <a:ext cx="36766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14300" y="3482419"/>
            <a:ext cx="5513265" cy="833239"/>
          </a:xfrm>
          <a:prstGeom prst="rect">
            <a:avLst/>
          </a:prstGeom>
        </p:spPr>
      </p:pic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41006"/>
              </p:ext>
            </p:extLst>
          </p:nvPr>
        </p:nvGraphicFramePr>
        <p:xfrm>
          <a:off x="12522199" y="28117800"/>
          <a:ext cx="7086600" cy="846912"/>
        </p:xfrm>
        <a:graphic>
          <a:graphicData uri="http://schemas.openxmlformats.org/drawingml/2006/table">
            <a:tbl>
              <a:tblPr/>
              <a:tblGrid>
                <a:gridCol w="4114800"/>
                <a:gridCol w="2971800"/>
              </a:tblGrid>
              <a:tr h="468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sample size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102</a:t>
                      </a:r>
                      <a:r>
                        <a:rPr lang="en-US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number of genes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19,064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8" name="Rectangle 117"/>
          <p:cNvSpPr/>
          <p:nvPr/>
        </p:nvSpPr>
        <p:spPr>
          <a:xfrm>
            <a:off x="12763500" y="27584400"/>
            <a:ext cx="731520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2. Number of predictors and sample size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17636"/>
              </p:ext>
            </p:extLst>
          </p:nvPr>
        </p:nvGraphicFramePr>
        <p:xfrm>
          <a:off x="2937589" y="41160700"/>
          <a:ext cx="5478621" cy="1892299"/>
        </p:xfrm>
        <a:graphic>
          <a:graphicData uri="http://schemas.openxmlformats.org/drawingml/2006/table">
            <a:tbl>
              <a:tblPr/>
              <a:tblGrid>
                <a:gridCol w="3181135"/>
                <a:gridCol w="2297486"/>
              </a:tblGrid>
              <a:tr h="71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Iterations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40000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Burn-in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10000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Beta(10,0.5)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i="1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d.f.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See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[9]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2509982" y="40584294"/>
            <a:ext cx="589049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3. Parameters for MCMC in BGLR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7185600" y="40767000"/>
            <a:ext cx="6223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185600" y="40767000"/>
            <a:ext cx="0" cy="2488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112872"/>
              </p:ext>
            </p:extLst>
          </p:nvPr>
        </p:nvGraphicFramePr>
        <p:xfrm>
          <a:off x="14325600" y="38544500"/>
          <a:ext cx="594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16" imgW="5943600" imgH="546100" progId="Word.Document.12">
                  <p:embed/>
                </p:oleObj>
              </mc:Choice>
              <mc:Fallback>
                <p:oleObj name="Document" r:id="rId16" imgW="5943600" imgH="54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325600" y="38544500"/>
                        <a:ext cx="5943600" cy="546100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21747</TotalTime>
  <Words>1199</Words>
  <Application>Microsoft Macintosh PowerPoint</Application>
  <PresentationFormat>Custom</PresentationFormat>
  <Paragraphs>208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Document</vt:lpstr>
      <vt:lpstr>PowerPoint Presentation</vt:lpstr>
    </vt:vector>
  </TitlesOfParts>
  <Company>CANR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Yogasudha Veturi</dc:creator>
  <cp:lastModifiedBy>Sudha Veturi</cp:lastModifiedBy>
  <cp:revision>1850</cp:revision>
  <dcterms:created xsi:type="dcterms:W3CDTF">2011-04-25T14:03:43Z</dcterms:created>
  <dcterms:modified xsi:type="dcterms:W3CDTF">2014-10-02T22:25:13Z</dcterms:modified>
</cp:coreProperties>
</file>