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87" r:id="rId3"/>
    <p:sldId id="272" r:id="rId4"/>
    <p:sldId id="289" r:id="rId5"/>
    <p:sldId id="397" r:id="rId6"/>
    <p:sldId id="398" r:id="rId7"/>
    <p:sldId id="399" r:id="rId8"/>
    <p:sldId id="400" r:id="rId9"/>
    <p:sldId id="408" r:id="rId10"/>
    <p:sldId id="410" r:id="rId11"/>
    <p:sldId id="409" r:id="rId12"/>
    <p:sldId id="402" r:id="rId13"/>
    <p:sldId id="413" r:id="rId14"/>
    <p:sldId id="403" r:id="rId15"/>
    <p:sldId id="404" r:id="rId16"/>
    <p:sldId id="405" r:id="rId17"/>
    <p:sldId id="406" r:id="rId18"/>
    <p:sldId id="407" r:id="rId19"/>
    <p:sldId id="411" r:id="rId20"/>
    <p:sldId id="412" r:id="rId21"/>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image" Target="../media/image18.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2.png"/><Relationship Id="rId7" Type="http://schemas.openxmlformats.org/officeDocument/2006/relationships/oleObject" Target="../embeddings/oleObject4.bin"/><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image" Target="../media/image10.png"/><Relationship Id="rId3" Type="http://schemas.openxmlformats.org/officeDocument/2006/relationships/oleObject" Target="../embeddings/oleObject2.bin"/><Relationship Id="rId22" Type="http://schemas.openxmlformats.org/officeDocument/2006/relationships/vmlDrawing" Target="../drawings/vmlDrawing1.vml"/><Relationship Id="rId21" Type="http://schemas.openxmlformats.org/officeDocument/2006/relationships/slideLayout" Target="../slideLayouts/slideLayout4.xml"/><Relationship Id="rId20" Type="http://schemas.openxmlformats.org/officeDocument/2006/relationships/image" Target="../media/image18.png"/><Relationship Id="rId2" Type="http://schemas.openxmlformats.org/officeDocument/2006/relationships/image" Target="../media/image9.png"/><Relationship Id="rId19" Type="http://schemas.openxmlformats.org/officeDocument/2006/relationships/oleObject" Target="../embeddings/oleObject10.bin"/><Relationship Id="rId18" Type="http://schemas.openxmlformats.org/officeDocument/2006/relationships/image" Target="../media/image17.png"/><Relationship Id="rId17" Type="http://schemas.openxmlformats.org/officeDocument/2006/relationships/oleObject" Target="../embeddings/oleObject9.bin"/><Relationship Id="rId16" Type="http://schemas.openxmlformats.org/officeDocument/2006/relationships/image" Target="../media/image16.png"/><Relationship Id="rId15" Type="http://schemas.openxmlformats.org/officeDocument/2006/relationships/oleObject" Target="../embeddings/oleObject8.bin"/><Relationship Id="rId14" Type="http://schemas.openxmlformats.org/officeDocument/2006/relationships/image" Target="../media/image15.png"/><Relationship Id="rId13" Type="http://schemas.openxmlformats.org/officeDocument/2006/relationships/oleObject" Target="../embeddings/oleObject7.bin"/><Relationship Id="rId12" Type="http://schemas.openxmlformats.org/officeDocument/2006/relationships/image" Target="../media/image14.png"/><Relationship Id="rId11" Type="http://schemas.openxmlformats.org/officeDocument/2006/relationships/oleObject" Target="../embeddings/oleObject6.bin"/><Relationship Id="rId10" Type="http://schemas.openxmlformats.org/officeDocument/2006/relationships/image" Target="../media/image13.png"/><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875665"/>
          </a:xfrm>
          <a:prstGeom prst="rect">
            <a:avLst/>
          </a:prstGeom>
          <a:noFill/>
        </p:spPr>
        <p:txBody>
          <a:bodyPr wrap="square" rtlCol="0">
            <a:spAutoFit/>
          </a:bodyPr>
          <a:p>
            <a:r>
              <a:rPr lang="en-US" sz="3200"/>
              <a:t>Abstraction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Placeholder 6" descr="main-qimg-d8508df82b3d4e9fbf092bc979f6d57c-pjlq"/>
          <p:cNvPicPr>
            <a:picLocks noChangeAspect="1"/>
          </p:cNvPicPr>
          <p:nvPr>
            <p:ph type="pic" idx="1"/>
          </p:nvPr>
        </p:nvPicPr>
        <p:blipFill>
          <a:blip r:embed="rId1"/>
          <a:stretch>
            <a:fillRect/>
          </a:stretch>
        </p:blipFill>
        <p:spPr>
          <a:xfrm>
            <a:off x="911860" y="863600"/>
            <a:ext cx="9945370" cy="5445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INTERFACE</a:t>
            </a:r>
            <a:endParaRPr lang="en-US" sz="3600">
              <a:sym typeface="+mn-ea"/>
            </a:endParaRPr>
          </a:p>
        </p:txBody>
      </p:sp>
      <p:sp>
        <p:nvSpPr>
          <p:cNvPr id="4" name="Text Placeholder 3"/>
          <p:cNvSpPr>
            <a:spLocks noGrp="1"/>
          </p:cNvSpPr>
          <p:nvPr>
            <p:ph type="body" sz="quarter" idx="14"/>
          </p:nvPr>
        </p:nvSpPr>
        <p:spPr>
          <a:xfrm>
            <a:off x="408940" y="889000"/>
            <a:ext cx="11160125" cy="5420995"/>
          </a:xfrm>
        </p:spPr>
        <p:txBody>
          <a:bodyPr/>
          <a:p>
            <a:pPr marL="0" lvl="0" indent="0" algn="l" rtl="0">
              <a:lnSpc>
                <a:spcPct val="100000"/>
              </a:lnSpc>
              <a:spcBef>
                <a:spcPts val="0"/>
              </a:spcBef>
              <a:spcAft>
                <a:spcPts val="0"/>
              </a:spcAft>
              <a:buSzPts val="2000"/>
              <a:buFont typeface="Garamond" panose="02020404030301010803"/>
              <a:buNone/>
            </a:pPr>
            <a:r>
              <a:rPr lang="en-US">
                <a:sym typeface="+mn-ea"/>
              </a:rPr>
              <a:t>An interface is a fully abstract class. It includes a group of abstract methods (methods without a body).</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We use the “</a:t>
            </a:r>
            <a:r>
              <a:rPr lang="en-US" b="1">
                <a:sym typeface="+mn-ea"/>
              </a:rPr>
              <a:t>interface”</a:t>
            </a:r>
            <a:r>
              <a:rPr lang="en-US">
                <a:sym typeface="+mn-ea"/>
              </a:rPr>
              <a:t> keyword to create an interface in Java</a:t>
            </a:r>
            <a:endParaRPr lang="en-US"/>
          </a:p>
          <a:p>
            <a:pPr marL="0" lvl="0" indent="0" algn="l" rtl="0">
              <a:lnSpc>
                <a:spcPct val="100000"/>
              </a:lnSpc>
              <a:spcBef>
                <a:spcPts val="600"/>
              </a:spcBef>
              <a:spcAft>
                <a:spcPts val="0"/>
              </a:spcAft>
              <a:buSzPts val="2000"/>
              <a:buFont typeface="Garamond" panose="02020404030301010803"/>
              <a:buNone/>
            </a:pPr>
            <a:r>
              <a:rPr lang="en-US" u="sng">
                <a:sym typeface="+mn-ea"/>
              </a:rPr>
              <a:t>Uses:</a:t>
            </a:r>
            <a:endParaRPr u="sng"/>
          </a:p>
          <a:p>
            <a:pPr marL="342900" lvl="0" indent="-342900" algn="l" rtl="0">
              <a:lnSpc>
                <a:spcPct val="100000"/>
              </a:lnSpc>
              <a:spcBef>
                <a:spcPts val="600"/>
              </a:spcBef>
              <a:spcAft>
                <a:spcPts val="0"/>
              </a:spcAft>
              <a:buSzPts val="2000"/>
              <a:buFont typeface="Arial" panose="020B0604020202020204"/>
              <a:buChar char="•"/>
            </a:pPr>
            <a:r>
              <a:rPr lang="en-US">
                <a:sym typeface="+mn-ea"/>
              </a:rPr>
              <a:t>It is used to achieve abstraction.</a:t>
            </a:r>
            <a:endParaRPr lang="en-US"/>
          </a:p>
          <a:p>
            <a:pPr marL="342900" lvl="0" indent="-342900" algn="l" rtl="0">
              <a:lnSpc>
                <a:spcPct val="100000"/>
              </a:lnSpc>
              <a:spcBef>
                <a:spcPts val="600"/>
              </a:spcBef>
              <a:spcAft>
                <a:spcPts val="0"/>
              </a:spcAft>
              <a:buSzPts val="2000"/>
              <a:buFont typeface="Arial" panose="020B0604020202020204"/>
              <a:buChar char="•"/>
            </a:pPr>
            <a:r>
              <a:rPr lang="en-US">
                <a:sym typeface="+mn-ea"/>
              </a:rPr>
              <a:t>By interface, we can support the functionality of multiple inheritance.</a:t>
            </a:r>
            <a:endParaRPr lang="en-US"/>
          </a:p>
        </p:txBody>
      </p:sp>
      <p:sp>
        <p:nvSpPr>
          <p:cNvPr id="2707" name="Google Shape;2707;p283"/>
          <p:cNvSpPr txBox="1"/>
          <p:nvPr/>
        </p:nvSpPr>
        <p:spPr>
          <a:xfrm>
            <a:off x="3137535" y="4221480"/>
            <a:ext cx="5543550" cy="2028825"/>
          </a:xfrm>
          <a:prstGeom prst="rect">
            <a:avLst/>
          </a:prstGeom>
          <a:solidFill>
            <a:srgbClr val="7F7F7F"/>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Syntax:</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a:t>
            </a:r>
            <a:r>
              <a:rPr lang="en-US" sz="1800" b="1">
                <a:solidFill>
                  <a:schemeClr val="lt1"/>
                </a:solidFill>
                <a:latin typeface="Garamond" panose="02020404030301010803"/>
                <a:ea typeface="Garamond" panose="02020404030301010803"/>
                <a:cs typeface="Garamond" panose="02020404030301010803"/>
                <a:sym typeface="Garamond" panose="02020404030301010803"/>
              </a:rPr>
              <a:t> interface</a:t>
            </a:r>
            <a:r>
              <a:rPr lang="en-US" sz="1800">
                <a:solidFill>
                  <a:schemeClr val="lt1"/>
                </a:solidFill>
                <a:latin typeface="Garamond" panose="02020404030301010803"/>
                <a:ea typeface="Garamond" panose="02020404030301010803"/>
                <a:cs typeface="Garamond" panose="02020404030301010803"/>
                <a:sym typeface="Garamond" panose="02020404030301010803"/>
              </a:rPr>
              <a:t> &lt;interface_name&gt;{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 declare constant fields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 declare methods that abstract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 by default.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2065020" y="415925"/>
            <a:ext cx="7317105" cy="615315"/>
          </a:xfrm>
        </p:spPr>
        <p:txBody>
          <a:bodyPr/>
          <a:p>
            <a:pPr algn="ctr"/>
            <a:r>
              <a:rPr lang="en-US"/>
              <a:t>Uses of Interfaces</a:t>
            </a:r>
            <a:endParaRPr lang="en-US"/>
          </a:p>
        </p:txBody>
      </p:sp>
      <p:pic>
        <p:nvPicPr>
          <p:cNvPr id="9" name="Picture Placeholder 8"/>
          <p:cNvPicPr>
            <a:picLocks noChangeAspect="1"/>
          </p:cNvPicPr>
          <p:nvPr>
            <p:ph type="pic" idx="1"/>
          </p:nvPr>
        </p:nvPicPr>
        <p:blipFill>
          <a:blip r:embed="rId1"/>
          <a:stretch>
            <a:fillRect/>
          </a:stretch>
        </p:blipFill>
        <p:spPr>
          <a:xfrm>
            <a:off x="1077595" y="1273175"/>
            <a:ext cx="9024620" cy="5206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8" name="Google Shape;2718;p285"/>
          <p:cNvSpPr txBox="1"/>
          <p:nvPr/>
        </p:nvSpPr>
        <p:spPr>
          <a:xfrm>
            <a:off x="553085" y="621030"/>
            <a:ext cx="3672840" cy="1198880"/>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interface Polygon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void getArea(int length, int breadth);</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719" name="Google Shape;2719;p285"/>
          <p:cNvSpPr txBox="1"/>
          <p:nvPr/>
        </p:nvSpPr>
        <p:spPr>
          <a:xfrm>
            <a:off x="2497455" y="2141855"/>
            <a:ext cx="6872605" cy="203009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Rectangle </a:t>
            </a:r>
            <a:r>
              <a:rPr lang="en-US" sz="1800" b="1">
                <a:solidFill>
                  <a:schemeClr val="dk1"/>
                </a:solidFill>
                <a:latin typeface="Garamond" panose="02020404030301010803"/>
                <a:ea typeface="Garamond" panose="02020404030301010803"/>
                <a:cs typeface="Garamond" panose="02020404030301010803"/>
                <a:sym typeface="Garamond" panose="02020404030301010803"/>
              </a:rPr>
              <a:t>implements </a:t>
            </a:r>
            <a:r>
              <a:rPr lang="en-US" sz="1800">
                <a:solidFill>
                  <a:schemeClr val="dk1"/>
                </a:solidFill>
                <a:latin typeface="Garamond" panose="02020404030301010803"/>
                <a:ea typeface="Garamond" panose="02020404030301010803"/>
                <a:cs typeface="Garamond" panose="02020404030301010803"/>
                <a:sym typeface="Garamond" panose="02020404030301010803"/>
              </a:rPr>
              <a:t>Polygon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void getArea(int length, int breadth)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System.out.println("The area of the rectangle is " + (length * breadth));</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720" name="Google Shape;2720;p285"/>
          <p:cNvSpPr txBox="1"/>
          <p:nvPr/>
        </p:nvSpPr>
        <p:spPr>
          <a:xfrm>
            <a:off x="6889750" y="4438015"/>
            <a:ext cx="3663315" cy="175323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Example{</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Rectangle r1 = new Rectangle();</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r1.getArea(5, 6);</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721" name="Google Shape;2721;p285"/>
          <p:cNvSpPr/>
          <p:nvPr/>
        </p:nvSpPr>
        <p:spPr>
          <a:xfrm rot="-720000">
            <a:off x="1633855" y="4387215"/>
            <a:ext cx="3858895" cy="1799590"/>
          </a:xfrm>
          <a:prstGeom prst="wedgeEllipseCallout">
            <a:avLst>
              <a:gd name="adj1" fmla="val -20833"/>
              <a:gd name="adj2" fmla="val 62500"/>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A class that implements an interface must implement all the methods declared in the interface.</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1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1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2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2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2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2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720">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20">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21"/>
                                        </p:tgtEl>
                                        <p:attrNameLst>
                                          <p:attrName>style.visibility</p:attrName>
                                        </p:attrNameLst>
                                      </p:cBhvr>
                                      <p:to>
                                        <p:strVal val="visible"/>
                                      </p:to>
                                    </p:set>
                                    <p:animEffect transition="in" filter="fade">
                                      <p:cBhvr>
                                        <p:cTn id="87" dur="500"/>
                                        <p:tgtEl>
                                          <p:spTgt spid="2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632585" y="260985"/>
            <a:ext cx="8495665" cy="1162050"/>
          </a:xfrm>
        </p:spPr>
        <p:txBody>
          <a:bodyPr/>
          <a:p>
            <a:pPr algn="ctr"/>
            <a:r>
              <a:rPr lang="en-US" sz="3600">
                <a:sym typeface="+mn-ea"/>
              </a:rPr>
              <a:t>INTERFACE</a:t>
            </a:r>
            <a:endParaRPr lang="en-US" sz="3600">
              <a:sym typeface="+mn-ea"/>
            </a:endParaRPr>
          </a:p>
        </p:txBody>
      </p:sp>
      <p:sp>
        <p:nvSpPr>
          <p:cNvPr id="4" name="Text Placeholder 3"/>
          <p:cNvSpPr>
            <a:spLocks noGrp="1"/>
          </p:cNvSpPr>
          <p:nvPr>
            <p:ph type="body" sz="half" idx="2"/>
          </p:nvPr>
        </p:nvSpPr>
        <p:spPr>
          <a:xfrm>
            <a:off x="609600" y="1435735"/>
            <a:ext cx="9413875" cy="631825"/>
          </a:xfrm>
        </p:spPr>
        <p:txBody>
          <a:bodyPr>
            <a:noAutofit/>
          </a:bodyPr>
          <a:p>
            <a:r>
              <a:rPr lang="en-US" sz="3200" u="sng">
                <a:sym typeface="+mn-ea"/>
              </a:rPr>
              <a:t>The relationship between classes and interfaces</a:t>
            </a:r>
            <a:endParaRPr lang="en-US" sz="3200" u="sng"/>
          </a:p>
          <a:p>
            <a:endParaRPr lang="en-US" sz="3200" u="sng"/>
          </a:p>
        </p:txBody>
      </p:sp>
      <p:pic>
        <p:nvPicPr>
          <p:cNvPr id="2728" name="Google Shape;2728;p286"/>
          <p:cNvPicPr preferRelativeResize="0">
            <a:picLocks noChangeAspect="1"/>
          </p:cNvPicPr>
          <p:nvPr>
            <p:ph idx="1"/>
          </p:nvPr>
        </p:nvPicPr>
        <p:blipFill rotWithShape="1">
          <a:blip r:embed="rId1"/>
          <a:srcRect/>
          <a:stretch>
            <a:fillRect/>
          </a:stretch>
        </p:blipFill>
        <p:spPr>
          <a:xfrm>
            <a:off x="1978025" y="2637790"/>
            <a:ext cx="7804785" cy="32696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2784872" y="621069"/>
            <a:ext cx="5388320" cy="639911"/>
          </a:xfrm>
        </p:spPr>
        <p:txBody>
          <a:bodyPr>
            <a:noAutofit/>
          </a:bodyPr>
          <a:p>
            <a:pPr algn="ctr"/>
            <a:r>
              <a:rPr lang="en-US" sz="3600"/>
              <a:t>Interfaces</a:t>
            </a:r>
            <a:endParaRPr lang="en-US" sz="3600"/>
          </a:p>
        </p:txBody>
      </p:sp>
      <p:sp>
        <p:nvSpPr>
          <p:cNvPr id="7" name="Text Placeholder 6"/>
          <p:cNvSpPr>
            <a:spLocks noGrp="1"/>
          </p:cNvSpPr>
          <p:nvPr>
            <p:ph type="body" sz="quarter" idx="3"/>
          </p:nvPr>
        </p:nvSpPr>
        <p:spPr>
          <a:xfrm>
            <a:off x="4946650" y="1535430"/>
            <a:ext cx="4269740" cy="640080"/>
          </a:xfrm>
        </p:spPr>
        <p:txBody>
          <a:bodyPr/>
          <a:p>
            <a:r>
              <a:rPr lang="en-US">
                <a:sym typeface="+mn-ea"/>
              </a:rPr>
              <a:t>Extending an Interface</a:t>
            </a:r>
            <a:endParaRPr lang="en-US"/>
          </a:p>
        </p:txBody>
      </p:sp>
      <p:sp>
        <p:nvSpPr>
          <p:cNvPr id="8" name="Content Placeholder 7"/>
          <p:cNvSpPr>
            <a:spLocks noGrp="1"/>
          </p:cNvSpPr>
          <p:nvPr>
            <p:ph sz="quarter" idx="4"/>
          </p:nvPr>
        </p:nvSpPr>
        <p:spPr>
          <a:xfrm>
            <a:off x="5141595" y="2175510"/>
            <a:ext cx="4176395" cy="3952240"/>
          </a:xfrm>
        </p:spPr>
        <p:txBody>
          <a:bodyPr/>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interface Line {</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  // members of Line interface</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 extending interface</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interface Polygon extends Line {</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  // members of Polygon interface</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  // members of Line interface</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latin typeface="Garamond" panose="02020404030301010803"/>
                <a:ea typeface="Garamond" panose="02020404030301010803"/>
                <a:cs typeface="Garamond" panose="02020404030301010803"/>
                <a:sym typeface="Garamond" panose="02020404030301010803"/>
              </a:rPr>
              <a:t>}</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endParaRPr lang="en-US"/>
          </a:p>
        </p:txBody>
      </p:sp>
      <p:sp>
        <p:nvSpPr>
          <p:cNvPr id="2740" name="Google Shape;2740;p288"/>
          <p:cNvSpPr txBox="1">
            <a:spLocks noGrp="1"/>
          </p:cNvSpPr>
          <p:nvPr/>
        </p:nvSpPr>
        <p:spPr>
          <a:xfrm>
            <a:off x="742315" y="1701165"/>
            <a:ext cx="3950335" cy="4464685"/>
          </a:xfrm>
          <a:prstGeom prst="rect">
            <a:avLst/>
          </a:prstGeom>
          <a:noFill/>
          <a:ln w="9525" cap="flat" cmpd="sng">
            <a:solidFill>
              <a:schemeClr val="accent1"/>
            </a:solidFill>
            <a:prstDash val="solid"/>
            <a:round/>
            <a:headEnd type="none" w="sm" len="sm"/>
            <a:tailEnd type="none" w="sm" len="sm"/>
          </a:ln>
        </p:spPr>
        <p:txBody>
          <a:bodyPr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228600" algn="ctr" rtl="0">
              <a:lnSpc>
                <a:spcPct val="100000"/>
              </a:lnSpc>
              <a:spcBef>
                <a:spcPts val="600"/>
              </a:spcBef>
              <a:spcAft>
                <a:spcPts val="0"/>
              </a:spcAft>
              <a:buClr>
                <a:schemeClr val="accent1"/>
              </a:buClr>
              <a:buSzPts val="1800"/>
              <a:buFont typeface="Garamond" panose="02020404030301010803"/>
              <a:buNone/>
              <a:defRPr sz="2000" b="0" i="0" u="none" strike="noStrike" cap="none">
                <a:solidFill>
                  <a:schemeClr val="lt1"/>
                </a:solidFill>
                <a:latin typeface="Garamond" panose="02020404030301010803"/>
                <a:ea typeface="Garamond" panose="02020404030301010803"/>
                <a:cs typeface="Garamond" panose="02020404030301010803"/>
                <a:sym typeface="Garamond" panose="02020404030301010803"/>
              </a:defRPr>
            </a:lvl1pPr>
            <a:lvl2pPr marL="914400" marR="0" lvl="1" indent="-228600" algn="ctr" rtl="0">
              <a:lnSpc>
                <a:spcPct val="100000"/>
              </a:lnSpc>
              <a:spcBef>
                <a:spcPts val="1200"/>
              </a:spcBef>
              <a:spcAft>
                <a:spcPts val="0"/>
              </a:spcAft>
              <a:buClr>
                <a:schemeClr val="accent1"/>
              </a:buClr>
              <a:buSzPts val="1800"/>
              <a:buFont typeface="Garamond" panose="02020404030301010803"/>
              <a:buNone/>
              <a:defRPr sz="1800" b="0" i="0" u="none" strike="noStrike" cap="none">
                <a:solidFill>
                  <a:schemeClr val="lt2"/>
                </a:solidFill>
                <a:latin typeface="Garamond" panose="02020404030301010803"/>
                <a:ea typeface="Garamond" panose="02020404030301010803"/>
                <a:cs typeface="Garamond" panose="02020404030301010803"/>
                <a:sym typeface="Garamond" panose="02020404030301010803"/>
              </a:defRPr>
            </a:lvl2pPr>
            <a:lvl3pPr marL="1371600" marR="0" lvl="2" indent="-228600" algn="ctr" rtl="0">
              <a:lnSpc>
                <a:spcPct val="100000"/>
              </a:lnSpc>
              <a:spcBef>
                <a:spcPts val="1200"/>
              </a:spcBef>
              <a:spcAft>
                <a:spcPts val="0"/>
              </a:spcAft>
              <a:buClr>
                <a:schemeClr val="accent1"/>
              </a:buClr>
              <a:buSzPts val="1800"/>
              <a:buFont typeface="Garamond" panose="02020404030301010803"/>
              <a:buNone/>
              <a:defRPr sz="1600" b="0" i="0" u="none" strike="noStrike" cap="none">
                <a:solidFill>
                  <a:schemeClr val="lt1"/>
                </a:solidFill>
                <a:latin typeface="Garamond" panose="02020404030301010803"/>
                <a:ea typeface="Garamond" panose="02020404030301010803"/>
                <a:cs typeface="Garamond" panose="02020404030301010803"/>
                <a:sym typeface="Garamond" panose="02020404030301010803"/>
              </a:defRPr>
            </a:lvl3pPr>
            <a:lvl4pPr marL="1828800" marR="0" lvl="3" indent="-228600" algn="ctr" rtl="0">
              <a:lnSpc>
                <a:spcPct val="100000"/>
              </a:lnSpc>
              <a:spcBef>
                <a:spcPts val="1200"/>
              </a:spcBef>
              <a:spcAft>
                <a:spcPts val="0"/>
              </a:spcAft>
              <a:buClr>
                <a:schemeClr val="accent1"/>
              </a:buClr>
              <a:buSzPts val="1800"/>
              <a:buFont typeface="Garamond" panose="02020404030301010803"/>
              <a:buNone/>
              <a:defRPr sz="1400" b="0" i="0" u="none" strike="noStrike" cap="none">
                <a:solidFill>
                  <a:schemeClr val="lt2"/>
                </a:solidFill>
                <a:latin typeface="Garamond" panose="02020404030301010803"/>
                <a:ea typeface="Garamond" panose="02020404030301010803"/>
                <a:cs typeface="Garamond" panose="02020404030301010803"/>
                <a:sym typeface="Garamond" panose="02020404030301010803"/>
              </a:defRPr>
            </a:lvl4pPr>
            <a:lvl5pPr marL="2286000" marR="0" lvl="4" indent="-228600" algn="ctr" rtl="0">
              <a:lnSpc>
                <a:spcPct val="100000"/>
              </a:lnSpc>
              <a:spcBef>
                <a:spcPts val="1200"/>
              </a:spcBef>
              <a:spcAft>
                <a:spcPts val="0"/>
              </a:spcAft>
              <a:buClr>
                <a:schemeClr val="accent1"/>
              </a:buClr>
              <a:buSzPts val="1800"/>
              <a:buFont typeface="Garamond" panose="02020404030301010803"/>
              <a:buNone/>
              <a:defRPr sz="1400" b="0" i="0" u="none" strike="noStrike" cap="none">
                <a:solidFill>
                  <a:schemeClr val="lt1"/>
                </a:solidFill>
                <a:latin typeface="Garamond" panose="02020404030301010803"/>
                <a:ea typeface="Garamond" panose="02020404030301010803"/>
                <a:cs typeface="Garamond" panose="02020404030301010803"/>
                <a:sym typeface="Garamond" panose="02020404030301010803"/>
              </a:defRPr>
            </a:lvl5pPr>
            <a:lvl6pPr marL="2743200" marR="0" lvl="5" indent="-228600" algn="ctr" rtl="0">
              <a:lnSpc>
                <a:spcPct val="100000"/>
              </a:lnSpc>
              <a:spcBef>
                <a:spcPts val="1200"/>
              </a:spcBef>
              <a:spcAft>
                <a:spcPts val="0"/>
              </a:spcAft>
              <a:buClr>
                <a:schemeClr val="lt2"/>
              </a:buClr>
              <a:buSzPts val="1800"/>
              <a:buFont typeface="Arial" panose="020B0604020202020204"/>
              <a:buNone/>
              <a:defRPr sz="1400" b="0" i="0" u="none" strike="noStrike" cap="none">
                <a:solidFill>
                  <a:schemeClr val="lt2"/>
                </a:solidFill>
                <a:latin typeface="Garamond" panose="02020404030301010803"/>
                <a:ea typeface="Garamond" panose="02020404030301010803"/>
                <a:cs typeface="Garamond" panose="02020404030301010803"/>
                <a:sym typeface="Garamond" panose="02020404030301010803"/>
              </a:defRPr>
            </a:lvl6pPr>
            <a:lvl7pPr marL="3200400" marR="0" lvl="6" indent="-228600" algn="ctr" rtl="0">
              <a:lnSpc>
                <a:spcPct val="100000"/>
              </a:lnSpc>
              <a:spcBef>
                <a:spcPts val="1200"/>
              </a:spcBef>
              <a:spcAft>
                <a:spcPts val="0"/>
              </a:spcAft>
              <a:buClr>
                <a:schemeClr val="lt1"/>
              </a:buClr>
              <a:buSzPts val="1800"/>
              <a:buFont typeface="Arial" panose="020B0604020202020204"/>
              <a:buNone/>
              <a:defRPr sz="1400" b="0" i="0" u="none" strike="noStrike" cap="none">
                <a:solidFill>
                  <a:schemeClr val="lt1"/>
                </a:solidFill>
                <a:latin typeface="Garamond" panose="02020404030301010803"/>
                <a:ea typeface="Garamond" panose="02020404030301010803"/>
                <a:cs typeface="Garamond" panose="02020404030301010803"/>
                <a:sym typeface="Garamond" panose="02020404030301010803"/>
              </a:defRPr>
            </a:lvl7pPr>
            <a:lvl8pPr marL="3657600" marR="0" lvl="7" indent="-228600" algn="ctr" rtl="0">
              <a:lnSpc>
                <a:spcPct val="100000"/>
              </a:lnSpc>
              <a:spcBef>
                <a:spcPts val="1200"/>
              </a:spcBef>
              <a:spcAft>
                <a:spcPts val="0"/>
              </a:spcAft>
              <a:buClr>
                <a:schemeClr val="lt2"/>
              </a:buClr>
              <a:buSzPts val="1800"/>
              <a:buFont typeface="Arial" panose="020B0604020202020204"/>
              <a:buNone/>
              <a:defRPr sz="1400" b="0" i="0" u="none" strike="noStrike" cap="none">
                <a:solidFill>
                  <a:schemeClr val="lt2"/>
                </a:solidFill>
                <a:latin typeface="Garamond" panose="02020404030301010803"/>
                <a:ea typeface="Garamond" panose="02020404030301010803"/>
                <a:cs typeface="Garamond" panose="02020404030301010803"/>
                <a:sym typeface="Garamond" panose="02020404030301010803"/>
              </a:defRPr>
            </a:lvl8pPr>
            <a:lvl9pPr marL="4114800" marR="0" lvl="8" indent="-228600" algn="ctr" rtl="0">
              <a:lnSpc>
                <a:spcPct val="100000"/>
              </a:lnSpc>
              <a:spcBef>
                <a:spcPts val="1200"/>
              </a:spcBef>
              <a:spcAft>
                <a:spcPts val="0"/>
              </a:spcAft>
              <a:buClr>
                <a:schemeClr val="lt1"/>
              </a:buClr>
              <a:buSzPts val="1800"/>
              <a:buFont typeface="Arial" panose="020B0604020202020204"/>
              <a:buNone/>
              <a:defRPr sz="1400" b="0" i="0" u="none" strike="noStrike" cap="none">
                <a:solidFill>
                  <a:schemeClr val="lt1"/>
                </a:solidFill>
                <a:latin typeface="Garamond" panose="02020404030301010803"/>
                <a:ea typeface="Garamond" panose="02020404030301010803"/>
                <a:cs typeface="Garamond" panose="02020404030301010803"/>
                <a:sym typeface="Garamond" panose="02020404030301010803"/>
              </a:defRPr>
            </a:lvl9pPr>
          </a:lstStyle>
          <a:p>
            <a:pPr marL="0" marR="0" lvl="0" indent="0" algn="l" rtl="0">
              <a:spcBef>
                <a:spcPts val="0"/>
              </a:spcBef>
              <a:spcAft>
                <a:spcPts val="0"/>
              </a:spcAft>
              <a:buNone/>
            </a:pPr>
            <a:r>
              <a:rPr lang="en-US" sz="2400" b="1">
                <a:solidFill>
                  <a:schemeClr val="tx1"/>
                </a:solidFill>
                <a:sym typeface="+mn-ea"/>
              </a:rPr>
              <a:t>Implementing Multiple Interfaces</a:t>
            </a:r>
            <a:endParaRPr lang="en-US" sz="2400" b="1">
              <a:solidFill>
                <a:schemeClr val="tx1"/>
              </a:solidFill>
            </a:endParaRPr>
          </a:p>
          <a:p>
            <a:pPr marL="0" marR="0" lvl="0" indent="0" algn="l" rtl="0">
              <a:spcBef>
                <a:spcPts val="0"/>
              </a:spcBef>
              <a:spcAft>
                <a:spcPts val="0"/>
              </a:spcAft>
              <a:buNone/>
            </a:pPr>
            <a:r>
              <a:rPr lang="en-US">
                <a:solidFill>
                  <a:schemeClr val="dk1"/>
                </a:solidFill>
                <a:sym typeface="Garamond" panose="02020404030301010803"/>
              </a:rPr>
              <a:t>interface A {</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  // members of A</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interface B {</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  // members of B</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class C implements A, B {</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  // abstract members of A</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  // abstract members of B</a:t>
            </a:r>
            <a:endParaRPr lang="en-US">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a:solidFill>
                  <a:schemeClr val="dk1"/>
                </a:solidFill>
                <a:sym typeface="Garamond" panose="02020404030301010803"/>
              </a:rPr>
              <a:t>}</a:t>
            </a:r>
            <a:endParaRPr lang="en-US">
              <a:solidFill>
                <a:schemeClr val="tx1"/>
              </a:solidFill>
            </a:endParaRPr>
          </a:p>
        </p:txBody>
      </p:sp>
      <p:sp>
        <p:nvSpPr>
          <p:cNvPr id="2745" name="Google Shape;2745;p288"/>
          <p:cNvSpPr/>
          <p:nvPr/>
        </p:nvSpPr>
        <p:spPr>
          <a:xfrm rot="420000">
            <a:off x="8144510" y="902335"/>
            <a:ext cx="3504565" cy="1906905"/>
          </a:xfrm>
          <a:prstGeom prst="wedgeEllipseCallout">
            <a:avLst>
              <a:gd name="adj1" fmla="val -20833"/>
              <a:gd name="adj2" fmla="val 62500"/>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 if any class implements Polygon, it should provide implementations for all the abstract methods of both Line and Polygon.</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5"/>
                                        </p:tgtEl>
                                        <p:attrNameLst>
                                          <p:attrName>style.visibility</p:attrName>
                                        </p:attrNameLst>
                                      </p:cBhvr>
                                      <p:to>
                                        <p:strVal val="visible"/>
                                      </p:to>
                                    </p:set>
                                    <p:animEffect transition="in" filter="fade">
                                      <p:cBhvr>
                                        <p:cTn id="7" dur="500"/>
                                        <p:tgtEl>
                                          <p:spTgt spid="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graphicFrame>
        <p:nvGraphicFramePr>
          <p:cNvPr id="2750" name="Google Shape;2750;p289"/>
          <p:cNvGraphicFramePr/>
          <p:nvPr>
            <p:ph sz="half" idx="4294967295"/>
          </p:nvPr>
        </p:nvGraphicFramePr>
        <p:xfrm>
          <a:off x="734060" y="189230"/>
          <a:ext cx="9732010" cy="530225"/>
        </p:xfrm>
        <a:graphic>
          <a:graphicData uri="http://schemas.openxmlformats.org/presentationml/2006/ole">
            <mc:AlternateContent xmlns:mc="http://schemas.openxmlformats.org/markup-compatibility/2006">
              <mc:Choice xmlns:v="urn:schemas-microsoft-com:vml" Requires="v">
                <p:oleObj spid="_x0000_s2049" name="" r:id="rId1" imgW="23812500" imgH="1438275" progId="Paint.Picture">
                  <p:embed/>
                </p:oleObj>
              </mc:Choice>
              <mc:Fallback>
                <p:oleObj name="" r:id="rId1" imgW="23812500" imgH="1438275" progId="Paint.Picture">
                  <p:embed/>
                  <p:pic>
                    <p:nvPicPr>
                      <p:cNvPr id="0" name="Google Shape;2750;p289"/>
                      <p:cNvPicPr preferRelativeResize="0"/>
                      <p:nvPr/>
                    </p:nvPicPr>
                    <p:blipFill rotWithShape="1">
                      <a:blip r:embed="rId2"/>
                      <a:srcRect/>
                      <a:stretch>
                        <a:fillRect/>
                      </a:stretch>
                    </p:blipFill>
                    <p:spPr>
                      <a:xfrm>
                        <a:off x="734060" y="189230"/>
                        <a:ext cx="9732010" cy="530225"/>
                      </a:xfrm>
                      <a:prstGeom prst="rect">
                        <a:avLst/>
                      </a:prstGeom>
                      <a:noFill/>
                      <a:ln>
                        <a:noFill/>
                      </a:ln>
                    </p:spPr>
                  </p:pic>
                </p:oleObj>
              </mc:Fallback>
            </mc:AlternateContent>
          </a:graphicData>
        </a:graphic>
      </p:graphicFrame>
      <p:graphicFrame>
        <p:nvGraphicFramePr>
          <p:cNvPr id="2751" name="Google Shape;2751;p289"/>
          <p:cNvGraphicFramePr/>
          <p:nvPr>
            <p:ph sz="quarter" idx="4294967295"/>
          </p:nvPr>
        </p:nvGraphicFramePr>
        <p:xfrm>
          <a:off x="783590" y="707390"/>
          <a:ext cx="9746615" cy="633095"/>
        </p:xfrm>
        <a:graphic>
          <a:graphicData uri="http://schemas.openxmlformats.org/presentationml/2006/ole">
            <mc:AlternateContent xmlns:mc="http://schemas.openxmlformats.org/markup-compatibility/2006">
              <mc:Choice xmlns:v="urn:schemas-microsoft-com:vml" Requires="v">
                <p:oleObj spid="_x0000_s2050" name="" r:id="rId3" imgW="23812500" imgH="1619250" progId="Paint.Picture">
                  <p:embed/>
                </p:oleObj>
              </mc:Choice>
              <mc:Fallback>
                <p:oleObj name="" r:id="rId3" imgW="23812500" imgH="1619250" progId="Paint.Picture">
                  <p:embed/>
                  <p:pic>
                    <p:nvPicPr>
                      <p:cNvPr id="0" name="Google Shape;2751;p289"/>
                      <p:cNvPicPr preferRelativeResize="0"/>
                      <p:nvPr/>
                    </p:nvPicPr>
                    <p:blipFill rotWithShape="1">
                      <a:blip r:embed="rId4"/>
                      <a:srcRect/>
                      <a:stretch>
                        <a:fillRect/>
                      </a:stretch>
                    </p:blipFill>
                    <p:spPr>
                      <a:xfrm>
                        <a:off x="783590" y="707390"/>
                        <a:ext cx="9746615" cy="633095"/>
                      </a:xfrm>
                      <a:prstGeom prst="rect">
                        <a:avLst/>
                      </a:prstGeom>
                      <a:noFill/>
                      <a:ln>
                        <a:noFill/>
                      </a:ln>
                    </p:spPr>
                  </p:pic>
                </p:oleObj>
              </mc:Fallback>
            </mc:AlternateContent>
          </a:graphicData>
        </a:graphic>
      </p:graphicFrame>
      <p:graphicFrame>
        <p:nvGraphicFramePr>
          <p:cNvPr id="2752" name="Google Shape;2752;p289"/>
          <p:cNvGraphicFramePr/>
          <p:nvPr/>
        </p:nvGraphicFramePr>
        <p:xfrm>
          <a:off x="800100" y="1322070"/>
          <a:ext cx="9737725" cy="673735"/>
        </p:xfrm>
        <a:graphic>
          <a:graphicData uri="http://schemas.openxmlformats.org/presentationml/2006/ole">
            <mc:AlternateContent xmlns:mc="http://schemas.openxmlformats.org/markup-compatibility/2006">
              <mc:Choice xmlns:v="urn:schemas-microsoft-com:vml" Requires="v">
                <p:oleObj spid="_x0000_s2051" name="" r:id="rId5" imgW="23812500" imgH="1781175" progId="Paint.Picture">
                  <p:embed/>
                </p:oleObj>
              </mc:Choice>
              <mc:Fallback>
                <p:oleObj name="" r:id="rId5" imgW="23812500" imgH="1781175" progId="Paint.Picture">
                  <p:embed/>
                  <p:pic>
                    <p:nvPicPr>
                      <p:cNvPr id="0" name="Google Shape;2752;p289"/>
                      <p:cNvPicPr preferRelativeResize="0"/>
                      <p:nvPr/>
                    </p:nvPicPr>
                    <p:blipFill rotWithShape="1">
                      <a:blip r:embed="rId6"/>
                      <a:srcRect/>
                      <a:stretch>
                        <a:fillRect/>
                      </a:stretch>
                    </p:blipFill>
                    <p:spPr>
                      <a:xfrm>
                        <a:off x="800100" y="1322070"/>
                        <a:ext cx="9737725" cy="673735"/>
                      </a:xfrm>
                      <a:prstGeom prst="rect">
                        <a:avLst/>
                      </a:prstGeom>
                      <a:noFill/>
                      <a:ln>
                        <a:noFill/>
                      </a:ln>
                    </p:spPr>
                  </p:pic>
                </p:oleObj>
              </mc:Fallback>
            </mc:AlternateContent>
          </a:graphicData>
        </a:graphic>
      </p:graphicFrame>
      <p:graphicFrame>
        <p:nvGraphicFramePr>
          <p:cNvPr id="2753" name="Google Shape;2753;p289"/>
          <p:cNvGraphicFramePr/>
          <p:nvPr/>
        </p:nvGraphicFramePr>
        <p:xfrm>
          <a:off x="776605" y="1989455"/>
          <a:ext cx="9761220" cy="622935"/>
        </p:xfrm>
        <a:graphic>
          <a:graphicData uri="http://schemas.openxmlformats.org/presentationml/2006/ole">
            <mc:AlternateContent xmlns:mc="http://schemas.openxmlformats.org/markup-compatibility/2006">
              <mc:Choice xmlns:v="urn:schemas-microsoft-com:vml" Requires="v">
                <p:oleObj spid="_x0000_s2052" name="" r:id="rId7" imgW="23812500" imgH="1647825" progId="Paint.Picture">
                  <p:embed/>
                </p:oleObj>
              </mc:Choice>
              <mc:Fallback>
                <p:oleObj name="" r:id="rId7" imgW="23812500" imgH="1647825" progId="Paint.Picture">
                  <p:embed/>
                  <p:pic>
                    <p:nvPicPr>
                      <p:cNvPr id="0" name="Google Shape;2753;p289"/>
                      <p:cNvPicPr preferRelativeResize="0"/>
                      <p:nvPr/>
                    </p:nvPicPr>
                    <p:blipFill rotWithShape="1">
                      <a:blip r:embed="rId8"/>
                      <a:srcRect/>
                      <a:stretch>
                        <a:fillRect/>
                      </a:stretch>
                    </p:blipFill>
                    <p:spPr>
                      <a:xfrm>
                        <a:off x="776605" y="1989455"/>
                        <a:ext cx="9761220" cy="622935"/>
                      </a:xfrm>
                      <a:prstGeom prst="rect">
                        <a:avLst/>
                      </a:prstGeom>
                      <a:noFill/>
                      <a:ln>
                        <a:noFill/>
                      </a:ln>
                    </p:spPr>
                  </p:pic>
                </p:oleObj>
              </mc:Fallback>
            </mc:AlternateContent>
          </a:graphicData>
        </a:graphic>
      </p:graphicFrame>
      <p:graphicFrame>
        <p:nvGraphicFramePr>
          <p:cNvPr id="2754" name="Google Shape;2754;p289"/>
          <p:cNvGraphicFramePr/>
          <p:nvPr/>
        </p:nvGraphicFramePr>
        <p:xfrm>
          <a:off x="780415" y="2565400"/>
          <a:ext cx="9738995" cy="661035"/>
        </p:xfrm>
        <a:graphic>
          <a:graphicData uri="http://schemas.openxmlformats.org/presentationml/2006/ole">
            <mc:AlternateContent xmlns:mc="http://schemas.openxmlformats.org/markup-compatibility/2006">
              <mc:Choice xmlns:v="urn:schemas-microsoft-com:vml" Requires="v">
                <p:oleObj spid="_x0000_s2053" name="" r:id="rId9" imgW="23812500" imgH="1752600" progId="Paint.Picture">
                  <p:embed/>
                </p:oleObj>
              </mc:Choice>
              <mc:Fallback>
                <p:oleObj name="" r:id="rId9" imgW="23812500" imgH="1752600" progId="Paint.Picture">
                  <p:embed/>
                  <p:pic>
                    <p:nvPicPr>
                      <p:cNvPr id="0" name="Google Shape;2754;p289"/>
                      <p:cNvPicPr preferRelativeResize="0"/>
                      <p:nvPr/>
                    </p:nvPicPr>
                    <p:blipFill rotWithShape="1">
                      <a:blip r:embed="rId10"/>
                      <a:srcRect/>
                      <a:stretch>
                        <a:fillRect/>
                      </a:stretch>
                    </p:blipFill>
                    <p:spPr>
                      <a:xfrm>
                        <a:off x="780415" y="2565400"/>
                        <a:ext cx="9738995" cy="661035"/>
                      </a:xfrm>
                      <a:prstGeom prst="rect">
                        <a:avLst/>
                      </a:prstGeom>
                      <a:noFill/>
                      <a:ln>
                        <a:noFill/>
                      </a:ln>
                    </p:spPr>
                  </p:pic>
                </p:oleObj>
              </mc:Fallback>
            </mc:AlternateContent>
          </a:graphicData>
        </a:graphic>
      </p:graphicFrame>
      <p:graphicFrame>
        <p:nvGraphicFramePr>
          <p:cNvPr id="2755" name="Google Shape;2755;p289"/>
          <p:cNvGraphicFramePr/>
          <p:nvPr/>
        </p:nvGraphicFramePr>
        <p:xfrm>
          <a:off x="769620" y="3232150"/>
          <a:ext cx="9738360" cy="529590"/>
        </p:xfrm>
        <a:graphic>
          <a:graphicData uri="http://schemas.openxmlformats.org/presentationml/2006/ole">
            <mc:AlternateContent xmlns:mc="http://schemas.openxmlformats.org/markup-compatibility/2006">
              <mc:Choice xmlns:v="urn:schemas-microsoft-com:vml" Requires="v">
                <p:oleObj spid="_x0000_s2054" name="" r:id="rId11" imgW="23812500" imgH="1400175" progId="Paint.Picture">
                  <p:embed/>
                </p:oleObj>
              </mc:Choice>
              <mc:Fallback>
                <p:oleObj name="" r:id="rId11" imgW="23812500" imgH="1400175" progId="Paint.Picture">
                  <p:embed/>
                  <p:pic>
                    <p:nvPicPr>
                      <p:cNvPr id="0" name="Google Shape;2755;p289"/>
                      <p:cNvPicPr preferRelativeResize="0"/>
                      <p:nvPr/>
                    </p:nvPicPr>
                    <p:blipFill rotWithShape="1">
                      <a:blip r:embed="rId12"/>
                      <a:srcRect/>
                      <a:stretch>
                        <a:fillRect/>
                      </a:stretch>
                    </p:blipFill>
                    <p:spPr>
                      <a:xfrm>
                        <a:off x="769620" y="3232150"/>
                        <a:ext cx="9738360" cy="529590"/>
                      </a:xfrm>
                      <a:prstGeom prst="rect">
                        <a:avLst/>
                      </a:prstGeom>
                      <a:noFill/>
                      <a:ln>
                        <a:noFill/>
                      </a:ln>
                    </p:spPr>
                  </p:pic>
                </p:oleObj>
              </mc:Fallback>
            </mc:AlternateContent>
          </a:graphicData>
        </a:graphic>
      </p:graphicFrame>
      <p:graphicFrame>
        <p:nvGraphicFramePr>
          <p:cNvPr id="2756" name="Google Shape;2756;p289"/>
          <p:cNvGraphicFramePr/>
          <p:nvPr/>
        </p:nvGraphicFramePr>
        <p:xfrm>
          <a:off x="769620" y="3767455"/>
          <a:ext cx="9760585" cy="654685"/>
        </p:xfrm>
        <a:graphic>
          <a:graphicData uri="http://schemas.openxmlformats.org/presentationml/2006/ole">
            <mc:AlternateContent xmlns:mc="http://schemas.openxmlformats.org/markup-compatibility/2006">
              <mc:Choice xmlns:v="urn:schemas-microsoft-com:vml" Requires="v">
                <p:oleObj spid="_x0000_s2055" name="" r:id="rId13" imgW="23812500" imgH="1743075" progId="Paint.Picture">
                  <p:embed/>
                </p:oleObj>
              </mc:Choice>
              <mc:Fallback>
                <p:oleObj name="" r:id="rId13" imgW="23812500" imgH="1743075" progId="Paint.Picture">
                  <p:embed/>
                  <p:pic>
                    <p:nvPicPr>
                      <p:cNvPr id="0" name="Google Shape;2756;p289"/>
                      <p:cNvPicPr preferRelativeResize="0"/>
                      <p:nvPr/>
                    </p:nvPicPr>
                    <p:blipFill rotWithShape="1">
                      <a:blip r:embed="rId14"/>
                      <a:srcRect/>
                      <a:stretch>
                        <a:fillRect/>
                      </a:stretch>
                    </p:blipFill>
                    <p:spPr>
                      <a:xfrm>
                        <a:off x="769620" y="3767455"/>
                        <a:ext cx="9760585" cy="654685"/>
                      </a:xfrm>
                      <a:prstGeom prst="rect">
                        <a:avLst/>
                      </a:prstGeom>
                      <a:noFill/>
                      <a:ln>
                        <a:noFill/>
                      </a:ln>
                    </p:spPr>
                  </p:pic>
                </p:oleObj>
              </mc:Fallback>
            </mc:AlternateContent>
          </a:graphicData>
        </a:graphic>
      </p:graphicFrame>
      <p:graphicFrame>
        <p:nvGraphicFramePr>
          <p:cNvPr id="2757" name="Google Shape;2757;p289"/>
          <p:cNvGraphicFramePr/>
          <p:nvPr/>
        </p:nvGraphicFramePr>
        <p:xfrm>
          <a:off x="759460" y="4438015"/>
          <a:ext cx="9759950" cy="680085"/>
        </p:xfrm>
        <a:graphic>
          <a:graphicData uri="http://schemas.openxmlformats.org/presentationml/2006/ole">
            <mc:AlternateContent xmlns:mc="http://schemas.openxmlformats.org/markup-compatibility/2006">
              <mc:Choice xmlns:v="urn:schemas-microsoft-com:vml" Requires="v">
                <p:oleObj spid="_x0000_s2056" name="" r:id="rId15" imgW="23812500" imgH="1800225" progId="Paint.Picture">
                  <p:embed/>
                </p:oleObj>
              </mc:Choice>
              <mc:Fallback>
                <p:oleObj name="" r:id="rId15" imgW="23812500" imgH="1800225" progId="Paint.Picture">
                  <p:embed/>
                  <p:pic>
                    <p:nvPicPr>
                      <p:cNvPr id="0" name="Google Shape;2757;p289"/>
                      <p:cNvPicPr preferRelativeResize="0"/>
                      <p:nvPr/>
                    </p:nvPicPr>
                    <p:blipFill rotWithShape="1">
                      <a:blip r:embed="rId16"/>
                      <a:srcRect/>
                      <a:stretch>
                        <a:fillRect/>
                      </a:stretch>
                    </p:blipFill>
                    <p:spPr>
                      <a:xfrm>
                        <a:off x="759460" y="4438015"/>
                        <a:ext cx="9759950" cy="680085"/>
                      </a:xfrm>
                      <a:prstGeom prst="rect">
                        <a:avLst/>
                      </a:prstGeom>
                      <a:noFill/>
                      <a:ln>
                        <a:noFill/>
                      </a:ln>
                    </p:spPr>
                  </p:pic>
                </p:oleObj>
              </mc:Fallback>
            </mc:AlternateContent>
          </a:graphicData>
        </a:graphic>
      </p:graphicFrame>
      <p:graphicFrame>
        <p:nvGraphicFramePr>
          <p:cNvPr id="2758" name="Google Shape;2758;p289"/>
          <p:cNvGraphicFramePr/>
          <p:nvPr/>
        </p:nvGraphicFramePr>
        <p:xfrm>
          <a:off x="759460" y="5133975"/>
          <a:ext cx="9737090" cy="705485"/>
        </p:xfrm>
        <a:graphic>
          <a:graphicData uri="http://schemas.openxmlformats.org/presentationml/2006/ole">
            <mc:AlternateContent xmlns:mc="http://schemas.openxmlformats.org/markup-compatibility/2006">
              <mc:Choice xmlns:v="urn:schemas-microsoft-com:vml" Requires="v">
                <p:oleObj spid="_x0000_s2057" name="" r:id="rId17" imgW="23812500" imgH="1876425" progId="Paint.Picture">
                  <p:embed/>
                </p:oleObj>
              </mc:Choice>
              <mc:Fallback>
                <p:oleObj name="" r:id="rId17" imgW="23812500" imgH="1876425" progId="Paint.Picture">
                  <p:embed/>
                  <p:pic>
                    <p:nvPicPr>
                      <p:cNvPr id="0" name="Google Shape;2758;p289"/>
                      <p:cNvPicPr preferRelativeResize="0"/>
                      <p:nvPr/>
                    </p:nvPicPr>
                    <p:blipFill rotWithShape="1">
                      <a:blip r:embed="rId18"/>
                      <a:srcRect/>
                      <a:stretch>
                        <a:fillRect/>
                      </a:stretch>
                    </p:blipFill>
                    <p:spPr>
                      <a:xfrm>
                        <a:off x="759460" y="5133975"/>
                        <a:ext cx="9737090" cy="705485"/>
                      </a:xfrm>
                      <a:prstGeom prst="rect">
                        <a:avLst/>
                      </a:prstGeom>
                      <a:noFill/>
                      <a:ln>
                        <a:noFill/>
                      </a:ln>
                    </p:spPr>
                  </p:pic>
                </p:oleObj>
              </mc:Fallback>
            </mc:AlternateContent>
          </a:graphicData>
        </a:graphic>
      </p:graphicFrame>
      <p:graphicFrame>
        <p:nvGraphicFramePr>
          <p:cNvPr id="2759" name="Google Shape;2759;p289"/>
          <p:cNvGraphicFramePr/>
          <p:nvPr/>
        </p:nvGraphicFramePr>
        <p:xfrm>
          <a:off x="776605" y="5805805"/>
          <a:ext cx="9753600" cy="895350"/>
        </p:xfrm>
        <a:graphic>
          <a:graphicData uri="http://schemas.openxmlformats.org/presentationml/2006/ole">
            <mc:AlternateContent xmlns:mc="http://schemas.openxmlformats.org/markup-compatibility/2006">
              <mc:Choice xmlns:v="urn:schemas-microsoft-com:vml" Requires="v">
                <p:oleObj spid="_x0000_s2058" name="" r:id="rId19" imgW="23812500" imgH="3171825" progId="Paint.Picture">
                  <p:embed/>
                </p:oleObj>
              </mc:Choice>
              <mc:Fallback>
                <p:oleObj name="" r:id="rId19" imgW="23812500" imgH="3171825" progId="Paint.Picture">
                  <p:embed/>
                  <p:pic>
                    <p:nvPicPr>
                      <p:cNvPr id="0" name="Google Shape;2759;p289"/>
                      <p:cNvPicPr preferRelativeResize="0"/>
                      <p:nvPr/>
                    </p:nvPicPr>
                    <p:blipFill rotWithShape="1">
                      <a:blip r:embed="rId20"/>
                      <a:srcRect/>
                      <a:stretch>
                        <a:fillRect/>
                      </a:stretch>
                    </p:blipFill>
                    <p:spPr>
                      <a:xfrm>
                        <a:off x="776605" y="5805805"/>
                        <a:ext cx="9753600" cy="895350"/>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787525" y="621030"/>
            <a:ext cx="8131810" cy="567055"/>
          </a:xfrm>
        </p:spPr>
        <p:txBody>
          <a:bodyPr/>
          <a:p>
            <a:pPr algn="ctr"/>
            <a:r>
              <a:rPr lang="en-US"/>
              <a:t>Realtime Example of Interface</a:t>
            </a:r>
            <a:endParaRPr lang="en-US"/>
          </a:p>
        </p:txBody>
      </p:sp>
      <p:pic>
        <p:nvPicPr>
          <p:cNvPr id="6" name="Picture Placeholder 5" descr="diamond-problem-sedan-example-in-interface-in-java"/>
          <p:cNvPicPr>
            <a:picLocks noChangeAspect="1"/>
          </p:cNvPicPr>
          <p:nvPr>
            <p:ph type="pic" idx="1"/>
          </p:nvPr>
        </p:nvPicPr>
        <p:blipFill>
          <a:blip r:embed="rId1"/>
          <a:stretch>
            <a:fillRect/>
          </a:stretch>
        </p:blipFill>
        <p:spPr>
          <a:xfrm>
            <a:off x="1102995" y="1290320"/>
            <a:ext cx="9694545" cy="5135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0590" y="477520"/>
            <a:ext cx="9504045" cy="567055"/>
          </a:xfrm>
        </p:spPr>
        <p:txBody>
          <a:bodyPr/>
          <a:p>
            <a:pPr algn="ctr"/>
            <a:r>
              <a:rPr lang="en-US" sz="4000"/>
              <a:t>Examples on Interfaces</a:t>
            </a:r>
            <a:endParaRPr lang="en-US" sz="4000"/>
          </a:p>
        </p:txBody>
      </p:sp>
      <p:pic>
        <p:nvPicPr>
          <p:cNvPr id="5" name="Picture Placeholder 4" descr="in-1"/>
          <p:cNvPicPr>
            <a:picLocks noChangeAspect="1"/>
          </p:cNvPicPr>
          <p:nvPr>
            <p:ph type="pic" idx="1"/>
          </p:nvPr>
        </p:nvPicPr>
        <p:blipFill>
          <a:blip r:embed="rId1"/>
          <a:stretch>
            <a:fillRect/>
          </a:stretch>
        </p:blipFill>
        <p:spPr>
          <a:xfrm>
            <a:off x="1057275" y="1269365"/>
            <a:ext cx="9551035" cy="4915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abstract-class-vs-interface-in-java-1"/>
          <p:cNvPicPr>
            <a:picLocks noChangeAspect="1"/>
          </p:cNvPicPr>
          <p:nvPr>
            <p:ph type="pic" idx="1"/>
          </p:nvPr>
        </p:nvPicPr>
        <p:blipFill>
          <a:blip r:embed="rId1"/>
          <a:stretch>
            <a:fillRect/>
          </a:stretch>
        </p:blipFill>
        <p:spPr>
          <a:xfrm>
            <a:off x="1059180" y="754380"/>
            <a:ext cx="9878060" cy="5361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ABSTRACTION</a:t>
            </a:r>
            <a:endParaRPr lang="en-US" sz="3600">
              <a:sym typeface="+mn-ea"/>
            </a:endParaRPr>
          </a:p>
        </p:txBody>
      </p:sp>
      <p:sp>
        <p:nvSpPr>
          <p:cNvPr id="4" name="Text Placeholder 3"/>
          <p:cNvSpPr>
            <a:spLocks noGrp="1"/>
          </p:cNvSpPr>
          <p:nvPr>
            <p:ph type="body" sz="quarter" idx="14"/>
          </p:nvPr>
        </p:nvSpPr>
        <p:spPr>
          <a:xfrm>
            <a:off x="408940" y="887095"/>
            <a:ext cx="11160125" cy="5422900"/>
          </a:xfrm>
        </p:spPr>
        <p:txBody>
          <a:bodyPr>
            <a:noAutofit/>
          </a:bodyPr>
          <a:p>
            <a:pPr marL="0" lvl="0" indent="0" algn="l" rtl="0">
              <a:lnSpc>
                <a:spcPct val="100000"/>
              </a:lnSpc>
              <a:spcBef>
                <a:spcPts val="0"/>
              </a:spcBef>
              <a:spcAft>
                <a:spcPts val="0"/>
              </a:spcAft>
              <a:buSzPts val="2000"/>
              <a:buFont typeface="Garamond" panose="02020404030301010803"/>
              <a:buNone/>
            </a:pPr>
            <a:r>
              <a:rPr lang="en-US" sz="2800" b="1">
                <a:sym typeface="+mn-ea"/>
              </a:rPr>
              <a:t>Abstraction</a:t>
            </a:r>
            <a:r>
              <a:rPr lang="en-US" sz="2800">
                <a:sym typeface="+mn-ea"/>
              </a:rPr>
              <a:t> is a process of hiding the implementation details and showing only functionality to the user.</a:t>
            </a:r>
            <a:endParaRPr lang="en-US" sz="2800">
              <a:sym typeface="+mn-ea"/>
            </a:endParaRPr>
          </a:p>
          <a:p>
            <a:pPr marL="0" lvl="0" indent="0" algn="l" rtl="0">
              <a:lnSpc>
                <a:spcPct val="100000"/>
              </a:lnSpc>
              <a:spcBef>
                <a:spcPts val="0"/>
              </a:spcBef>
              <a:spcAft>
                <a:spcPts val="0"/>
              </a:spcAft>
              <a:buSzPts val="2000"/>
              <a:buFont typeface="Garamond" panose="02020404030301010803"/>
              <a:buNone/>
            </a:pPr>
            <a:r>
              <a:rPr lang="en-US" sz="2800"/>
              <a:t>Data abstraction is the process of hiding certain details and showing only essential information to the user.</a:t>
            </a:r>
            <a:endParaRPr lang="en-US" sz="2800"/>
          </a:p>
          <a:p>
            <a:pPr marL="0" lvl="0" indent="0" algn="l" rtl="0">
              <a:lnSpc>
                <a:spcPct val="100000"/>
              </a:lnSpc>
              <a:spcBef>
                <a:spcPts val="0"/>
              </a:spcBef>
              <a:spcAft>
                <a:spcPts val="0"/>
              </a:spcAft>
              <a:buSzPts val="2000"/>
              <a:buFont typeface="Garamond" panose="02020404030301010803"/>
              <a:buNone/>
            </a:pPr>
            <a:r>
              <a:rPr lang="en-US" sz="2800"/>
              <a:t>The abstract keyword is a non-access modifier, used for classes and methods:</a:t>
            </a:r>
            <a:endParaRPr lang="en-US" sz="2800"/>
          </a:p>
          <a:p>
            <a:pPr marL="0" lvl="0" indent="0" algn="l" rtl="0">
              <a:lnSpc>
                <a:spcPct val="100000"/>
              </a:lnSpc>
              <a:spcBef>
                <a:spcPts val="0"/>
              </a:spcBef>
              <a:spcAft>
                <a:spcPts val="0"/>
              </a:spcAft>
              <a:buSzPts val="2000"/>
              <a:buFont typeface="Garamond" panose="02020404030301010803"/>
              <a:buNone/>
            </a:pPr>
            <a:r>
              <a:rPr lang="en-US" sz="2800"/>
              <a:t>Abstract class: is a restricted class that cannot be used to create objects (to access it, it must be inherited from another class).</a:t>
            </a:r>
            <a:endParaRPr lang="en-US" sz="2800"/>
          </a:p>
          <a:p>
            <a:pPr marL="0" lvl="0" indent="0" algn="l" rtl="0">
              <a:lnSpc>
                <a:spcPct val="100000"/>
              </a:lnSpc>
              <a:spcBef>
                <a:spcPts val="0"/>
              </a:spcBef>
              <a:spcAft>
                <a:spcPts val="0"/>
              </a:spcAft>
              <a:buSzPts val="2000"/>
              <a:buFont typeface="Garamond" panose="02020404030301010803"/>
              <a:buNone/>
            </a:pPr>
            <a:r>
              <a:rPr lang="en-US" sz="2800"/>
              <a:t>Abstract method: can only be used in an abstract class, and it does not have a body. The body is provided by the subclass (inherited from).</a:t>
            </a:r>
            <a:endParaRPr lang="en-US" sz="2800"/>
          </a:p>
          <a:p>
            <a:pPr marL="0" lvl="0" indent="0" algn="l" rtl="0">
              <a:lnSpc>
                <a:spcPct val="100000"/>
              </a:lnSpc>
              <a:spcBef>
                <a:spcPts val="600"/>
              </a:spcBef>
              <a:spcAft>
                <a:spcPts val="0"/>
              </a:spcAft>
              <a:buSzPts val="2000"/>
              <a:buFont typeface="Garamond" panose="02020404030301010803"/>
              <a:buNone/>
            </a:pPr>
            <a:r>
              <a:rPr lang="en-US" sz="2800">
                <a:sym typeface="+mn-ea"/>
              </a:rPr>
              <a:t>There are two ways to achieve abstraction in java</a:t>
            </a:r>
            <a:endParaRPr lang="en-US" sz="2800"/>
          </a:p>
          <a:p>
            <a:pPr marL="342900" lvl="0" indent="-342900" algn="l" rtl="0">
              <a:lnSpc>
                <a:spcPct val="100000"/>
              </a:lnSpc>
              <a:spcBef>
                <a:spcPts val="600"/>
              </a:spcBef>
              <a:spcAft>
                <a:spcPts val="0"/>
              </a:spcAft>
              <a:buSzPts val="2000"/>
              <a:buFont typeface="Arial" panose="020B0604020202020204"/>
              <a:buChar char="•"/>
            </a:pPr>
            <a:r>
              <a:rPr lang="en-US" sz="2800">
                <a:sym typeface="+mn-ea"/>
              </a:rPr>
              <a:t>Abstract class</a:t>
            </a:r>
            <a:endParaRPr lang="en-US" sz="2800"/>
          </a:p>
          <a:p>
            <a:pPr marL="342900" lvl="0" indent="-342900" algn="l" rtl="0">
              <a:lnSpc>
                <a:spcPct val="100000"/>
              </a:lnSpc>
              <a:spcBef>
                <a:spcPts val="600"/>
              </a:spcBef>
              <a:spcAft>
                <a:spcPts val="0"/>
              </a:spcAft>
              <a:buSzPts val="2000"/>
              <a:buFont typeface="Arial" panose="020B0604020202020204"/>
              <a:buChar char="•"/>
            </a:pPr>
            <a:r>
              <a:rPr lang="en-US" sz="2800">
                <a:sym typeface="+mn-ea"/>
              </a:rPr>
              <a:t>Interface </a:t>
            </a:r>
            <a:endParaRPr lang="en-US" sz="28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1352550" y="189230"/>
            <a:ext cx="8403590" cy="567055"/>
          </a:xfrm>
        </p:spPr>
        <p:txBody>
          <a:bodyPr/>
          <a:p>
            <a:pPr algn="ctr"/>
            <a:r>
              <a:rPr lang="en-US">
                <a:sym typeface="+mn-ea"/>
              </a:rPr>
              <a:t>ABSTRACT CLASS</a:t>
            </a:r>
            <a:endParaRPr lang="en-US"/>
          </a:p>
        </p:txBody>
      </p:sp>
      <p:sp>
        <p:nvSpPr>
          <p:cNvPr id="6" name="Picture Placeholder 3"/>
          <p:cNvSpPr>
            <a:spLocks noGrp="1"/>
          </p:cNvSpPr>
          <p:nvPr/>
        </p:nvSpPr>
        <p:spPr>
          <a:xfrm>
            <a:off x="2209365" y="664986"/>
            <a:ext cx="7317105" cy="4115753"/>
          </a:xfrm>
          <a:prstGeom prst="rect">
            <a:avLst/>
          </a:prstGeom>
        </p:spPr>
      </p:sp>
      <p:sp>
        <p:nvSpPr>
          <p:cNvPr id="10" name="Text Placeholder 9"/>
          <p:cNvSpPr>
            <a:spLocks noGrp="1"/>
          </p:cNvSpPr>
          <p:nvPr>
            <p:ph type="body" sz="half" idx="2"/>
          </p:nvPr>
        </p:nvSpPr>
        <p:spPr>
          <a:xfrm>
            <a:off x="1323975" y="909320"/>
            <a:ext cx="9458325" cy="805180"/>
          </a:xfrm>
        </p:spPr>
        <p:txBody>
          <a:bodyPr>
            <a:noAutofit/>
          </a:bodyPr>
          <a:p>
            <a:r>
              <a:rPr lang="en-US" sz="2800">
                <a:sym typeface="+mn-ea"/>
              </a:rPr>
              <a:t>A class which contains the abstract keyword in its declaration is known as abstract class.</a:t>
            </a:r>
            <a:endParaRPr lang="en-US" sz="2800"/>
          </a:p>
          <a:p>
            <a:endParaRPr lang="en-US" sz="2800"/>
          </a:p>
        </p:txBody>
      </p:sp>
      <p:pic>
        <p:nvPicPr>
          <p:cNvPr id="2670" name="Google Shape;2670;p278"/>
          <p:cNvPicPr preferRelativeResize="0">
            <a:picLocks noGrp="1" noChangeAspect="1"/>
          </p:cNvPicPr>
          <p:nvPr>
            <p:ph type="pic" idx="1"/>
          </p:nvPr>
        </p:nvPicPr>
        <p:blipFill rotWithShape="1">
          <a:blip r:embed="rId1"/>
          <a:srcRect/>
          <a:stretch>
            <a:fillRect/>
          </a:stretch>
        </p:blipFill>
        <p:spPr>
          <a:xfrm>
            <a:off x="1557020" y="1867535"/>
            <a:ext cx="8700135" cy="44684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0"/>
                                        </p:tgtEl>
                                        <p:attrNameLst>
                                          <p:attrName>style.visibility</p:attrName>
                                        </p:attrNameLst>
                                      </p:cBhvr>
                                      <p:to>
                                        <p:strVal val="visible"/>
                                      </p:to>
                                    </p:set>
                                    <p:animEffect transition="in" filter="fade">
                                      <p:cBhvr>
                                        <p:cTn id="7" dur="500"/>
                                        <p:tgtEl>
                                          <p:spTgt spid="2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ABSTRACT CLASS</a:t>
            </a:r>
            <a:endParaRPr lang="en-US"/>
          </a:p>
        </p:txBody>
      </p:sp>
      <p:sp>
        <p:nvSpPr>
          <p:cNvPr id="6" name="Text Placeholder 5"/>
          <p:cNvSpPr>
            <a:spLocks noGrp="1"/>
          </p:cNvSpPr>
          <p:nvPr>
            <p:ph type="body" sz="quarter" idx="14"/>
          </p:nvPr>
        </p:nvSpPr>
        <p:spPr>
          <a:xfrm>
            <a:off x="408940" y="728980"/>
            <a:ext cx="11160125" cy="5977255"/>
          </a:xfrm>
        </p:spPr>
        <p:txBody>
          <a:bodyPr/>
          <a:p>
            <a:pPr marL="0" lvl="0" indent="0" algn="l" rtl="0">
              <a:lnSpc>
                <a:spcPct val="100000"/>
              </a:lnSpc>
              <a:spcBef>
                <a:spcPts val="0"/>
              </a:spcBef>
              <a:spcAft>
                <a:spcPts val="0"/>
              </a:spcAft>
              <a:buSzPts val="2000"/>
              <a:buFont typeface="Garamond" panose="02020404030301010803"/>
              <a:buNone/>
            </a:pPr>
            <a:r>
              <a:rPr lang="en-US">
                <a:sym typeface="+mn-ea"/>
              </a:rPr>
              <a:t>An abstract class can have both abstract and regular methods</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The abstract keyword is a non-access modifier, used for classes and methods:</a:t>
            </a:r>
            <a:endParaRPr lang="en-US"/>
          </a:p>
          <a:p>
            <a:pPr marL="0" lvl="0" indent="0" algn="l" rtl="0">
              <a:lnSpc>
                <a:spcPct val="100000"/>
              </a:lnSpc>
              <a:spcBef>
                <a:spcPts val="600"/>
              </a:spcBef>
              <a:spcAft>
                <a:spcPts val="0"/>
              </a:spcAft>
              <a:buSzPts val="2000"/>
              <a:buFont typeface="Garamond" panose="02020404030301010803"/>
              <a:buNone/>
            </a:pPr>
            <a:r>
              <a:rPr lang="en-US" b="1" u="sng">
                <a:sym typeface="+mn-ea"/>
              </a:rPr>
              <a:t>Abstract class</a:t>
            </a:r>
            <a:r>
              <a:rPr lang="en-US" u="sng">
                <a:sym typeface="+mn-ea"/>
              </a:rPr>
              <a:t>:</a:t>
            </a:r>
            <a:r>
              <a:rPr lang="en-US">
                <a:sym typeface="+mn-ea"/>
              </a:rPr>
              <a:t> is a restricted class that cannot be used to create objects (to access it, it must be inherited from another class).</a:t>
            </a:r>
            <a:endParaRPr lang="en-US"/>
          </a:p>
          <a:p>
            <a:endParaRPr lang="en-US"/>
          </a:p>
        </p:txBody>
      </p:sp>
      <p:sp>
        <p:nvSpPr>
          <p:cNvPr id="2677" name="Google Shape;2677;p279"/>
          <p:cNvSpPr txBox="1"/>
          <p:nvPr/>
        </p:nvSpPr>
        <p:spPr>
          <a:xfrm>
            <a:off x="1201420" y="3501390"/>
            <a:ext cx="4227195" cy="70548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2000" b="1">
                <a:solidFill>
                  <a:schemeClr val="dk1"/>
                </a:solidFill>
                <a:latin typeface="Garamond" panose="02020404030301010803"/>
                <a:ea typeface="Garamond" panose="02020404030301010803"/>
                <a:cs typeface="Garamond" panose="02020404030301010803"/>
                <a:sym typeface="Garamond" panose="02020404030301010803"/>
              </a:rPr>
              <a:t>Syntax:</a:t>
            </a:r>
            <a:r>
              <a:rPr lang="en-US" sz="2000">
                <a:solidFill>
                  <a:schemeClr val="dk1"/>
                </a:solidFill>
                <a:latin typeface="Garamond" panose="02020404030301010803"/>
                <a:ea typeface="Garamond" panose="02020404030301010803"/>
                <a:cs typeface="Garamond" panose="02020404030301010803"/>
                <a:sym typeface="Garamond" panose="02020404030301010803"/>
              </a:rPr>
              <a:t> </a:t>
            </a:r>
            <a:endParaRPr lang="en-US" sz="20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2000">
                <a:solidFill>
                  <a:schemeClr val="dk1"/>
                </a:solidFill>
                <a:latin typeface="Garamond" panose="02020404030301010803"/>
                <a:ea typeface="Garamond" panose="02020404030301010803"/>
                <a:cs typeface="Garamond" panose="02020404030301010803"/>
                <a:sym typeface="Garamond" panose="02020404030301010803"/>
              </a:rPr>
              <a:t>         abstract class_name{    }</a:t>
            </a:r>
            <a:endParaRPr lang="en-US" sz="20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7" name="Text Box 6"/>
          <p:cNvSpPr txBox="1"/>
          <p:nvPr/>
        </p:nvSpPr>
        <p:spPr>
          <a:xfrm>
            <a:off x="481330" y="4438650"/>
            <a:ext cx="10441940" cy="953135"/>
          </a:xfrm>
          <a:prstGeom prst="rect">
            <a:avLst/>
          </a:prstGeom>
          <a:noFill/>
        </p:spPr>
        <p:txBody>
          <a:bodyPr wrap="square" rtlCol="0" anchor="t">
            <a:spAutoFit/>
          </a:bodyPr>
          <a:p>
            <a:pPr marL="0" lvl="0" indent="0" algn="l" rtl="0">
              <a:lnSpc>
                <a:spcPct val="100000"/>
              </a:lnSpc>
              <a:spcBef>
                <a:spcPts val="600"/>
              </a:spcBef>
              <a:spcAft>
                <a:spcPts val="0"/>
              </a:spcAft>
              <a:buSzPts val="2000"/>
              <a:buFont typeface="Garamond" panose="02020404030301010803"/>
              <a:buNone/>
            </a:pPr>
            <a:r>
              <a:rPr lang="en-US" sz="2800" b="1" u="sng">
                <a:sym typeface="+mn-ea"/>
              </a:rPr>
              <a:t>Abstract method</a:t>
            </a:r>
            <a:r>
              <a:rPr lang="en-US" sz="2800" b="1">
                <a:sym typeface="+mn-ea"/>
              </a:rPr>
              <a:t>:</a:t>
            </a:r>
            <a:r>
              <a:rPr lang="en-US" sz="2800">
                <a:sym typeface="+mn-ea"/>
              </a:rPr>
              <a:t> can only be used in an abstract class, and it does not have a body. The body is provided by the subclass (inherited from).</a:t>
            </a:r>
            <a:endParaRPr lang="en-US" sz="2800">
              <a:sym typeface="+mn-ea"/>
            </a:endParaRPr>
          </a:p>
        </p:txBody>
      </p:sp>
      <p:sp>
        <p:nvSpPr>
          <p:cNvPr id="2679" name="Google Shape;2679;p279"/>
          <p:cNvSpPr/>
          <p:nvPr/>
        </p:nvSpPr>
        <p:spPr>
          <a:xfrm>
            <a:off x="6889750" y="5622925"/>
            <a:ext cx="1823720" cy="826770"/>
          </a:xfrm>
          <a:prstGeom prst="wedgeEllipseCallout">
            <a:avLst>
              <a:gd name="adj1" fmla="val -20833"/>
              <a:gd name="adj2" fmla="val 62500"/>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no method body</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
        <p:nvSpPr>
          <p:cNvPr id="2678" name="Google Shape;2678;p279"/>
          <p:cNvSpPr txBox="1"/>
          <p:nvPr/>
        </p:nvSpPr>
        <p:spPr>
          <a:xfrm>
            <a:off x="984885" y="5517515"/>
            <a:ext cx="5948680" cy="828675"/>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Garamond" panose="02020404030301010803"/>
                <a:ea typeface="Garamond" panose="02020404030301010803"/>
                <a:cs typeface="Garamond" panose="02020404030301010803"/>
                <a:sym typeface="Garamond" panose="02020404030301010803"/>
              </a:rPr>
              <a:t>Syntax: </a:t>
            </a:r>
            <a:endParaRPr lang="en-US" sz="24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2400">
                <a:solidFill>
                  <a:schemeClr val="dk1"/>
                </a:solidFill>
                <a:latin typeface="Garamond" panose="02020404030301010803"/>
                <a:ea typeface="Garamond" panose="02020404030301010803"/>
                <a:cs typeface="Garamond" panose="02020404030301010803"/>
                <a:sym typeface="Garamond" panose="02020404030301010803"/>
              </a:rPr>
              <a:t>   abstract type method_name(paramenter_list);</a:t>
            </a:r>
            <a:endParaRPr lang="en-US" sz="24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2684" name="Google Shape;2684;p280"/>
          <p:cNvSpPr txBox="1"/>
          <p:nvPr/>
        </p:nvSpPr>
        <p:spPr>
          <a:xfrm>
            <a:off x="770890" y="189230"/>
            <a:ext cx="5079365" cy="424497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abstract class Figure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int dim1,dim2;</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Figure(int d1, int d2)</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dim1=d1;</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dim2=d2;</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void display()</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System.out.println(“Area is: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abstract void area(); //abstract method</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685" name="Google Shape;2685;p280"/>
          <p:cNvSpPr txBox="1"/>
          <p:nvPr/>
        </p:nvSpPr>
        <p:spPr>
          <a:xfrm>
            <a:off x="5909945" y="260985"/>
            <a:ext cx="5403850" cy="3413760"/>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Rectangle extends Figure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Rectangle(int a, int b)</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super(a,b);</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void area() //overriding abstract method</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System.out.println(dim1*dim2);</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686" name="Google Shape;2686;p280"/>
          <p:cNvSpPr txBox="1"/>
          <p:nvPr/>
        </p:nvSpPr>
        <p:spPr>
          <a:xfrm>
            <a:off x="5903595" y="3789680"/>
            <a:ext cx="5410200" cy="2860040"/>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Example32{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Rectangle r=new rectangle(10,20);</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Figure f;</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f=r;</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f.display();</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f.area();</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687" name="Google Shape;2687;p280"/>
          <p:cNvSpPr/>
          <p:nvPr/>
        </p:nvSpPr>
        <p:spPr>
          <a:xfrm rot="-720000">
            <a:off x="1346200" y="4531360"/>
            <a:ext cx="3858895" cy="1799590"/>
          </a:xfrm>
          <a:prstGeom prst="wedgeEllipseCallout">
            <a:avLst>
              <a:gd name="adj1" fmla="val -20833"/>
              <a:gd name="adj2" fmla="val 62500"/>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Any subclass of an abstract class must either implement all of the abstract methods  of super class or be declared itself aabstract</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8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8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8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8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8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8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8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8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8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8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685">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85">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85">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85">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685">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85">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85">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685">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85">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685">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685">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685">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6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686">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86">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686">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686">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686">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686">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686">
                                            <p:txEl>
                                              <p:pRg st="6" end="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686">
                                            <p:txEl>
                                              <p:pRg st="7" end="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686">
                                            <p:txEl>
                                              <p:pRg st="8" end="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686">
                                            <p:txEl>
                                              <p:pRg st="9" end="9"/>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descr="Advantages-of-Java-Abstraction "/>
          <p:cNvPicPr>
            <a:picLocks noChangeAspect="1"/>
          </p:cNvPicPr>
          <p:nvPr>
            <p:ph type="pic" idx="1"/>
          </p:nvPr>
        </p:nvPicPr>
        <p:blipFill>
          <a:blip r:embed="rId1"/>
          <a:stretch>
            <a:fillRect/>
          </a:stretch>
        </p:blipFill>
        <p:spPr>
          <a:xfrm>
            <a:off x="1145540" y="754380"/>
            <a:ext cx="9295765" cy="5574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Placeholder 6" descr="Abstract-classes-and-methods-Page-1"/>
          <p:cNvPicPr>
            <a:picLocks noChangeAspect="1"/>
          </p:cNvPicPr>
          <p:nvPr>
            <p:ph type="pic" idx="1"/>
          </p:nvPr>
        </p:nvPicPr>
        <p:blipFill>
          <a:blip r:embed="rId1"/>
          <a:stretch>
            <a:fillRect/>
          </a:stretch>
        </p:blipFill>
        <p:spPr>
          <a:xfrm>
            <a:off x="1134745" y="594360"/>
            <a:ext cx="9739630" cy="57607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3467</Words>
  <Application>WPS Presentation</Application>
  <PresentationFormat>Custom</PresentationFormat>
  <Paragraphs>160</Paragraphs>
  <Slides>19</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10</vt:i4>
      </vt:variant>
      <vt:variant>
        <vt:lpstr>幻灯片标题</vt:lpstr>
      </vt:variant>
      <vt:variant>
        <vt:i4>19</vt:i4>
      </vt:variant>
    </vt:vector>
  </HeadingPairs>
  <TitlesOfParts>
    <vt:vector size="42" baseType="lpstr">
      <vt:lpstr>Arial</vt:lpstr>
      <vt:lpstr>SimSun</vt:lpstr>
      <vt:lpstr>Wingdings</vt:lpstr>
      <vt:lpstr>Calibri</vt:lpstr>
      <vt:lpstr>Century Gothic</vt:lpstr>
      <vt:lpstr>Poppins</vt:lpstr>
      <vt:lpstr>Microsoft YaHei</vt:lpstr>
      <vt:lpstr>Arial Unicode MS</vt:lpstr>
      <vt:lpstr>Segoe Print</vt:lpstr>
      <vt:lpstr>Calibri</vt:lpstr>
      <vt:lpstr>Garamond</vt:lpstr>
      <vt:lpstr>Arial</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164</cp:revision>
  <dcterms:created xsi:type="dcterms:W3CDTF">2021-09-08T09:08:00Z</dcterms:created>
  <dcterms:modified xsi:type="dcterms:W3CDTF">2023-01-24T09:39:16Z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EFCC1C052FF243D3838510AA06CF476A</vt:lpwstr>
  </property>
</Properties>
</file>