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87" r:id="rId3"/>
    <p:sldId id="272" r:id="rId4"/>
    <p:sldId id="289" r:id="rId5"/>
    <p:sldId id="393" r:id="rId6"/>
    <p:sldId id="394" r:id="rId7"/>
    <p:sldId id="395" r:id="rId8"/>
    <p:sldId id="396" r:id="rId9"/>
    <p:sldId id="397" r:id="rId10"/>
    <p:sldId id="398" r:id="rId11"/>
    <p:sldId id="399" r:id="rId12"/>
    <p:sldId id="400" r:id="rId13"/>
    <p:sldId id="401" r:id="rId14"/>
    <p:sldId id="402" r:id="rId15"/>
    <p:sldId id="403" r:id="rId16"/>
    <p:sldId id="404" r:id="rId17"/>
    <p:sldId id="405" r:id="rId18"/>
    <p:sldId id="406" r:id="rId19"/>
    <p:sldId id="407" r:id="rId20"/>
    <p:sldId id="408" r:id="rId21"/>
    <p:sldId id="409" r:id="rId22"/>
    <p:sldId id="410" r:id="rId23"/>
    <p:sldId id="411" r:id="rId24"/>
    <p:sldId id="412" r:id="rId25"/>
    <p:sldId id="413" r:id="rId26"/>
    <p:sldId id="414" r:id="rId27"/>
    <p:sldId id="415" r:id="rId28"/>
    <p:sldId id="416" r:id="rId29"/>
    <p:sldId id="417" r:id="rId30"/>
    <p:sldId id="418" r:id="rId31"/>
    <p:sldId id="419" r:id="rId32"/>
  </p:sldIdLst>
  <p:sldSz cx="12195175" cy="6859270"/>
  <p:notesSz cx="6858000" cy="9144000"/>
  <p:defaultText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200"/>
    <a:srgbClr val="60A6DA"/>
    <a:srgbClr val="172144"/>
    <a:srgbClr val="000000"/>
    <a:srgbClr val="11B6DD"/>
    <a:srgbClr val="0BD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72" autoAdjust="0"/>
  </p:normalViewPr>
  <p:slideViewPr>
    <p:cSldViewPr>
      <p:cViewPr>
        <p:scale>
          <a:sx n="60" d="100"/>
          <a:sy n="60" d="100"/>
        </p:scale>
        <p:origin x="-990" y="-270"/>
      </p:cViewPr>
      <p:guideLst>
        <p:guide orient="horz" pos="2200"/>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169CF-824E-4085-A969-CBEFB9705F62}" type="datetimeFigureOut">
              <a:rPr lang="en-IN" smtClean="0"/>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17CD7-4A31-4997-B952-0BF8DB2DAF8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9435" algn="l" defTabSz="914400" rtl="0" eaLnBrk="1" latinLnBrk="0" hangingPunct="1">
      <a:defRPr sz="1200" kern="1200">
        <a:solidFill>
          <a:schemeClr val="tx1"/>
        </a:solidFill>
        <a:latin typeface="+mn-lt"/>
        <a:ea typeface="+mn-ea"/>
        <a:cs typeface="+mn-cs"/>
      </a:defRPr>
    </a:lvl5pPr>
    <a:lvl6pPr marL="2286635" algn="l" defTabSz="914400" rtl="0" eaLnBrk="1" latinLnBrk="0" hangingPunct="1">
      <a:defRPr sz="1200" kern="1200">
        <a:solidFill>
          <a:schemeClr val="tx1"/>
        </a:solidFill>
        <a:latin typeface="+mn-lt"/>
        <a:ea typeface="+mn-ea"/>
        <a:cs typeface="+mn-cs"/>
      </a:defRPr>
    </a:lvl6pPr>
    <a:lvl7pPr marL="2743835" algn="l" defTabSz="914400" rtl="0" eaLnBrk="1" latinLnBrk="0" hangingPunct="1">
      <a:defRPr sz="1200" kern="1200">
        <a:solidFill>
          <a:schemeClr val="tx1"/>
        </a:solidFill>
        <a:latin typeface="+mn-lt"/>
        <a:ea typeface="+mn-ea"/>
        <a:cs typeface="+mn-cs"/>
      </a:defRPr>
    </a:lvl7pPr>
    <a:lvl8pPr marL="3201035" algn="l" defTabSz="914400" rtl="0" eaLnBrk="1" latinLnBrk="0" hangingPunct="1">
      <a:defRPr sz="1200" kern="1200">
        <a:solidFill>
          <a:schemeClr val="tx1"/>
        </a:solidFill>
        <a:latin typeface="+mn-lt"/>
        <a:ea typeface="+mn-ea"/>
        <a:cs typeface="+mn-cs"/>
      </a:defRPr>
    </a:lvl8pPr>
    <a:lvl9pPr marL="3658235"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38" y="2130921"/>
            <a:ext cx="10365899" cy="1470366"/>
          </a:xfrm>
        </p:spPr>
        <p:txBody>
          <a:bodyPr/>
          <a:lstStyle/>
          <a:p>
            <a:r>
              <a:rPr lang="en-US" dirty="0" smtClean="0"/>
              <a:t>Click to edit Master title style</a:t>
            </a:r>
            <a:endParaRPr lang="en-IN" dirty="0"/>
          </a:p>
        </p:txBody>
      </p:sp>
      <p:grpSp>
        <p:nvGrpSpPr>
          <p:cNvPr id="7" name="Group 6"/>
          <p:cNvGrpSpPr/>
          <p:nvPr userDrawn="1"/>
        </p:nvGrpSpPr>
        <p:grpSpPr>
          <a:xfrm rot="5400000" flipH="1" flipV="1">
            <a:off x="10431390" y="-2160672"/>
            <a:ext cx="3770122" cy="4754679"/>
            <a:chOff x="4468428" y="2375253"/>
            <a:chExt cx="3769249" cy="4752822"/>
          </a:xfrm>
          <a:solidFill>
            <a:schemeClr val="bg2"/>
          </a:solidFill>
        </p:grpSpPr>
        <p:grpSp>
          <p:nvGrpSpPr>
            <p:cNvPr id="8" name="Group 7"/>
            <p:cNvGrpSpPr/>
            <p:nvPr/>
          </p:nvGrpSpPr>
          <p:grpSpPr>
            <a:xfrm rot="16182689">
              <a:off x="3958430" y="2907620"/>
              <a:ext cx="4752822" cy="3688088"/>
              <a:chOff x="2438400" y="1005871"/>
              <a:chExt cx="6414912" cy="4977833"/>
            </a:xfrm>
            <a:grpFill/>
          </p:grpSpPr>
          <p:cxnSp>
            <p:nvCxnSpPr>
              <p:cNvPr id="18" name="Straight Connector 17"/>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9" name="Oval 8"/>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0" name="Oval 9"/>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0" name="Прямоугольник 15"/>
          <p:cNvSpPr/>
          <p:nvPr userDrawn="1"/>
        </p:nvSpPr>
        <p:spPr>
          <a:xfrm>
            <a:off x="804100" y="0"/>
            <a:ext cx="2262550" cy="108000"/>
          </a:xfrm>
          <a:prstGeom prst="rect">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8671" y="274704"/>
            <a:ext cx="3656436" cy="585288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3011" y="274704"/>
            <a:ext cx="10772405" cy="585288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08955" y="274702"/>
            <a:ext cx="10975658" cy="612000"/>
          </a:xfrm>
        </p:spPr>
        <p:txBody>
          <a:bodyPr>
            <a:normAutofit/>
          </a:bodyPr>
          <a:lstStyle>
            <a:lvl1pPr algn="l">
              <a:defRPr sz="2400" b="1"/>
            </a:lvl1pPr>
          </a:lstStyle>
          <a:p>
            <a:r>
              <a:rPr lang="en-US" smtClean="0"/>
              <a:t>Click to edit Master title style</a:t>
            </a:r>
            <a:endParaRPr lang="en-IN"/>
          </a:p>
        </p:txBody>
      </p:sp>
      <p:sp>
        <p:nvSpPr>
          <p:cNvPr id="8" name="Isosceles Triangle 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Text Placeholder 2"/>
          <p:cNvSpPr>
            <a:spLocks noGrp="1"/>
          </p:cNvSpPr>
          <p:nvPr>
            <p:ph type="body" sz="quarter" idx="14"/>
          </p:nvPr>
        </p:nvSpPr>
        <p:spPr>
          <a:xfrm>
            <a:off x="408955" y="1262050"/>
            <a:ext cx="11160125" cy="504826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42"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3"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4"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6947" y="1535469"/>
            <a:ext cx="5388320"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336947" y="2175378"/>
            <a:ext cx="5388320"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5922168" y="1535469"/>
            <a:ext cx="5390437"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922168" y="2175378"/>
            <a:ext cx="5390437"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grpSp>
        <p:nvGrpSpPr>
          <p:cNvPr id="10" name="Group 9"/>
          <p:cNvGrpSpPr/>
          <p:nvPr userDrawn="1"/>
        </p:nvGrpSpPr>
        <p:grpSpPr>
          <a:xfrm rot="5400000" flipH="1" flipV="1">
            <a:off x="10431390" y="-2160672"/>
            <a:ext cx="3770122" cy="4754679"/>
            <a:chOff x="4468428" y="2375253"/>
            <a:chExt cx="3769249" cy="4752822"/>
          </a:xfrm>
          <a:solidFill>
            <a:schemeClr val="bg2"/>
          </a:solidFill>
        </p:grpSpPr>
        <p:grpSp>
          <p:nvGrpSpPr>
            <p:cNvPr id="11" name="Group 10"/>
            <p:cNvGrpSpPr/>
            <p:nvPr/>
          </p:nvGrpSpPr>
          <p:grpSpPr>
            <a:xfrm rot="16182689">
              <a:off x="3958430" y="2907620"/>
              <a:ext cx="4752822" cy="3688088"/>
              <a:chOff x="2438400" y="1005871"/>
              <a:chExt cx="6414912" cy="4977833"/>
            </a:xfrm>
            <a:grpFill/>
          </p:grpSpPr>
          <p:cxnSp>
            <p:nvCxnSpPr>
              <p:cNvPr id="21" name="Straight Connector 20"/>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2" name="Oval 11"/>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8" name="Rounded Rectangle 3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Isosceles Triangle 39"/>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1" name="Title 1"/>
          <p:cNvSpPr txBox="1"/>
          <p:nvPr userDrawn="1"/>
        </p:nvSpPr>
        <p:spPr>
          <a:xfrm>
            <a:off x="408955" y="274702"/>
            <a:ext cx="10975658" cy="612000"/>
          </a:xfrm>
          <a:prstGeom prst="rect">
            <a:avLst/>
          </a:prstGeom>
        </p:spPr>
        <p:txBody>
          <a:bodyPr vert="horz" lIns="91458" tIns="45729" rIns="91458" bIns="45729" rtlCol="0" anchor="ctr">
            <a:normAutofit/>
          </a:bodyPr>
          <a:lstStyle>
            <a:lvl1pPr algn="l" defTabSz="914400" rtl="0" eaLnBrk="1" latinLnBrk="0" hangingPunct="1">
              <a:spcBef>
                <a:spcPct val="0"/>
              </a:spcBef>
              <a:buNone/>
              <a:defRPr sz="2400" b="1" kern="1200">
                <a:solidFill>
                  <a:schemeClr val="tx1"/>
                </a:solidFill>
                <a:latin typeface="+mj-lt"/>
                <a:ea typeface="+mj-ea"/>
                <a:cs typeface="+mj-cs"/>
              </a:defRPr>
            </a:lvl1pPr>
          </a:lstStyle>
          <a:p>
            <a:r>
              <a:rPr lang="en-US" dirty="0" smtClean="0"/>
              <a:t>Click to edit Master title style</a:t>
            </a:r>
            <a:endParaRPr lang="en-IN"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TextBox 6"/>
          <p:cNvSpPr txBox="1"/>
          <p:nvPr userDrawn="1"/>
        </p:nvSpPr>
        <p:spPr>
          <a:xfrm>
            <a:off x="336947" y="837506"/>
            <a:ext cx="4144966" cy="415523"/>
          </a:xfrm>
          <a:prstGeom prst="rect">
            <a:avLst/>
          </a:prstGeom>
          <a:noFill/>
        </p:spPr>
        <p:txBody>
          <a:bodyPr wrap="none" lIns="121944" tIns="60972" rIns="121944" bIns="60972" rtlCol="0">
            <a:spAutoFit/>
          </a:bodyPr>
          <a:lstStyle/>
          <a:p>
            <a:r>
              <a:rPr lang="en-IN" dirty="0" smtClean="0"/>
              <a:t>©Pennant Technologies Private Limited</a:t>
            </a:r>
            <a:endParaRPr lang="en-IN" dirty="0"/>
          </a:p>
        </p:txBody>
      </p:sp>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algn="just"/>
            <a:r>
              <a:rPr lang="en-IN" dirty="0" smtClean="0"/>
              <a:t>Pennant believes the information in this document is accurate as of its publication date; such information is subject to change without notice. Pennant acknowledges the proprietary right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Pennant Technologies and/ or any named intellectual property rights holders under this document.  </a:t>
            </a:r>
            <a:endParaRPr lang="en-IN" dirty="0"/>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2842701" cy="461665"/>
          </a:xfrm>
          <a:prstGeom prst="rect">
            <a:avLst/>
          </a:prstGeom>
        </p:spPr>
        <p:txBody>
          <a:bodyPr wrap="none">
            <a:spAutoFit/>
          </a:bodyPr>
          <a:lstStyle/>
          <a:p>
            <a:r>
              <a:rPr lang="en-US" sz="2400" b="1" dirty="0" smtClean="0"/>
              <a:t>Copyright Guidelines</a:t>
            </a:r>
            <a:endParaRPr lang="en-IN" sz="2400" b="1"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marL="342900" indent="-342900" algn="just">
              <a:spcAft>
                <a:spcPts val="1000"/>
              </a:spcAft>
              <a:buFont typeface="Wingdings" panose="05000000000000000000" pitchFamily="2" charset="2"/>
              <a:buChar char="q"/>
            </a:pPr>
            <a:r>
              <a:rPr lang="en-IN" sz="1600" dirty="0" smtClean="0"/>
              <a:t>This</a:t>
            </a:r>
            <a:r>
              <a:rPr lang="en-IN" sz="1600" baseline="0" dirty="0" smtClean="0"/>
              <a:t> document contains information that is confidential to Pennant Technologies Private Limited. The information outlined in this document is considered as confidential and proprietary (Confidential Information) to Pennant. </a:t>
            </a:r>
            <a:endParaRPr lang="en-IN" sz="1600" baseline="0" dirty="0" smtClean="0"/>
          </a:p>
          <a:p>
            <a:pPr marL="342900" indent="-342900" algn="just">
              <a:spcAft>
                <a:spcPts val="1000"/>
              </a:spcAft>
              <a:buFont typeface="Wingdings" panose="05000000000000000000" pitchFamily="2" charset="2"/>
              <a:buChar char="q"/>
            </a:pPr>
            <a:r>
              <a:rPr lang="en-IN" sz="1600" dirty="0" smtClean="0"/>
              <a:t>Confidential</a:t>
            </a:r>
            <a:r>
              <a:rPr lang="en-IN" sz="1600" baseline="0" dirty="0" smtClean="0"/>
              <a:t> information includes, but not limited to, the following:</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Corporate and Infrastructure information about Pennant</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Project and delivery management insights including its proprietary process framework</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product and process related information </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Project experiences/ use cases provided included as Illustrative case studies</a:t>
            </a:r>
            <a:endParaRPr lang="en-IN" sz="1600" baseline="0" dirty="0" smtClean="0"/>
          </a:p>
          <a:p>
            <a:pPr marL="342900" indent="-342900" algn="just">
              <a:spcAft>
                <a:spcPts val="1000"/>
              </a:spcAft>
              <a:buFont typeface="Wingdings" panose="05000000000000000000" pitchFamily="2" charset="2"/>
              <a:buChar char="q"/>
            </a:pPr>
            <a:r>
              <a:rPr lang="en-IN" sz="1600" baseline="0" dirty="0" smtClean="0"/>
              <a:t>Confidential Information in this document shall not be disclosed, duplicated, or used – in whole or in part for any purpose other than reading without specific written permission of an authorized representative of Pennant</a:t>
            </a:r>
            <a:endParaRPr lang="en-IN" sz="1600" baseline="0" dirty="0" smtClean="0"/>
          </a:p>
          <a:p>
            <a:pPr marL="342900" indent="-342900" algn="just">
              <a:spcAft>
                <a:spcPts val="1000"/>
              </a:spcAft>
              <a:buFont typeface="Wingdings" panose="05000000000000000000" pitchFamily="2" charset="2"/>
              <a:buChar char="q"/>
            </a:pPr>
            <a:r>
              <a:rPr lang="en-US" sz="1600" kern="1200" dirty="0" smtClean="0">
                <a:solidFill>
                  <a:schemeClr val="tx1"/>
                </a:solidFill>
                <a:effectLst/>
                <a:latin typeface="+mn-lt"/>
                <a:ea typeface="+mn-ea"/>
                <a:cs typeface="+mn-cs"/>
              </a:rPr>
              <a:t>This document may contain examples of data and reports used in normal banking operations. To illustrate them as completely as possible, the examples include the names of individuals, companies and banks. Apart from some genuine bank names, these names are fictitious any similarity to the names and addresses of any individuals or companies is coincidental.</a:t>
            </a:r>
            <a:endParaRPr lang="en-US" sz="1600" kern="1200" dirty="0" smtClean="0">
              <a:solidFill>
                <a:schemeClr val="tx1"/>
              </a:solidFill>
              <a:effectLst/>
              <a:latin typeface="+mn-lt"/>
              <a:ea typeface="+mn-ea"/>
              <a:cs typeface="+mn-cs"/>
            </a:endParaRPr>
          </a:p>
          <a:p>
            <a:pPr marL="342900" marR="0" indent="-342900" algn="just" defTabSz="914400" rtl="0" eaLnBrk="1" fontAlgn="auto" latinLnBrk="0" hangingPunct="1">
              <a:lnSpc>
                <a:spcPct val="100000"/>
              </a:lnSpc>
              <a:spcBef>
                <a:spcPts val="0"/>
              </a:spcBef>
              <a:spcAft>
                <a:spcPts val="1000"/>
              </a:spcAft>
              <a:buClrTx/>
              <a:buSzTx/>
              <a:buFont typeface="Wingdings" panose="05000000000000000000" pitchFamily="2" charset="2"/>
              <a:buChar char="q"/>
              <a:defRPr/>
            </a:pPr>
            <a:r>
              <a:rPr lang="en-US" sz="1600" kern="1200" dirty="0" smtClean="0">
                <a:solidFill>
                  <a:schemeClr val="tx1"/>
                </a:solidFill>
                <a:effectLst/>
                <a:latin typeface="+mn-lt"/>
                <a:ea typeface="+mn-ea"/>
                <a:cs typeface="+mn-cs"/>
              </a:rPr>
              <a:t>All other products or services mentioned in this document may be covered by the trademarks, service marks, or product names of their respective owners.</a:t>
            </a:r>
            <a:endParaRPr lang="en-IN" sz="1600" kern="1200" dirty="0" smtClean="0">
              <a:solidFill>
                <a:schemeClr val="tx1"/>
              </a:solidFill>
              <a:effectLst/>
              <a:latin typeface="+mn-lt"/>
              <a:ea typeface="+mn-ea"/>
              <a:cs typeface="+mn-cs"/>
            </a:endParaRPr>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3405741" cy="461665"/>
          </a:xfrm>
          <a:prstGeom prst="rect">
            <a:avLst/>
          </a:prstGeom>
        </p:spPr>
        <p:txBody>
          <a:bodyPr wrap="none">
            <a:spAutoFit/>
          </a:bodyPr>
          <a:lstStyle/>
          <a:p>
            <a:r>
              <a:rPr lang="en-US" sz="2400" b="1" dirty="0" smtClean="0"/>
              <a:t>Confidential Information </a:t>
            </a:r>
            <a:endParaRPr lang="en-IN" sz="2400" b="1"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5"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7" name="Text Placeholder 6"/>
          <p:cNvSpPr>
            <a:spLocks noGrp="1"/>
          </p:cNvSpPr>
          <p:nvPr>
            <p:ph type="body" sz="quarter" idx="13"/>
          </p:nvPr>
        </p:nvSpPr>
        <p:spPr>
          <a:xfrm>
            <a:off x="351767" y="1262049"/>
            <a:ext cx="11160000" cy="4951808"/>
          </a:xfrm>
        </p:spPr>
        <p:txBody>
          <a:bodyPr>
            <a:normAutofit/>
          </a:bodyPr>
          <a:lstStyle>
            <a:lvl1pPr>
              <a:defRPr sz="1800"/>
            </a:lvl1pPr>
            <a:lvl2pPr>
              <a:defRPr sz="1600"/>
            </a:lvl2pPr>
            <a:lvl3pPr>
              <a:defRPr sz="1600"/>
            </a:lvl3pPr>
            <a:lvl4pPr>
              <a:defRPr sz="1600"/>
            </a:lvl4pPr>
            <a:lvl5pPr>
              <a:defRPr sz="16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8" name="Rounded Rectangle 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9" name="Isosceles Triangle 8"/>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11" name="Group 10"/>
          <p:cNvGrpSpPr/>
          <p:nvPr userDrawn="1"/>
        </p:nvGrpSpPr>
        <p:grpSpPr>
          <a:xfrm rot="5400000" flipH="1" flipV="1">
            <a:off x="10431390" y="-2160672"/>
            <a:ext cx="3770122" cy="4754679"/>
            <a:chOff x="4468428" y="2375253"/>
            <a:chExt cx="3769249" cy="4752822"/>
          </a:xfrm>
          <a:solidFill>
            <a:schemeClr val="bg2"/>
          </a:solidFill>
        </p:grpSpPr>
        <p:grpSp>
          <p:nvGrpSpPr>
            <p:cNvPr id="12" name="Group 11"/>
            <p:cNvGrpSpPr/>
            <p:nvPr/>
          </p:nvGrpSpPr>
          <p:grpSpPr>
            <a:xfrm rot="16182689">
              <a:off x="3958430" y="2907620"/>
              <a:ext cx="4752822" cy="3688088"/>
              <a:chOff x="2438400" y="1005871"/>
              <a:chExt cx="6414912" cy="4977833"/>
            </a:xfrm>
            <a:grpFill/>
          </p:grpSpPr>
          <p:cxnSp>
            <p:nvCxnSpPr>
              <p:cNvPr id="22" name="Straight Connector 21"/>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3" name="Oval 12"/>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1" name="Oval 20"/>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59" y="273112"/>
            <a:ext cx="4012129" cy="116232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7974" y="273116"/>
            <a:ext cx="6817442" cy="58544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609759" y="1435434"/>
            <a:ext cx="4012129" cy="46921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3" name="Footer Placeholder 3"/>
          <p:cNvSpPr txBox="1"/>
          <p:nvPr userDrawn="1"/>
        </p:nvSpPr>
        <p:spPr>
          <a:xfrm>
            <a:off x="0" y="6427488"/>
            <a:ext cx="12195175" cy="432100"/>
          </a:xfrm>
          <a:prstGeom prst="rect">
            <a:avLst/>
          </a:prstGeom>
          <a:solidFill>
            <a:srgbClr val="FF6200"/>
          </a:solidFill>
        </p:spPr>
        <p:txBody>
          <a:bodyPr vert="horz" lIns="91458" tIns="45729" rIns="91458" bIns="45729" rtlCol="0" anchor="ctr"/>
          <a:lstStyle>
            <a:defPPr>
              <a:defRPr lang="en-US"/>
            </a:defPPr>
            <a:lvl1pPr marL="0" algn="l" defTabSz="914400" rtl="0" eaLnBrk="1" latinLnBrk="0" hangingPunct="1">
              <a:defRPr sz="1200" b="1" kern="1200">
                <a:solidFill>
                  <a:schemeClr val="tx1">
                    <a:lumMod val="85000"/>
                    <a:lumOff val="1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r>
              <a:rPr lang="en-IN" smtClean="0">
                <a:solidFill>
                  <a:schemeClr val="bg1"/>
                </a:solidFill>
              </a:rPr>
              <a:t>Copyright© 2015 – 16	  Pennant Technologies Private Limited                                 Confidential                                                   </a:t>
            </a:r>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0340" y="4801712"/>
            <a:ext cx="7317105" cy="566870"/>
          </a:xfrm>
        </p:spPr>
        <p:txBody>
          <a:bodyPr anchor="b">
            <a:noAutofit/>
          </a:bodyPr>
          <a:lstStyle>
            <a:lvl1pPr algn="l">
              <a:defRPr sz="3200" b="1" baseline="0"/>
            </a:lvl1pPr>
          </a:lstStyle>
          <a:p>
            <a:r>
              <a:rPr lang="en-US" dirty="0" smtClean="0"/>
              <a:t>Module Name</a:t>
            </a:r>
            <a:endParaRPr lang="en-IN" dirty="0"/>
          </a:p>
        </p:txBody>
      </p:sp>
      <p:sp>
        <p:nvSpPr>
          <p:cNvPr id="3" name="Picture Placeholder 2"/>
          <p:cNvSpPr>
            <a:spLocks noGrp="1"/>
          </p:cNvSpPr>
          <p:nvPr>
            <p:ph type="pic" idx="1"/>
          </p:nvPr>
        </p:nvSpPr>
        <p:spPr>
          <a:xfrm>
            <a:off x="2390340" y="612916"/>
            <a:ext cx="7317105" cy="41157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9435" indent="0">
              <a:buNone/>
              <a:defRPr sz="2000"/>
            </a:lvl5pPr>
            <a:lvl6pPr marL="2286635" indent="0">
              <a:buNone/>
              <a:defRPr sz="2000"/>
            </a:lvl6pPr>
            <a:lvl7pPr marL="2743835" indent="0">
              <a:buNone/>
              <a:defRPr sz="2000"/>
            </a:lvl7pPr>
            <a:lvl8pPr marL="3201035" indent="0">
              <a:buNone/>
              <a:defRPr sz="2000"/>
            </a:lvl8pPr>
            <a:lvl9pPr marL="3658235" indent="0">
              <a:buNone/>
              <a:defRPr sz="2000"/>
            </a:lvl9pPr>
          </a:lstStyle>
          <a:p>
            <a:endParaRPr lang="en-IN"/>
          </a:p>
        </p:txBody>
      </p:sp>
      <p:sp>
        <p:nvSpPr>
          <p:cNvPr id="4" name="Text Placeholder 3"/>
          <p:cNvSpPr>
            <a:spLocks noGrp="1"/>
          </p:cNvSpPr>
          <p:nvPr>
            <p:ph type="body" sz="half" idx="2"/>
          </p:nvPr>
        </p:nvSpPr>
        <p:spPr>
          <a:xfrm>
            <a:off x="2390340" y="5433057"/>
            <a:ext cx="7317105" cy="8050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1"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pic>
        <p:nvPicPr>
          <p:cNvPr id="37"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759" y="274702"/>
            <a:ext cx="10975658" cy="1143265"/>
          </a:xfrm>
          <a:prstGeom prst="rect">
            <a:avLst/>
          </a:prstGeom>
        </p:spPr>
        <p:txBody>
          <a:bodyPr vert="horz" lIns="91458" tIns="45729" rIns="91458" bIns="45729"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759" y="1600572"/>
            <a:ext cx="10975658" cy="4527011"/>
          </a:xfrm>
          <a:prstGeom prst="rect">
            <a:avLst/>
          </a:prstGeom>
        </p:spPr>
        <p:txBody>
          <a:bodyPr vert="horz" lIns="91458" tIns="45729" rIns="91458" bIns="45729"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609759" y="6357824"/>
            <a:ext cx="2845541" cy="365210"/>
          </a:xfrm>
          <a:prstGeom prst="rect">
            <a:avLst/>
          </a:prstGeom>
        </p:spPr>
        <p:txBody>
          <a:bodyPr vert="horz" lIns="91458" tIns="45729" rIns="91458" bIns="45729" rtlCol="0" anchor="ctr"/>
          <a:lstStyle>
            <a:lvl1pPr algn="l">
              <a:defRPr sz="1200">
                <a:solidFill>
                  <a:schemeClr val="tx1">
                    <a:tint val="75000"/>
                  </a:schemeClr>
                </a:solidFill>
              </a:defRPr>
            </a:lvl1pPr>
          </a:lstStyle>
          <a:p>
            <a:fld id="{963F206F-82F3-4429-A9D9-1611B9A7D297}" type="datetimeFigureOut">
              <a:rPr lang="en-IN" smtClean="0"/>
            </a:fld>
            <a:endParaRPr lang="en-IN"/>
          </a:p>
        </p:txBody>
      </p:sp>
      <p:sp>
        <p:nvSpPr>
          <p:cNvPr id="5" name="Footer Placeholder 4"/>
          <p:cNvSpPr>
            <a:spLocks noGrp="1"/>
          </p:cNvSpPr>
          <p:nvPr>
            <p:ph type="ftr" sz="quarter" idx="3"/>
          </p:nvPr>
        </p:nvSpPr>
        <p:spPr>
          <a:xfrm>
            <a:off x="4166685" y="6357824"/>
            <a:ext cx="3861805" cy="365210"/>
          </a:xfrm>
          <a:prstGeom prst="rect">
            <a:avLst/>
          </a:prstGeom>
        </p:spPr>
        <p:txBody>
          <a:bodyPr vert="horz" lIns="91458" tIns="45729" rIns="91458" bIns="45729"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9875" y="6357824"/>
            <a:ext cx="2845541" cy="365210"/>
          </a:xfrm>
          <a:prstGeom prst="rect">
            <a:avLst/>
          </a:prstGeom>
        </p:spPr>
        <p:txBody>
          <a:bodyPr vert="horz" lIns="91458" tIns="45729" rIns="91458" bIns="45729" rtlCol="0" anchor="ctr"/>
          <a:lstStyle>
            <a:lvl1pPr algn="r">
              <a:defRPr sz="1200">
                <a:solidFill>
                  <a:schemeClr val="tx1">
                    <a:tint val="75000"/>
                  </a:schemeClr>
                </a:solidFill>
              </a:defRPr>
            </a:lvl1pPr>
          </a:lstStyle>
          <a:p>
            <a:fld id="{6FF5ABE1-6481-4FF5-BC7E-5D53B793ED9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80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referRelativeResize="0">
            <a:picLocks noChangeAspect="1"/>
          </p:cNvPicPr>
          <p:nvPr/>
        </p:nvPicPr>
        <p:blipFill>
          <a:blip r:embed="rId1">
            <a:extLst>
              <a:ext uri="{28A0092B-C50C-407E-A947-70E740481C1C}">
                <a14:useLocalDpi xmlns:a14="http://schemas.microsoft.com/office/drawing/2010/main" val="0"/>
              </a:ext>
            </a:extLst>
          </a:blip>
          <a:srcRect l="27145" t="25348" r="22592"/>
          <a:stretch>
            <a:fillRect/>
          </a:stretch>
        </p:blipFill>
        <p:spPr bwMode="auto">
          <a:xfrm>
            <a:off x="539629" y="1629594"/>
            <a:ext cx="3705225" cy="4258310"/>
          </a:xfrm>
          <a:prstGeom prst="rect">
            <a:avLst/>
          </a:prstGeom>
          <a:noFill/>
        </p:spPr>
      </p:pic>
      <p:pic>
        <p:nvPicPr>
          <p:cNvPr id="6" name="Picture 3" descr="D:\Pennant\Pennant Marketing\Client Logos\Design Work\Pennant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4605" y="1748530"/>
            <a:ext cx="2771272" cy="8104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742528" y="2829049"/>
            <a:ext cx="3879780" cy="384721"/>
          </a:xfrm>
          <a:prstGeom prst="rect">
            <a:avLst/>
          </a:prstGeom>
          <a:noFill/>
        </p:spPr>
        <p:txBody>
          <a:bodyPr wrap="none" rtlCol="0">
            <a:spAutoFit/>
          </a:bodyPr>
          <a:lstStyle/>
          <a:p>
            <a:r>
              <a:rPr lang="en-IN" dirty="0" smtClean="0"/>
              <a:t>Pennant Technologies Private Limited</a:t>
            </a:r>
            <a:endParaRPr lang="en-IN" dirty="0"/>
          </a:p>
        </p:txBody>
      </p:sp>
      <p:sp>
        <p:nvSpPr>
          <p:cNvPr id="3" name="Text Box 2"/>
          <p:cNvSpPr txBox="1"/>
          <p:nvPr/>
        </p:nvSpPr>
        <p:spPr>
          <a:xfrm>
            <a:off x="4890770" y="3784600"/>
            <a:ext cx="6720840" cy="1445260"/>
          </a:xfrm>
          <a:prstGeom prst="rect">
            <a:avLst/>
          </a:prstGeom>
          <a:noFill/>
        </p:spPr>
        <p:txBody>
          <a:bodyPr wrap="square" rtlCol="0">
            <a:spAutoFit/>
          </a:bodyPr>
          <a:p>
            <a:r>
              <a:rPr lang="en-US" sz="4400"/>
              <a:t>Exception Handling in Java</a:t>
            </a:r>
            <a:endParaRPr lang="en-US" sz="4400"/>
          </a:p>
          <a:p>
            <a:endParaRPr lang="en-US" sz="4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sz="3200"/>
              <a:t>Java Try-Catch Block</a:t>
            </a:r>
            <a:endParaRPr lang="en-US" sz="3200"/>
          </a:p>
        </p:txBody>
      </p:sp>
      <p:sp>
        <p:nvSpPr>
          <p:cNvPr id="6" name="Text Placeholder 5"/>
          <p:cNvSpPr>
            <a:spLocks noGrp="1"/>
          </p:cNvSpPr>
          <p:nvPr>
            <p:ph type="body" sz="quarter" idx="14"/>
          </p:nvPr>
        </p:nvSpPr>
        <p:spPr>
          <a:xfrm>
            <a:off x="408940" y="816610"/>
            <a:ext cx="11160125" cy="5493385"/>
          </a:xfrm>
        </p:spPr>
        <p:txBody>
          <a:bodyPr>
            <a:noAutofit/>
          </a:bodyPr>
          <a:p>
            <a:r>
              <a:rPr lang="en-US" sz="2000" b="1"/>
              <a:t>Try-catch syntax:</a:t>
            </a:r>
            <a:r>
              <a:rPr lang="en-US" sz="2000"/>
              <a:t> try{}</a:t>
            </a:r>
            <a:endParaRPr lang="en-US" sz="2000"/>
          </a:p>
          <a:p>
            <a:pPr marL="0" indent="0">
              <a:buNone/>
            </a:pPr>
            <a:r>
              <a:rPr lang="en-US" sz="2000"/>
              <a:t>                                  catch(Exception e){}</a:t>
            </a:r>
            <a:endParaRPr lang="en-US" sz="2000"/>
          </a:p>
          <a:p>
            <a:pPr marL="0" indent="0">
              <a:buNone/>
            </a:pPr>
            <a:r>
              <a:rPr lang="en-US" sz="2000" b="1"/>
              <a:t>Try-catch Example: </a:t>
            </a:r>
            <a:r>
              <a:rPr lang="en-US" sz="2000"/>
              <a:t>public class ExceptionDemo {</a:t>
            </a:r>
            <a:endParaRPr lang="en-US" sz="2000"/>
          </a:p>
          <a:p>
            <a:pPr marL="0" indent="0">
              <a:buNone/>
            </a:pPr>
            <a:r>
              <a:rPr lang="en-US" sz="2000"/>
              <a:t>	                          public static void main (String[] args) {</a:t>
            </a:r>
            <a:endParaRPr lang="en-US" sz="2000"/>
          </a:p>
          <a:p>
            <a:pPr marL="0" indent="0">
              <a:buNone/>
            </a:pPr>
            <a:r>
              <a:rPr lang="en-US" sz="2000"/>
              <a:t>		                            int a=10;</a:t>
            </a:r>
            <a:endParaRPr lang="en-US" sz="2000"/>
          </a:p>
          <a:p>
            <a:pPr marL="0" indent="0">
              <a:buNone/>
            </a:pPr>
            <a:r>
              <a:rPr lang="en-US" sz="2000"/>
              <a:t>		                            for(int i=3;i&gt;=0;i--)</a:t>
            </a:r>
            <a:endParaRPr lang="en-US" sz="2000"/>
          </a:p>
          <a:p>
            <a:pPr marL="0" indent="0">
              <a:buNone/>
            </a:pPr>
            <a:r>
              <a:rPr lang="en-US" sz="2000"/>
              <a:t>		                            try{</a:t>
            </a:r>
            <a:endParaRPr lang="en-US" sz="2000"/>
          </a:p>
          <a:p>
            <a:pPr marL="0" indent="0">
              <a:buNone/>
            </a:pPr>
            <a:r>
              <a:rPr lang="en-US" sz="2000"/>
              <a:t>		                                      System.out.println(a/i);  </a:t>
            </a:r>
            <a:endParaRPr lang="en-US" sz="2000"/>
          </a:p>
          <a:p>
            <a:pPr marL="0" indent="0">
              <a:buNone/>
            </a:pPr>
            <a:r>
              <a:rPr lang="en-US" sz="2000"/>
              <a:t>		                                  }catch(ArithmeticException e){</a:t>
            </a:r>
            <a:endParaRPr lang="en-US" sz="2000"/>
          </a:p>
          <a:p>
            <a:pPr marL="0" indent="0">
              <a:buNone/>
            </a:pPr>
            <a:r>
              <a:rPr lang="en-US" sz="2000"/>
              <a:t>		                             System.out.println(e);  }  }  }</a:t>
            </a:r>
            <a:endParaRPr lang="en-US" sz="2000"/>
          </a:p>
          <a:p>
            <a:pPr marL="0" indent="0">
              <a:buNone/>
            </a:pPr>
            <a:r>
              <a:rPr lang="en-US" sz="2000"/>
              <a:t>Output:</a:t>
            </a:r>
            <a:endParaRPr lang="en-US" sz="2000"/>
          </a:p>
          <a:p>
            <a:pPr marL="0" indent="0">
              <a:buNone/>
            </a:pPr>
            <a:r>
              <a:rPr lang="en-US" sz="2000"/>
              <a:t>3</a:t>
            </a:r>
            <a:endParaRPr lang="en-US" sz="2000"/>
          </a:p>
          <a:p>
            <a:pPr marL="0" indent="0">
              <a:buNone/>
            </a:pPr>
            <a:r>
              <a:rPr lang="en-US" sz="2000"/>
              <a:t>5</a:t>
            </a:r>
            <a:endParaRPr lang="en-US" sz="2000"/>
          </a:p>
          <a:p>
            <a:pPr marL="0" indent="0">
              <a:buNone/>
            </a:pPr>
            <a:r>
              <a:rPr lang="en-US" sz="2000"/>
              <a:t>10</a:t>
            </a:r>
            <a:endParaRPr lang="en-US" sz="2000"/>
          </a:p>
          <a:p>
            <a:pPr marL="0" indent="0">
              <a:buNone/>
            </a:pPr>
            <a:r>
              <a:rPr lang="en-US" sz="2000"/>
              <a:t>java.lang.ArithmeticException: / by zero </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quarter" idx="14"/>
          </p:nvPr>
        </p:nvSpPr>
        <p:spPr>
          <a:xfrm>
            <a:off x="408940" y="406400"/>
            <a:ext cx="11160125" cy="5903595"/>
          </a:xfrm>
        </p:spPr>
        <p:txBody>
          <a:bodyPr>
            <a:noAutofit/>
          </a:bodyPr>
          <a:p>
            <a:pPr marL="0" indent="0">
              <a:buNone/>
            </a:pPr>
            <a:r>
              <a:rPr lang="en-US" sz="2200" b="1"/>
              <a:t>try</a:t>
            </a:r>
            <a:r>
              <a:rPr lang="en-US" sz="2200"/>
              <a:t> block contains the code that might throw an exception. </a:t>
            </a:r>
            <a:endParaRPr lang="en-US" sz="2200"/>
          </a:p>
          <a:p>
            <a:pPr marL="0" indent="0">
              <a:buNone/>
            </a:pPr>
            <a:r>
              <a:rPr lang="en-US" sz="2200"/>
              <a:t>Don’t write anything extra in try as statements after the exception will not get executed if the exception occurred. </a:t>
            </a:r>
            <a:endParaRPr lang="en-US" sz="2200"/>
          </a:p>
          <a:p>
            <a:pPr marL="0" indent="0">
              <a:buNone/>
            </a:pPr>
            <a:r>
              <a:rPr lang="en-US" sz="2200"/>
              <a:t>Try must be immediately followed by catch or finally block.</a:t>
            </a:r>
            <a:endParaRPr lang="en-US" sz="2200"/>
          </a:p>
          <a:p>
            <a:pPr marL="0" indent="0">
              <a:buNone/>
            </a:pPr>
            <a:r>
              <a:rPr lang="en-US" sz="2200" b="1"/>
              <a:t>Eg:</a:t>
            </a:r>
            <a:r>
              <a:rPr lang="en-US" sz="2200"/>
              <a:t>  public class ExceptionDemo {</a:t>
            </a:r>
            <a:endParaRPr lang="en-US" sz="2200"/>
          </a:p>
          <a:p>
            <a:pPr marL="0" indent="0">
              <a:buNone/>
            </a:pPr>
            <a:r>
              <a:rPr lang="en-US" sz="2200"/>
              <a:t>	public static void main (String[] args) {</a:t>
            </a:r>
            <a:endParaRPr lang="en-US" sz="2200"/>
          </a:p>
          <a:p>
            <a:pPr marL="0" indent="0">
              <a:buNone/>
            </a:pPr>
            <a:r>
              <a:rPr lang="en-US" sz="2200"/>
              <a:t>		int a=10;</a:t>
            </a:r>
            <a:endParaRPr lang="en-US" sz="2200"/>
          </a:p>
          <a:p>
            <a:pPr marL="0" indent="0">
              <a:buNone/>
            </a:pPr>
            <a:r>
              <a:rPr lang="en-US" sz="2200"/>
              <a:t>		for(int i=3;i&gt;=0;i--)</a:t>
            </a:r>
            <a:endParaRPr lang="en-US" sz="2200"/>
          </a:p>
          <a:p>
            <a:pPr marL="0" indent="0">
              <a:buNone/>
            </a:pPr>
            <a:r>
              <a:rPr lang="en-US" sz="2200"/>
              <a:t>		   try{</a:t>
            </a:r>
            <a:endParaRPr lang="en-US" sz="2200"/>
          </a:p>
          <a:p>
            <a:pPr marL="0" indent="0">
              <a:buNone/>
            </a:pPr>
            <a:r>
              <a:rPr lang="en-US" sz="2200"/>
              <a:t>		     System.out.println(a/i);    }	}    }</a:t>
            </a:r>
            <a:endParaRPr lang="en-US" sz="2200"/>
          </a:p>
          <a:p>
            <a:pPr marL="0" indent="0">
              <a:buNone/>
            </a:pPr>
            <a:r>
              <a:rPr lang="en-US" sz="2200" b="1"/>
              <a:t>Compile-time error:  </a:t>
            </a:r>
            <a:r>
              <a:rPr lang="en-US" sz="2200"/>
              <a:t>prog.java:5: error: 'try' without 'catch', 'finally' or resource declarations</a:t>
            </a:r>
            <a:endParaRPr lang="en-US" sz="2200"/>
          </a:p>
          <a:p>
            <a:pPr marL="0" indent="0">
              <a:buNone/>
            </a:pPr>
            <a:r>
              <a:rPr lang="en-US" sz="2200"/>
              <a:t>    try{</a:t>
            </a:r>
            <a:endParaRPr lang="en-US" sz="2200"/>
          </a:p>
          <a:p>
            <a:pPr marL="0" indent="0">
              <a:buNone/>
            </a:pPr>
            <a:r>
              <a:rPr lang="en-US" sz="2200"/>
              <a:t>    ^</a:t>
            </a:r>
            <a:endParaRPr lang="en-US" sz="2200"/>
          </a:p>
          <a:p>
            <a:pPr marL="0" indent="0">
              <a:buNone/>
            </a:pPr>
            <a:r>
              <a:rPr lang="en-US" sz="2200"/>
              <a:t>1 error </a:t>
            </a:r>
            <a:endParaRPr 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quarter" idx="14"/>
          </p:nvPr>
        </p:nvSpPr>
        <p:spPr>
          <a:xfrm>
            <a:off x="408940" y="182245"/>
            <a:ext cx="11160125" cy="6323965"/>
          </a:xfrm>
        </p:spPr>
        <p:txBody>
          <a:bodyPr>
            <a:noAutofit/>
          </a:bodyPr>
          <a:p>
            <a:pPr marL="0" indent="0">
              <a:buNone/>
            </a:pPr>
            <a:r>
              <a:rPr lang="en-US" sz="1800"/>
              <a:t>The catch block is used to catch the exception thrown by statements in the try block. The catch must follow try else it will give a compile-time error.</a:t>
            </a:r>
            <a:endParaRPr lang="en-US" sz="1800"/>
          </a:p>
          <a:p>
            <a:pPr marL="0" indent="0">
              <a:buNone/>
            </a:pPr>
            <a:r>
              <a:rPr lang="en-US" sz="1800"/>
              <a:t>public class ExceptionDemo {</a:t>
            </a:r>
            <a:endParaRPr lang="en-US" sz="1800"/>
          </a:p>
          <a:p>
            <a:pPr marL="0" indent="0">
              <a:buNone/>
            </a:pPr>
            <a:r>
              <a:rPr lang="en-US" sz="1800"/>
              <a:t>	public static void main (String[] args) {</a:t>
            </a:r>
            <a:endParaRPr lang="en-US" sz="1800"/>
          </a:p>
          <a:p>
            <a:pPr marL="0" indent="0">
              <a:buNone/>
            </a:pPr>
            <a:r>
              <a:rPr lang="en-US" sz="1800"/>
              <a:t>		int a=10;</a:t>
            </a:r>
            <a:endParaRPr lang="en-US" sz="1800"/>
          </a:p>
          <a:p>
            <a:pPr marL="0" indent="0">
              <a:buNone/>
            </a:pPr>
            <a:r>
              <a:rPr lang="en-US" sz="1800"/>
              <a:t>		for(int i=3;i&gt;=0;i--)</a:t>
            </a:r>
            <a:endParaRPr lang="en-US" sz="1800"/>
          </a:p>
          <a:p>
            <a:pPr marL="0" indent="0">
              <a:buNone/>
            </a:pPr>
            <a:r>
              <a:rPr lang="en-US" sz="1800"/>
              <a:t>		   try{</a:t>
            </a:r>
            <a:endParaRPr lang="en-US" sz="1800"/>
          </a:p>
          <a:p>
            <a:pPr marL="0" indent="0">
              <a:buNone/>
            </a:pPr>
            <a:r>
              <a:rPr lang="en-US" sz="1800"/>
              <a:t>		     System.out.println(a/i);  </a:t>
            </a:r>
            <a:endParaRPr lang="en-US" sz="1800"/>
          </a:p>
          <a:p>
            <a:pPr marL="0" indent="0">
              <a:buNone/>
            </a:pPr>
            <a:r>
              <a:rPr lang="en-US" sz="1800"/>
              <a:t>		   }</a:t>
            </a:r>
            <a:endParaRPr lang="en-US" sz="1800"/>
          </a:p>
          <a:p>
            <a:pPr marL="0" indent="0">
              <a:buNone/>
            </a:pPr>
            <a:r>
              <a:rPr lang="en-US" sz="1800"/>
              <a:t>		   System.out.println("between try and catch");</a:t>
            </a:r>
            <a:endParaRPr lang="en-US" sz="1800"/>
          </a:p>
          <a:p>
            <a:pPr marL="0" indent="0">
              <a:buNone/>
            </a:pPr>
            <a:r>
              <a:rPr lang="en-US" sz="1800"/>
              <a:t>		   catch(ArithmeticException e){</a:t>
            </a:r>
            <a:endParaRPr lang="en-US" sz="1800"/>
          </a:p>
          <a:p>
            <a:pPr marL="0" indent="0">
              <a:buNone/>
            </a:pPr>
            <a:r>
              <a:rPr lang="en-US" sz="1800"/>
              <a:t>		       System.out.println(e);      }   }     }</a:t>
            </a:r>
            <a:endParaRPr lang="en-US" sz="1800"/>
          </a:p>
          <a:p>
            <a:pPr marL="0" indent="0">
              <a:buNone/>
            </a:pPr>
            <a:r>
              <a:rPr lang="en-US" sz="1800" b="1"/>
              <a:t>Compile Time Error:</a:t>
            </a:r>
            <a:r>
              <a:rPr lang="en-US" sz="1800"/>
              <a:t>  prog.java:5: error: 'try' without 'catch', 'finally' or resource declarations</a:t>
            </a:r>
            <a:endParaRPr lang="en-US" sz="1800"/>
          </a:p>
          <a:p>
            <a:pPr marL="0" indent="0">
              <a:buNone/>
            </a:pPr>
            <a:r>
              <a:rPr lang="en-US" sz="1800"/>
              <a:t>    try{</a:t>
            </a:r>
            <a:endParaRPr lang="en-US" sz="1800"/>
          </a:p>
          <a:p>
            <a:pPr marL="0" indent="0">
              <a:buNone/>
            </a:pPr>
            <a:r>
              <a:rPr lang="en-US" sz="1800"/>
              <a:t>    ^</a:t>
            </a:r>
            <a:endParaRPr lang="en-US" sz="1800"/>
          </a:p>
          <a:p>
            <a:pPr marL="0" indent="0">
              <a:buNone/>
            </a:pPr>
            <a:r>
              <a:rPr lang="en-US" sz="1800"/>
              <a:t>prog.java:9: error: 'catch' without 'try'</a:t>
            </a:r>
            <a:endParaRPr lang="en-US" sz="1800"/>
          </a:p>
          <a:p>
            <a:pPr marL="0" indent="0">
              <a:buNone/>
            </a:pPr>
            <a:r>
              <a:rPr lang="en-US" sz="1800"/>
              <a:t>    catch(ArithmeticException e){</a:t>
            </a:r>
            <a:endParaRPr lang="en-US" sz="1800"/>
          </a:p>
          <a:p>
            <a:pPr marL="0" indent="0">
              <a:buNone/>
            </a:pPr>
            <a:r>
              <a:rPr lang="en-US" sz="1800"/>
              <a:t>    ^</a:t>
            </a:r>
            <a:endParaRPr lang="en-US" sz="1800"/>
          </a:p>
          <a:p>
            <a:pPr marL="0" indent="0">
              <a:buNone/>
            </a:pPr>
            <a:r>
              <a:rPr lang="en-US" sz="1800"/>
              <a:t>2 errors </a:t>
            </a:r>
            <a:endParaRPr 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408940" y="201930"/>
            <a:ext cx="10975975" cy="483870"/>
          </a:xfrm>
        </p:spPr>
        <p:txBody>
          <a:bodyPr>
            <a:normAutofit fontScale="90000"/>
          </a:bodyPr>
          <a:p>
            <a:pPr algn="ctr"/>
            <a:r>
              <a:rPr lang="en-US" sz="3600"/>
              <a:t>Things to Remember</a:t>
            </a:r>
            <a:r>
              <a:rPr lang="en-US"/>
              <a:t>:</a:t>
            </a:r>
            <a:endParaRPr lang="en-US"/>
          </a:p>
        </p:txBody>
      </p:sp>
      <p:sp>
        <p:nvSpPr>
          <p:cNvPr id="4" name="Text Placeholder 3"/>
          <p:cNvSpPr>
            <a:spLocks noGrp="1"/>
          </p:cNvSpPr>
          <p:nvPr>
            <p:ph type="body" sz="quarter" idx="14"/>
          </p:nvPr>
        </p:nvSpPr>
        <p:spPr>
          <a:xfrm>
            <a:off x="408940" y="686435"/>
            <a:ext cx="11137900" cy="5623560"/>
          </a:xfrm>
        </p:spPr>
        <p:txBody>
          <a:bodyPr>
            <a:noAutofit/>
          </a:bodyPr>
          <a:p>
            <a:pPr marL="0" indent="0">
              <a:buNone/>
            </a:pPr>
            <a:r>
              <a:rPr lang="en-US" sz="2000"/>
              <a:t>Do not keep any code after the statement which is prone to exception. Because if an exception occurred, it will straight away jump to the catch or finally block, ignoring all other statements in the try block.</a:t>
            </a:r>
            <a:endParaRPr lang="en-US" sz="2000"/>
          </a:p>
          <a:p>
            <a:pPr marL="0" indent="0">
              <a:buNone/>
            </a:pPr>
            <a:r>
              <a:rPr lang="en-US" sz="2000"/>
              <a:t>class Main {</a:t>
            </a:r>
            <a:endParaRPr lang="en-US" sz="2000"/>
          </a:p>
          <a:p>
            <a:pPr marL="0" indent="0">
              <a:buNone/>
            </a:pPr>
            <a:r>
              <a:rPr lang="en-US" sz="2000"/>
              <a:t>	public static void main (String[] args) {</a:t>
            </a:r>
            <a:endParaRPr lang="en-US" sz="2000"/>
          </a:p>
          <a:p>
            <a:pPr marL="0" indent="0">
              <a:buNone/>
            </a:pPr>
            <a:r>
              <a:rPr lang="en-US" sz="2000"/>
              <a:t>         try   {</a:t>
            </a:r>
            <a:endParaRPr lang="en-US" sz="2000"/>
          </a:p>
          <a:p>
            <a:pPr marL="0" indent="0">
              <a:buNone/>
            </a:pPr>
            <a:r>
              <a:rPr lang="en-US" sz="2000"/>
              <a:t>             System.out.println(4/0);</a:t>
            </a:r>
            <a:endParaRPr lang="en-US" sz="2000"/>
          </a:p>
          <a:p>
            <a:pPr marL="0" indent="0">
              <a:buNone/>
            </a:pPr>
            <a:r>
              <a:rPr lang="en-US" sz="2000"/>
              <a:t>	 //will not get printed</a:t>
            </a:r>
            <a:endParaRPr lang="en-US" sz="2000"/>
          </a:p>
          <a:p>
            <a:pPr marL="0" indent="0">
              <a:buNone/>
            </a:pPr>
            <a:r>
              <a:rPr lang="en-US" sz="2000"/>
              <a:t>             System.out.println("end of try!");   }</a:t>
            </a:r>
            <a:endParaRPr lang="en-US" sz="2000"/>
          </a:p>
          <a:p>
            <a:pPr marL="0" indent="0">
              <a:buNone/>
            </a:pPr>
            <a:r>
              <a:rPr lang="en-US" sz="2000"/>
              <a:t>catch(ArithmeticException e)</a:t>
            </a:r>
            <a:endParaRPr lang="en-US" sz="2000"/>
          </a:p>
          <a:p>
            <a:pPr marL="0" indent="0">
              <a:buNone/>
            </a:pPr>
            <a:r>
              <a:rPr lang="en-US" sz="2000"/>
              <a:t>        {</a:t>
            </a:r>
            <a:endParaRPr lang="en-US" sz="2000"/>
          </a:p>
          <a:p>
            <a:pPr marL="0" indent="0">
              <a:buNone/>
            </a:pPr>
            <a:r>
              <a:rPr lang="en-US" sz="2000"/>
              <a:t>            System.out.println("divide by 0");        }    }    }</a:t>
            </a:r>
            <a:endParaRPr lang="en-US" sz="2000"/>
          </a:p>
          <a:p>
            <a:pPr marL="0" indent="0">
              <a:buNone/>
            </a:pPr>
            <a:r>
              <a:rPr lang="en-US" sz="2000" b="1"/>
              <a:t>Output:</a:t>
            </a:r>
            <a:r>
              <a:rPr lang="en-US" sz="2000"/>
              <a:t>   divide by 0</a:t>
            </a:r>
            <a:endParaRPr lang="en-US" sz="2000"/>
          </a:p>
          <a:p>
            <a:pPr marL="0" indent="0">
              <a:buNone/>
            </a:pPr>
            <a:r>
              <a:rPr lang="en-US" sz="2000"/>
              <a:t>                     While catching the exception in the catch block, either you can have directly the class of exception or its superclass.</a:t>
            </a:r>
            <a:endParaRPr 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Exact Exception</a:t>
            </a:r>
            <a:endParaRPr lang="en-US" sz="3200"/>
          </a:p>
        </p:txBody>
      </p:sp>
      <p:sp>
        <p:nvSpPr>
          <p:cNvPr id="4" name="Text Placeholder 3"/>
          <p:cNvSpPr>
            <a:spLocks noGrp="1"/>
          </p:cNvSpPr>
          <p:nvPr>
            <p:ph type="body" sz="quarter" idx="14"/>
          </p:nvPr>
        </p:nvSpPr>
        <p:spPr>
          <a:xfrm>
            <a:off x="408940" y="920750"/>
            <a:ext cx="11160125" cy="5389245"/>
          </a:xfrm>
        </p:spPr>
        <p:txBody>
          <a:bodyPr>
            <a:normAutofit fontScale="70000"/>
          </a:bodyPr>
          <a:p>
            <a:pPr marL="0" indent="0">
              <a:buNone/>
            </a:pPr>
            <a:r>
              <a:rPr lang="en-US"/>
              <a:t>class Main {</a:t>
            </a:r>
            <a:endParaRPr lang="en-US"/>
          </a:p>
          <a:p>
            <a:pPr marL="0" indent="0">
              <a:buNone/>
            </a:pPr>
            <a:r>
              <a:rPr lang="en-US"/>
              <a:t>	public static void main (String[] args) {</a:t>
            </a:r>
            <a:endParaRPr lang="en-US"/>
          </a:p>
          <a:p>
            <a:pPr marL="0" indent="0">
              <a:buNone/>
            </a:pPr>
            <a:r>
              <a:rPr lang="en-US"/>
              <a:t>        try{</a:t>
            </a:r>
            <a:endParaRPr lang="en-US"/>
          </a:p>
          <a:p>
            <a:pPr marL="0" indent="0">
              <a:buNone/>
            </a:pPr>
            <a:r>
              <a:rPr lang="en-US"/>
              <a:t>            System.out.println(4/0);</a:t>
            </a:r>
            <a:endParaRPr lang="en-US"/>
          </a:p>
          <a:p>
            <a:pPr marL="0" indent="0">
              <a:buNone/>
            </a:pPr>
            <a:r>
              <a:rPr lang="en-US"/>
              <a:t>           }      </a:t>
            </a:r>
            <a:endParaRPr lang="en-US"/>
          </a:p>
          <a:p>
            <a:pPr marL="0" indent="0">
              <a:buNone/>
            </a:pPr>
            <a:r>
              <a:rPr lang="en-US"/>
              <a:t>        //ArithmeticException </a:t>
            </a:r>
            <a:endParaRPr lang="en-US"/>
          </a:p>
          <a:p>
            <a:pPr marL="0" indent="0">
              <a:buNone/>
            </a:pPr>
            <a:r>
              <a:rPr lang="en-US"/>
              <a:t>        catch(ArithmeticException e){</a:t>
            </a:r>
            <a:endParaRPr lang="en-US"/>
          </a:p>
          <a:p>
            <a:pPr marL="0" indent="0">
              <a:buNone/>
            </a:pPr>
            <a:r>
              <a:rPr lang="en-US"/>
              <a:t>            System.out.println("divide by 0");</a:t>
            </a:r>
            <a:endParaRPr lang="en-US"/>
          </a:p>
          <a:p>
            <a:pPr marL="0" indent="0">
              <a:buNone/>
            </a:pPr>
            <a:r>
              <a:rPr lang="en-US"/>
              <a:t>        }</a:t>
            </a:r>
            <a:endParaRPr lang="en-US"/>
          </a:p>
          <a:p>
            <a:pPr marL="0" indent="0">
              <a:buNone/>
            </a:pPr>
            <a:r>
              <a:rPr lang="en-US"/>
              <a:t>    }</a:t>
            </a:r>
            <a:endParaRPr lang="en-US"/>
          </a:p>
          <a:p>
            <a:pPr marL="0" indent="0">
              <a:buNone/>
            </a:pPr>
            <a:r>
              <a:rPr lang="en-US"/>
              <a:t>}</a:t>
            </a:r>
            <a:endParaRPr lang="en-US"/>
          </a:p>
          <a:p>
            <a:pPr marL="0" indent="0">
              <a:buNone/>
            </a:pPr>
            <a:r>
              <a:rPr lang="en-US" b="1"/>
              <a:t>Output:</a:t>
            </a:r>
            <a:r>
              <a:rPr lang="en-US"/>
              <a:t>  divide by 0</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Example: Superclass of Exact Exception</a:t>
            </a:r>
            <a:endParaRPr lang="en-US" sz="3200"/>
          </a:p>
        </p:txBody>
      </p:sp>
      <p:sp>
        <p:nvSpPr>
          <p:cNvPr id="4" name="Text Placeholder 3"/>
          <p:cNvSpPr>
            <a:spLocks noGrp="1"/>
          </p:cNvSpPr>
          <p:nvPr>
            <p:ph type="body" sz="quarter" idx="14"/>
          </p:nvPr>
        </p:nvSpPr>
        <p:spPr>
          <a:xfrm>
            <a:off x="408940" y="953135"/>
            <a:ext cx="11160125" cy="5356860"/>
          </a:xfrm>
        </p:spPr>
        <p:txBody>
          <a:bodyPr>
            <a:normAutofit fontScale="70000"/>
          </a:bodyPr>
          <a:p>
            <a:pPr marL="0" indent="0">
              <a:buNone/>
            </a:pPr>
            <a:r>
              <a:rPr lang="en-US"/>
              <a:t>class Main {</a:t>
            </a:r>
            <a:endParaRPr lang="en-US"/>
          </a:p>
          <a:p>
            <a:pPr marL="0" indent="0">
              <a:buNone/>
            </a:pPr>
            <a:r>
              <a:rPr lang="en-US"/>
              <a:t>	public static void main (String[] args) {</a:t>
            </a:r>
            <a:endParaRPr lang="en-US"/>
          </a:p>
          <a:p>
            <a:pPr marL="0" indent="0">
              <a:buNone/>
            </a:pPr>
            <a:r>
              <a:rPr lang="en-US"/>
              <a:t>        try{</a:t>
            </a:r>
            <a:endParaRPr lang="en-US"/>
          </a:p>
          <a:p>
            <a:pPr marL="0" indent="0">
              <a:buNone/>
            </a:pPr>
            <a:r>
              <a:rPr lang="en-US"/>
              <a:t>            System.out.println(4/0);</a:t>
            </a:r>
            <a:endParaRPr lang="en-US"/>
          </a:p>
          <a:p>
            <a:pPr marL="0" indent="0">
              <a:buNone/>
            </a:pPr>
            <a:r>
              <a:rPr lang="en-US"/>
              <a:t>           }</a:t>
            </a:r>
            <a:endParaRPr lang="en-US"/>
          </a:p>
          <a:p>
            <a:pPr marL="0" indent="0">
              <a:buNone/>
            </a:pPr>
            <a:r>
              <a:rPr lang="en-US"/>
              <a:t>              //superclass of ArithmeticException </a:t>
            </a:r>
            <a:endParaRPr lang="en-US"/>
          </a:p>
          <a:p>
            <a:pPr marL="0" indent="0">
              <a:buNone/>
            </a:pPr>
            <a:r>
              <a:rPr lang="en-US"/>
              <a:t>        catch(Exception e){</a:t>
            </a:r>
            <a:endParaRPr lang="en-US"/>
          </a:p>
          <a:p>
            <a:pPr marL="0" indent="0">
              <a:buNone/>
            </a:pPr>
            <a:r>
              <a:rPr lang="en-US"/>
              <a:t>            System.out.println("divide by 0");</a:t>
            </a:r>
            <a:endParaRPr lang="en-US"/>
          </a:p>
          <a:p>
            <a:pPr marL="0" indent="0">
              <a:buNone/>
            </a:pPr>
            <a:r>
              <a:rPr lang="en-US"/>
              <a:t>        }</a:t>
            </a:r>
            <a:endParaRPr lang="en-US"/>
          </a:p>
          <a:p>
            <a:pPr marL="0" indent="0">
              <a:buNone/>
            </a:pPr>
            <a:r>
              <a:rPr lang="en-US"/>
              <a:t>     }</a:t>
            </a:r>
            <a:endParaRPr lang="en-US"/>
          </a:p>
          <a:p>
            <a:pPr marL="0" indent="0">
              <a:buNone/>
            </a:pPr>
            <a:r>
              <a:rPr lang="en-US"/>
              <a:t>}</a:t>
            </a:r>
            <a:endParaRPr lang="en-US"/>
          </a:p>
          <a:p>
            <a:pPr marL="0" indent="0">
              <a:buNone/>
            </a:pPr>
            <a:r>
              <a:rPr lang="en-US" b="1"/>
              <a:t>Output: </a:t>
            </a:r>
            <a:r>
              <a:rPr lang="en-US"/>
              <a:t> divide by 0</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Java Multiple Catch Block</a:t>
            </a:r>
            <a:endParaRPr lang="en-US" sz="3600"/>
          </a:p>
        </p:txBody>
      </p:sp>
      <p:sp>
        <p:nvSpPr>
          <p:cNvPr id="4" name="Text Placeholder 3"/>
          <p:cNvSpPr>
            <a:spLocks noGrp="1"/>
          </p:cNvSpPr>
          <p:nvPr>
            <p:ph type="body" sz="quarter" idx="14"/>
          </p:nvPr>
        </p:nvSpPr>
        <p:spPr>
          <a:xfrm>
            <a:off x="408940" y="837565"/>
            <a:ext cx="11160125" cy="5472430"/>
          </a:xfrm>
        </p:spPr>
        <p:txBody>
          <a:bodyPr>
            <a:normAutofit fontScale="25000"/>
          </a:bodyPr>
          <a:p>
            <a:pPr marL="0" indent="0">
              <a:buNone/>
            </a:pPr>
            <a:r>
              <a:rPr lang="en-US" sz="7200"/>
              <a:t>If you have multiple catches, you have to maintain the hierarchy from subclass to superclass.</a:t>
            </a:r>
            <a:endParaRPr lang="en-US" sz="7200"/>
          </a:p>
          <a:p>
            <a:pPr marL="0" indent="0">
              <a:buNone/>
            </a:pPr>
            <a:r>
              <a:rPr lang="en-US" sz="7200" b="1"/>
              <a:t>Incorrect:</a:t>
            </a:r>
            <a:endParaRPr lang="en-US" sz="7200" b="1"/>
          </a:p>
          <a:p>
            <a:pPr marL="0" indent="0">
              <a:buNone/>
            </a:pPr>
            <a:r>
              <a:rPr lang="en-US" sz="7200"/>
              <a:t>class Main {</a:t>
            </a:r>
            <a:endParaRPr lang="en-US" sz="7200"/>
          </a:p>
          <a:p>
            <a:pPr marL="0" indent="0">
              <a:buNone/>
            </a:pPr>
            <a:r>
              <a:rPr lang="en-US" sz="7200"/>
              <a:t>	public static void main (String[] args) {</a:t>
            </a:r>
            <a:endParaRPr lang="en-US" sz="7200"/>
          </a:p>
          <a:p>
            <a:pPr marL="0" indent="0">
              <a:buNone/>
            </a:pPr>
            <a:r>
              <a:rPr lang="en-US" sz="7200"/>
              <a:t>        try{</a:t>
            </a:r>
            <a:endParaRPr lang="en-US" sz="7200"/>
          </a:p>
          <a:p>
            <a:pPr marL="0" indent="0">
              <a:buNone/>
            </a:pPr>
            <a:r>
              <a:rPr lang="en-US" sz="7200"/>
              <a:t>            System.out.println(4/0);</a:t>
            </a:r>
            <a:endParaRPr lang="en-US" sz="7200"/>
          </a:p>
          <a:p>
            <a:pPr marL="0" indent="0">
              <a:buNone/>
            </a:pPr>
            <a:r>
              <a:rPr lang="en-US" sz="7200"/>
              <a:t>        }catch(Exception e)</a:t>
            </a:r>
            <a:endParaRPr lang="en-US" sz="7200"/>
          </a:p>
          <a:p>
            <a:pPr marL="0" indent="0">
              <a:buNone/>
            </a:pPr>
            <a:r>
              <a:rPr lang="en-US" sz="7200"/>
              <a:t>        {</a:t>
            </a:r>
            <a:endParaRPr lang="en-US" sz="7200"/>
          </a:p>
          <a:p>
            <a:pPr marL="0" indent="0">
              <a:buNone/>
            </a:pPr>
            <a:r>
              <a:rPr lang="en-US" sz="7200"/>
              <a:t>            System.out.println("Exception : divide by 0");</a:t>
            </a:r>
            <a:endParaRPr lang="en-US" sz="7200"/>
          </a:p>
          <a:p>
            <a:pPr marL="0" indent="0">
              <a:buNone/>
            </a:pPr>
            <a:r>
              <a:rPr lang="en-US" sz="7200"/>
              <a:t>        }catch(ArithmeticException e)</a:t>
            </a:r>
            <a:endParaRPr lang="en-US" sz="7200"/>
          </a:p>
          <a:p>
            <a:pPr marL="0" indent="0">
              <a:buNone/>
            </a:pPr>
            <a:r>
              <a:rPr lang="en-US" sz="7200"/>
              <a:t>        {</a:t>
            </a:r>
            <a:endParaRPr lang="en-US" sz="7200"/>
          </a:p>
          <a:p>
            <a:pPr marL="0" indent="0">
              <a:buNone/>
            </a:pPr>
            <a:r>
              <a:rPr lang="en-US" sz="7200"/>
              <a:t>            System.out.println("ArithmeticException :divide by 0");    }     }   }</a:t>
            </a:r>
            <a:endParaRPr lang="en-US" sz="7200"/>
          </a:p>
          <a:p>
            <a:pPr marL="0" indent="0">
              <a:buNone/>
            </a:pPr>
            <a:r>
              <a:rPr lang="en-US" sz="7200" b="1"/>
              <a:t>Compile-time error:</a:t>
            </a:r>
            <a:r>
              <a:rPr lang="en-US" sz="7200"/>
              <a:t> prog.java:11: error: exception ArithmeticException has already been caught</a:t>
            </a:r>
            <a:endParaRPr lang="en-US" sz="7200"/>
          </a:p>
          <a:p>
            <a:pPr marL="0" indent="0">
              <a:buNone/>
            </a:pPr>
            <a:r>
              <a:rPr lang="en-US" sz="7200"/>
              <a:t>        }catch(ArithmeticException e)</a:t>
            </a:r>
            <a:endParaRPr lang="en-US" sz="7200"/>
          </a:p>
          <a:p>
            <a:pPr marL="0" indent="0">
              <a:buNone/>
            </a:pPr>
            <a:r>
              <a:rPr lang="en-US" sz="7200"/>
              <a:t>         ^</a:t>
            </a:r>
            <a:endParaRPr lang="en-US" sz="7200"/>
          </a:p>
          <a:p>
            <a:pPr marL="0" indent="0">
              <a:buNone/>
            </a:pPr>
            <a:r>
              <a:rPr lang="en-US" sz="7200"/>
              <a:t>            1 error </a:t>
            </a:r>
            <a:endParaRPr lang="en-US" sz="7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Correct example for Multi Catch Block</a:t>
            </a:r>
            <a:endParaRPr lang="en-US" sz="3200"/>
          </a:p>
        </p:txBody>
      </p:sp>
      <p:sp>
        <p:nvSpPr>
          <p:cNvPr id="4" name="Text Placeholder 3"/>
          <p:cNvSpPr>
            <a:spLocks noGrp="1"/>
          </p:cNvSpPr>
          <p:nvPr>
            <p:ph type="body" sz="quarter" idx="14"/>
          </p:nvPr>
        </p:nvSpPr>
        <p:spPr>
          <a:xfrm>
            <a:off x="408940" y="804545"/>
            <a:ext cx="11160125" cy="5505450"/>
          </a:xfrm>
        </p:spPr>
        <p:txBody>
          <a:bodyPr>
            <a:noAutofit/>
          </a:bodyPr>
          <a:p>
            <a:pPr marL="0" indent="0">
              <a:buNone/>
            </a:pPr>
            <a:r>
              <a:rPr lang="en-US" sz="2200"/>
              <a:t>class Main {</a:t>
            </a:r>
            <a:endParaRPr lang="en-US" sz="2200"/>
          </a:p>
          <a:p>
            <a:pPr marL="0" indent="0">
              <a:buNone/>
            </a:pPr>
            <a:r>
              <a:rPr lang="en-US" sz="2200"/>
              <a:t>	public static void main (String[] args) {</a:t>
            </a:r>
            <a:endParaRPr lang="en-US" sz="2200"/>
          </a:p>
          <a:p>
            <a:pPr marL="0" indent="0">
              <a:buNone/>
            </a:pPr>
            <a:r>
              <a:rPr lang="en-US" sz="2200"/>
              <a:t>        try{</a:t>
            </a:r>
            <a:endParaRPr lang="en-US" sz="2200"/>
          </a:p>
          <a:p>
            <a:pPr marL="0" indent="0">
              <a:buNone/>
            </a:pPr>
            <a:r>
              <a:rPr lang="en-US" sz="2200"/>
              <a:t>            System.out.println(4/0);</a:t>
            </a:r>
            <a:endParaRPr lang="en-US" sz="2200"/>
          </a:p>
          <a:p>
            <a:pPr marL="0" indent="0">
              <a:buNone/>
            </a:pPr>
            <a:r>
              <a:rPr lang="en-US" sz="2200"/>
              <a:t>        }catch(ArithmeticException e)</a:t>
            </a:r>
            <a:endParaRPr lang="en-US" sz="2200"/>
          </a:p>
          <a:p>
            <a:pPr marL="0" indent="0">
              <a:buNone/>
            </a:pPr>
            <a:r>
              <a:rPr lang="en-US" sz="2200"/>
              <a:t>        {</a:t>
            </a:r>
            <a:endParaRPr lang="en-US" sz="2200"/>
          </a:p>
          <a:p>
            <a:pPr marL="0" indent="0">
              <a:buNone/>
            </a:pPr>
            <a:r>
              <a:rPr lang="en-US" sz="2200"/>
              <a:t>            System.out.println("ArithmeticException : divide by 0");</a:t>
            </a:r>
            <a:endParaRPr lang="en-US" sz="2200"/>
          </a:p>
          <a:p>
            <a:pPr marL="0" indent="0">
              <a:buNone/>
            </a:pPr>
            <a:r>
              <a:rPr lang="en-US" sz="2200"/>
              <a:t>        }catch(Exception e)</a:t>
            </a:r>
            <a:endParaRPr lang="en-US" sz="2200"/>
          </a:p>
          <a:p>
            <a:pPr marL="0" indent="0">
              <a:buNone/>
            </a:pPr>
            <a:r>
              <a:rPr lang="en-US" sz="2200"/>
              <a:t>        {</a:t>
            </a:r>
            <a:endParaRPr lang="en-US" sz="2200"/>
          </a:p>
          <a:p>
            <a:pPr marL="0" indent="0">
              <a:buNone/>
            </a:pPr>
            <a:r>
              <a:rPr lang="en-US" sz="2200"/>
              <a:t>            System.out.println("Exception : divide by 0");</a:t>
            </a:r>
            <a:endParaRPr lang="en-US" sz="2200"/>
          </a:p>
          <a:p>
            <a:pPr marL="0" indent="0">
              <a:buNone/>
            </a:pPr>
            <a:r>
              <a:rPr lang="en-US" sz="2200"/>
              <a:t>        }   }    }</a:t>
            </a:r>
            <a:endParaRPr lang="en-US" sz="2200"/>
          </a:p>
          <a:p>
            <a:pPr marL="0" indent="0">
              <a:buNone/>
            </a:pPr>
            <a:r>
              <a:rPr lang="en-US" sz="2200" b="1"/>
              <a:t>Output:</a:t>
            </a:r>
            <a:r>
              <a:rPr lang="en-US" sz="2200"/>
              <a:t>  ArithmeticException: Divide by 0</a:t>
            </a:r>
            <a:endParaRPr lang="en-US" sz="2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Java Nested Try</a:t>
            </a:r>
            <a:endParaRPr lang="en-US" sz="3600"/>
          </a:p>
        </p:txBody>
      </p:sp>
      <p:sp>
        <p:nvSpPr>
          <p:cNvPr id="4" name="Text Placeholder 3"/>
          <p:cNvSpPr>
            <a:spLocks noGrp="1"/>
          </p:cNvSpPr>
          <p:nvPr>
            <p:ph type="body" sz="quarter" idx="14"/>
          </p:nvPr>
        </p:nvSpPr>
        <p:spPr>
          <a:xfrm>
            <a:off x="408940" y="803275"/>
            <a:ext cx="11160125" cy="5506720"/>
          </a:xfrm>
        </p:spPr>
        <p:txBody>
          <a:bodyPr>
            <a:noAutofit/>
          </a:bodyPr>
          <a:p>
            <a:pPr marL="0" indent="0">
              <a:buNone/>
            </a:pPr>
            <a:r>
              <a:rPr lang="en-US" sz="2000"/>
              <a:t>When there is another try block within the try block:</a:t>
            </a:r>
            <a:endParaRPr lang="en-US" sz="2000"/>
          </a:p>
          <a:p>
            <a:pPr marL="0" indent="0">
              <a:buNone/>
            </a:pPr>
            <a:r>
              <a:rPr lang="en-US" sz="2000"/>
              <a:t>class Main {</a:t>
            </a:r>
            <a:endParaRPr lang="en-US" sz="2000"/>
          </a:p>
          <a:p>
            <a:pPr marL="0" indent="0">
              <a:buNone/>
            </a:pPr>
            <a:r>
              <a:rPr lang="en-US" sz="2000"/>
              <a:t>	public static void main (String[] args) {</a:t>
            </a:r>
            <a:endParaRPr lang="en-US" sz="2000"/>
          </a:p>
          <a:p>
            <a:pPr marL="0" indent="0">
              <a:buNone/>
            </a:pPr>
            <a:r>
              <a:rPr lang="en-US" sz="2000"/>
              <a:t>        try{</a:t>
            </a:r>
            <a:endParaRPr lang="en-US" sz="2000"/>
          </a:p>
          <a:p>
            <a:pPr marL="0" indent="0">
              <a:buNone/>
            </a:pPr>
            <a:r>
              <a:rPr lang="en-US" sz="2000"/>
              <a:t>                try{</a:t>
            </a:r>
            <a:endParaRPr lang="en-US" sz="2000"/>
          </a:p>
          <a:p>
            <a:pPr marL="0" indent="0">
              <a:buNone/>
            </a:pPr>
            <a:r>
              <a:rPr lang="en-US" sz="2000"/>
              <a:t>                    int[] a={1,2,3};</a:t>
            </a:r>
            <a:endParaRPr lang="en-US" sz="2000"/>
          </a:p>
          <a:p>
            <a:pPr marL="0" indent="0">
              <a:buNone/>
            </a:pPr>
            <a:r>
              <a:rPr lang="en-US" sz="2000"/>
              <a:t>                    System.out.println(a[3]);               }</a:t>
            </a:r>
            <a:endParaRPr lang="en-US" sz="2000"/>
          </a:p>
          <a:p>
            <a:pPr marL="0" indent="0">
              <a:buNone/>
            </a:pPr>
            <a:r>
              <a:rPr lang="en-US" sz="2000"/>
              <a:t>   catch(ArrayIndexOutOfBoundsException e)    {</a:t>
            </a:r>
            <a:endParaRPr lang="en-US" sz="2000"/>
          </a:p>
          <a:p>
            <a:pPr marL="0" indent="0">
              <a:buNone/>
            </a:pPr>
            <a:r>
              <a:rPr lang="en-US" sz="2000"/>
              <a:t>                    System.out.println("Out of bounds");           }</a:t>
            </a:r>
            <a:endParaRPr lang="en-US" sz="2000"/>
          </a:p>
          <a:p>
            <a:pPr marL="0" indent="0">
              <a:buNone/>
            </a:pPr>
            <a:r>
              <a:rPr lang="en-US" sz="2000"/>
              <a:t>              System.out.println(4/0);    }</a:t>
            </a:r>
            <a:endParaRPr lang="en-US" sz="2000"/>
          </a:p>
          <a:p>
            <a:pPr marL="0" indent="0">
              <a:buNone/>
            </a:pPr>
            <a:r>
              <a:rPr lang="en-US" sz="2000"/>
              <a:t>       catch(ArithmeticException e)  {</a:t>
            </a:r>
            <a:endParaRPr lang="en-US" sz="2000"/>
          </a:p>
          <a:p>
            <a:pPr marL="0" indent="0">
              <a:buNone/>
            </a:pPr>
            <a:r>
              <a:rPr lang="en-US" sz="2000"/>
              <a:t>            System.out.println("ArithmeticException : divide by 0");        }	   }    }</a:t>
            </a:r>
            <a:endParaRPr lang="en-US" sz="2000"/>
          </a:p>
          <a:p>
            <a:pPr marL="0" indent="0">
              <a:buNone/>
            </a:pPr>
            <a:r>
              <a:rPr lang="en-US" sz="2000" b="1"/>
              <a:t>    Output: </a:t>
            </a:r>
            <a:r>
              <a:rPr lang="en-US" sz="2000"/>
              <a:t>  Out of bounds</a:t>
            </a:r>
            <a:endParaRPr lang="en-US" sz="2000"/>
          </a:p>
          <a:p>
            <a:pPr marL="0" indent="0">
              <a:buNone/>
            </a:pPr>
            <a:r>
              <a:rPr lang="en-US" sz="2000"/>
              <a:t>                        ArithmeticException: Divide by 0 </a:t>
            </a:r>
            <a:endParaRPr 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rmAutofit fontScale="90000"/>
          </a:bodyPr>
          <a:p>
            <a:r>
              <a:rPr lang="en-US">
                <a:sym typeface="+mn-ea"/>
              </a:rPr>
              <a:t>Note – If we put code of outer try before inner try, then if an exception occurred, it will ignore the entire inner try and move directly to its catch block.</a:t>
            </a:r>
            <a:endParaRPr lang="en-US"/>
          </a:p>
        </p:txBody>
      </p:sp>
      <p:sp>
        <p:nvSpPr>
          <p:cNvPr id="4" name="Text Placeholder 3"/>
          <p:cNvSpPr>
            <a:spLocks noGrp="1"/>
          </p:cNvSpPr>
          <p:nvPr>
            <p:ph type="body" sz="quarter" idx="14"/>
          </p:nvPr>
        </p:nvSpPr>
        <p:spPr>
          <a:xfrm>
            <a:off x="408940" y="955675"/>
            <a:ext cx="11160125" cy="5354320"/>
          </a:xfrm>
        </p:spPr>
        <p:txBody>
          <a:bodyPr>
            <a:normAutofit fontScale="25000"/>
          </a:bodyPr>
          <a:p>
            <a:pPr marL="0" indent="0">
              <a:buNone/>
            </a:pPr>
            <a:r>
              <a:rPr lang="en-US"/>
              <a:t>   </a:t>
            </a:r>
            <a:r>
              <a:rPr lang="en-US" sz="7200"/>
              <a:t>  </a:t>
            </a:r>
            <a:r>
              <a:rPr lang="en-US" sz="9600"/>
              <a:t> class Main {</a:t>
            </a:r>
            <a:endParaRPr lang="en-US" sz="9600"/>
          </a:p>
          <a:p>
            <a:pPr marL="0" indent="0">
              <a:buNone/>
            </a:pPr>
            <a:r>
              <a:rPr lang="en-US" sz="9600"/>
              <a:t>	public static void main (String[] args) {</a:t>
            </a:r>
            <a:endParaRPr lang="en-US" sz="9600"/>
          </a:p>
          <a:p>
            <a:pPr marL="0" indent="0">
              <a:buNone/>
            </a:pPr>
            <a:r>
              <a:rPr lang="en-US" sz="9600"/>
              <a:t>        try{</a:t>
            </a:r>
            <a:endParaRPr lang="en-US" sz="9600"/>
          </a:p>
          <a:p>
            <a:pPr marL="0" indent="0">
              <a:buNone/>
            </a:pPr>
            <a:r>
              <a:rPr lang="en-US" sz="9600"/>
              <a:t>               System.out.println(4/0);</a:t>
            </a:r>
            <a:endParaRPr lang="en-US" sz="9600"/>
          </a:p>
          <a:p>
            <a:pPr marL="0" indent="0">
              <a:buNone/>
            </a:pPr>
            <a:r>
              <a:rPr lang="en-US" sz="9600"/>
              <a:t>               try{</a:t>
            </a:r>
            <a:endParaRPr lang="en-US" sz="9600"/>
          </a:p>
          <a:p>
            <a:pPr marL="0" indent="0">
              <a:buNone/>
            </a:pPr>
            <a:r>
              <a:rPr lang="en-US" sz="9600"/>
              <a:t>                    int[] a={1,2,3};</a:t>
            </a:r>
            <a:endParaRPr lang="en-US" sz="9600"/>
          </a:p>
          <a:p>
            <a:pPr marL="0" indent="0">
              <a:buNone/>
            </a:pPr>
            <a:r>
              <a:rPr lang="en-US" sz="9600"/>
              <a:t>                    System.out.println(a[3]);     }</a:t>
            </a:r>
            <a:endParaRPr lang="en-US" sz="9600"/>
          </a:p>
          <a:p>
            <a:pPr marL="0" indent="0">
              <a:buNone/>
            </a:pPr>
            <a:r>
              <a:rPr lang="en-US" sz="9600"/>
              <a:t>   catch(ArrayIndexOutOfBoundsException e)   {</a:t>
            </a:r>
            <a:endParaRPr lang="en-US" sz="9600"/>
          </a:p>
          <a:p>
            <a:pPr marL="0" indent="0">
              <a:buNone/>
            </a:pPr>
            <a:r>
              <a:rPr lang="en-US" sz="9600"/>
              <a:t>                    System.out.println("Out of bounds");               }     }</a:t>
            </a:r>
            <a:endParaRPr lang="en-US" sz="9600"/>
          </a:p>
          <a:p>
            <a:pPr marL="0" indent="0">
              <a:buNone/>
            </a:pPr>
            <a:r>
              <a:rPr lang="en-US" sz="9600"/>
              <a:t>       catch(ArithmeticException e)       {</a:t>
            </a:r>
            <a:endParaRPr lang="en-US" sz="9600"/>
          </a:p>
          <a:p>
            <a:pPr marL="0" indent="0">
              <a:buNone/>
            </a:pPr>
            <a:r>
              <a:rPr lang="en-US" sz="9600"/>
              <a:t>            System.out.println("ArithmeticException : divide by 0");        }     }    }</a:t>
            </a:r>
            <a:endParaRPr lang="en-US" sz="9600"/>
          </a:p>
          <a:p>
            <a:pPr marL="0" indent="0">
              <a:buNone/>
            </a:pPr>
            <a:r>
              <a:rPr lang="en-US" sz="9600" b="1"/>
              <a:t>Output: </a:t>
            </a:r>
            <a:r>
              <a:rPr lang="en-US" sz="9600"/>
              <a:t> ArithmeticException: Divide by 0</a:t>
            </a:r>
            <a:endParaRPr lang="en-US" sz="9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Java Finally Block</a:t>
            </a:r>
            <a:endParaRPr lang="en-US" sz="3600"/>
          </a:p>
        </p:txBody>
      </p:sp>
      <p:sp>
        <p:nvSpPr>
          <p:cNvPr id="4" name="Text Placeholder 3"/>
          <p:cNvSpPr>
            <a:spLocks noGrp="1"/>
          </p:cNvSpPr>
          <p:nvPr>
            <p:ph type="body" sz="quarter" idx="14"/>
          </p:nvPr>
        </p:nvSpPr>
        <p:spPr>
          <a:xfrm>
            <a:off x="408940" y="852170"/>
            <a:ext cx="11160125" cy="5457825"/>
          </a:xfrm>
        </p:spPr>
        <p:txBody>
          <a:bodyPr>
            <a:noAutofit/>
          </a:bodyPr>
          <a:p>
            <a:pPr marL="0" indent="0">
              <a:buNone/>
            </a:pPr>
            <a:r>
              <a:rPr lang="en-US" sz="2200"/>
              <a:t>Contains code that must be executed no matter if an exception is thrown or not. It contains code of file release, closing connections, etc.</a:t>
            </a:r>
            <a:endParaRPr lang="en-US" sz="2200"/>
          </a:p>
          <a:p>
            <a:pPr marL="0" indent="0">
              <a:buNone/>
            </a:pPr>
            <a:r>
              <a:rPr lang="en-US" sz="2200" b="1"/>
              <a:t>Example: </a:t>
            </a:r>
            <a:r>
              <a:rPr lang="en-US" sz="2200"/>
              <a:t> class Main {</a:t>
            </a:r>
            <a:endParaRPr lang="en-US" sz="2200"/>
          </a:p>
          <a:p>
            <a:pPr marL="0" indent="0">
              <a:buNone/>
            </a:pPr>
            <a:r>
              <a:rPr lang="en-US" sz="2200"/>
              <a:t>	public static void main (String[] args) {</a:t>
            </a:r>
            <a:endParaRPr lang="en-US" sz="2200"/>
          </a:p>
          <a:p>
            <a:pPr marL="0" indent="0">
              <a:buNone/>
            </a:pPr>
            <a:r>
              <a:rPr lang="en-US" sz="2200"/>
              <a:t>        try{</a:t>
            </a:r>
            <a:endParaRPr lang="en-US" sz="2200"/>
          </a:p>
          <a:p>
            <a:pPr marL="0" indent="0">
              <a:buNone/>
            </a:pPr>
            <a:r>
              <a:rPr lang="en-US" sz="2200"/>
              <a:t>          System.out.println(4/0);   }</a:t>
            </a:r>
            <a:endParaRPr lang="en-US" sz="2200"/>
          </a:p>
          <a:p>
            <a:pPr marL="0" indent="0">
              <a:buNone/>
            </a:pPr>
            <a:r>
              <a:rPr lang="en-US" sz="2200"/>
              <a:t>       catch(Exception e)        {</a:t>
            </a:r>
            <a:endParaRPr lang="en-US" sz="2200"/>
          </a:p>
          <a:p>
            <a:pPr marL="0" indent="0">
              <a:buNone/>
            </a:pPr>
            <a:r>
              <a:rPr lang="en-US" sz="2200"/>
              <a:t>            System.out.println(e);               }</a:t>
            </a:r>
            <a:endParaRPr lang="en-US" sz="2200"/>
          </a:p>
          <a:p>
            <a:pPr marL="0" indent="0">
              <a:buNone/>
            </a:pPr>
            <a:r>
              <a:rPr lang="en-US" sz="2200"/>
              <a:t>        finally        {</a:t>
            </a:r>
            <a:endParaRPr lang="en-US" sz="2200"/>
          </a:p>
          <a:p>
            <a:pPr marL="0" indent="0">
              <a:buNone/>
            </a:pPr>
            <a:r>
              <a:rPr lang="en-US" sz="2200"/>
              <a:t>            System.out.println("finally executed");        }        </a:t>
            </a:r>
            <a:endParaRPr lang="en-US" sz="2200"/>
          </a:p>
          <a:p>
            <a:pPr marL="0" indent="0">
              <a:buNone/>
            </a:pPr>
            <a:r>
              <a:rPr lang="en-US" sz="2200"/>
              <a:t>       	        System.out.println("end");	}    }</a:t>
            </a:r>
            <a:endParaRPr lang="en-US" sz="2200"/>
          </a:p>
          <a:p>
            <a:pPr marL="0" indent="0">
              <a:buNone/>
            </a:pPr>
            <a:r>
              <a:rPr lang="en-US" sz="2200" b="1"/>
              <a:t>Output: </a:t>
            </a:r>
            <a:r>
              <a:rPr lang="en-US" sz="2200"/>
              <a:t> java.lang.ArithmeticException: / by zero</a:t>
            </a:r>
            <a:endParaRPr lang="en-US" sz="2200"/>
          </a:p>
          <a:p>
            <a:pPr marL="0" indent="0">
              <a:buNone/>
            </a:pPr>
            <a:r>
              <a:rPr lang="en-US" sz="2200"/>
              <a:t>                finally executed</a:t>
            </a:r>
            <a:endParaRPr lang="en-US" sz="2200"/>
          </a:p>
          <a:p>
            <a:pPr marL="0" indent="0">
              <a:buNone/>
            </a:pPr>
            <a:r>
              <a:rPr lang="en-US" sz="2200"/>
              <a:t>                end </a:t>
            </a:r>
            <a:endParaRPr lang="en-US" sz="2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Finally Block</a:t>
            </a:r>
            <a:endParaRPr lang="en-US" sz="3200"/>
          </a:p>
        </p:txBody>
      </p:sp>
      <p:sp>
        <p:nvSpPr>
          <p:cNvPr id="4" name="Text Placeholder 3"/>
          <p:cNvSpPr>
            <a:spLocks noGrp="1"/>
          </p:cNvSpPr>
          <p:nvPr>
            <p:ph type="body" sz="quarter" idx="14"/>
          </p:nvPr>
        </p:nvSpPr>
        <p:spPr>
          <a:xfrm>
            <a:off x="408940" y="886460"/>
            <a:ext cx="11160125" cy="5423535"/>
          </a:xfrm>
        </p:spPr>
        <p:txBody>
          <a:bodyPr>
            <a:noAutofit/>
          </a:bodyPr>
          <a:p>
            <a:pPr marL="0" indent="0">
              <a:buNone/>
            </a:pPr>
            <a:r>
              <a:rPr lang="en-US" sz="2600"/>
              <a:t>Finally, will execute even when we do not handle exceptions. Before halting the program, JVM checks if there is a “finally” block.</a:t>
            </a:r>
            <a:endParaRPr lang="en-US" sz="2600"/>
          </a:p>
          <a:p>
            <a:pPr marL="0" indent="0">
              <a:buNone/>
            </a:pPr>
            <a:r>
              <a:rPr lang="en-US" sz="2600"/>
              <a:t>class Main {</a:t>
            </a:r>
            <a:endParaRPr lang="en-US" sz="2600"/>
          </a:p>
          <a:p>
            <a:pPr marL="0" indent="0">
              <a:buNone/>
            </a:pPr>
            <a:r>
              <a:rPr lang="en-US" sz="2600"/>
              <a:t>	public static void main (String[] args) {</a:t>
            </a:r>
            <a:endParaRPr lang="en-US" sz="2600"/>
          </a:p>
          <a:p>
            <a:pPr marL="0" indent="0">
              <a:buNone/>
            </a:pPr>
            <a:r>
              <a:rPr lang="en-US" sz="2600"/>
              <a:t>        try{</a:t>
            </a:r>
            <a:endParaRPr lang="en-US" sz="2600"/>
          </a:p>
          <a:p>
            <a:pPr marL="0" indent="0">
              <a:buNone/>
            </a:pPr>
            <a:r>
              <a:rPr lang="en-US" sz="2600"/>
              <a:t>            System.out.println(4/0);  }</a:t>
            </a:r>
            <a:endParaRPr lang="en-US" sz="2600"/>
          </a:p>
          <a:p>
            <a:pPr marL="0" indent="0">
              <a:buNone/>
            </a:pPr>
            <a:r>
              <a:rPr lang="en-US" sz="2600"/>
              <a:t>    finally</a:t>
            </a:r>
            <a:endParaRPr lang="en-US" sz="2600"/>
          </a:p>
          <a:p>
            <a:pPr marL="0" indent="0">
              <a:buNone/>
            </a:pPr>
            <a:r>
              <a:rPr lang="en-US" sz="2600"/>
              <a:t>        {</a:t>
            </a:r>
            <a:endParaRPr lang="en-US" sz="2600"/>
          </a:p>
          <a:p>
            <a:pPr marL="0" indent="0">
              <a:buNone/>
            </a:pPr>
            <a:r>
              <a:rPr lang="en-US" sz="2600"/>
              <a:t>            System.out.println("cleaning.......");        }   	}    }</a:t>
            </a:r>
            <a:endParaRPr lang="en-US" sz="2600"/>
          </a:p>
          <a:p>
            <a:pPr marL="0" indent="0">
              <a:buNone/>
            </a:pPr>
            <a:r>
              <a:rPr lang="en-US" sz="2600"/>
              <a:t>Runtime Error: Exception in thread "main" java.lang.ArithmeticException: / by zero    at Main.main(File.java:4) </a:t>
            </a:r>
            <a:endParaRPr lang="en-US" sz="2600"/>
          </a:p>
          <a:p>
            <a:pPr marL="0" indent="0">
              <a:buNone/>
            </a:pPr>
            <a:r>
              <a:rPr lang="en-US" sz="2600" b="1"/>
              <a:t>Output: </a:t>
            </a:r>
            <a:r>
              <a:rPr lang="en-US" sz="2600"/>
              <a:t>  cleaning.......</a:t>
            </a:r>
            <a:endParaRPr lang="en-US" sz="2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Placeholder 7"/>
          <p:cNvPicPr>
            <a:picLocks noChangeAspect="1"/>
          </p:cNvPicPr>
          <p:nvPr>
            <p:ph type="pic" idx="1"/>
          </p:nvPr>
        </p:nvPicPr>
        <p:blipFill>
          <a:blip r:embed="rId1"/>
          <a:stretch>
            <a:fillRect/>
          </a:stretch>
        </p:blipFill>
        <p:spPr>
          <a:xfrm>
            <a:off x="1005840" y="583565"/>
            <a:ext cx="10327005" cy="58153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Java Throw Keyword</a:t>
            </a:r>
            <a:endParaRPr lang="en-US"/>
          </a:p>
        </p:txBody>
      </p:sp>
      <p:sp>
        <p:nvSpPr>
          <p:cNvPr id="6" name="Text Placeholder 5"/>
          <p:cNvSpPr>
            <a:spLocks noGrp="1"/>
          </p:cNvSpPr>
          <p:nvPr>
            <p:ph type="body" sz="quarter" idx="14"/>
          </p:nvPr>
        </p:nvSpPr>
        <p:spPr>
          <a:xfrm>
            <a:off x="408940" y="887095"/>
            <a:ext cx="11160125" cy="5634990"/>
          </a:xfrm>
        </p:spPr>
        <p:txBody>
          <a:bodyPr/>
          <a:p>
            <a:pPr marL="0" indent="0">
              <a:buNone/>
            </a:pPr>
            <a:r>
              <a:rPr lang="en-US" sz="2000"/>
              <a:t>We can use throw where according to our logic an exception should occur.</a:t>
            </a:r>
            <a:endParaRPr lang="en-US" sz="2000"/>
          </a:p>
          <a:p>
            <a:pPr marL="0" indent="0">
              <a:buNone/>
            </a:pPr>
            <a:r>
              <a:rPr lang="en-US" sz="2000" b="1"/>
              <a:t>Example:  </a:t>
            </a:r>
            <a:r>
              <a:rPr lang="en-US" sz="2000"/>
              <a:t> public class ExceptionDemo {</a:t>
            </a:r>
            <a:endParaRPr lang="en-US" sz="2000"/>
          </a:p>
          <a:p>
            <a:pPr marL="0" indent="0">
              <a:buNone/>
            </a:pPr>
            <a:r>
              <a:rPr lang="en-US" sz="2000"/>
              <a:t>	static void canVote(int age){</a:t>
            </a:r>
            <a:endParaRPr lang="en-US" sz="2000"/>
          </a:p>
          <a:p>
            <a:pPr marL="0" indent="0">
              <a:buNone/>
            </a:pPr>
            <a:r>
              <a:rPr lang="en-US" sz="2000"/>
              <a:t>		if(age&lt;18)</a:t>
            </a:r>
            <a:endParaRPr lang="en-US" sz="2000"/>
          </a:p>
          <a:p>
            <a:pPr marL="0" indent="0">
              <a:buNone/>
            </a:pPr>
            <a:r>
              <a:rPr lang="en-US" sz="2000"/>
              <a:t>            try{</a:t>
            </a:r>
            <a:endParaRPr lang="en-US" sz="2000"/>
          </a:p>
          <a:p>
            <a:pPr marL="0" indent="0">
              <a:buNone/>
            </a:pPr>
            <a:r>
              <a:rPr lang="en-US" sz="2000"/>
              <a:t>                throw new Exception();</a:t>
            </a:r>
            <a:endParaRPr lang="en-US" sz="2000"/>
          </a:p>
          <a:p>
            <a:pPr marL="0" indent="0">
              <a:buNone/>
            </a:pPr>
            <a:r>
              <a:rPr lang="en-US" sz="2000"/>
              <a:t>            }catch(Exception e){</a:t>
            </a:r>
            <a:endParaRPr lang="en-US" sz="2000"/>
          </a:p>
          <a:p>
            <a:pPr marL="0" indent="0">
              <a:buNone/>
            </a:pPr>
            <a:r>
              <a:rPr lang="en-US" sz="2000"/>
              <a:t>                System.out.println("you are not an adult!");        }</a:t>
            </a:r>
            <a:endParaRPr lang="en-US" sz="2000"/>
          </a:p>
          <a:p>
            <a:pPr marL="0" indent="0">
              <a:buNone/>
            </a:pPr>
            <a:r>
              <a:rPr lang="en-US" sz="2000"/>
              <a:t>		else</a:t>
            </a:r>
            <a:endParaRPr lang="en-US" sz="2000"/>
          </a:p>
          <a:p>
            <a:pPr marL="0" indent="0">
              <a:buNone/>
            </a:pPr>
            <a:r>
              <a:rPr lang="en-US" sz="2000"/>
              <a:t>		   System.out.println("you can vote!");	}</a:t>
            </a:r>
            <a:endParaRPr lang="en-US" sz="2000"/>
          </a:p>
          <a:p>
            <a:pPr marL="0" indent="0">
              <a:buNone/>
            </a:pPr>
            <a:r>
              <a:rPr lang="en-US" sz="2000"/>
              <a:t>	public static void main (String[] args) {</a:t>
            </a:r>
            <a:endParaRPr lang="en-US" sz="2000"/>
          </a:p>
          <a:p>
            <a:pPr marL="0" indent="0">
              <a:buNone/>
            </a:pPr>
            <a:r>
              <a:rPr lang="en-US" sz="2000"/>
              <a:t>		canVote(20);</a:t>
            </a:r>
            <a:endParaRPr lang="en-US" sz="2000"/>
          </a:p>
          <a:p>
            <a:pPr marL="0" indent="0">
              <a:buNone/>
            </a:pPr>
            <a:r>
              <a:rPr lang="en-US" sz="2000"/>
              <a:t>		canVote(10);   	}  }</a:t>
            </a:r>
            <a:endParaRPr lang="en-US" sz="2000"/>
          </a:p>
          <a:p>
            <a:pPr marL="0" indent="0">
              <a:buNone/>
            </a:pPr>
            <a:r>
              <a:rPr lang="en-US" sz="2000" b="1"/>
              <a:t>Output:</a:t>
            </a:r>
            <a:r>
              <a:rPr lang="en-US" sz="2000"/>
              <a:t>  you can vote!</a:t>
            </a:r>
            <a:endParaRPr lang="en-US" sz="2000"/>
          </a:p>
          <a:p>
            <a:pPr marL="0" indent="0">
              <a:buNone/>
            </a:pPr>
            <a:r>
              <a:rPr lang="en-US" sz="2000"/>
              <a:t>                      you are not an adult! </a:t>
            </a:r>
            <a:endParaRPr lang="en-US"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Java Throws Keyword</a:t>
            </a:r>
            <a:endParaRPr lang="en-US" sz="3200"/>
          </a:p>
        </p:txBody>
      </p:sp>
      <p:sp>
        <p:nvSpPr>
          <p:cNvPr id="4" name="Text Placeholder 3"/>
          <p:cNvSpPr>
            <a:spLocks noGrp="1"/>
          </p:cNvSpPr>
          <p:nvPr>
            <p:ph type="body" sz="quarter" idx="14"/>
          </p:nvPr>
        </p:nvSpPr>
        <p:spPr>
          <a:xfrm>
            <a:off x="408940" y="887095"/>
            <a:ext cx="11160125" cy="5422900"/>
          </a:xfrm>
        </p:spPr>
        <p:txBody>
          <a:bodyPr>
            <a:normAutofit fontScale="60000"/>
          </a:bodyPr>
          <a:p>
            <a:r>
              <a:rPr lang="en-US"/>
              <a:t>Throws keyword is used when callee doesn’t want to handle the exception rather it wants to extend this responsibility of handling the exception to the caller of the function.</a:t>
            </a:r>
            <a:endParaRPr lang="en-US"/>
          </a:p>
          <a:p>
            <a:r>
              <a:rPr lang="en-US"/>
              <a:t>Basically says what sort of exception the code can throw and relies on the caller to handle it.</a:t>
            </a:r>
            <a:endParaRPr lang="en-US"/>
          </a:p>
          <a:p>
            <a:r>
              <a:rPr lang="en-US"/>
              <a:t>It is used to handle checked Exceptions as the compiler will not allow code to compile until they are handled.</a:t>
            </a:r>
            <a:endParaRPr lang="en-US"/>
          </a:p>
          <a:p>
            <a:pPr marL="0" indent="0">
              <a:buNone/>
            </a:pPr>
            <a:r>
              <a:rPr lang="en-US" b="1"/>
              <a:t>Example:</a:t>
            </a:r>
            <a:r>
              <a:rPr lang="en-US"/>
              <a:t>   public class ExceptionDemo {</a:t>
            </a:r>
            <a:endParaRPr lang="en-US"/>
          </a:p>
          <a:p>
            <a:pPr marL="0" indent="0">
              <a:buNone/>
            </a:pPr>
            <a:r>
              <a:rPr lang="en-US"/>
              <a:t>	static void func(int a) throws Exception{</a:t>
            </a:r>
            <a:endParaRPr lang="en-US"/>
          </a:p>
          <a:p>
            <a:pPr marL="0" indent="0">
              <a:buNone/>
            </a:pPr>
            <a:r>
              <a:rPr lang="en-US"/>
              <a:t>		   System.out.println(10/a);  	}</a:t>
            </a:r>
            <a:endParaRPr lang="en-US"/>
          </a:p>
          <a:p>
            <a:pPr marL="0" indent="0">
              <a:buNone/>
            </a:pPr>
            <a:r>
              <a:rPr lang="en-US"/>
              <a:t>	public static void main (String[] args) {</a:t>
            </a:r>
            <a:endParaRPr lang="en-US"/>
          </a:p>
          <a:p>
            <a:pPr marL="0" indent="0">
              <a:buNone/>
            </a:pPr>
            <a:r>
              <a:rPr lang="en-US"/>
              <a:t>		try{</a:t>
            </a:r>
            <a:endParaRPr lang="en-US"/>
          </a:p>
          <a:p>
            <a:pPr marL="0" indent="0">
              <a:buNone/>
            </a:pPr>
            <a:r>
              <a:rPr lang="en-US"/>
              <a:t>		    func(10);</a:t>
            </a:r>
            <a:endParaRPr lang="en-US"/>
          </a:p>
          <a:p>
            <a:pPr marL="0" indent="0">
              <a:buNone/>
            </a:pPr>
            <a:r>
              <a:rPr lang="en-US"/>
              <a:t>		    func(0);</a:t>
            </a:r>
            <a:endParaRPr lang="en-US"/>
          </a:p>
          <a:p>
            <a:pPr marL="0" indent="0">
              <a:buNone/>
            </a:pPr>
            <a:r>
              <a:rPr lang="en-US"/>
              <a:t>		}catch(Exception e){</a:t>
            </a:r>
            <a:endParaRPr lang="en-US"/>
          </a:p>
          <a:p>
            <a:pPr marL="0" indent="0">
              <a:buNone/>
            </a:pPr>
            <a:r>
              <a:rPr lang="en-US"/>
              <a:t>		   System.out.println("can't divide by zero");	}      }    }</a:t>
            </a:r>
            <a:endParaRPr lang="en-US"/>
          </a:p>
          <a:p>
            <a:pPr marL="0" indent="0">
              <a:buNone/>
            </a:pPr>
            <a:r>
              <a:rPr lang="en-US"/>
              <a:t>         </a:t>
            </a:r>
            <a:r>
              <a:rPr lang="en-US" b="1"/>
              <a:t>Output:</a:t>
            </a:r>
            <a:r>
              <a:rPr lang="en-US"/>
              <a:t> 1</a:t>
            </a:r>
            <a:endParaRPr lang="en-US"/>
          </a:p>
          <a:p>
            <a:pPr marL="0" indent="0">
              <a:buNone/>
            </a:pPr>
            <a:r>
              <a:rPr lang="en-US"/>
              <a:t>                         can't divide by zero</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quarter" idx="14"/>
          </p:nvPr>
        </p:nvSpPr>
        <p:spPr>
          <a:xfrm>
            <a:off x="408940" y="281940"/>
            <a:ext cx="11160125" cy="6234430"/>
          </a:xfrm>
        </p:spPr>
        <p:txBody>
          <a:bodyPr>
            <a:noAutofit/>
          </a:bodyPr>
          <a:p>
            <a:pPr marL="0" indent="0">
              <a:buNone/>
            </a:pPr>
            <a:r>
              <a:rPr lang="en-US" sz="1400"/>
              <a:t>If callee can throw multiple exceptions, then all will be thrown simultaneously.</a:t>
            </a:r>
            <a:endParaRPr lang="en-US" sz="1400"/>
          </a:p>
          <a:p>
            <a:pPr marL="0" indent="0">
              <a:buNone/>
            </a:pPr>
            <a:r>
              <a:rPr lang="en-US" sz="1400"/>
              <a:t>import java.util.*;</a:t>
            </a:r>
            <a:endParaRPr lang="en-US" sz="1400"/>
          </a:p>
          <a:p>
            <a:pPr marL="0" indent="0">
              <a:buNone/>
            </a:pPr>
            <a:r>
              <a:rPr lang="en-US" sz="1400"/>
              <a:t>public class ExceptionDemo {</a:t>
            </a:r>
            <a:endParaRPr lang="en-US" sz="1400"/>
          </a:p>
          <a:p>
            <a:pPr marL="0" indent="0">
              <a:buNone/>
            </a:pPr>
            <a:r>
              <a:rPr lang="en-US" sz="1400"/>
              <a:t>	static void func(int a,int b) throws ArithmeticException, ArrayIndexOutOfBoundsException{</a:t>
            </a:r>
            <a:endParaRPr lang="en-US" sz="1400"/>
          </a:p>
          <a:p>
            <a:pPr marL="0" indent="0">
              <a:buNone/>
            </a:pPr>
            <a:r>
              <a:rPr lang="en-US" sz="1400"/>
              <a:t>		   System.out.println(10/a); </a:t>
            </a:r>
            <a:endParaRPr lang="en-US" sz="1400"/>
          </a:p>
          <a:p>
            <a:pPr marL="0" indent="0">
              <a:buNone/>
            </a:pPr>
            <a:r>
              <a:rPr lang="en-US" sz="1400"/>
              <a:t>		   int[] arr={1,2,3};</a:t>
            </a:r>
            <a:endParaRPr lang="en-US" sz="1400"/>
          </a:p>
          <a:p>
            <a:pPr marL="0" indent="0">
              <a:buNone/>
            </a:pPr>
            <a:r>
              <a:rPr lang="en-US" sz="1400"/>
              <a:t>		   System.out.println(arr[b]);	}</a:t>
            </a:r>
            <a:endParaRPr lang="en-US" sz="1400"/>
          </a:p>
          <a:p>
            <a:pPr marL="0" indent="0">
              <a:buNone/>
            </a:pPr>
            <a:r>
              <a:rPr lang="en-US" sz="1400"/>
              <a:t>	public static void main (String[] args) {</a:t>
            </a:r>
            <a:endParaRPr lang="en-US" sz="1400"/>
          </a:p>
          <a:p>
            <a:pPr marL="0" indent="0">
              <a:buNone/>
            </a:pPr>
            <a:r>
              <a:rPr lang="en-US" sz="1400"/>
              <a:t>		Scanner in=new Scanner(System.in);</a:t>
            </a:r>
            <a:endParaRPr lang="en-US" sz="1400"/>
          </a:p>
          <a:p>
            <a:pPr marL="0" indent="0">
              <a:buNone/>
            </a:pPr>
            <a:r>
              <a:rPr lang="en-US" sz="1400"/>
              <a:t>		for(int i=0;i&lt;3;i++){</a:t>
            </a:r>
            <a:endParaRPr lang="en-US" sz="1400"/>
          </a:p>
          <a:p>
            <a:pPr marL="0" indent="0">
              <a:buNone/>
            </a:pPr>
            <a:r>
              <a:rPr lang="en-US" sz="1400"/>
              <a:t>		try{</a:t>
            </a:r>
            <a:endParaRPr lang="en-US" sz="1400"/>
          </a:p>
          <a:p>
            <a:pPr marL="0" indent="0">
              <a:buNone/>
            </a:pPr>
            <a:r>
              <a:rPr lang="en-US" sz="1400"/>
              <a:t>		    func(in.nextInt(),in.nextInt());</a:t>
            </a:r>
            <a:endParaRPr lang="en-US" sz="1400"/>
          </a:p>
          <a:p>
            <a:pPr marL="0" indent="0">
              <a:buNone/>
            </a:pPr>
            <a:r>
              <a:rPr lang="en-US" sz="1400"/>
              <a:t>    		}catch(ArithmeticException e){</a:t>
            </a:r>
            <a:endParaRPr lang="en-US" sz="1400"/>
          </a:p>
          <a:p>
            <a:pPr marL="0" indent="0">
              <a:buNone/>
            </a:pPr>
            <a:r>
              <a:rPr lang="en-US" sz="1400"/>
              <a:t>    		   System.out.println("can't divide by zero");</a:t>
            </a:r>
            <a:endParaRPr lang="en-US" sz="1400"/>
          </a:p>
          <a:p>
            <a:pPr marL="0" indent="0">
              <a:buNone/>
            </a:pPr>
            <a:r>
              <a:rPr lang="en-US" sz="1400"/>
              <a:t>    		}catch(ArrayIndexOutOfBoundsException e){</a:t>
            </a:r>
            <a:endParaRPr lang="en-US" sz="1400"/>
          </a:p>
          <a:p>
            <a:pPr marL="0" indent="0">
              <a:buNone/>
            </a:pPr>
            <a:r>
              <a:rPr lang="en-US" sz="1400"/>
              <a:t>    		   System.out.println("Out of bounds!");	}        }         }     }</a:t>
            </a:r>
            <a:endParaRPr lang="en-US" sz="1400"/>
          </a:p>
          <a:p>
            <a:pPr marL="0" indent="0">
              <a:buNone/>
            </a:pPr>
            <a:r>
              <a:rPr lang="en-US" sz="1400" b="1"/>
              <a:t>Input:</a:t>
            </a:r>
            <a:r>
              <a:rPr lang="en-US" sz="1400"/>
              <a:t>   2 1</a:t>
            </a:r>
            <a:endParaRPr lang="en-US" sz="1400"/>
          </a:p>
          <a:p>
            <a:pPr marL="0" indent="0">
              <a:buNone/>
            </a:pPr>
            <a:r>
              <a:rPr lang="en-US" sz="1400"/>
              <a:t>              0 1</a:t>
            </a:r>
            <a:endParaRPr lang="en-US" sz="1400"/>
          </a:p>
          <a:p>
            <a:pPr marL="0" indent="0">
              <a:buNone/>
            </a:pPr>
            <a:r>
              <a:rPr lang="en-US" sz="1400"/>
              <a:t>              2 3 </a:t>
            </a:r>
            <a:endParaRPr lang="en-US" sz="1400"/>
          </a:p>
          <a:p>
            <a:pPr marL="0" indent="0">
              <a:buNone/>
            </a:pPr>
            <a:r>
              <a:rPr lang="en-US" sz="1400" b="1"/>
              <a:t>Output:</a:t>
            </a:r>
            <a:r>
              <a:rPr lang="en-US" sz="1400"/>
              <a:t>   5</a:t>
            </a:r>
            <a:endParaRPr lang="en-US" sz="1400"/>
          </a:p>
          <a:p>
            <a:pPr marL="0" indent="0">
              <a:buNone/>
            </a:pPr>
            <a:r>
              <a:rPr lang="en-US" sz="1400"/>
              <a:t>                 2</a:t>
            </a:r>
            <a:endParaRPr lang="en-US" sz="1400"/>
          </a:p>
          <a:p>
            <a:pPr marL="0" indent="0">
              <a:buNone/>
            </a:pPr>
            <a:r>
              <a:rPr lang="en-US" sz="1400"/>
              <a:t>                 can't divide by zero</a:t>
            </a:r>
            <a:endParaRPr lang="en-US" sz="1400"/>
          </a:p>
          <a:p>
            <a:pPr marL="0" indent="0">
              <a:buNone/>
            </a:pPr>
            <a:r>
              <a:rPr lang="en-US" sz="1400"/>
              <a:t>                 5</a:t>
            </a:r>
            <a:endParaRPr lang="en-US" sz="1400"/>
          </a:p>
          <a:p>
            <a:pPr marL="0" indent="0">
              <a:buNone/>
            </a:pPr>
            <a:r>
              <a:rPr lang="en-US" sz="1400"/>
              <a:t>                 Out of bounds! </a:t>
            </a:r>
            <a:endParaRPr lang="en-US"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4294967295"/>
          </p:nvPr>
        </p:nvPicPr>
        <p:blipFill>
          <a:blip r:embed="rId1"/>
          <a:stretch>
            <a:fillRect/>
          </a:stretch>
        </p:blipFill>
        <p:spPr>
          <a:xfrm>
            <a:off x="1003300" y="619125"/>
            <a:ext cx="10119360" cy="556133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Java Custom Exception</a:t>
            </a:r>
            <a:endParaRPr lang="en-US" sz="3600"/>
          </a:p>
        </p:txBody>
      </p:sp>
      <p:sp>
        <p:nvSpPr>
          <p:cNvPr id="4" name="Text Placeholder 3"/>
          <p:cNvSpPr>
            <a:spLocks noGrp="1"/>
          </p:cNvSpPr>
          <p:nvPr>
            <p:ph type="body" sz="quarter" idx="14"/>
          </p:nvPr>
        </p:nvSpPr>
        <p:spPr>
          <a:xfrm>
            <a:off x="408940" y="889000"/>
            <a:ext cx="11160125" cy="5420995"/>
          </a:xfrm>
        </p:spPr>
        <p:txBody>
          <a:bodyPr>
            <a:noAutofit/>
          </a:bodyPr>
          <a:p>
            <a:r>
              <a:rPr lang="en-US" sz="2200"/>
              <a:t>You can create your own exception and give implementation as to how it should behave. Your exception will behave like a child’s class of Exception</a:t>
            </a:r>
            <a:endParaRPr lang="en-US" sz="2200"/>
          </a:p>
          <a:p>
            <a:pPr marL="0" indent="0">
              <a:buNone/>
            </a:pPr>
            <a:r>
              <a:rPr lang="en-US" sz="2200" b="1"/>
              <a:t>     Syntax:</a:t>
            </a:r>
            <a:r>
              <a:rPr lang="en-US" sz="2200"/>
              <a:t>  class YourException extends Exception{}</a:t>
            </a:r>
            <a:endParaRPr lang="en-US" sz="2200"/>
          </a:p>
          <a:p>
            <a:pPr marL="0" indent="0">
              <a:buNone/>
            </a:pPr>
            <a:r>
              <a:rPr lang="en-US" sz="2200" b="1"/>
              <a:t>     Example:</a:t>
            </a:r>
            <a:r>
              <a:rPr lang="en-US" sz="2200"/>
              <a:t> let’s say, you are working with an airline company </a:t>
            </a:r>
            <a:endParaRPr lang="en-US" sz="2200"/>
          </a:p>
          <a:p>
            <a:r>
              <a:rPr lang="en-US" sz="2200"/>
              <a:t>You are in the luggage check-in department and as per rules, you can allow 15kg per customer.</a:t>
            </a:r>
            <a:endParaRPr lang="en-US" sz="2200"/>
          </a:p>
          <a:p>
            <a:r>
              <a:rPr lang="en-US" sz="2200"/>
              <a:t>So now more than 15kg of weight is an abnormal condition for us or in other words its an exception</a:t>
            </a:r>
            <a:endParaRPr lang="en-US" sz="2200"/>
          </a:p>
          <a:p>
            <a:r>
              <a:rPr lang="en-US" sz="2200"/>
              <a:t>This is our logic-based exception, so we’ll create our custom exception WeightLimitExceeded </a:t>
            </a:r>
            <a:endParaRPr lang="en-US" sz="2200"/>
          </a:p>
          <a:p>
            <a:r>
              <a:rPr lang="en-US" sz="2200"/>
              <a:t>As per syntax, it will extend Exception.</a:t>
            </a:r>
            <a:endParaRPr lang="en-US" sz="2200"/>
          </a:p>
          <a:p>
            <a:r>
              <a:rPr lang="en-US" sz="2200"/>
              <a:t>We define the constructor which will get invoked as soon as an exception will be thrown</a:t>
            </a:r>
            <a:endParaRPr lang="en-US" sz="2200"/>
          </a:p>
          <a:p>
            <a:r>
              <a:rPr lang="en-US" sz="2200"/>
              <a:t>We have to explicitly throw the exception and hence we will use throw keyword for that.</a:t>
            </a:r>
            <a:endParaRPr lang="en-US" sz="2200"/>
          </a:p>
          <a:p>
            <a:r>
              <a:rPr lang="en-US" sz="2200"/>
              <a:t>Using throws keyword is as per our need. If we are handling an exception where it is getting thrown then we can avoid throws, else we will use throws and handle it in the caller.</a:t>
            </a:r>
            <a:endParaRPr lang="en-US" sz="2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Implementation:</a:t>
            </a:r>
            <a:endParaRPr lang="en-US" sz="3200"/>
          </a:p>
        </p:txBody>
      </p:sp>
      <p:sp>
        <p:nvSpPr>
          <p:cNvPr id="4" name="Text Placeholder 3"/>
          <p:cNvSpPr>
            <a:spLocks noGrp="1"/>
          </p:cNvSpPr>
          <p:nvPr>
            <p:ph type="body" sz="quarter" idx="14"/>
          </p:nvPr>
        </p:nvSpPr>
        <p:spPr>
          <a:xfrm>
            <a:off x="408940" y="686435"/>
            <a:ext cx="11160125" cy="5920740"/>
          </a:xfrm>
        </p:spPr>
        <p:txBody>
          <a:bodyPr>
            <a:noAutofit/>
          </a:bodyPr>
          <a:p>
            <a:pPr marL="0" indent="0">
              <a:buNone/>
            </a:pPr>
            <a:r>
              <a:rPr lang="en-US" sz="1400"/>
              <a:t>import java.util.*;</a:t>
            </a:r>
            <a:endParaRPr lang="en-US" sz="1400"/>
          </a:p>
          <a:p>
            <a:pPr marL="0" indent="0">
              <a:buNone/>
            </a:pPr>
            <a:r>
              <a:rPr lang="en-US" sz="1400"/>
              <a:t>class WeightLimitExceeded extends Exception{</a:t>
            </a:r>
            <a:endParaRPr lang="en-US" sz="1400"/>
          </a:p>
          <a:p>
            <a:pPr marL="0" indent="0">
              <a:buNone/>
            </a:pPr>
            <a:r>
              <a:rPr lang="en-US" sz="1400"/>
              <a:t>    WeightLimitExceeded(int x){</a:t>
            </a:r>
            <a:endParaRPr lang="en-US" sz="1400"/>
          </a:p>
          <a:p>
            <a:pPr marL="0" indent="0">
              <a:buNone/>
            </a:pPr>
            <a:r>
              <a:rPr lang="en-US" sz="1400"/>
              <a:t>        System.out.print(Math.abs(15-x)+" kg : ");    }   }</a:t>
            </a:r>
            <a:endParaRPr lang="en-US" sz="1400"/>
          </a:p>
          <a:p>
            <a:pPr marL="0" indent="0">
              <a:buNone/>
            </a:pPr>
            <a:r>
              <a:rPr lang="en-US" sz="1400"/>
              <a:t>class Main {</a:t>
            </a:r>
            <a:endParaRPr lang="en-US" sz="1400"/>
          </a:p>
          <a:p>
            <a:pPr marL="0" indent="0">
              <a:buNone/>
            </a:pPr>
            <a:r>
              <a:rPr lang="en-US" sz="1400"/>
              <a:t>    void validWeight(int weight) throws WeightLimitExceeded{</a:t>
            </a:r>
            <a:endParaRPr lang="en-US" sz="1400"/>
          </a:p>
          <a:p>
            <a:pPr marL="0" indent="0">
              <a:buNone/>
            </a:pPr>
            <a:r>
              <a:rPr lang="en-US" sz="1400"/>
              <a:t>        if(weight&gt;15)</a:t>
            </a:r>
            <a:endParaRPr lang="en-US" sz="1400"/>
          </a:p>
          <a:p>
            <a:pPr marL="0" indent="0">
              <a:buNone/>
            </a:pPr>
            <a:r>
              <a:rPr lang="en-US" sz="1400"/>
              <a:t>            throw new WeightLimitExceeded(weight);</a:t>
            </a:r>
            <a:endParaRPr lang="en-US" sz="1400"/>
          </a:p>
          <a:p>
            <a:pPr marL="0" indent="0">
              <a:buNone/>
            </a:pPr>
            <a:r>
              <a:rPr lang="en-US" sz="1400"/>
              <a:t>        else</a:t>
            </a:r>
            <a:endParaRPr lang="en-US" sz="1400"/>
          </a:p>
          <a:p>
            <a:pPr marL="0" indent="0">
              <a:buNone/>
            </a:pPr>
            <a:r>
              <a:rPr lang="en-US" sz="1400"/>
              <a:t>            System.out.println("You are ready to fly!");    }    </a:t>
            </a:r>
            <a:endParaRPr lang="en-US" sz="1400"/>
          </a:p>
          <a:p>
            <a:pPr marL="0" indent="0">
              <a:buNone/>
            </a:pPr>
            <a:r>
              <a:rPr lang="en-US" sz="1400"/>
              <a:t>      public static void main (String[] args) {</a:t>
            </a:r>
            <a:endParaRPr lang="en-US" sz="1400"/>
          </a:p>
          <a:p>
            <a:pPr marL="0" indent="0">
              <a:buNone/>
            </a:pPr>
            <a:r>
              <a:rPr lang="en-US" sz="1400"/>
              <a:t>        Main ob=new Main();</a:t>
            </a:r>
            <a:endParaRPr lang="en-US" sz="1400"/>
          </a:p>
          <a:p>
            <a:pPr marL="0" indent="0">
              <a:buNone/>
            </a:pPr>
            <a:r>
              <a:rPr lang="en-US" sz="1400"/>
              <a:t>        Scanner in=new Scanner(System.in);</a:t>
            </a:r>
            <a:endParaRPr lang="en-US" sz="1400"/>
          </a:p>
          <a:p>
            <a:pPr marL="0" indent="0">
              <a:buNone/>
            </a:pPr>
            <a:r>
              <a:rPr lang="en-US" sz="1400"/>
              <a:t>        for(int i=0;i&lt;2;i++){</a:t>
            </a:r>
            <a:endParaRPr lang="en-US" sz="1400"/>
          </a:p>
          <a:p>
            <a:pPr marL="0" indent="0">
              <a:buNone/>
            </a:pPr>
            <a:r>
              <a:rPr lang="en-US" sz="1400"/>
              <a:t>            try{</a:t>
            </a:r>
            <a:endParaRPr lang="en-US" sz="1400"/>
          </a:p>
          <a:p>
            <a:pPr marL="0" indent="0">
              <a:buNone/>
            </a:pPr>
            <a:r>
              <a:rPr lang="en-US" sz="1400"/>
              <a:t>                ob.validWeight(in.nextInt());</a:t>
            </a:r>
            <a:endParaRPr lang="en-US" sz="1400"/>
          </a:p>
          <a:p>
            <a:pPr marL="0" indent="0">
              <a:buNone/>
            </a:pPr>
            <a:r>
              <a:rPr lang="en-US" sz="1400"/>
              <a:t>            }catch(WeightLimitExceeded e){</a:t>
            </a:r>
            <a:endParaRPr lang="en-US" sz="1400"/>
          </a:p>
          <a:p>
            <a:pPr marL="0" indent="0">
              <a:buNone/>
            </a:pPr>
            <a:r>
              <a:rPr lang="en-US" sz="1400"/>
              <a:t>                System.out.println(e);            }        }        }       }</a:t>
            </a:r>
            <a:endParaRPr lang="en-US" sz="1400"/>
          </a:p>
          <a:p>
            <a:pPr marL="0" indent="0">
              <a:buNone/>
            </a:pPr>
            <a:r>
              <a:rPr lang="en-US" sz="1400"/>
              <a:t>Input:   20</a:t>
            </a:r>
            <a:endParaRPr lang="en-US" sz="1400"/>
          </a:p>
          <a:p>
            <a:pPr marL="0" indent="0">
              <a:buNone/>
            </a:pPr>
            <a:r>
              <a:rPr lang="en-US" sz="1400"/>
              <a:t>               7 </a:t>
            </a:r>
            <a:endParaRPr lang="en-US" sz="1400"/>
          </a:p>
          <a:p>
            <a:pPr marL="0" indent="0">
              <a:buNone/>
            </a:pPr>
            <a:r>
              <a:rPr lang="en-US" sz="1400"/>
              <a:t>Output:           5 kg : WeightLimitExceeded</a:t>
            </a:r>
            <a:endParaRPr lang="en-US" sz="1400"/>
          </a:p>
          <a:p>
            <a:pPr marL="0" indent="0">
              <a:buNone/>
            </a:pPr>
            <a:r>
              <a:rPr lang="en-US" sz="1500"/>
              <a:t>                        You are ready to fly! </a:t>
            </a:r>
            <a:endParaRPr lang="en-US" sz="15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09600" y="273050"/>
            <a:ext cx="10191750" cy="656590"/>
          </a:xfrm>
        </p:spPr>
        <p:txBody>
          <a:bodyPr/>
          <a:p>
            <a:pPr algn="ctr"/>
            <a:r>
              <a:rPr lang="en-US" sz="3200"/>
              <a:t>Exception Handling in java with method overriding</a:t>
            </a:r>
            <a:endParaRPr lang="en-US" sz="3200"/>
          </a:p>
        </p:txBody>
      </p:sp>
      <p:sp>
        <p:nvSpPr>
          <p:cNvPr id="7" name="Text Placeholder 6"/>
          <p:cNvSpPr>
            <a:spLocks noGrp="1"/>
          </p:cNvSpPr>
          <p:nvPr>
            <p:ph type="body" sz="half" idx="2"/>
          </p:nvPr>
        </p:nvSpPr>
        <p:spPr>
          <a:xfrm>
            <a:off x="427355" y="1245235"/>
            <a:ext cx="4047490" cy="4653915"/>
          </a:xfrm>
        </p:spPr>
        <p:txBody>
          <a:bodyPr>
            <a:noAutofit/>
          </a:bodyPr>
          <a:p>
            <a:r>
              <a:rPr lang="en-US" sz="2400"/>
              <a:t>Exception Handling in Java with Method Overriding is an overridden method that declares to throw an exception and declare that it can throw the same exception or subtype of that exception.</a:t>
            </a:r>
            <a:endParaRPr lang="en-US" sz="2400"/>
          </a:p>
          <a:p>
            <a:r>
              <a:rPr lang="en-US" sz="2400"/>
              <a:t>To handle the exception in Java, you will have to follow three important rules. </a:t>
            </a:r>
            <a:endParaRPr lang="en-US" sz="2400"/>
          </a:p>
        </p:txBody>
      </p:sp>
      <p:pic>
        <p:nvPicPr>
          <p:cNvPr id="8" name="Content Placeholder 7"/>
          <p:cNvPicPr>
            <a:picLocks noChangeAspect="1"/>
          </p:cNvPicPr>
          <p:nvPr>
            <p:ph idx="1"/>
          </p:nvPr>
        </p:nvPicPr>
        <p:blipFill>
          <a:blip r:embed="rId1"/>
          <a:stretch>
            <a:fillRect/>
          </a:stretch>
        </p:blipFill>
        <p:spPr>
          <a:xfrm>
            <a:off x="4585970" y="1053465"/>
            <a:ext cx="7160260" cy="51720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US" sz="3200"/>
              <a:t>Advantages and disadvantages of exception handling in java</a:t>
            </a:r>
            <a:endParaRPr lang="en-US" sz="3200"/>
          </a:p>
        </p:txBody>
      </p:sp>
      <p:sp>
        <p:nvSpPr>
          <p:cNvPr id="6" name="Text Placeholder 5"/>
          <p:cNvSpPr>
            <a:spLocks noGrp="1"/>
          </p:cNvSpPr>
          <p:nvPr>
            <p:ph type="body" sz="quarter" idx="14"/>
          </p:nvPr>
        </p:nvSpPr>
        <p:spPr>
          <a:xfrm>
            <a:off x="408940" y="978535"/>
            <a:ext cx="11160125" cy="5331460"/>
          </a:xfrm>
        </p:spPr>
        <p:txBody>
          <a:bodyPr>
            <a:normAutofit lnSpcReduction="10000"/>
          </a:bodyPr>
          <a:p>
            <a:pPr marL="0" indent="0">
              <a:buNone/>
            </a:pPr>
            <a:r>
              <a:rPr lang="en-US" b="1"/>
              <a:t>Advantages of excepting handling in java</a:t>
            </a:r>
            <a:r>
              <a:rPr lang="en-US"/>
              <a:t> </a:t>
            </a:r>
            <a:endParaRPr lang="en-US"/>
          </a:p>
          <a:p>
            <a:r>
              <a:rPr lang="en-US"/>
              <a:t>Separating Error-Handling Code from “Regular” Code</a:t>
            </a:r>
            <a:endParaRPr lang="en-US"/>
          </a:p>
          <a:p>
            <a:r>
              <a:rPr lang="en-US"/>
              <a:t>Propagating Errors Up the Call Stack</a:t>
            </a:r>
            <a:endParaRPr lang="en-US"/>
          </a:p>
          <a:p>
            <a:r>
              <a:rPr lang="en-US"/>
              <a:t>Grouping and Differentiating Error Types</a:t>
            </a:r>
            <a:endParaRPr lang="en-US"/>
          </a:p>
          <a:p>
            <a:pPr marL="0" indent="0">
              <a:buNone/>
            </a:pPr>
            <a:r>
              <a:rPr lang="en-US" b="1"/>
              <a:t>Disadvantages of excepting handling in java</a:t>
            </a:r>
            <a:r>
              <a:rPr lang="en-US"/>
              <a:t> </a:t>
            </a:r>
            <a:endParaRPr lang="en-US"/>
          </a:p>
          <a:p>
            <a:r>
              <a:rPr lang="en-US"/>
              <a:t>Experiencing unnecessary overhead</a:t>
            </a:r>
            <a:endParaRPr lang="en-US"/>
          </a:p>
          <a:p>
            <a:r>
              <a:rPr lang="en-US"/>
              <a:t>Not understanding how the application really works</a:t>
            </a:r>
            <a:endParaRPr lang="en-US"/>
          </a:p>
          <a:p>
            <a:r>
              <a:rPr lang="en-US"/>
              <a:t>Filling your logs with noisy events</a:t>
            </a:r>
            <a:endParaRPr lang="en-US"/>
          </a:p>
          <a:p>
            <a:r>
              <a:rPr lang="en-US"/>
              <a:t>Inability to focus on what actually matters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Autofit/>
          </a:bodyPr>
          <a:p>
            <a:pPr algn="ctr"/>
            <a:r>
              <a:rPr lang="en-US" sz="4000"/>
              <a:t>Exception Handling in Java</a:t>
            </a:r>
            <a:endParaRPr lang="en-US" sz="4000"/>
          </a:p>
        </p:txBody>
      </p:sp>
      <p:sp>
        <p:nvSpPr>
          <p:cNvPr id="5" name="Text Placeholder 4"/>
          <p:cNvSpPr>
            <a:spLocks noGrp="1"/>
          </p:cNvSpPr>
          <p:nvPr>
            <p:ph type="body" sz="quarter" idx="14"/>
          </p:nvPr>
        </p:nvSpPr>
        <p:spPr>
          <a:xfrm>
            <a:off x="408940" y="904240"/>
            <a:ext cx="11160125" cy="5668010"/>
          </a:xfrm>
        </p:spPr>
        <p:txBody>
          <a:bodyPr>
            <a:noAutofit/>
          </a:bodyPr>
          <a:p>
            <a:pPr marL="0" indent="0">
              <a:buNone/>
            </a:pPr>
            <a:r>
              <a:rPr lang="en-US" sz="2400" b="1"/>
              <a:t>Dictionary Meaning:</a:t>
            </a:r>
            <a:r>
              <a:rPr lang="en-US" sz="2400"/>
              <a:t> Exception is an abnormal condition.</a:t>
            </a:r>
            <a:endParaRPr lang="en-US" sz="2400"/>
          </a:p>
          <a:p>
            <a:r>
              <a:rPr lang="en-US" sz="2400"/>
              <a:t>The Exception Handling in Java is one of the powerful mechanism to handle the runtime errors so that the normal flow of the application can be maintained.</a:t>
            </a:r>
            <a:endParaRPr lang="en-US" sz="2400"/>
          </a:p>
          <a:p>
            <a:r>
              <a:rPr lang="en-US" sz="2400"/>
              <a:t>Exception Handling is a mechanism to handle runtime errors such as ClassNotFoundException, IOException, SQLException, RemoteException, etc.</a:t>
            </a:r>
            <a:endParaRPr lang="en-US" sz="2400"/>
          </a:p>
          <a:p>
            <a:r>
              <a:rPr lang="en-US" sz="2400"/>
              <a:t>An exception is an error event that can happen during the execution of a program and disrupts its normal flow. </a:t>
            </a:r>
            <a:endParaRPr lang="en-US" sz="2400"/>
          </a:p>
          <a:p>
            <a:r>
              <a:rPr lang="en-US" sz="2400"/>
              <a:t>Java provides a robust and object-oriented way to handle exception scenarios known as Java Exception Handling.</a:t>
            </a:r>
            <a:endParaRPr lang="en-US" sz="2400"/>
          </a:p>
          <a:p>
            <a:r>
              <a:rPr lang="en-US" sz="2400"/>
              <a:t>Exception handling in java helps in minimizing exceptions and helps in recovering from exceptions. </a:t>
            </a:r>
            <a:endParaRPr lang="en-US" sz="2400"/>
          </a:p>
          <a:p>
            <a:r>
              <a:rPr lang="en-US" sz="2400"/>
              <a:t>It is one of the powerful mechanisms to handle runtime exceptions and makes it bug-free.</a:t>
            </a:r>
            <a:endParaRPr lang="en-US" sz="2400"/>
          </a:p>
          <a:p>
            <a:r>
              <a:rPr lang="en-US" sz="2400"/>
              <a:t>Exception handling helps in maintaining the flow of the program.</a:t>
            </a:r>
            <a:endParaRPr lang="en-US" sz="2400"/>
          </a:p>
          <a:p>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ctr"/>
            <a:r>
              <a:rPr lang="en-US" sz="3200"/>
              <a:t>Exception handling in java with an example:</a:t>
            </a:r>
            <a:endParaRPr lang="en-US" sz="3200"/>
          </a:p>
        </p:txBody>
      </p:sp>
      <p:sp>
        <p:nvSpPr>
          <p:cNvPr id="5" name="Text Placeholder 4"/>
          <p:cNvSpPr>
            <a:spLocks noGrp="1"/>
          </p:cNvSpPr>
          <p:nvPr>
            <p:ph type="body" sz="quarter" idx="14"/>
          </p:nvPr>
        </p:nvSpPr>
        <p:spPr>
          <a:xfrm>
            <a:off x="408940" y="842010"/>
            <a:ext cx="11160125" cy="5763260"/>
          </a:xfrm>
        </p:spPr>
        <p:txBody>
          <a:bodyPr>
            <a:noAutofit/>
          </a:bodyPr>
          <a:p>
            <a:pPr marL="0" indent="0">
              <a:buNone/>
            </a:pPr>
            <a:r>
              <a:rPr lang="en-US" sz="1700"/>
              <a:t>Let’s say,</a:t>
            </a:r>
            <a:endParaRPr lang="en-US" sz="1700"/>
          </a:p>
          <a:p>
            <a:pPr marL="0" indent="0">
              <a:buNone/>
            </a:pPr>
            <a:r>
              <a:rPr lang="en-US" sz="1700"/>
              <a:t>statement</a:t>
            </a:r>
            <a:endParaRPr lang="en-US" sz="1700"/>
          </a:p>
          <a:p>
            <a:pPr marL="0" indent="0">
              <a:buNone/>
            </a:pPr>
            <a:r>
              <a:rPr lang="en-US" sz="1700"/>
              <a:t>statement</a:t>
            </a:r>
            <a:endParaRPr lang="en-US" sz="1700"/>
          </a:p>
          <a:p>
            <a:pPr marL="0" indent="0">
              <a:buNone/>
            </a:pPr>
            <a:r>
              <a:rPr lang="en-US" sz="1700"/>
              <a:t>exception ………… an exception occurred, then JVM will handle it and will exit the prog.</a:t>
            </a:r>
            <a:endParaRPr lang="en-US" sz="1700"/>
          </a:p>
          <a:p>
            <a:pPr marL="0" indent="0">
              <a:buNone/>
            </a:pPr>
            <a:r>
              <a:rPr lang="en-US" sz="1700"/>
              <a:t>statement</a:t>
            </a:r>
            <a:endParaRPr lang="en-US" sz="1700"/>
          </a:p>
          <a:p>
            <a:pPr marL="0" indent="0">
              <a:buNone/>
            </a:pPr>
            <a:r>
              <a:rPr lang="en-US" sz="1700"/>
              <a:t>statement</a:t>
            </a:r>
            <a:endParaRPr lang="en-US" sz="1700"/>
          </a:p>
          <a:p>
            <a:pPr marL="0" indent="0">
              <a:buNone/>
            </a:pPr>
            <a:r>
              <a:rPr lang="en-US" sz="1700"/>
              <a:t>For handling exceptions, there are 2 possible approaches</a:t>
            </a:r>
            <a:endParaRPr lang="en-US" sz="1700"/>
          </a:p>
          <a:p>
            <a:pPr marL="0" indent="0">
              <a:buNone/>
            </a:pPr>
            <a:r>
              <a:rPr lang="en-US" sz="1700" b="1"/>
              <a:t>1. JVM:</a:t>
            </a:r>
            <a:r>
              <a:rPr lang="en-US" sz="1700"/>
              <a:t> If an exception is not handled explicitly, then JVM takes the responsibility of handling the exception.</a:t>
            </a:r>
            <a:endParaRPr lang="en-US" sz="1700"/>
          </a:p>
          <a:p>
            <a:pPr marL="0" indent="0">
              <a:buNone/>
            </a:pPr>
            <a:r>
              <a:rPr lang="en-US" sz="1700"/>
              <a:t>Once the exception is handled, JVM will halt the program and no more execution of code will take place</a:t>
            </a:r>
            <a:endParaRPr lang="en-US" sz="1700"/>
          </a:p>
          <a:p>
            <a:pPr marL="0" indent="0">
              <a:buNone/>
            </a:pPr>
            <a:r>
              <a:rPr lang="en-US" sz="1700" b="1"/>
              <a:t>Example:</a:t>
            </a:r>
            <a:r>
              <a:rPr lang="en-US" sz="1700"/>
              <a:t> import java.util.*;</a:t>
            </a:r>
            <a:endParaRPr lang="en-US" sz="1700"/>
          </a:p>
          <a:p>
            <a:pPr marL="0" indent="0">
              <a:buNone/>
            </a:pPr>
            <a:r>
              <a:rPr lang="en-US" sz="1700"/>
              <a:t>class Main {</a:t>
            </a:r>
            <a:endParaRPr lang="en-US" sz="1700"/>
          </a:p>
          <a:p>
            <a:pPr marL="0" indent="0">
              <a:buNone/>
            </a:pPr>
            <a:r>
              <a:rPr lang="en-US" sz="1700"/>
              <a:t>    public static void main (String[] args) {</a:t>
            </a:r>
            <a:endParaRPr lang="en-US" sz="1700"/>
          </a:p>
          <a:p>
            <a:pPr marL="0" indent="0">
              <a:buNone/>
            </a:pPr>
            <a:r>
              <a:rPr lang="en-US" sz="1700"/>
              <a:t>     System.out.println(5/0);</a:t>
            </a:r>
            <a:endParaRPr lang="en-US" sz="1700"/>
          </a:p>
          <a:p>
            <a:pPr marL="0" indent="0">
              <a:buNone/>
            </a:pPr>
            <a:r>
              <a:rPr lang="en-US" sz="1700"/>
              <a:t>    System.out.println("End of program!");} }</a:t>
            </a:r>
            <a:endParaRPr lang="en-US" sz="1700"/>
          </a:p>
          <a:p>
            <a:pPr marL="0" indent="0">
              <a:buNone/>
            </a:pPr>
            <a:r>
              <a:rPr lang="en-US" sz="1700" b="1"/>
              <a:t>Runtime Error:</a:t>
            </a:r>
            <a:r>
              <a:rPr lang="en-US" sz="1700"/>
              <a:t> Exception in thread "main" java.lang.ArithmeticException: / by zero  at Main.main(File.java:5)</a:t>
            </a:r>
            <a:endParaRPr lang="en-US" sz="1700"/>
          </a:p>
          <a:p>
            <a:pPr marL="0" indent="0">
              <a:buNone/>
            </a:pPr>
            <a:r>
              <a:rPr lang="en-US" sz="1700" b="1"/>
              <a:t>2. Developer:</a:t>
            </a:r>
            <a:r>
              <a:rPr lang="en-US" sz="1700"/>
              <a:t> Developers can explicitly write the implementation for handling the exception. Once an exception is handled, the normal execution of code will continue.</a:t>
            </a:r>
            <a:endParaRPr lang="en-US" sz="1700"/>
          </a:p>
          <a:p>
            <a:pPr marL="0" indent="0">
              <a:buNone/>
            </a:pPr>
            <a:r>
              <a:rPr lang="en-US" sz="1800" b="1"/>
              <a:t>Preferable:</a:t>
            </a:r>
            <a:r>
              <a:rPr lang="en-US" sz="1800"/>
              <a:t> handle exceptions to ensure your code gets executed normally.</a:t>
            </a:r>
            <a:endParaRPr 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Java Exception Hierarchy</a:t>
            </a:r>
            <a:endParaRPr lang="en-US" sz="3600"/>
          </a:p>
        </p:txBody>
      </p:sp>
      <p:sp>
        <p:nvSpPr>
          <p:cNvPr id="4" name="Text Placeholder 3"/>
          <p:cNvSpPr>
            <a:spLocks noGrp="1"/>
          </p:cNvSpPr>
          <p:nvPr>
            <p:ph type="body" sz="quarter" idx="14"/>
          </p:nvPr>
        </p:nvSpPr>
        <p:spPr>
          <a:xfrm>
            <a:off x="408940" y="920115"/>
            <a:ext cx="11160125" cy="5389880"/>
          </a:xfrm>
        </p:spPr>
        <p:txBody>
          <a:bodyPr>
            <a:normAutofit fontScale="70000"/>
          </a:bodyPr>
          <a:p>
            <a:pPr marL="0" indent="0">
              <a:buNone/>
            </a:pPr>
            <a:r>
              <a:rPr lang="en-US" b="1"/>
              <a:t>Exception Hierarchy – </a:t>
            </a:r>
            <a:r>
              <a:rPr lang="en-US"/>
              <a:t>Following is the Exception Handling in Java handling hierarchy.</a:t>
            </a:r>
            <a:endParaRPr lang="en-US"/>
          </a:p>
          <a:p>
            <a:pPr marL="0" indent="0">
              <a:buNone/>
            </a:pPr>
            <a:r>
              <a:rPr lang="en-US" b="1"/>
              <a:t>Throwable –</a:t>
            </a:r>
            <a:endParaRPr lang="en-US" b="1"/>
          </a:p>
          <a:p>
            <a:r>
              <a:rPr lang="en-US"/>
              <a:t>It is the root class for the exception hierarchy in java. </a:t>
            </a:r>
            <a:endParaRPr lang="en-US"/>
          </a:p>
          <a:p>
            <a:r>
              <a:rPr lang="en-US"/>
              <a:t>It is in the java.lang package.</a:t>
            </a:r>
            <a:endParaRPr lang="en-US"/>
          </a:p>
          <a:p>
            <a:pPr marL="0" indent="0">
              <a:buNone/>
            </a:pPr>
            <a:r>
              <a:rPr lang="en-US" b="1"/>
              <a:t>Error –</a:t>
            </a:r>
            <a:endParaRPr lang="en-US" b="1"/>
          </a:p>
          <a:p>
            <a:r>
              <a:rPr lang="en-US"/>
              <a:t>Subclass of Throwable.</a:t>
            </a:r>
            <a:endParaRPr lang="en-US"/>
          </a:p>
          <a:p>
            <a:r>
              <a:rPr lang="en-US"/>
              <a:t>Consist of abnormal condition that is out of one’s control and depends on the environment</a:t>
            </a:r>
            <a:endParaRPr lang="en-US"/>
          </a:p>
          <a:p>
            <a:r>
              <a:rPr lang="en-US"/>
              <a:t>They can’t be handled and will always result in the halting of the program.</a:t>
            </a:r>
            <a:endParaRPr lang="en-US"/>
          </a:p>
          <a:p>
            <a:pPr marL="0" indent="0">
              <a:buNone/>
            </a:pPr>
            <a:r>
              <a:rPr lang="en-US" b="1"/>
              <a:t>Eg:</a:t>
            </a:r>
            <a:r>
              <a:rPr lang="en-US"/>
              <a:t> StackOverFlowError that can happen in infinite loop or recursion</a:t>
            </a:r>
            <a:endParaRPr lang="en-US"/>
          </a:p>
          <a:p>
            <a:pPr marL="0" indent="0">
              <a:buNone/>
            </a:pPr>
            <a:r>
              <a:rPr lang="en-US" b="1"/>
              <a:t>Exception –</a:t>
            </a:r>
            <a:endParaRPr lang="en-US" b="1"/>
          </a:p>
          <a:p>
            <a:r>
              <a:rPr lang="en-US"/>
              <a:t>Subclass of Throwable.</a:t>
            </a:r>
            <a:endParaRPr lang="en-US"/>
          </a:p>
          <a:p>
            <a:r>
              <a:rPr lang="en-US"/>
              <a:t>Consist of abnormal conditions that can be handled explicitly.</a:t>
            </a:r>
            <a:endParaRPr lang="en-US"/>
          </a:p>
          <a:p>
            <a:r>
              <a:rPr lang="en-US"/>
              <a:t>If one handles the exception then our code will continue to execute smoothly.</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ctr"/>
            <a:r>
              <a:rPr lang="en-US" sz="3200"/>
              <a:t>Types of exception in Java</a:t>
            </a:r>
            <a:endParaRPr lang="en-US" sz="3200"/>
          </a:p>
        </p:txBody>
      </p:sp>
      <p:sp>
        <p:nvSpPr>
          <p:cNvPr id="5" name="Text Placeholder 4"/>
          <p:cNvSpPr>
            <a:spLocks noGrp="1"/>
          </p:cNvSpPr>
          <p:nvPr>
            <p:ph type="body" sz="quarter" idx="14"/>
          </p:nvPr>
        </p:nvSpPr>
        <p:spPr>
          <a:xfrm>
            <a:off x="408940" y="908685"/>
            <a:ext cx="11160125" cy="5401310"/>
          </a:xfrm>
        </p:spPr>
        <p:txBody>
          <a:bodyPr>
            <a:normAutofit fontScale="80000"/>
          </a:bodyPr>
          <a:p>
            <a:r>
              <a:rPr lang="en-US" b="1"/>
              <a:t>Checked Exceptions</a:t>
            </a:r>
            <a:endParaRPr lang="en-US" b="1"/>
          </a:p>
          <a:p>
            <a:pPr marL="0" indent="0">
              <a:buNone/>
            </a:pPr>
            <a:r>
              <a:rPr lang="en-US"/>
              <a:t>Those exceptions that are checked at compile-time comprises checked exceptions.</a:t>
            </a:r>
            <a:endParaRPr lang="en-US"/>
          </a:p>
          <a:p>
            <a:pPr marL="0" indent="0">
              <a:buNone/>
            </a:pPr>
            <a:r>
              <a:rPr lang="en-US"/>
              <a:t>They are child classes of Exception except for RuntimeException.</a:t>
            </a:r>
            <a:endParaRPr lang="en-US"/>
          </a:p>
          <a:p>
            <a:pPr marL="0" indent="0">
              <a:buNone/>
            </a:pPr>
            <a:r>
              <a:rPr lang="en-US"/>
              <a:t>The program will not compile if they are not handled.</a:t>
            </a:r>
            <a:endParaRPr lang="en-US"/>
          </a:p>
          <a:p>
            <a:pPr marL="0" indent="0">
              <a:buNone/>
            </a:pPr>
            <a:r>
              <a:rPr lang="en-US" b="1"/>
              <a:t>Example: </a:t>
            </a:r>
            <a:r>
              <a:rPr lang="en-US"/>
              <a:t>IOException, ClassNotFoundException, etc.</a:t>
            </a:r>
            <a:endParaRPr lang="en-US"/>
          </a:p>
          <a:p>
            <a:r>
              <a:rPr lang="en-US" b="1"/>
              <a:t>Unchecked Exceptions</a:t>
            </a:r>
            <a:endParaRPr lang="en-US" b="1"/>
          </a:p>
          <a:p>
            <a:pPr marL="0" indent="0">
              <a:buNone/>
            </a:pPr>
            <a:r>
              <a:rPr lang="en-US"/>
              <a:t>Those exceptions that are checked at runtime comprises unchecked exceptions.</a:t>
            </a:r>
            <a:endParaRPr lang="en-US"/>
          </a:p>
          <a:p>
            <a:pPr marL="0" indent="0">
              <a:buNone/>
            </a:pPr>
            <a:r>
              <a:rPr lang="en-US"/>
              <a:t>They are child classes of RuntimeException.</a:t>
            </a:r>
            <a:endParaRPr lang="en-US"/>
          </a:p>
          <a:p>
            <a:pPr marL="0" indent="0">
              <a:buNone/>
            </a:pPr>
            <a:r>
              <a:rPr lang="en-US"/>
              <a:t>They give runtime errors if not handled explicitly.</a:t>
            </a:r>
            <a:endParaRPr lang="en-US"/>
          </a:p>
          <a:p>
            <a:pPr marL="0" indent="0">
              <a:buNone/>
            </a:pPr>
            <a:r>
              <a:rPr lang="en-US" b="1"/>
              <a:t>Example:</a:t>
            </a:r>
            <a:r>
              <a:rPr lang="en-US"/>
              <a:t> ArithmeticException, NullPointerException etc.</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1777365" y="405130"/>
            <a:ext cx="8734425" cy="567055"/>
          </a:xfrm>
        </p:spPr>
        <p:txBody>
          <a:bodyPr/>
          <a:p>
            <a:r>
              <a:rPr lang="en-US" sz="2800"/>
              <a:t>Difference between Checked and Unchecked Exception</a:t>
            </a:r>
            <a:endParaRPr lang="en-US" sz="2800"/>
          </a:p>
        </p:txBody>
      </p:sp>
      <p:pic>
        <p:nvPicPr>
          <p:cNvPr id="5" name="Picture Placeholder 4"/>
          <p:cNvPicPr>
            <a:picLocks noChangeAspect="1"/>
          </p:cNvPicPr>
          <p:nvPr>
            <p:ph type="pic" idx="1"/>
          </p:nvPr>
        </p:nvPicPr>
        <p:blipFill>
          <a:blip r:embed="rId1"/>
          <a:stretch>
            <a:fillRect/>
          </a:stretch>
        </p:blipFill>
        <p:spPr>
          <a:xfrm>
            <a:off x="1057275" y="1000125"/>
            <a:ext cx="9742170" cy="52393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2209165" y="300355"/>
            <a:ext cx="7317105" cy="671830"/>
          </a:xfrm>
        </p:spPr>
        <p:txBody>
          <a:bodyPr/>
          <a:p>
            <a:pPr algn="ctr"/>
            <a:r>
              <a:rPr lang="en-US" sz="4000"/>
              <a:t>Java Exception Keywords</a:t>
            </a:r>
            <a:endParaRPr lang="en-US" sz="4000"/>
          </a:p>
        </p:txBody>
      </p:sp>
      <p:pic>
        <p:nvPicPr>
          <p:cNvPr id="10" name="Picture Placeholder 9"/>
          <p:cNvPicPr>
            <a:picLocks noChangeAspect="1"/>
          </p:cNvPicPr>
          <p:nvPr>
            <p:ph type="pic" idx="1"/>
          </p:nvPr>
        </p:nvPicPr>
        <p:blipFill>
          <a:blip r:embed="rId1"/>
          <a:stretch>
            <a:fillRect/>
          </a:stretch>
        </p:blipFill>
        <p:spPr>
          <a:xfrm>
            <a:off x="1275715" y="1043305"/>
            <a:ext cx="9671685" cy="519493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14098</Words>
  <Application>WPS Presentation</Application>
  <PresentationFormat>Custom</PresentationFormat>
  <Paragraphs>376</Paragraphs>
  <Slides>30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Arial</vt:lpstr>
      <vt:lpstr>SimSun</vt:lpstr>
      <vt:lpstr>Wingdings</vt:lpstr>
      <vt:lpstr>Calibri</vt:lpstr>
      <vt:lpstr>Century Gothic</vt:lpstr>
      <vt:lpstr>Poppins</vt:lpstr>
      <vt:lpstr>Microsoft YaHei</vt:lpstr>
      <vt:lpstr>Arial Unicode MS</vt:lpstr>
      <vt:lpstr>Segoe Print</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Varma Datla</dc:creator>
  <cp:lastModifiedBy>akhila.p</cp:lastModifiedBy>
  <cp:revision>193</cp:revision>
  <dcterms:created xsi:type="dcterms:W3CDTF">2021-09-08T09:08:00Z</dcterms:created>
  <dcterms:modified xsi:type="dcterms:W3CDTF">2023-01-25T12:33:11Z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1033-11.2.0.11440</vt:lpwstr>
  </property>
  <property fmtid="{D5CDD505-2E9C-101B-9397-08002B2CF9AE}" pid="3" name="ICV">
    <vt:lpwstr>42594A104A6C4FE89B66B3DA062E6CD5</vt:lpwstr>
  </property>
</Properties>
</file>