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87" r:id="rId3"/>
    <p:sldId id="272" r:id="rId4"/>
    <p:sldId id="289" r:id="rId5"/>
    <p:sldId id="349" r:id="rId6"/>
    <p:sldId id="350" r:id="rId7"/>
    <p:sldId id="382" r:id="rId8"/>
    <p:sldId id="351" r:id="rId9"/>
    <p:sldId id="362" r:id="rId10"/>
    <p:sldId id="353" r:id="rId11"/>
    <p:sldId id="363" r:id="rId12"/>
    <p:sldId id="355" r:id="rId13"/>
    <p:sldId id="364" r:id="rId14"/>
    <p:sldId id="358" r:id="rId15"/>
    <p:sldId id="359" r:id="rId16"/>
    <p:sldId id="360" r:id="rId17"/>
    <p:sldId id="361" r:id="rId18"/>
    <p:sldId id="365" r:id="rId19"/>
    <p:sldId id="366" r:id="rId20"/>
    <p:sldId id="367" r:id="rId21"/>
    <p:sldId id="368" r:id="rId22"/>
    <p:sldId id="369" r:id="rId23"/>
    <p:sldId id="370" r:id="rId24"/>
    <p:sldId id="371" r:id="rId25"/>
    <p:sldId id="372" r:id="rId26"/>
    <p:sldId id="373" r:id="rId27"/>
    <p:sldId id="374" r:id="rId28"/>
    <p:sldId id="375" r:id="rId29"/>
    <p:sldId id="383" r:id="rId30"/>
    <p:sldId id="384" r:id="rId31"/>
    <p:sldId id="386" r:id="rId32"/>
    <p:sldId id="387" r:id="rId33"/>
    <p:sldId id="388" r:id="rId34"/>
    <p:sldId id="389" r:id="rId35"/>
    <p:sldId id="390" r:id="rId36"/>
    <p:sldId id="391" r:id="rId37"/>
    <p:sldId id="392" r:id="rId38"/>
    <p:sldId id="393" r:id="rId39"/>
    <p:sldId id="394" r:id="rId40"/>
    <p:sldId id="395" r:id="rId41"/>
    <p:sldId id="396" r:id="rId42"/>
    <p:sldId id="397" r:id="rId43"/>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136"/>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585"/>
          <p:cNvSpPr txBox="1">
            <a:spLocks noGrp="1"/>
          </p:cNvSpPr>
          <p:nvPr>
            <p:ph type="body" idx="1"/>
          </p:nvPr>
        </p:nvSpPr>
        <p:spPr>
          <a:xfrm>
            <a:off x="609759" y="2021198"/>
            <a:ext cx="10975658" cy="4075931"/>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600"/>
              </a:spcBef>
              <a:spcAft>
                <a:spcPts val="0"/>
              </a:spcAft>
              <a:buSzPts val="1800"/>
              <a:buNone/>
              <a:defRPr/>
            </a:lvl1pPr>
            <a:lvl2pPr marL="914400" lvl="1" indent="-228600" algn="ctr">
              <a:lnSpc>
                <a:spcPct val="100000"/>
              </a:lnSpc>
              <a:spcBef>
                <a:spcPts val="1200"/>
              </a:spcBef>
              <a:spcAft>
                <a:spcPts val="0"/>
              </a:spcAft>
              <a:buSzPts val="1800"/>
              <a:buNone/>
              <a:defRPr/>
            </a:lvl2pPr>
            <a:lvl3pPr marL="1371600" lvl="2" indent="-228600" algn="ctr">
              <a:lnSpc>
                <a:spcPct val="100000"/>
              </a:lnSpc>
              <a:spcBef>
                <a:spcPts val="1200"/>
              </a:spcBef>
              <a:spcAft>
                <a:spcPts val="0"/>
              </a:spcAft>
              <a:buSzPts val="1800"/>
              <a:buNone/>
              <a:defRPr/>
            </a:lvl3pPr>
            <a:lvl4pPr marL="1829435" lvl="3" indent="-228600" algn="ctr">
              <a:lnSpc>
                <a:spcPct val="100000"/>
              </a:lnSpc>
              <a:spcBef>
                <a:spcPts val="1200"/>
              </a:spcBef>
              <a:spcAft>
                <a:spcPts val="0"/>
              </a:spcAft>
              <a:buSzPts val="1800"/>
              <a:buNone/>
              <a:defRPr/>
            </a:lvl4pPr>
            <a:lvl5pPr marL="2286635" lvl="4" indent="-228600" algn="ctr">
              <a:lnSpc>
                <a:spcPct val="100000"/>
              </a:lnSpc>
              <a:spcBef>
                <a:spcPts val="1200"/>
              </a:spcBef>
              <a:spcAft>
                <a:spcPts val="0"/>
              </a:spcAft>
              <a:buSzPts val="1800"/>
              <a:buNone/>
              <a:defRPr/>
            </a:lvl5pPr>
            <a:lvl6pPr marL="2743835" lvl="5" indent="-228600" algn="ctr">
              <a:lnSpc>
                <a:spcPct val="100000"/>
              </a:lnSpc>
              <a:spcBef>
                <a:spcPts val="1200"/>
              </a:spcBef>
              <a:spcAft>
                <a:spcPts val="0"/>
              </a:spcAft>
              <a:buClr>
                <a:schemeClr val="lt2"/>
              </a:buClr>
              <a:buSzPts val="1800"/>
              <a:buNone/>
              <a:defRPr/>
            </a:lvl6pPr>
            <a:lvl7pPr marL="3201035" lvl="6" indent="-228600" algn="ctr">
              <a:lnSpc>
                <a:spcPct val="100000"/>
              </a:lnSpc>
              <a:spcBef>
                <a:spcPts val="1200"/>
              </a:spcBef>
              <a:spcAft>
                <a:spcPts val="0"/>
              </a:spcAft>
              <a:buClr>
                <a:schemeClr val="lt1"/>
              </a:buClr>
              <a:buSzPts val="1800"/>
              <a:buNone/>
              <a:defRPr/>
            </a:lvl7pPr>
            <a:lvl8pPr marL="3658235" lvl="7" indent="-228600" algn="ctr">
              <a:lnSpc>
                <a:spcPct val="100000"/>
              </a:lnSpc>
              <a:spcBef>
                <a:spcPts val="1200"/>
              </a:spcBef>
              <a:spcAft>
                <a:spcPts val="0"/>
              </a:spcAft>
              <a:buClr>
                <a:schemeClr val="lt2"/>
              </a:buClr>
              <a:buSzPts val="1800"/>
              <a:buNone/>
              <a:defRPr/>
            </a:lvl8pPr>
            <a:lvl9pPr marL="4115435" lvl="8" indent="-228600" algn="ctr">
              <a:lnSpc>
                <a:spcPct val="100000"/>
              </a:lnSpc>
              <a:spcBef>
                <a:spcPts val="1200"/>
              </a:spcBef>
              <a:spcAft>
                <a:spcPts val="0"/>
              </a:spcAft>
              <a:buClr>
                <a:schemeClr val="lt1"/>
              </a:buClr>
              <a:buSzPts val="1800"/>
              <a:buNone/>
              <a:defRPr/>
            </a:lvl9pPr>
          </a:lstStyle>
          <a:p/>
        </p:txBody>
      </p:sp>
      <p:sp>
        <p:nvSpPr>
          <p:cNvPr id="19" name="Google Shape;19;p585"/>
          <p:cNvSpPr txBox="1">
            <a:spLocks noGrp="1"/>
          </p:cNvSpPr>
          <p:nvPr>
            <p:ph type="title"/>
          </p:nvPr>
        </p:nvSpPr>
        <p:spPr>
          <a:xfrm>
            <a:off x="3353673" y="975541"/>
            <a:ext cx="5487829" cy="701170"/>
          </a:xfrm>
          <a:prstGeom prst="rect">
            <a:avLst/>
          </a:prstGeom>
          <a:solidFill>
            <a:schemeClr val="lt1"/>
          </a:solidFill>
          <a:ln w="76200" cap="flat" cmpd="thinThick">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lvl="0" algn="ctr">
              <a:spcBef>
                <a:spcPts val="40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85"/>
          <p:cNvSpPr txBox="1">
            <a:spLocks noGrp="1"/>
          </p:cNvSpPr>
          <p:nvPr>
            <p:ph type="dt" idx="10"/>
          </p:nvPr>
        </p:nvSpPr>
        <p:spPr>
          <a:xfrm>
            <a:off x="3976135" y="273231"/>
            <a:ext cx="4242905" cy="29215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85"/>
          <p:cNvSpPr txBox="1">
            <a:spLocks noGrp="1"/>
          </p:cNvSpPr>
          <p:nvPr>
            <p:ph type="sldNum" idx="12"/>
          </p:nvPr>
        </p:nvSpPr>
        <p:spPr>
          <a:xfrm>
            <a:off x="5386202" y="6173343"/>
            <a:ext cx="1422770" cy="304856"/>
          </a:xfrm>
          <a:prstGeom prst="rect">
            <a:avLst/>
          </a:prstGeom>
          <a:noFill/>
          <a:ln>
            <a:noFill/>
          </a:ln>
        </p:spPr>
        <p:txBody>
          <a:bodyPr spcFirstLastPara="1" wrap="square" lIns="0" tIns="0" rIns="0" bIns="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22" name="Google Shape;22;p585"/>
          <p:cNvSpPr txBox="1">
            <a:spLocks noGrp="1"/>
          </p:cNvSpPr>
          <p:nvPr>
            <p:ph type="ftr" idx="11"/>
          </p:nvPr>
        </p:nvSpPr>
        <p:spPr>
          <a:xfrm>
            <a:off x="1930903" y="6487726"/>
            <a:ext cx="8333370" cy="292154"/>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1850" y="1824095"/>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3254375" cy="675640"/>
          </a:xfrm>
          <a:prstGeom prst="rect">
            <a:avLst/>
          </a:prstGeom>
          <a:noFill/>
        </p:spPr>
        <p:txBody>
          <a:bodyPr wrap="square" rtlCol="0">
            <a:spAutoFit/>
          </a:bodyPr>
          <a:p>
            <a:r>
              <a:rPr lang="en-US"/>
              <a:t>Inheritance in Java</a:t>
            </a:r>
            <a:endParaRPr lang="en-US"/>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idx="1"/>
          </p:nvPr>
        </p:nvSpPr>
        <p:spPr>
          <a:xfrm>
            <a:off x="337185" y="772160"/>
            <a:ext cx="10364470" cy="651510"/>
          </a:xfrm>
        </p:spPr>
        <p:txBody>
          <a:bodyPr/>
          <a:p>
            <a:pPr algn="ctr"/>
            <a:r>
              <a:rPr lang="en-US" sz="3600"/>
              <a:t>Multilevel Inheitance</a:t>
            </a:r>
            <a:endParaRPr lang="en-US" sz="3600"/>
          </a:p>
        </p:txBody>
      </p:sp>
      <p:sp>
        <p:nvSpPr>
          <p:cNvPr id="5" name="Content Placeholder 4"/>
          <p:cNvSpPr>
            <a:spLocks noGrp="1"/>
          </p:cNvSpPr>
          <p:nvPr>
            <p:ph sz="half" idx="2"/>
          </p:nvPr>
        </p:nvSpPr>
        <p:spPr/>
        <p:txBody>
          <a:bodyPr/>
          <a:p>
            <a:endParaRPr lang="en-US"/>
          </a:p>
        </p:txBody>
      </p:sp>
      <p:sp>
        <p:nvSpPr>
          <p:cNvPr id="6" name="Text Placeholder 5"/>
          <p:cNvSpPr>
            <a:spLocks noGrp="1"/>
          </p:cNvSpPr>
          <p:nvPr>
            <p:ph type="body" sz="quarter" idx="3"/>
          </p:nvPr>
        </p:nvSpPr>
        <p:spPr/>
        <p:txBody>
          <a:bodyPr/>
          <a:p>
            <a:endParaRPr lang="en-US"/>
          </a:p>
        </p:txBody>
      </p:sp>
      <p:sp>
        <p:nvSpPr>
          <p:cNvPr id="7" name="Content Placeholder 6"/>
          <p:cNvSpPr>
            <a:spLocks noGrp="1"/>
          </p:cNvSpPr>
          <p:nvPr>
            <p:ph sz="quarter" idx="4"/>
          </p:nvPr>
        </p:nvSpPr>
        <p:spPr/>
        <p:txBody>
          <a:bodyPr/>
          <a:p>
            <a:endParaRPr lang="en-US"/>
          </a:p>
        </p:txBody>
      </p:sp>
      <p:sp>
        <p:nvSpPr>
          <p:cNvPr id="2264" name="Google Shape;2264;p231"/>
          <p:cNvSpPr txBox="1"/>
          <p:nvPr/>
        </p:nvSpPr>
        <p:spPr>
          <a:xfrm>
            <a:off x="336550" y="1773555"/>
            <a:ext cx="5381625" cy="4521835"/>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class A</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int i;</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void showij()</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System.out.println(“i :”+i);</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class B </a:t>
            </a:r>
            <a:r>
              <a:rPr lang="en-US" sz="1600" b="1">
                <a:solidFill>
                  <a:srgbClr val="A17242"/>
                </a:solidFill>
                <a:latin typeface="Garamond" panose="02020404030301010803"/>
                <a:ea typeface="Garamond" panose="02020404030301010803"/>
                <a:cs typeface="Garamond" panose="02020404030301010803"/>
                <a:sym typeface="Garamond" panose="02020404030301010803"/>
              </a:rPr>
              <a:t>extends A</a:t>
            </a:r>
            <a:endParaRPr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a:t>
            </a:r>
            <a:endParaRPr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int j;</a:t>
            </a:r>
            <a:endParaRPr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void showj()</a:t>
            </a:r>
            <a:endParaRPr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endParaRPr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System.out.println(“j : “+j);</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   </a:t>
            </a:r>
            <a:endParaRPr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sz="16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266" name="Google Shape;2266;p231"/>
          <p:cNvSpPr txBox="1"/>
          <p:nvPr/>
        </p:nvSpPr>
        <p:spPr>
          <a:xfrm>
            <a:off x="5916295" y="1485265"/>
            <a:ext cx="5396230" cy="5260975"/>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class C </a:t>
            </a:r>
            <a:r>
              <a:rPr lang="en-US" sz="1600" b="1">
                <a:solidFill>
                  <a:srgbClr val="00B050"/>
                </a:solidFill>
                <a:latin typeface="Garamond" panose="02020404030301010803"/>
                <a:ea typeface="Garamond" panose="02020404030301010803"/>
                <a:cs typeface="Garamond" panose="02020404030301010803"/>
                <a:sym typeface="Garamond" panose="02020404030301010803"/>
              </a:rPr>
              <a:t>extends B</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int k;</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void showk()</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System.out.println(“k : “+k);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void sum()</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System.out.println(“i+j+k: “+(i+j+k));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class Example</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public static void main(String args[])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C c=new C();</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c.i=10;</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c.j=20;</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c.k=30;</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c.sum()</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6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6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6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6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6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6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6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6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6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66">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66">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266">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66">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266">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266">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266">
                                            <p:txEl>
                                              <p:pRg st="6" end="6"/>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266">
                                            <p:txEl>
                                              <p:pRg st="7" end="7"/>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266">
                                            <p:txEl>
                                              <p:pRg st="8" end="8"/>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66">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266">
                                            <p:txEl>
                                              <p:pRg st="10" end="1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266">
                                            <p:txEl>
                                              <p:pRg st="11" end="1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266">
                                            <p:txEl>
                                              <p:pRg st="12" end="1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266">
                                            <p:txEl>
                                              <p:pRg st="13" end="1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266">
                                            <p:txEl>
                                              <p:pRg st="14" end="1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266">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266">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266">
                                            <p:txEl>
                                              <p:pRg st="17" end="17"/>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266">
                                            <p:txEl>
                                              <p:pRg st="18" end="18"/>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266">
                                            <p:txEl>
                                              <p:pRg st="19" end="19"/>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26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Picture Placeholder 4" descr="hierarchial-inheritance-in-java"/>
          <p:cNvPicPr>
            <a:picLocks noChangeAspect="1"/>
          </p:cNvPicPr>
          <p:nvPr>
            <p:ph type="pic" idx="1"/>
          </p:nvPr>
        </p:nvPicPr>
        <p:blipFill>
          <a:blip r:embed="rId1"/>
          <a:stretch>
            <a:fillRect/>
          </a:stretch>
        </p:blipFill>
        <p:spPr>
          <a:xfrm>
            <a:off x="1917700" y="850265"/>
            <a:ext cx="8145145" cy="5388610"/>
          </a:xfrm>
          <a:prstGeom prst="rect">
            <a:avLst/>
          </a:prstGeom>
        </p:spPr>
      </p:pic>
      <p:sp>
        <p:nvSpPr>
          <p:cNvPr id="4" name="Text Placeholder 3"/>
          <p:cNvSpPr>
            <a:spLocks noGrp="1"/>
          </p:cNvSpPr>
          <p:nvPr>
            <p:ph type="body"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idx="1"/>
          </p:nvPr>
        </p:nvSpPr>
        <p:spPr>
          <a:xfrm>
            <a:off x="337185" y="557530"/>
            <a:ext cx="10756900" cy="795655"/>
          </a:xfrm>
        </p:spPr>
        <p:txBody>
          <a:bodyPr/>
          <a:p>
            <a:pPr algn="ctr"/>
            <a:r>
              <a:rPr lang="en-US" sz="3200">
                <a:sym typeface="+mn-ea"/>
              </a:rPr>
              <a:t>HIERARCHICAL INHERITANCE</a:t>
            </a:r>
            <a:endParaRPr lang="en-US" sz="3200">
              <a:sym typeface="+mn-ea"/>
            </a:endParaRPr>
          </a:p>
        </p:txBody>
      </p:sp>
      <p:sp>
        <p:nvSpPr>
          <p:cNvPr id="5" name="Content Placeholder 4"/>
          <p:cNvSpPr>
            <a:spLocks noGrp="1"/>
          </p:cNvSpPr>
          <p:nvPr>
            <p:ph sz="half" idx="2"/>
          </p:nvPr>
        </p:nvSpPr>
        <p:spPr/>
        <p:txBody>
          <a:bodyPr/>
          <a:p>
            <a:endParaRPr lang="en-US"/>
          </a:p>
        </p:txBody>
      </p:sp>
      <p:sp>
        <p:nvSpPr>
          <p:cNvPr id="6" name="Text Placeholder 5"/>
          <p:cNvSpPr>
            <a:spLocks noGrp="1"/>
          </p:cNvSpPr>
          <p:nvPr>
            <p:ph type="body" sz="quarter" idx="3"/>
          </p:nvPr>
        </p:nvSpPr>
        <p:spPr/>
        <p:txBody>
          <a:bodyPr/>
          <a:p>
            <a:endParaRPr lang="en-US"/>
          </a:p>
        </p:txBody>
      </p:sp>
      <p:sp>
        <p:nvSpPr>
          <p:cNvPr id="7" name="Content Placeholder 6"/>
          <p:cNvSpPr>
            <a:spLocks noGrp="1"/>
          </p:cNvSpPr>
          <p:nvPr>
            <p:ph sz="quarter" idx="4"/>
          </p:nvPr>
        </p:nvSpPr>
        <p:spPr/>
        <p:txBody>
          <a:bodyPr/>
          <a:p>
            <a:endParaRPr lang="en-US"/>
          </a:p>
        </p:txBody>
      </p:sp>
      <p:sp>
        <p:nvSpPr>
          <p:cNvPr id="2314" name="Google Shape;2314;p235"/>
          <p:cNvSpPr txBox="1"/>
          <p:nvPr/>
        </p:nvSpPr>
        <p:spPr>
          <a:xfrm>
            <a:off x="368300" y="1557655"/>
            <a:ext cx="5356860" cy="5014595"/>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class A</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int i;</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void showij()</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System.out.println(“i :”+i);</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class B extends A</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int j;</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void showj()</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System.out.println(“j : “+j);</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void sum()</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System.out.println(“i+j: “+(i+j));</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   </a:t>
            </a:r>
            <a:endParaRPr sz="16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316" name="Google Shape;2316;p235"/>
          <p:cNvSpPr txBox="1"/>
          <p:nvPr/>
        </p:nvSpPr>
        <p:spPr>
          <a:xfrm>
            <a:off x="5922010" y="1557655"/>
            <a:ext cx="5389880" cy="4768215"/>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class C extends A{</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int k;</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void showk()</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System.out.println(“k : “+k);</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void sum()</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System.out.println(“i+k: “+(i+k));</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class Example</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C c=new C();</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c.i=10;</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c.k=30;</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c.sum()</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1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1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1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1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1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1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1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1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1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1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314">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16">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316">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316">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316">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316">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316">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316">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316">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316">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316">
                                            <p:txEl>
                                              <p:pRg st="9" end="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316">
                                            <p:txEl>
                                              <p:pRg st="10" end="1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316">
                                            <p:txEl>
                                              <p:pRg st="11" end="1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316">
                                            <p:txEl>
                                              <p:pRg st="12" end="1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316">
                                            <p:txEl>
                                              <p:pRg st="13" end="1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316">
                                            <p:txEl>
                                              <p:pRg st="14" end="1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316">
                                            <p:txEl>
                                              <p:pRg st="15" end="1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316">
                                            <p:txEl>
                                              <p:pRg st="16" end="1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316">
                                            <p:txEl>
                                              <p:pRg st="17" end="1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31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497655" y="477362"/>
            <a:ext cx="7317105" cy="566870"/>
          </a:xfrm>
        </p:spPr>
        <p:txBody>
          <a:bodyPr/>
          <a:p>
            <a:pPr algn="ctr"/>
            <a:r>
              <a:rPr lang="en-US"/>
              <a:t>Multiple Inheritance</a:t>
            </a:r>
            <a:endParaRPr lang="en-US"/>
          </a:p>
        </p:txBody>
      </p:sp>
      <p:pic>
        <p:nvPicPr>
          <p:cNvPr id="5" name="Picture Placeholder 4" descr="Multple-Inheritance-Diamond-Problem"/>
          <p:cNvPicPr>
            <a:picLocks noChangeAspect="1"/>
          </p:cNvPicPr>
          <p:nvPr>
            <p:ph type="pic" idx="1"/>
          </p:nvPr>
        </p:nvPicPr>
        <p:blipFill>
          <a:blip r:embed="rId1"/>
          <a:stretch>
            <a:fillRect/>
          </a:stretch>
        </p:blipFill>
        <p:spPr>
          <a:xfrm>
            <a:off x="2353310" y="1485265"/>
            <a:ext cx="7317105" cy="4770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Picture Placeholder 4" descr="Why+Java+doesn’t+support+multiple+inheritance"/>
          <p:cNvPicPr>
            <a:picLocks noChangeAspect="1"/>
          </p:cNvPicPr>
          <p:nvPr>
            <p:ph type="pic" idx="1"/>
          </p:nvPr>
        </p:nvPicPr>
        <p:blipFill>
          <a:blip r:embed="rId1"/>
          <a:stretch>
            <a:fillRect/>
          </a:stretch>
        </p:blipFill>
        <p:spPr>
          <a:xfrm>
            <a:off x="1486535" y="716280"/>
            <a:ext cx="8858250" cy="5522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6" name="Picture Placeholder 5" descr="slide_34"/>
          <p:cNvPicPr>
            <a:picLocks noChangeAspect="1"/>
          </p:cNvPicPr>
          <p:nvPr>
            <p:ph type="pic" idx="1"/>
          </p:nvPr>
        </p:nvPicPr>
        <p:blipFill>
          <a:blip r:embed="rId1"/>
          <a:stretch>
            <a:fillRect/>
          </a:stretch>
        </p:blipFill>
        <p:spPr>
          <a:xfrm>
            <a:off x="1135380" y="518795"/>
            <a:ext cx="9650095" cy="5971540"/>
          </a:xfrm>
          <a:prstGeom prst="rect">
            <a:avLst/>
          </a:prstGeom>
        </p:spPr>
      </p:pic>
      <p:sp>
        <p:nvSpPr>
          <p:cNvPr id="5" name="Text Placeholder 4"/>
          <p:cNvSpPr>
            <a:spLocks noGrp="1"/>
          </p:cNvSpPr>
          <p:nvPr>
            <p:ph type="body"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descr="hybrid-inheritance-in-java2"/>
          <p:cNvPicPr>
            <a:picLocks noChangeAspect="1"/>
          </p:cNvPicPr>
          <p:nvPr>
            <p:ph type="pic" idx="1"/>
          </p:nvPr>
        </p:nvPicPr>
        <p:blipFill>
          <a:blip r:embed="rId1"/>
          <a:stretch>
            <a:fillRect/>
          </a:stretch>
        </p:blipFill>
        <p:spPr>
          <a:xfrm>
            <a:off x="1155065" y="669925"/>
            <a:ext cx="10015220" cy="56711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Autofit/>
          </a:bodyPr>
          <a:p>
            <a:pPr algn="ctr"/>
            <a:r>
              <a:rPr lang="en-US" sz="3600">
                <a:sym typeface="+mn-ea"/>
              </a:rPr>
              <a:t>SUPER KEYWORD</a:t>
            </a:r>
            <a:endParaRPr lang="en-US" sz="3600">
              <a:sym typeface="+mn-ea"/>
            </a:endParaRPr>
          </a:p>
        </p:txBody>
      </p:sp>
      <p:sp>
        <p:nvSpPr>
          <p:cNvPr id="5" name="Text Placeholder 4"/>
          <p:cNvSpPr>
            <a:spLocks noGrp="1"/>
          </p:cNvSpPr>
          <p:nvPr>
            <p:ph type="body" sz="quarter" idx="14"/>
          </p:nvPr>
        </p:nvSpPr>
        <p:spPr/>
        <p:txBody>
          <a:bodyPr/>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The super keyword in Java is used in subclasses to access superclass members (attributes, constructors and methods).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r>
              <a:rPr lang="en-US">
                <a:solidFill>
                  <a:srgbClr val="FF0000"/>
                </a:solidFill>
                <a:latin typeface="Garamond" panose="02020404030301010803"/>
                <a:ea typeface="Garamond" panose="02020404030301010803"/>
                <a:cs typeface="Garamond" panose="02020404030301010803"/>
                <a:sym typeface="Garamond" panose="02020404030301010803"/>
              </a:rPr>
              <a:t>Can be used to call super class constrctor</a:t>
            </a:r>
            <a:endParaRPr>
              <a:solidFill>
                <a:srgbClr val="FF0000"/>
              </a:solidFill>
              <a:latin typeface="Garamond" panose="02020404030301010803"/>
              <a:ea typeface="Garamond" panose="02020404030301010803"/>
              <a:cs typeface="Garamond" panose="02020404030301010803"/>
              <a:sym typeface="Garamond" panose="02020404030301010803"/>
            </a:endParaRPr>
          </a:p>
          <a:p>
            <a:pPr marL="342900" marR="0" lvl="0" indent="-342900" algn="l" rtl="0">
              <a:spcBef>
                <a:spcPts val="400"/>
              </a:spcBef>
              <a:spcAft>
                <a:spcPts val="0"/>
              </a:spcAft>
              <a:buClr>
                <a:schemeClr val="lt1"/>
              </a:buClr>
              <a:buSzPts val="2000"/>
              <a:buFont typeface="Garamond" panose="02020404030301010803"/>
              <a:buNone/>
            </a:pPr>
            <a:r>
              <a:rPr lang="en-US">
                <a:solidFill>
                  <a:srgbClr val="FF0000"/>
                </a:solidFill>
                <a:latin typeface="Garamond" panose="02020404030301010803"/>
                <a:ea typeface="Garamond" panose="02020404030301010803"/>
                <a:cs typeface="Garamond" panose="02020404030301010803"/>
                <a:sym typeface="Garamond" panose="02020404030301010803"/>
              </a:rPr>
              <a:t>                </a:t>
            </a:r>
            <a:r>
              <a:rPr lang="en-US" b="1">
                <a:solidFill>
                  <a:srgbClr val="FF0000"/>
                </a:solidFill>
                <a:latin typeface="Garamond" panose="02020404030301010803"/>
                <a:ea typeface="Garamond" panose="02020404030301010803"/>
                <a:cs typeface="Garamond" panose="02020404030301010803"/>
                <a:sym typeface="Garamond" panose="02020404030301010803"/>
              </a:rPr>
              <a:t>1. super()</a:t>
            </a:r>
            <a:endParaRPr b="1">
              <a:solidFill>
                <a:srgbClr val="FF0000"/>
              </a:solidFill>
              <a:latin typeface="Garamond" panose="02020404030301010803"/>
              <a:ea typeface="Garamond" panose="02020404030301010803"/>
              <a:cs typeface="Garamond" panose="02020404030301010803"/>
              <a:sym typeface="Garamond" panose="02020404030301010803"/>
            </a:endParaRPr>
          </a:p>
          <a:p>
            <a:pPr marL="342900" marR="0" lvl="0" indent="-342900" algn="l" rtl="0">
              <a:spcBef>
                <a:spcPts val="40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                2.  super(&lt;parameter-list&gt;)</a:t>
            </a:r>
            <a:endParaRPr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400"/>
              </a:spcBef>
              <a:spcAft>
                <a:spcPts val="0"/>
              </a:spcAft>
              <a:buClr>
                <a:schemeClr val="lt1"/>
              </a:buClr>
              <a:buSzPts val="2000"/>
              <a:buFont typeface="Garamond" panose="02020404030301010803"/>
              <a:buNone/>
            </a:pPr>
            <a:r>
              <a:rPr lang="en-US">
                <a:solidFill>
                  <a:srgbClr val="FF0000"/>
                </a:solidFill>
                <a:latin typeface="Garamond" panose="02020404030301010803"/>
                <a:ea typeface="Garamond" panose="02020404030301010803"/>
                <a:cs typeface="Garamond" panose="02020404030301010803"/>
                <a:sym typeface="Garamond" panose="02020404030301010803"/>
              </a:rPr>
              <a:t>Can refer to super class instance variables/Methods</a:t>
            </a:r>
            <a:endParaRPr>
              <a:solidFill>
                <a:srgbClr val="FF0000"/>
              </a:solidFill>
              <a:latin typeface="Garamond" panose="02020404030301010803"/>
              <a:ea typeface="Garamond" panose="02020404030301010803"/>
              <a:cs typeface="Garamond" panose="02020404030301010803"/>
              <a:sym typeface="Garamond" panose="02020404030301010803"/>
            </a:endParaRPr>
          </a:p>
          <a:p>
            <a:pPr marL="342900" marR="0" lvl="0" indent="-342900" algn="l" rtl="0">
              <a:spcBef>
                <a:spcPts val="400"/>
              </a:spcBef>
              <a:spcAft>
                <a:spcPts val="0"/>
              </a:spcAft>
              <a:buClr>
                <a:schemeClr val="lt1"/>
              </a:buClr>
              <a:buSzPts val="2000"/>
              <a:buFont typeface="Garamond" panose="02020404030301010803"/>
              <a:buNone/>
            </a:pPr>
            <a:r>
              <a:rPr lang="en-US">
                <a:solidFill>
                  <a:srgbClr val="FF0000"/>
                </a:solidFill>
                <a:latin typeface="Garamond" panose="02020404030301010803"/>
                <a:ea typeface="Garamond" panose="02020404030301010803"/>
                <a:cs typeface="Garamond" panose="02020404030301010803"/>
                <a:sym typeface="Garamond" panose="02020404030301010803"/>
              </a:rPr>
              <a:t>                3. </a:t>
            </a:r>
            <a:r>
              <a:rPr lang="en-US" b="1">
                <a:solidFill>
                  <a:srgbClr val="FF0000"/>
                </a:solidFill>
                <a:latin typeface="Garamond" panose="02020404030301010803"/>
                <a:ea typeface="Garamond" panose="02020404030301010803"/>
                <a:cs typeface="Garamond" panose="02020404030301010803"/>
                <a:sym typeface="Garamond" panose="02020404030301010803"/>
              </a:rPr>
              <a:t>super . &lt;super class instance variable/Method&gt;</a:t>
            </a:r>
            <a:endParaRPr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endParaRPr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USE OF SUPER KEYWORD FOR CONSTRUCTORS</a:t>
            </a:r>
            <a:endParaRPr lang="en-US"/>
          </a:p>
        </p:txBody>
      </p:sp>
      <p:sp>
        <p:nvSpPr>
          <p:cNvPr id="4" name="Text Placeholder 3"/>
          <p:cNvSpPr>
            <a:spLocks noGrp="1"/>
          </p:cNvSpPr>
          <p:nvPr>
            <p:ph type="body" sz="quarter" idx="14"/>
          </p:nvPr>
        </p:nvSpPr>
        <p:spPr/>
        <p:txBody>
          <a:bodyPr>
            <a:normAutofit lnSpcReduction="20000"/>
          </a:bodyPr>
          <a:p>
            <a:pPr marL="0" lvl="0" indent="0" algn="l" rtl="0">
              <a:lnSpc>
                <a:spcPct val="100000"/>
              </a:lnSpc>
              <a:spcBef>
                <a:spcPts val="0"/>
              </a:spcBef>
              <a:spcAft>
                <a:spcPts val="0"/>
              </a:spcAft>
              <a:buSzPct val="100000"/>
              <a:buFont typeface="Garamond" panose="02020404030301010803"/>
              <a:buNone/>
            </a:pPr>
            <a:r>
              <a:rPr lang="en-US" b="1">
                <a:sym typeface="+mn-ea"/>
              </a:rPr>
              <a:t>Whenever a sub class object is created ,super class  constructor is called first.</a:t>
            </a:r>
            <a:endParaRPr b="1"/>
          </a:p>
          <a:p>
            <a:pPr marL="0" lvl="0" indent="0" algn="l" rtl="0">
              <a:lnSpc>
                <a:spcPct val="100000"/>
              </a:lnSpc>
              <a:spcBef>
                <a:spcPts val="1050"/>
              </a:spcBef>
              <a:spcAft>
                <a:spcPts val="0"/>
              </a:spcAft>
              <a:buSzPct val="100000"/>
              <a:buFont typeface="Garamond" panose="02020404030301010803"/>
              <a:buNone/>
            </a:pPr>
            <a:r>
              <a:rPr lang="en-US" b="1">
                <a:sym typeface="+mn-ea"/>
              </a:rPr>
              <a:t>If super class constructor does not have any constructor of its own OR has an unparametrized constructor then it is automatically called by Java Run Time by using call </a:t>
            </a:r>
            <a:r>
              <a:rPr lang="en-US" b="1">
                <a:solidFill>
                  <a:srgbClr val="FF0000"/>
                </a:solidFill>
                <a:sym typeface="+mn-ea"/>
              </a:rPr>
              <a:t>super()</a:t>
            </a:r>
            <a:endParaRPr b="1"/>
          </a:p>
          <a:p>
            <a:pPr marL="0" lvl="0" indent="0" algn="l" rtl="0">
              <a:lnSpc>
                <a:spcPct val="100000"/>
              </a:lnSpc>
              <a:spcBef>
                <a:spcPts val="1050"/>
              </a:spcBef>
              <a:spcAft>
                <a:spcPts val="0"/>
              </a:spcAft>
              <a:buSzPct val="100000"/>
              <a:buFont typeface="Garamond" panose="02020404030301010803"/>
              <a:buNone/>
            </a:pPr>
            <a:r>
              <a:rPr lang="en-US" b="1">
                <a:sym typeface="+mn-ea"/>
              </a:rPr>
              <a:t>If a super class has a parameterized constructor then it is the responsibility of the sub class constructor to call the super class constructor by call </a:t>
            </a:r>
            <a:endParaRPr b="1">
              <a:solidFill>
                <a:srgbClr val="FF0000"/>
              </a:solidFill>
            </a:endParaRPr>
          </a:p>
          <a:p>
            <a:pPr marL="0" lvl="0" indent="0" algn="l" rtl="0">
              <a:lnSpc>
                <a:spcPct val="100000"/>
              </a:lnSpc>
              <a:spcBef>
                <a:spcPts val="1050"/>
              </a:spcBef>
              <a:spcAft>
                <a:spcPts val="0"/>
              </a:spcAft>
              <a:buSzPct val="100000"/>
              <a:buFont typeface="Garamond" panose="02020404030301010803"/>
              <a:buNone/>
            </a:pPr>
            <a:r>
              <a:rPr lang="en-US" b="1">
                <a:sym typeface="+mn-ea"/>
              </a:rPr>
              <a:t>   </a:t>
            </a:r>
            <a:r>
              <a:rPr lang="en-US" b="1">
                <a:solidFill>
                  <a:srgbClr val="FF0000"/>
                </a:solidFill>
                <a:sym typeface="+mn-ea"/>
              </a:rPr>
              <a:t>super(&lt;parameters required by super class&gt;)</a:t>
            </a:r>
            <a:endParaRPr b="1">
              <a:solidFill>
                <a:srgbClr val="FF0000"/>
              </a:solidFill>
            </a:endParaRPr>
          </a:p>
          <a:p>
            <a:pPr marL="0" lvl="0" indent="0" algn="l" rtl="0">
              <a:lnSpc>
                <a:spcPct val="100000"/>
              </a:lnSpc>
              <a:spcBef>
                <a:spcPts val="1050"/>
              </a:spcBef>
              <a:spcAft>
                <a:spcPts val="0"/>
              </a:spcAft>
              <a:buSzPct val="100000"/>
              <a:buFont typeface="Garamond" panose="02020404030301010803"/>
              <a:buNone/>
            </a:pPr>
            <a:r>
              <a:rPr lang="en-US" b="1">
                <a:sym typeface="+mn-ea"/>
              </a:rPr>
              <a:t>Call to super class constructor must be the first statement in sub class constructor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337185" y="704215"/>
            <a:ext cx="9655175" cy="630555"/>
          </a:xfrm>
        </p:spPr>
        <p:txBody>
          <a:bodyPr>
            <a:normAutofit/>
          </a:bodyPr>
          <a:p>
            <a:pPr algn="ctr"/>
            <a:r>
              <a:rPr lang="en-US">
                <a:solidFill>
                  <a:schemeClr val="dk1"/>
                </a:solidFill>
                <a:sym typeface="+mn-ea"/>
              </a:rPr>
              <a:t>1. WHEN SUPER CLASS HAS A UNPARAMETRIZED CONSTRUCTOR</a:t>
            </a:r>
            <a:endParaRPr lang="en-US"/>
          </a:p>
        </p:txBody>
      </p:sp>
      <p:sp>
        <p:nvSpPr>
          <p:cNvPr id="5" name="Content Placeholder 4"/>
          <p:cNvSpPr>
            <a:spLocks noGrp="1"/>
          </p:cNvSpPr>
          <p:nvPr>
            <p:ph sz="half" idx="2"/>
          </p:nvPr>
        </p:nvSpPr>
        <p:spPr>
          <a:xfrm>
            <a:off x="337185" y="1489075"/>
            <a:ext cx="5388610" cy="4746625"/>
          </a:xfrm>
        </p:spPr>
        <p:txBody>
          <a:bodyPr>
            <a:noAutofit/>
          </a:bodyPr>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 // End of class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B()</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super();</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B”);}</a:t>
            </a:r>
            <a:endParaRPr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 // End of class B</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7" name="Content Placeholder 6"/>
          <p:cNvSpPr>
            <a:spLocks noGrp="1"/>
          </p:cNvSpPr>
          <p:nvPr>
            <p:ph sz="quarter" idx="4"/>
          </p:nvPr>
        </p:nvSpPr>
        <p:spPr/>
        <p:txBody>
          <a:bodyPr/>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inhtest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public static void main(String args[])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b1 = new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49" name="Google Shape;2349;p239"/>
          <p:cNvSpPr/>
          <p:nvPr/>
        </p:nvSpPr>
        <p:spPr>
          <a:xfrm>
            <a:off x="6385560" y="4928870"/>
            <a:ext cx="4572000" cy="119888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ctr" rtl="0">
              <a:spcBef>
                <a:spcPts val="0"/>
              </a:spcBef>
              <a:spcAft>
                <a:spcPts val="0"/>
              </a:spcAft>
              <a:buClr>
                <a:srgbClr val="FF0000"/>
              </a:buClr>
              <a:buSzPts val="2400"/>
              <a:buFont typeface="Garamond" panose="02020404030301010803"/>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OUTPUT</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ctr" rtl="0">
              <a:spcBef>
                <a:spcPts val="0"/>
              </a:spcBef>
              <a:spcAft>
                <a:spcPts val="0"/>
              </a:spcAft>
              <a:buClr>
                <a:srgbClr val="FF0000"/>
              </a:buClr>
              <a:buSzPts val="2400"/>
              <a:buFont typeface="Garamond" panose="02020404030301010803"/>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This is constructor of class A</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ctr" rtl="0">
              <a:spcBef>
                <a:spcPts val="0"/>
              </a:spcBef>
              <a:spcAft>
                <a:spcPts val="0"/>
              </a:spcAft>
              <a:buClr>
                <a:srgbClr val="FF0000"/>
              </a:buClr>
              <a:buSzPts val="2400"/>
              <a:buFont typeface="Garamond" panose="02020404030301010803"/>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This is constructor of class B</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pPr algn="ctr"/>
            <a:r>
              <a:rPr lang="en-US">
                <a:solidFill>
                  <a:srgbClr val="FF0000"/>
                </a:solidFill>
                <a:latin typeface="Garamond" panose="02020404030301010803"/>
                <a:ea typeface="Garamond" panose="02020404030301010803"/>
                <a:cs typeface="Garamond" panose="02020404030301010803"/>
                <a:sym typeface="Garamond" panose="02020404030301010803"/>
              </a:rPr>
              <a:t>File Name is inherit1.java</a:t>
            </a:r>
            <a:endParaRPr lang="en-US"/>
          </a:p>
        </p:txBody>
      </p:sp>
      <p:sp>
        <p:nvSpPr>
          <p:cNvPr id="4" name="Text Placeholder 3"/>
          <p:cNvSpPr>
            <a:spLocks noGrp="1"/>
          </p:cNvSpPr>
          <p:nvPr>
            <p:ph type="body" sz="quarter" idx="14"/>
          </p:nvPr>
        </p:nvSpPr>
        <p:spPr>
          <a:xfrm>
            <a:off x="408940" y="925830"/>
            <a:ext cx="11160125" cy="5384165"/>
          </a:xfrm>
        </p:spPr>
        <p:txBody>
          <a:bodyPr>
            <a:normAutofit fontScale="70000"/>
          </a:bodyPr>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inherit1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public static void main(String args[])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b1 = new B();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55" name="Google Shape;2355;p240"/>
          <p:cNvSpPr/>
          <p:nvPr/>
        </p:nvSpPr>
        <p:spPr>
          <a:xfrm>
            <a:off x="6169660" y="1557338"/>
            <a:ext cx="4572000" cy="101473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Output:</a:t>
            </a:r>
            <a:endParaRPr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This is class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This is class B</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57" name="Google Shape;2357;p240"/>
          <p:cNvSpPr txBox="1"/>
          <p:nvPr/>
        </p:nvSpPr>
        <p:spPr>
          <a:xfrm>
            <a:off x="5732780" y="5013960"/>
            <a:ext cx="5008880" cy="95186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en-US" sz="2800">
                <a:solidFill>
                  <a:srgbClr val="FF0000"/>
                </a:solidFill>
                <a:latin typeface="Garamond" panose="02020404030301010803"/>
                <a:ea typeface="Garamond" panose="02020404030301010803"/>
                <a:cs typeface="Garamond" panose="02020404030301010803"/>
                <a:sym typeface="Garamond" panose="02020404030301010803"/>
              </a:rPr>
              <a:t>1. When super class has a Unparametrized constructor</a:t>
            </a:r>
            <a:endParaRPr lang="en-US" sz="2800">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614045"/>
            <a:ext cx="11160125" cy="5695950"/>
          </a:xfrm>
        </p:spPr>
        <p:txBody>
          <a:bodyPr>
            <a:normAutofit fontScale="70000"/>
          </a:bodyPr>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private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inherit2</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public static void main(String args[])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b1 = new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63" name="Google Shape;2363;p241"/>
          <p:cNvSpPr/>
          <p:nvPr/>
        </p:nvSpPr>
        <p:spPr>
          <a:xfrm>
            <a:off x="6385560" y="4365308"/>
            <a:ext cx="4572000" cy="101473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Output: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Error: A() has private access in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endParaRPr sz="20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64" name="Google Shape;2364;p241"/>
          <p:cNvSpPr txBox="1"/>
          <p:nvPr/>
        </p:nvSpPr>
        <p:spPr>
          <a:xfrm>
            <a:off x="5161915" y="1269365"/>
            <a:ext cx="5008880" cy="95186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rgbClr val="FF0000"/>
                </a:solidFill>
                <a:latin typeface="Garamond" panose="02020404030301010803"/>
                <a:ea typeface="Garamond" panose="02020404030301010803"/>
                <a:cs typeface="Garamond" panose="02020404030301010803"/>
                <a:sym typeface="Garamond" panose="02020404030301010803"/>
              </a:rPr>
              <a:t>1</a:t>
            </a:r>
            <a:r>
              <a:rPr lang="en-US" sz="2800">
                <a:solidFill>
                  <a:srgbClr val="FF0000"/>
                </a:solidFill>
                <a:latin typeface="Garamond" panose="02020404030301010803"/>
                <a:ea typeface="Garamond" panose="02020404030301010803"/>
                <a:cs typeface="Garamond" panose="02020404030301010803"/>
                <a:sym typeface="Garamond" panose="02020404030301010803"/>
              </a:rPr>
              <a:t>. When super class has a Unparametrized constructor</a:t>
            </a:r>
            <a:endParaRPr lang="en-US" sz="2800">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3"/>
                                        </p:tgtEl>
                                        <p:attrNameLst>
                                          <p:attrName>style.visibility</p:attrName>
                                        </p:attrNameLst>
                                      </p:cBhvr>
                                      <p:to>
                                        <p:strVal val="visible"/>
                                      </p:to>
                                    </p:set>
                                    <p:animEffect transition="in" filter="fade">
                                      <p:cBhvr>
                                        <p:cTn id="7" dur="500"/>
                                        <p:tgtEl>
                                          <p:spTgt spid="2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511810"/>
            <a:ext cx="11160125" cy="5798185"/>
          </a:xfrm>
        </p:spPr>
        <p:txBody>
          <a:bodyPr>
            <a:normAutofit fontScale="60000"/>
          </a:bodyPr>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private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class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inherit2</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public static void main(String args[])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b1 = new B();}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70" name="Google Shape;2370;p242"/>
          <p:cNvSpPr/>
          <p:nvPr/>
        </p:nvSpPr>
        <p:spPr>
          <a:xfrm>
            <a:off x="6313805" y="2637790"/>
            <a:ext cx="4572000" cy="193802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Output:</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 is already defined in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A() has private access in A</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endParaRPr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2 errors</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endParaRPr sz="20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71" name="Google Shape;2371;p242"/>
          <p:cNvSpPr txBox="1"/>
          <p:nvPr/>
        </p:nvSpPr>
        <p:spPr>
          <a:xfrm>
            <a:off x="5882005" y="4941570"/>
            <a:ext cx="5008880" cy="8286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rgbClr val="FF0000"/>
                </a:solidFill>
                <a:latin typeface="Garamond" panose="02020404030301010803"/>
                <a:ea typeface="Garamond" panose="02020404030301010803"/>
                <a:cs typeface="Garamond" panose="02020404030301010803"/>
                <a:sym typeface="Garamond" panose="02020404030301010803"/>
              </a:rPr>
              <a:t>1. When super class has a Unparametrized constructor</a:t>
            </a:r>
            <a:endParaRPr lang="en-US" sz="2400">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0"/>
                                        </p:tgtEl>
                                        <p:attrNameLst>
                                          <p:attrName>style.visibility</p:attrName>
                                        </p:attrNameLst>
                                      </p:cBhvr>
                                      <p:to>
                                        <p:strVal val="visible"/>
                                      </p:to>
                                    </p:set>
                                    <p:animEffect transition="in" filter="fade">
                                      <p:cBhvr>
                                        <p:cTn id="7" dur="500"/>
                                        <p:tgtEl>
                                          <p:spTgt spid="2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406400"/>
            <a:ext cx="11160125" cy="5903595"/>
          </a:xfrm>
        </p:spPr>
        <p:txBody>
          <a:bodyPr>
            <a:normAutofit fontScale="70000"/>
          </a:bodyPr>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 int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int a1)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=a1;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A");}}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int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double c;</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B(int b1,double c1)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b=b1;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c=c1;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6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B");} }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78" name="Google Shape;2378;p243"/>
          <p:cNvSpPr/>
          <p:nvPr/>
        </p:nvSpPr>
        <p:spPr>
          <a:xfrm>
            <a:off x="6673533" y="1845310"/>
            <a:ext cx="3962400" cy="39878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B b1 = new B(10,8.6);</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77" name="Google Shape;2377;p243"/>
          <p:cNvSpPr/>
          <p:nvPr/>
        </p:nvSpPr>
        <p:spPr>
          <a:xfrm>
            <a:off x="7393940" y="2997835"/>
            <a:ext cx="3657600" cy="2553335"/>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D:\java\bin&gt;javac inhtest.java</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inhtest.java:15: cannot find symbol</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symbol  : constructor A()</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location: class A</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sz="2000" b="1">
                <a:solidFill>
                  <a:schemeClr val="hlink"/>
                </a:solidFill>
                <a:latin typeface="Garamond" panose="02020404030301010803"/>
                <a:ea typeface="Garamond" panose="02020404030301010803"/>
                <a:cs typeface="Garamond" panose="02020404030301010803"/>
                <a:sym typeface="Garamond" panose="02020404030301010803"/>
              </a:rPr>
              <a:t>1 errors</a:t>
            </a:r>
            <a:endParaRPr lang="en-US" sz="2000" b="1">
              <a:solidFill>
                <a:schemeClr val="hlink"/>
              </a:solidFill>
              <a:latin typeface="Garamond" panose="02020404030301010803"/>
              <a:ea typeface="Garamond" panose="02020404030301010803"/>
              <a:cs typeface="Garamond" panose="02020404030301010803"/>
              <a:sym typeface="Garamond" panose="02020404030301010803"/>
            </a:endParaRPr>
          </a:p>
        </p:txBody>
      </p:sp>
      <p:sp>
        <p:nvSpPr>
          <p:cNvPr id="2379" name="Google Shape;2379;p243"/>
          <p:cNvSpPr txBox="1"/>
          <p:nvPr/>
        </p:nvSpPr>
        <p:spPr>
          <a:xfrm>
            <a:off x="4801870" y="837565"/>
            <a:ext cx="6333490" cy="8286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ctr" rtl="0">
              <a:spcBef>
                <a:spcPts val="0"/>
              </a:spcBef>
              <a:spcAft>
                <a:spcPts val="0"/>
              </a:spcAft>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2. When super class has a parametrized constructor</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8"/>
                                        </p:tgtEl>
                                        <p:attrNameLst>
                                          <p:attrName>style.visibility</p:attrName>
                                        </p:attrNameLst>
                                      </p:cBhvr>
                                      <p:to>
                                        <p:strVal val="visible"/>
                                      </p:to>
                                    </p:set>
                                    <p:animEffect transition="in" filter="fade">
                                      <p:cBhvr>
                                        <p:cTn id="7" dur="500"/>
                                        <p:tgtEl>
                                          <p:spTgt spid="2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7"/>
                                        </p:tgtEl>
                                        <p:attrNameLst>
                                          <p:attrName>style.visibility</p:attrName>
                                        </p:attrNameLst>
                                      </p:cBhvr>
                                      <p:to>
                                        <p:strVal val="visible"/>
                                      </p:to>
                                    </p:set>
                                    <p:animEffect transition="in" filter="fade">
                                      <p:cBhvr>
                                        <p:cTn id="12" dur="500"/>
                                        <p:tgtEl>
                                          <p:spTgt spid="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366395"/>
            <a:ext cx="11160125" cy="5943600"/>
          </a:xfrm>
        </p:spPr>
        <p:txBody>
          <a:bodyPr>
            <a:normAutofit fontScale="70000"/>
          </a:bodyPr>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 int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int a1)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=a1;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A");} }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int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double c;</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B(int a2,int b1,double c1)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super(a2);</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b=b1;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c=c1;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B");} }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86" name="Google Shape;2386;p244"/>
          <p:cNvSpPr/>
          <p:nvPr/>
        </p:nvSpPr>
        <p:spPr>
          <a:xfrm>
            <a:off x="6457950" y="2853690"/>
            <a:ext cx="3962400" cy="39878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rgbClr val="FF0000"/>
              </a:buClr>
              <a:buSzPts val="2000"/>
              <a:buFont typeface="Garamond" panose="02020404030301010803"/>
              <a:buNone/>
            </a:pPr>
            <a:r>
              <a:rPr lang="en-US" sz="2000" b="1">
                <a:solidFill>
                  <a:srgbClr val="FF0000"/>
                </a:solidFill>
                <a:latin typeface="Garamond" panose="02020404030301010803"/>
                <a:ea typeface="Garamond" panose="02020404030301010803"/>
                <a:cs typeface="Garamond" panose="02020404030301010803"/>
                <a:sym typeface="Garamond" panose="02020404030301010803"/>
              </a:rPr>
              <a:t>B b1 = new B(8,10,8.6);</a:t>
            </a:r>
            <a:endParaRPr lang="en-US" sz="20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87" name="Google Shape;2387;p244"/>
          <p:cNvSpPr/>
          <p:nvPr/>
        </p:nvSpPr>
        <p:spPr>
          <a:xfrm>
            <a:off x="5882005" y="4149725"/>
            <a:ext cx="4572000" cy="1198880"/>
          </a:xfrm>
          <a:prstGeom prst="rect">
            <a:avLst/>
          </a:prstGeom>
          <a:noFill/>
          <a:ln>
            <a:noFill/>
          </a:ln>
        </p:spPr>
        <p:txBody>
          <a:bodyPr spcFirstLastPara="1" wrap="square" lIns="91425" tIns="45700" rIns="91425" bIns="45700" anchor="t" anchorCtr="0">
            <a:spAutoFit/>
          </a:bodyPr>
          <a:p>
            <a:pPr marL="0" marR="0" lvl="0" indent="0" algn="ctr" rtl="0">
              <a:spcBef>
                <a:spcPts val="0"/>
              </a:spcBef>
              <a:spcAft>
                <a:spcPts val="0"/>
              </a:spcAft>
              <a:buClr>
                <a:srgbClr val="FF0000"/>
              </a:buClr>
              <a:buSzPts val="2400"/>
              <a:buFont typeface="Garamond" panose="02020404030301010803"/>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OUTPUT</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ctr" rtl="0">
              <a:spcBef>
                <a:spcPts val="0"/>
              </a:spcBef>
              <a:spcAft>
                <a:spcPts val="0"/>
              </a:spcAft>
              <a:buClr>
                <a:srgbClr val="FF0000"/>
              </a:buClr>
              <a:buSzPts val="2400"/>
              <a:buFont typeface="Garamond" panose="02020404030301010803"/>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This is constructor of class A</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ctr" rtl="0">
              <a:spcBef>
                <a:spcPts val="0"/>
              </a:spcBef>
              <a:spcAft>
                <a:spcPts val="0"/>
              </a:spcAft>
              <a:buClr>
                <a:srgbClr val="FF0000"/>
              </a:buClr>
              <a:buSzPts val="2400"/>
              <a:buFont typeface="Garamond" panose="02020404030301010803"/>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This is constructor of class B</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388" name="Google Shape;2388;p244"/>
          <p:cNvSpPr txBox="1"/>
          <p:nvPr/>
        </p:nvSpPr>
        <p:spPr>
          <a:xfrm>
            <a:off x="4945380" y="837565"/>
            <a:ext cx="6142355" cy="8286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ctr" rtl="0">
              <a:spcBef>
                <a:spcPts val="0"/>
              </a:spcBef>
              <a:spcAft>
                <a:spcPts val="0"/>
              </a:spcAft>
              <a:buNone/>
            </a:pPr>
            <a:r>
              <a:rPr lang="en-US" sz="2400" b="1">
                <a:solidFill>
                  <a:srgbClr val="FF0000"/>
                </a:solidFill>
                <a:latin typeface="Garamond" panose="02020404030301010803"/>
                <a:ea typeface="Garamond" panose="02020404030301010803"/>
                <a:cs typeface="Garamond" panose="02020404030301010803"/>
                <a:sym typeface="Garamond" panose="02020404030301010803"/>
              </a:rPr>
              <a:t>2. When super class has a parametrized constructor</a:t>
            </a:r>
            <a:endParaRPr lang="en-US" sz="2400" b="1">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6"/>
                                        </p:tgtEl>
                                        <p:attrNameLst>
                                          <p:attrName>style.visibility</p:attrName>
                                        </p:attrNameLst>
                                      </p:cBhvr>
                                      <p:to>
                                        <p:strVal val="visible"/>
                                      </p:to>
                                    </p:set>
                                    <p:animEffect transition="in" filter="fade">
                                      <p:cBhvr>
                                        <p:cTn id="7" dur="500"/>
                                        <p:tgtEl>
                                          <p:spTgt spid="23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7"/>
                                        </p:tgtEl>
                                        <p:attrNameLst>
                                          <p:attrName>style.visibility</p:attrName>
                                        </p:attrNameLst>
                                      </p:cBhvr>
                                      <p:to>
                                        <p:strVal val="visible"/>
                                      </p:to>
                                    </p:set>
                                    <p:animEffect transition="in" filter="fade">
                                      <p:cBhvr>
                                        <p:cTn id="12" dur="500"/>
                                        <p:tgtEl>
                                          <p:spTgt spid="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sz="half" idx="2"/>
          </p:nvPr>
        </p:nvSpPr>
        <p:spPr>
          <a:xfrm>
            <a:off x="337185" y="1574800"/>
            <a:ext cx="5388610" cy="4686935"/>
          </a:xfrm>
        </p:spPr>
        <p:txBody>
          <a:bodyPr>
            <a:normAutofit fontScale="70000"/>
          </a:bodyPr>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 int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int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this.a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void print()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System.out.println("a="+a);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void display()</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System.out.println("hello This is Display in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 // End of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8" name="Content Placeholder 7"/>
          <p:cNvSpPr>
            <a:spLocks noGrp="1"/>
          </p:cNvSpPr>
          <p:nvPr>
            <p:ph sz="quarter" idx="4"/>
          </p:nvPr>
        </p:nvSpPr>
        <p:spPr>
          <a:xfrm>
            <a:off x="5922010" y="1574800"/>
            <a:ext cx="5390515" cy="4758690"/>
          </a:xfrm>
        </p:spPr>
        <p:txBody>
          <a:bodyPr>
            <a:normAutofit fontScale="70000"/>
          </a:bodyPr>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int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hlink"/>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double c;</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B(int a,int b,double c)</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super(a);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this.b=b;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this.c=c;</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System.out.println("This is constructor of class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void show()</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print();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System.out.println("b="+b);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System.out.println("c="+c);</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accent2"/>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18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 // End of class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b="1">
              <a:solidFill>
                <a:srgbClr val="FF0000"/>
              </a:solidFill>
              <a:latin typeface="Garamond" panose="02020404030301010803"/>
              <a:ea typeface="Garamond" panose="02020404030301010803"/>
              <a:cs typeface="Garamond" panose="02020404030301010803"/>
              <a:sym typeface="Garamond" panose="02020404030301010803"/>
            </a:endParaRPr>
          </a:p>
        </p:txBody>
      </p:sp>
      <p:sp>
        <p:nvSpPr>
          <p:cNvPr id="2410" name="Google Shape;2410;p247"/>
          <p:cNvSpPr txBox="1"/>
          <p:nvPr/>
        </p:nvSpPr>
        <p:spPr>
          <a:xfrm>
            <a:off x="2857500" y="477520"/>
            <a:ext cx="6142355" cy="95186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ctr" rtl="0">
              <a:spcBef>
                <a:spcPts val="0"/>
              </a:spcBef>
              <a:spcAft>
                <a:spcPts val="0"/>
              </a:spcAft>
              <a:buNone/>
            </a:pPr>
            <a:r>
              <a:rPr lang="en-US" sz="2800" b="1">
                <a:solidFill>
                  <a:srgbClr val="FF0000"/>
                </a:solidFill>
                <a:latin typeface="Garamond" panose="02020404030301010803"/>
                <a:ea typeface="Garamond" panose="02020404030301010803"/>
                <a:cs typeface="Garamond" panose="02020404030301010803"/>
                <a:sym typeface="Garamond" panose="02020404030301010803"/>
              </a:rPr>
              <a:t>3. Refer to super class instance variables/Methods</a:t>
            </a:r>
            <a:endParaRPr lang="en-US" sz="2800" b="1">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14"/>
          </p:nvPr>
        </p:nvSpPr>
        <p:spPr>
          <a:xfrm>
            <a:off x="408940" y="1011555"/>
            <a:ext cx="11160125" cy="5298440"/>
          </a:xfrm>
        </p:spPr>
        <p:txBody>
          <a:bodyPr>
            <a:normAutofit fontScale="70000"/>
          </a:bodyPr>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inhtest1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public static void main(String args[])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b1 = new B(10,8,4.5);</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b1.show();</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t>
            </a:r>
            <a:endParaRPr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u="sng">
                <a:solidFill>
                  <a:srgbClr val="FF0000"/>
                </a:solidFill>
                <a:latin typeface="Garamond" panose="02020404030301010803"/>
                <a:ea typeface="Garamond" panose="02020404030301010803"/>
                <a:cs typeface="Garamond" panose="02020404030301010803"/>
                <a:sym typeface="Garamond" panose="02020404030301010803"/>
              </a:rPr>
              <a:t> OutPut</a:t>
            </a:r>
            <a:endParaRPr b="1" u="sng">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D:\java\bin&gt;java inhtest1</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This is constructor of class A</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This is constructor of class B</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a=10</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b=8</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rgbClr val="FF0000"/>
              </a:buClr>
              <a:buSzPts val="20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c=4.5</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000"/>
              <a:buFont typeface="Garamond" panose="02020404030301010803"/>
              <a:buNone/>
            </a:pPr>
            <a:endParaRPr b="1">
              <a:solidFill>
                <a:srgbClr val="FF0000"/>
              </a:solidFill>
              <a:latin typeface="Garamond" panose="02020404030301010803"/>
              <a:ea typeface="Garamond" panose="02020404030301010803"/>
              <a:cs typeface="Garamond" panose="02020404030301010803"/>
              <a:sym typeface="Garamond" panose="02020404030301010803"/>
            </a:endParaRPr>
          </a:p>
          <a:p>
            <a:endParaRPr lang="en-US"/>
          </a:p>
        </p:txBody>
      </p:sp>
      <p:sp>
        <p:nvSpPr>
          <p:cNvPr id="2417" name="Google Shape;2417;p248"/>
          <p:cNvSpPr txBox="1"/>
          <p:nvPr/>
        </p:nvSpPr>
        <p:spPr>
          <a:xfrm>
            <a:off x="1259840" y="260985"/>
            <a:ext cx="8820785" cy="58229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ctr" rtl="0">
              <a:spcBef>
                <a:spcPts val="0"/>
              </a:spcBef>
              <a:spcAft>
                <a:spcPts val="0"/>
              </a:spcAft>
              <a:buNone/>
            </a:pPr>
            <a:r>
              <a:rPr lang="en-US" sz="3200" b="1">
                <a:solidFill>
                  <a:srgbClr val="FF0000"/>
                </a:solidFill>
                <a:latin typeface="Garamond" panose="02020404030301010803"/>
                <a:ea typeface="Garamond" panose="02020404030301010803"/>
                <a:cs typeface="Garamond" panose="02020404030301010803"/>
                <a:sym typeface="Garamond" panose="02020404030301010803"/>
              </a:rPr>
              <a:t>3. Refer to super class instance variables/Method</a:t>
            </a:r>
            <a:r>
              <a:rPr lang="en-US" sz="1800" b="1">
                <a:solidFill>
                  <a:schemeClr val="lt1"/>
                </a:solidFill>
                <a:latin typeface="Garamond" panose="02020404030301010803"/>
                <a:ea typeface="Garamond" panose="02020404030301010803"/>
                <a:cs typeface="Garamond" panose="02020404030301010803"/>
                <a:sym typeface="Garamond" panose="02020404030301010803"/>
              </a:rPr>
              <a:t>s</a:t>
            </a:r>
            <a:endParaRPr sz="1800" b="1">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METHOD OVERRIDING</a:t>
            </a:r>
            <a:endParaRPr lang="en-US"/>
          </a:p>
        </p:txBody>
      </p:sp>
      <p:sp>
        <p:nvSpPr>
          <p:cNvPr id="4" name="Text Placeholder 3"/>
          <p:cNvSpPr>
            <a:spLocks noGrp="1"/>
          </p:cNvSpPr>
          <p:nvPr>
            <p:ph type="body" sz="quarter" idx="14"/>
          </p:nvPr>
        </p:nvSpPr>
        <p:spPr/>
        <p:txBody>
          <a:bodyPr>
            <a:normAutofit fontScale="90000"/>
          </a:bodyPr>
          <a:p>
            <a:pPr marL="0" lvl="0" indent="0" algn="l" rtl="0">
              <a:lnSpc>
                <a:spcPct val="100000"/>
              </a:lnSpc>
              <a:spcBef>
                <a:spcPts val="0"/>
              </a:spcBef>
              <a:spcAft>
                <a:spcPts val="0"/>
              </a:spcAft>
              <a:buSzPts val="2000"/>
              <a:buFont typeface="Garamond" panose="02020404030301010803"/>
              <a:buNone/>
            </a:pPr>
            <a:r>
              <a:rPr lang="en-US">
                <a:sym typeface="+mn-ea"/>
              </a:rPr>
              <a:t>If subclass (child class) has the same method as declared in the parent class, it is known as method overriding in Java.</a:t>
            </a:r>
            <a:endParaRPr lang="en-US"/>
          </a:p>
          <a:p>
            <a:pPr marL="0" lvl="0" indent="0" algn="l" rtl="0">
              <a:lnSpc>
                <a:spcPct val="100000"/>
              </a:lnSpc>
              <a:spcBef>
                <a:spcPts val="600"/>
              </a:spcBef>
              <a:spcAft>
                <a:spcPts val="0"/>
              </a:spcAft>
              <a:buSzPts val="2000"/>
              <a:buFont typeface="Garamond" panose="02020404030301010803"/>
              <a:buNone/>
            </a:pPr>
            <a:r>
              <a:rPr lang="en-US" b="1" u="sng">
                <a:sym typeface="+mn-ea"/>
              </a:rPr>
              <a:t>Uses:</a:t>
            </a:r>
            <a:endParaRPr lang="en-US" b="1" u="sng"/>
          </a:p>
          <a:p>
            <a:pPr marL="342900" lvl="0" indent="-342900" algn="l" rtl="0">
              <a:lnSpc>
                <a:spcPct val="100000"/>
              </a:lnSpc>
              <a:spcBef>
                <a:spcPts val="600"/>
              </a:spcBef>
              <a:spcAft>
                <a:spcPts val="0"/>
              </a:spcAft>
              <a:buSzPts val="2000"/>
              <a:buFont typeface="Arial" panose="020B0604020202020204"/>
              <a:buChar char="•"/>
            </a:pPr>
            <a:r>
              <a:rPr lang="en-US">
                <a:sym typeface="+mn-ea"/>
              </a:rPr>
              <a:t>Method overriding is used to provide the specific implementation of a method which is already provided by its superclass.</a:t>
            </a:r>
            <a:endParaRPr lang="en-US"/>
          </a:p>
          <a:p>
            <a:pPr marL="342900" lvl="0" indent="-342900" algn="l" rtl="0">
              <a:lnSpc>
                <a:spcPct val="100000"/>
              </a:lnSpc>
              <a:spcBef>
                <a:spcPts val="600"/>
              </a:spcBef>
              <a:spcAft>
                <a:spcPts val="0"/>
              </a:spcAft>
              <a:buSzPts val="2000"/>
              <a:buFont typeface="Arial" panose="020B0604020202020204"/>
              <a:buChar char="•"/>
            </a:pPr>
            <a:r>
              <a:rPr lang="en-US">
                <a:sym typeface="+mn-ea"/>
              </a:rPr>
              <a:t>Method overriding is used for </a:t>
            </a:r>
            <a:r>
              <a:rPr lang="en-US" b="1" u="sng">
                <a:sym typeface="+mn-ea"/>
              </a:rPr>
              <a:t>runtime polymorphism</a:t>
            </a:r>
            <a:endParaRPr lang="en-US" b="1" u="sng"/>
          </a:p>
          <a:p>
            <a:pPr marL="0" lvl="0" indent="0" algn="l" rtl="0">
              <a:lnSpc>
                <a:spcPct val="100000"/>
              </a:lnSpc>
              <a:spcBef>
                <a:spcPts val="600"/>
              </a:spcBef>
              <a:spcAft>
                <a:spcPts val="0"/>
              </a:spcAft>
              <a:buSzPts val="2000"/>
              <a:buFont typeface="Arial" panose="020B0604020202020204"/>
              <a:buNone/>
            </a:pPr>
            <a:r>
              <a:rPr lang="en-US" b="1" u="sng">
                <a:sym typeface="+mn-ea"/>
              </a:rPr>
              <a:t>Rules for Java Method Overriding</a:t>
            </a:r>
            <a:endParaRPr lang="en-US" b="1" u="sng"/>
          </a:p>
          <a:p>
            <a:pPr marL="342900" lvl="0" indent="-342900" algn="l" rtl="0">
              <a:lnSpc>
                <a:spcPct val="100000"/>
              </a:lnSpc>
              <a:spcBef>
                <a:spcPts val="600"/>
              </a:spcBef>
              <a:spcAft>
                <a:spcPts val="0"/>
              </a:spcAft>
              <a:buSzPts val="2000"/>
              <a:buFont typeface="Arial" panose="020B0604020202020204"/>
              <a:buChar char="•"/>
            </a:pPr>
            <a:r>
              <a:rPr lang="en-US">
                <a:sym typeface="+mn-ea"/>
              </a:rPr>
              <a:t>The method must have the same name as in the parent class</a:t>
            </a:r>
            <a:endParaRPr lang="en-US"/>
          </a:p>
          <a:p>
            <a:pPr marL="342900" lvl="0" indent="-342900" algn="l" rtl="0">
              <a:lnSpc>
                <a:spcPct val="100000"/>
              </a:lnSpc>
              <a:spcBef>
                <a:spcPts val="600"/>
              </a:spcBef>
              <a:spcAft>
                <a:spcPts val="0"/>
              </a:spcAft>
              <a:buSzPts val="2000"/>
              <a:buFont typeface="Arial" panose="020B0604020202020204"/>
              <a:buChar char="•"/>
            </a:pPr>
            <a:r>
              <a:rPr lang="en-US">
                <a:sym typeface="+mn-ea"/>
              </a:rPr>
              <a:t>The method must have the same parameter as in the parent class.</a:t>
            </a: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533400" y="334645"/>
            <a:ext cx="9646285" cy="538480"/>
          </a:xfrm>
        </p:spPr>
        <p:txBody>
          <a:bodyPr/>
          <a:p>
            <a:pPr algn="ctr"/>
            <a:r>
              <a:rPr lang="en-US">
                <a:sym typeface="+mn-ea"/>
              </a:rPr>
              <a:t>           METHOD OVERRIDING</a:t>
            </a:r>
            <a:endParaRPr lang="en-US"/>
          </a:p>
        </p:txBody>
      </p:sp>
      <p:sp>
        <p:nvSpPr>
          <p:cNvPr id="4" name="Content Placeholder 3"/>
          <p:cNvSpPr>
            <a:spLocks noGrp="1"/>
          </p:cNvSpPr>
          <p:nvPr>
            <p:ph sz="half" idx="2"/>
          </p:nvPr>
        </p:nvSpPr>
        <p:spPr/>
        <p:txBody>
          <a:bodyPr/>
          <a:p>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endParaRPr lang="en-US"/>
          </a:p>
        </p:txBody>
      </p:sp>
      <p:sp>
        <p:nvSpPr>
          <p:cNvPr id="2474" name="Google Shape;2474;p255"/>
          <p:cNvSpPr txBox="1"/>
          <p:nvPr/>
        </p:nvSpPr>
        <p:spPr>
          <a:xfrm>
            <a:off x="408940" y="1197610"/>
            <a:ext cx="5387340" cy="2059940"/>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class Vehicle</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void run()</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System.out.println("Vehicle is running");</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sz="16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476" name="Google Shape;2476;p255"/>
          <p:cNvSpPr txBox="1"/>
          <p:nvPr/>
        </p:nvSpPr>
        <p:spPr>
          <a:xfrm>
            <a:off x="408940" y="3265805"/>
            <a:ext cx="5387340" cy="2059940"/>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class Bike extends </a:t>
            </a:r>
            <a:r>
              <a:rPr lang="en-US" sz="1600" b="1">
                <a:solidFill>
                  <a:srgbClr val="00B050"/>
                </a:solidFill>
                <a:latin typeface="Garamond" panose="02020404030301010803"/>
                <a:ea typeface="Garamond" panose="02020404030301010803"/>
                <a:cs typeface="Garamond" panose="02020404030301010803"/>
                <a:sym typeface="Garamond" panose="02020404030301010803"/>
              </a:rPr>
              <a:t>Vehicle</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Bike obj = new Bike();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obj.</a:t>
            </a:r>
            <a:r>
              <a:rPr lang="en-US" sz="1600" b="1">
                <a:solidFill>
                  <a:srgbClr val="00B050"/>
                </a:solidFill>
                <a:latin typeface="Garamond" panose="02020404030301010803"/>
                <a:ea typeface="Garamond" panose="02020404030301010803"/>
                <a:cs typeface="Garamond" panose="02020404030301010803"/>
                <a:sym typeface="Garamond" panose="02020404030301010803"/>
              </a:rPr>
              <a:t>run();</a:t>
            </a: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475" name="Google Shape;2475;p255"/>
          <p:cNvSpPr/>
          <p:nvPr/>
        </p:nvSpPr>
        <p:spPr>
          <a:xfrm>
            <a:off x="414655" y="5334000"/>
            <a:ext cx="2488565" cy="1026795"/>
          </a:xfrm>
          <a:prstGeom prst="roundRect">
            <a:avLst>
              <a:gd name="adj" fmla="val 16667"/>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Output:</a:t>
            </a:r>
            <a:endParaRPr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Vehicle is running</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
        <p:nvSpPr>
          <p:cNvPr id="2479" name="Google Shape;2479;p255"/>
          <p:cNvSpPr/>
          <p:nvPr/>
        </p:nvSpPr>
        <p:spPr>
          <a:xfrm>
            <a:off x="2910205" y="5334000"/>
            <a:ext cx="2797810" cy="1026795"/>
          </a:xfrm>
          <a:prstGeom prst="roundRect">
            <a:avLst>
              <a:gd name="adj" fmla="val 16667"/>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Output:</a:t>
            </a:r>
            <a:endParaRPr sz="1800">
              <a:solidFill>
                <a:schemeClr val="lt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Bike is running safely</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
        <p:nvSpPr>
          <p:cNvPr id="2477" name="Google Shape;2477;p255"/>
          <p:cNvSpPr txBox="1"/>
          <p:nvPr/>
        </p:nvSpPr>
        <p:spPr>
          <a:xfrm>
            <a:off x="5923280" y="1125220"/>
            <a:ext cx="5554980" cy="2059940"/>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class Vehicle</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void run()</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System.out.println("Vehicle is running");</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  </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sz="16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478" name="Google Shape;2478;p255"/>
          <p:cNvSpPr txBox="1"/>
          <p:nvPr/>
        </p:nvSpPr>
        <p:spPr>
          <a:xfrm>
            <a:off x="5922645" y="3185160"/>
            <a:ext cx="5565775" cy="3290570"/>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class Bike extends </a:t>
            </a:r>
            <a:r>
              <a:rPr lang="en-US" sz="1600" b="1">
                <a:solidFill>
                  <a:srgbClr val="00B050"/>
                </a:solidFill>
                <a:latin typeface="Garamond" panose="02020404030301010803"/>
                <a:ea typeface="Garamond" panose="02020404030301010803"/>
                <a:cs typeface="Garamond" panose="02020404030301010803"/>
                <a:sym typeface="Garamond" panose="02020404030301010803"/>
              </a:rPr>
              <a:t>Vehicle</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  </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Bike obj = new Bike();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obj.</a:t>
            </a:r>
            <a:r>
              <a:rPr lang="en-US" sz="1600" b="1">
                <a:solidFill>
                  <a:srgbClr val="00B050"/>
                </a:solidFill>
                <a:latin typeface="Garamond" panose="02020404030301010803"/>
                <a:ea typeface="Garamond" panose="02020404030301010803"/>
                <a:cs typeface="Garamond" panose="02020404030301010803"/>
                <a:sym typeface="Garamond" panose="02020404030301010803"/>
              </a:rPr>
              <a:t>run();</a:t>
            </a:r>
            <a:endParaRPr lang="en-US" sz="1600" b="1">
              <a:solidFill>
                <a:srgbClr val="00B05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00B050"/>
                </a:solidFill>
                <a:latin typeface="Garamond" panose="02020404030301010803"/>
                <a:ea typeface="Garamond" panose="02020404030301010803"/>
                <a:cs typeface="Garamond" panose="02020404030301010803"/>
                <a:sym typeface="Garamond" panose="02020404030301010803"/>
              </a:rPr>
              <a:t>  </a:t>
            </a:r>
            <a:r>
              <a:rPr lang="en-US" sz="1600" b="1">
                <a:solidFill>
                  <a:schemeClr val="dk1"/>
                </a:solidFill>
                <a:latin typeface="Garamond" panose="02020404030301010803"/>
                <a:ea typeface="Garamond" panose="02020404030301010803"/>
                <a:cs typeface="Garamond" panose="02020404030301010803"/>
                <a:sym typeface="Garamond" panose="02020404030301010803"/>
              </a:rPr>
              <a:t>}</a:t>
            </a:r>
            <a:endParaRPr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void run()</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System.out.println("Bike is running safely");</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  </a:t>
            </a:r>
            <a:endParaRPr lang="en-US" sz="16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a:solidFill>
                  <a:schemeClr val="dk1"/>
                </a:solidFill>
                <a:latin typeface="Garamond" panose="02020404030301010803"/>
                <a:ea typeface="Garamond" panose="02020404030301010803"/>
                <a:cs typeface="Garamond" panose="02020404030301010803"/>
                <a:sym typeface="Garamond" panose="02020404030301010803"/>
              </a:rPr>
              <a:t> }  </a:t>
            </a:r>
            <a:endParaRPr sz="1600">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4"/>
                                        </p:tgtEl>
                                        <p:attrNameLst>
                                          <p:attrName>style.visibility</p:attrName>
                                        </p:attrNameLst>
                                      </p:cBhvr>
                                      <p:to>
                                        <p:strVal val="visible"/>
                                      </p:to>
                                    </p:set>
                                    <p:animEffect transition="in" filter="fade">
                                      <p:cBhvr>
                                        <p:cTn id="7" dur="500"/>
                                        <p:tgtEl>
                                          <p:spTgt spid="24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6"/>
                                        </p:tgtEl>
                                        <p:attrNameLst>
                                          <p:attrName>style.visibility</p:attrName>
                                        </p:attrNameLst>
                                      </p:cBhvr>
                                      <p:to>
                                        <p:strVal val="visible"/>
                                      </p:to>
                                    </p:set>
                                    <p:animEffect transition="in" filter="fade">
                                      <p:cBhvr>
                                        <p:cTn id="12" dur="500"/>
                                        <p:tgtEl>
                                          <p:spTgt spid="24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5"/>
                                        </p:tgtEl>
                                        <p:attrNameLst>
                                          <p:attrName>style.visibility</p:attrName>
                                        </p:attrNameLst>
                                      </p:cBhvr>
                                      <p:to>
                                        <p:strVal val="visible"/>
                                      </p:to>
                                    </p:set>
                                    <p:animEffect transition="in" filter="fade">
                                      <p:cBhvr>
                                        <p:cTn id="17" dur="500"/>
                                        <p:tgtEl>
                                          <p:spTgt spid="247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77"/>
                                        </p:tgtEl>
                                        <p:attrNameLst>
                                          <p:attrName>style.visibility</p:attrName>
                                        </p:attrNameLst>
                                      </p:cBhvr>
                                      <p:to>
                                        <p:strVal val="visible"/>
                                      </p:to>
                                    </p:set>
                                    <p:animEffect transition="in" filter="fade">
                                      <p:cBhvr>
                                        <p:cTn id="26" dur="500"/>
                                        <p:tgtEl>
                                          <p:spTgt spid="247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7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7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7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7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7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7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78">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78">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78">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78">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78">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78">
                                            <p:txEl>
                                              <p:pRg st="11" end="1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4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2209165" y="621030"/>
            <a:ext cx="7317105" cy="595630"/>
          </a:xfrm>
        </p:spPr>
        <p:txBody>
          <a:bodyPr/>
          <a:p>
            <a:r>
              <a:rPr lang="en-US" sz="2800">
                <a:sym typeface="+mn-ea"/>
              </a:rPr>
              <a:t>METHOD OVERRIDING REALTIME EXAMPLE</a:t>
            </a:r>
            <a:endParaRPr lang="en-US" sz="2800">
              <a:sym typeface="+mn-ea"/>
            </a:endParaRPr>
          </a:p>
        </p:txBody>
      </p:sp>
      <p:pic>
        <p:nvPicPr>
          <p:cNvPr id="6" name="Picture Placeholder 5" descr="bankinheritance"/>
          <p:cNvPicPr>
            <a:picLocks noChangeAspect="1"/>
          </p:cNvPicPr>
          <p:nvPr>
            <p:ph type="pic" idx="1"/>
          </p:nvPr>
        </p:nvPicPr>
        <p:blipFill>
          <a:blip r:embed="rId1"/>
          <a:stretch>
            <a:fillRect/>
          </a:stretch>
        </p:blipFill>
        <p:spPr>
          <a:xfrm>
            <a:off x="1471295" y="1478280"/>
            <a:ext cx="8758555" cy="4408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METHOD OVERRIDING</a:t>
            </a:r>
            <a:endParaRPr lang="en-US"/>
          </a:p>
        </p:txBody>
      </p:sp>
      <p:sp>
        <p:nvSpPr>
          <p:cNvPr id="6" name="Text Placeholder 5"/>
          <p:cNvSpPr>
            <a:spLocks noGrp="1"/>
          </p:cNvSpPr>
          <p:nvPr>
            <p:ph type="body" sz="quarter" idx="14"/>
          </p:nvPr>
        </p:nvSpPr>
        <p:spPr/>
        <p:txBody>
          <a:bodyPr/>
          <a:p>
            <a:pPr marL="0" lvl="0" indent="0" algn="l" rtl="0">
              <a:lnSpc>
                <a:spcPct val="100000"/>
              </a:lnSpc>
              <a:spcBef>
                <a:spcPts val="0"/>
              </a:spcBef>
              <a:spcAft>
                <a:spcPts val="0"/>
              </a:spcAft>
              <a:buSzPts val="2000"/>
              <a:buFont typeface="Garamond" panose="02020404030301010803"/>
              <a:buNone/>
            </a:pPr>
            <a:r>
              <a:rPr lang="en-US">
                <a:sym typeface="+mn-ea"/>
              </a:rPr>
              <a:t>Note:</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A method declared as static method cannot be overridden</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Main method cannot be overridden </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A method declared final cannot be overridden.</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Constructors cannot be overridden.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292225" y="405130"/>
            <a:ext cx="9461500" cy="567055"/>
          </a:xfrm>
        </p:spPr>
        <p:txBody>
          <a:bodyPr/>
          <a:p>
            <a:pPr algn="ctr"/>
            <a:r>
              <a:rPr lang="en-US" sz="2400"/>
              <a:t>Difference between method overloading and method overriding</a:t>
            </a:r>
            <a:endParaRPr lang="en-US" sz="2400"/>
          </a:p>
        </p:txBody>
      </p:sp>
      <p:pic>
        <p:nvPicPr>
          <p:cNvPr id="8" name="Picture Placeholder 7" descr="main-qimg-2dbff592e8f3698ebb6a59021a326961"/>
          <p:cNvPicPr>
            <a:picLocks noChangeAspect="1"/>
          </p:cNvPicPr>
          <p:nvPr>
            <p:ph type="pic" idx="1"/>
          </p:nvPr>
        </p:nvPicPr>
        <p:blipFill>
          <a:blip r:embed="rId1"/>
          <a:stretch>
            <a:fillRect/>
          </a:stretch>
        </p:blipFill>
        <p:spPr>
          <a:xfrm>
            <a:off x="1634490" y="1219835"/>
            <a:ext cx="8914765" cy="52298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sym typeface="+mn-ea"/>
              </a:rPr>
              <a:t>DYNAMIC METHOD DISPATCH</a:t>
            </a:r>
            <a:endParaRPr lang="en-US"/>
          </a:p>
        </p:txBody>
      </p:sp>
      <p:sp>
        <p:nvSpPr>
          <p:cNvPr id="6" name="Text Placeholder 5"/>
          <p:cNvSpPr>
            <a:spLocks noGrp="1"/>
          </p:cNvSpPr>
          <p:nvPr>
            <p:ph type="body" sz="quarter" idx="14"/>
          </p:nvPr>
        </p:nvSpPr>
        <p:spPr/>
        <p:txBody>
          <a:bodyPr/>
          <a:p>
            <a:pPr marL="0" lvl="0" indent="0" algn="ctr" rtl="0">
              <a:lnSpc>
                <a:spcPct val="100000"/>
              </a:lnSpc>
              <a:spcBef>
                <a:spcPts val="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Dynamic method dispatch is a mechanism by which a call to an overridden method is resolved at runtime. </a:t>
            </a:r>
            <a:endParaRPr lang="en-US" b="0" i="0">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60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This is how java implements runtime polymorphism. </a:t>
            </a:r>
            <a:endParaRPr lang="en-US" b="0" i="0">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60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When an overridden method is called by a reference, java determines which version of that method to execute based on the type of object it refer to. </a:t>
            </a:r>
            <a:endParaRPr lang="en-US" b="0" i="0">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60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In simple words the type of object which it referred determines which version of overridden method will be called.</a:t>
            </a:r>
            <a:endParaRPr lang="en-US" b="0" i="0">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600"/>
              </a:spcBef>
              <a:spcAft>
                <a:spcPts val="0"/>
              </a:spcAft>
              <a:buSzPts val="2000"/>
              <a:buFont typeface="Garamond" panose="02020404030301010803"/>
              <a:buNone/>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40" name="Google Shape;2540;p262" descr="upcasting in java"/>
          <p:cNvPicPr preferRelativeResize="0">
            <a:picLocks noChangeAspect="1"/>
          </p:cNvPicPr>
          <p:nvPr>
            <p:ph type="pic" idx="1"/>
          </p:nvPr>
        </p:nvPicPr>
        <p:blipFill rotWithShape="1">
          <a:blip r:embed="rId1"/>
          <a:srcRect/>
          <a:stretch>
            <a:fillRect/>
          </a:stretch>
        </p:blipFill>
        <p:spPr>
          <a:xfrm>
            <a:off x="1524635" y="631825"/>
            <a:ext cx="9511030" cy="55600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a:sym typeface="+mn-ea"/>
              </a:rPr>
              <a:t>EXAMPLE</a:t>
            </a:r>
            <a:endParaRPr lang="en-US"/>
          </a:p>
        </p:txBody>
      </p:sp>
      <p:sp>
        <p:nvSpPr>
          <p:cNvPr id="6" name="Text Placeholder 5"/>
          <p:cNvSpPr>
            <a:spLocks noGrp="1"/>
          </p:cNvSpPr>
          <p:nvPr>
            <p:ph type="body" sz="quarter" idx="14"/>
          </p:nvPr>
        </p:nvSpPr>
        <p:spPr>
          <a:xfrm>
            <a:off x="408940" y="947420"/>
            <a:ext cx="11160125" cy="5625465"/>
          </a:xfrm>
        </p:spPr>
        <p:txBody>
          <a:bodyPr>
            <a:normAutofit fontScale="50000"/>
          </a:bodyPr>
          <a:p>
            <a:pPr marL="0" lvl="0" indent="0" algn="l" rtl="0">
              <a:lnSpc>
                <a:spcPct val="100000"/>
              </a:lnSpc>
              <a:spcBef>
                <a:spcPts val="0"/>
              </a:spcBef>
              <a:spcAft>
                <a:spcPts val="0"/>
              </a:spcAft>
              <a:buSzPct val="100000"/>
              <a:buFont typeface="Garamond" panose="02020404030301010803"/>
              <a:buNone/>
            </a:pPr>
            <a:r>
              <a:rPr lang="en-US">
                <a:sym typeface="+mn-ea"/>
              </a:rPr>
              <a:t>class Game{</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public void type(){  </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System.out.println("Indoor &amp; outdoor"); }</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Class Cricket extends Game {</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public void type(){  </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System.out.println("outdoor game"); </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public static void main(String[] args){</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Game gm = new Game();</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Cricket ck = new Cricket();</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gm.type();</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ck.type();</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gm = ck;	//gm refers to Cricket object</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   		gm.type();	//calls Cricket's version of type}</a:t>
            </a:r>
            <a:endParaRPr lang="en-US"/>
          </a:p>
          <a:p>
            <a:pPr marL="0" lvl="0" indent="0" algn="l" rtl="0">
              <a:lnSpc>
                <a:spcPct val="100000"/>
              </a:lnSpc>
              <a:spcBef>
                <a:spcPts val="600"/>
              </a:spcBef>
              <a:spcAft>
                <a:spcPts val="0"/>
              </a:spcAft>
              <a:buSzPct val="100000"/>
              <a:buFont typeface="Garamond" panose="02020404030301010803"/>
              <a:buNone/>
            </a:pPr>
            <a:r>
              <a:rPr lang="en-US">
                <a:sym typeface="+mn-ea"/>
              </a:rPr>
              <a:t>}</a:t>
            </a:r>
            <a:endParaRPr lang="en-US"/>
          </a:p>
        </p:txBody>
      </p:sp>
      <p:sp>
        <p:nvSpPr>
          <p:cNvPr id="2562" name="Google Shape;2562;p265"/>
          <p:cNvSpPr txBox="1"/>
          <p:nvPr/>
        </p:nvSpPr>
        <p:spPr>
          <a:xfrm>
            <a:off x="6662666" y="4509120"/>
            <a:ext cx="2024134" cy="120032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rgbClr val="FF0000"/>
                </a:solidFill>
                <a:latin typeface="Garamond" panose="02020404030301010803"/>
                <a:ea typeface="Garamond" panose="02020404030301010803"/>
                <a:cs typeface="Garamond" panose="02020404030301010803"/>
                <a:sym typeface="Garamond" panose="02020404030301010803"/>
              </a:rPr>
              <a:t>Output:</a:t>
            </a:r>
            <a:endParaRPr lang="en-US" sz="1800">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rgbClr val="FF0000"/>
                </a:solidFill>
                <a:latin typeface="Garamond" panose="02020404030301010803"/>
                <a:ea typeface="Garamond" panose="02020404030301010803"/>
                <a:cs typeface="Garamond" panose="02020404030301010803"/>
                <a:sym typeface="Garamond" panose="02020404030301010803"/>
              </a:rPr>
              <a:t>Indoor &amp; outdoor</a:t>
            </a:r>
            <a:endParaRPr lang="en-US" sz="1800">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rgbClr val="FF0000"/>
                </a:solidFill>
                <a:latin typeface="Garamond" panose="02020404030301010803"/>
                <a:ea typeface="Garamond" panose="02020404030301010803"/>
                <a:cs typeface="Garamond" panose="02020404030301010803"/>
                <a:sym typeface="Garamond" panose="02020404030301010803"/>
              </a:rPr>
              <a:t>Outdoor game</a:t>
            </a:r>
            <a:endParaRPr lang="en-US" sz="1800">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rgbClr val="FF0000"/>
                </a:solidFill>
                <a:latin typeface="Garamond" panose="02020404030301010803"/>
                <a:ea typeface="Garamond" panose="02020404030301010803"/>
                <a:cs typeface="Garamond" panose="02020404030301010803"/>
                <a:sym typeface="Garamond" panose="02020404030301010803"/>
              </a:rPr>
              <a:t>Outdoor game</a:t>
            </a:r>
            <a:endParaRPr lang="en-US" sz="1800">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b="0">
                <a:solidFill>
                  <a:srgbClr val="212529"/>
                </a:solidFill>
                <a:latin typeface="Arial" panose="020B0604020202020204"/>
                <a:ea typeface="Arial" panose="020B0604020202020204"/>
                <a:cs typeface="Arial" panose="020B0604020202020204"/>
                <a:sym typeface="Arial" panose="020B0604020202020204"/>
              </a:rPr>
              <a:t>DIFFERENCE BETWEEN STATIC BINDING AND DYNAMIC BINDING IN JAVA?</a:t>
            </a:r>
            <a:endParaRPr lang="en-US"/>
          </a:p>
        </p:txBody>
      </p:sp>
      <p:sp>
        <p:nvSpPr>
          <p:cNvPr id="4" name="Text Placeholder 3"/>
          <p:cNvSpPr>
            <a:spLocks noGrp="1"/>
          </p:cNvSpPr>
          <p:nvPr>
            <p:ph type="body" sz="quarter" idx="14"/>
          </p:nvPr>
        </p:nvSpPr>
        <p:spPr>
          <a:xfrm>
            <a:off x="408940" y="916305"/>
            <a:ext cx="11160125" cy="5393690"/>
          </a:xfrm>
        </p:spPr>
        <p:txBody>
          <a:bodyPr>
            <a:normAutofit fontScale="90000" lnSpcReduction="10000"/>
          </a:bodyPr>
          <a:p>
            <a:pPr marL="0" lvl="0" indent="0" algn="l" rtl="0">
              <a:lnSpc>
                <a:spcPct val="100000"/>
              </a:lnSpc>
              <a:spcBef>
                <a:spcPts val="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Static binding in Java occurs during compile time while dynamic binding occurs during runtime. </a:t>
            </a:r>
            <a:endParaRPr lang="en-US">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Static binding uses type(Class) information for binding while dynamic binding uses instance of class(Object) to resolve calling of method at run-time. </a:t>
            </a:r>
            <a:endParaRPr lang="en-US">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Overloaded methods are bonded using static binding while overridden methods are bonded using dynamic binding at runtime.</a:t>
            </a:r>
            <a:endParaRPr lang="en-US" b="0" i="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In simpler terms, Static binding means when the type of object which is invoking the method is determined at compile time by the compiler. </a:t>
            </a:r>
            <a:endParaRPr lang="en-US">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SzPts val="2000"/>
              <a:buFont typeface="Arial" panose="020B0604020202020204"/>
              <a:buNone/>
            </a:pPr>
            <a:r>
              <a:rPr lang="en-US">
                <a:latin typeface="Arial" panose="020B0604020202020204"/>
                <a:ea typeface="Arial" panose="020B0604020202020204"/>
                <a:cs typeface="Arial" panose="020B0604020202020204"/>
                <a:sym typeface="Arial" panose="020B0604020202020204"/>
              </a:rPr>
              <a:t>While Dynamic binding means when the type of object which is invoking the method is determined at run time by the compiler.</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pPr algn="ctr"/>
            <a:r>
              <a:rPr lang="en-US">
                <a:sym typeface="+mn-ea"/>
              </a:rPr>
              <a:t>“FINAL” KEYWORD</a:t>
            </a:r>
            <a:endParaRPr lang="en-US"/>
          </a:p>
        </p:txBody>
      </p:sp>
      <p:sp>
        <p:nvSpPr>
          <p:cNvPr id="4" name="Text Placeholder 3"/>
          <p:cNvSpPr>
            <a:spLocks noGrp="1"/>
          </p:cNvSpPr>
          <p:nvPr>
            <p:ph type="body" sz="quarter" idx="14"/>
          </p:nvPr>
        </p:nvSpPr>
        <p:spPr/>
        <p:txBody>
          <a:bodyPr/>
          <a:p>
            <a:pPr marL="0" lvl="0" indent="0" algn="l" rtl="0">
              <a:lnSpc>
                <a:spcPct val="100000"/>
              </a:lnSpc>
              <a:spcBef>
                <a:spcPts val="0"/>
              </a:spcBef>
              <a:spcAft>
                <a:spcPts val="0"/>
              </a:spcAft>
              <a:buSzPts val="2000"/>
              <a:buFont typeface="Garamond" panose="02020404030301010803"/>
              <a:buNone/>
            </a:pPr>
            <a:r>
              <a:rPr lang="en-US">
                <a:sym typeface="+mn-ea"/>
              </a:rPr>
              <a:t>The final keyword in java is used to restrict the user</a:t>
            </a:r>
            <a:endParaRPr lang="en-US"/>
          </a:p>
          <a:p>
            <a:pPr marL="0" lvl="0" indent="0" algn="l" rtl="0">
              <a:lnSpc>
                <a:spcPct val="100000"/>
              </a:lnSpc>
              <a:spcBef>
                <a:spcPts val="600"/>
              </a:spcBef>
              <a:spcAft>
                <a:spcPts val="0"/>
              </a:spcAft>
              <a:buSzPts val="2000"/>
              <a:buFont typeface="Garamond" panose="02020404030301010803"/>
              <a:buNone/>
            </a:pP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final can be:</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	variable</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	method</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	class</a:t>
            </a:r>
            <a:endParaRPr lang="en-US"/>
          </a:p>
          <a:p>
            <a:endParaRPr lang="en-US"/>
          </a:p>
        </p:txBody>
      </p:sp>
      <p:pic>
        <p:nvPicPr>
          <p:cNvPr id="2582" name="Google Shape;2582;p268"/>
          <p:cNvPicPr preferRelativeResize="0">
            <a:picLocks noGrp="1" noChangeAspect="1"/>
          </p:cNvPicPr>
          <p:nvPr>
            <p:ph type="pic" idx="4294967295"/>
          </p:nvPr>
        </p:nvPicPr>
        <p:blipFill rotWithShape="1">
          <a:blip r:embed="rId1"/>
          <a:srcRect/>
          <a:stretch>
            <a:fillRect/>
          </a:stretch>
        </p:blipFill>
        <p:spPr>
          <a:xfrm>
            <a:off x="4575175" y="1908810"/>
            <a:ext cx="6530975" cy="389953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2"/>
                                        </p:tgtEl>
                                        <p:attrNameLst>
                                          <p:attrName>style.visibility</p:attrName>
                                        </p:attrNameLst>
                                      </p:cBhvr>
                                      <p:to>
                                        <p:strVal val="visible"/>
                                      </p:to>
                                    </p:set>
                                    <p:animEffect transition="in" filter="fade">
                                      <p:cBhvr>
                                        <p:cTn id="7" dur="500"/>
                                        <p:tgtEl>
                                          <p:spTgt spid="2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JAVA FINAL VARIABLE</a:t>
            </a:r>
            <a:endParaRPr lang="en-US"/>
          </a:p>
        </p:txBody>
      </p:sp>
      <p:sp>
        <p:nvSpPr>
          <p:cNvPr id="4" name="Text Placeholder 3"/>
          <p:cNvSpPr>
            <a:spLocks noGrp="1"/>
          </p:cNvSpPr>
          <p:nvPr>
            <p:ph type="body" sz="quarter" idx="14"/>
          </p:nvPr>
        </p:nvSpPr>
        <p:spPr/>
        <p:txBody>
          <a:bodyPr/>
          <a:p>
            <a:pPr marL="0" lvl="0" indent="0" algn="l" rtl="0">
              <a:lnSpc>
                <a:spcPct val="100000"/>
              </a:lnSpc>
              <a:spcBef>
                <a:spcPts val="0"/>
              </a:spcBef>
              <a:spcAft>
                <a:spcPts val="0"/>
              </a:spcAft>
              <a:buSzPts val="2000"/>
              <a:buFont typeface="Garamond" panose="02020404030301010803"/>
              <a:buNone/>
            </a:pPr>
            <a:r>
              <a:rPr lang="en-US">
                <a:sym typeface="+mn-ea"/>
              </a:rPr>
              <a:t>If you make any variable as final, you cannot change the value of final variable(It will be constant).</a:t>
            </a:r>
            <a:endParaRPr lang="en-US"/>
          </a:p>
        </p:txBody>
      </p:sp>
      <p:sp>
        <p:nvSpPr>
          <p:cNvPr id="2590" name="Google Shape;2590;p269"/>
          <p:cNvSpPr txBox="1"/>
          <p:nvPr/>
        </p:nvSpPr>
        <p:spPr>
          <a:xfrm>
            <a:off x="1561465" y="2781300"/>
            <a:ext cx="3088005" cy="147510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FinalVariable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final int var = 50;</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var = 60 // error</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592" name="Google Shape;2592;p269"/>
          <p:cNvSpPr/>
          <p:nvPr/>
        </p:nvSpPr>
        <p:spPr>
          <a:xfrm rot="-600000">
            <a:off x="2161540" y="4744085"/>
            <a:ext cx="2821305" cy="1362075"/>
          </a:xfrm>
          <a:prstGeom prst="irregularSeal1">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compile-time errors</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
        <p:nvSpPr>
          <p:cNvPr id="2591" name="Google Shape;2591;p269"/>
          <p:cNvSpPr txBox="1"/>
          <p:nvPr/>
        </p:nvSpPr>
        <p:spPr>
          <a:xfrm>
            <a:off x="6052185" y="2493645"/>
            <a:ext cx="5332095" cy="369125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Bike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final int speedlimit=90;//final variable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void run()</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speedlimit=400;  // error</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Bike obj=new  Bike();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obj.run();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}//end of class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592"/>
                                        </p:tgtEl>
                                        <p:attrNameLst>
                                          <p:attrName>style.visibility</p:attrName>
                                        </p:attrNameLst>
                                      </p:cBhvr>
                                      <p:to>
                                        <p:strVal val="visible"/>
                                      </p:to>
                                    </p:set>
                                    <p:animEffect transition="in" filter="fade">
                                      <p:cBhvr>
                                        <p:cTn id="11" dur="500"/>
                                        <p:tgtEl>
                                          <p:spTgt spid="259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9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9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591">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591">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591">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591">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91">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591">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591">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591">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591">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591">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591">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JAVA FINAL METHOD</a:t>
            </a:r>
            <a:endParaRPr lang="en-US"/>
          </a:p>
        </p:txBody>
      </p:sp>
      <p:sp>
        <p:nvSpPr>
          <p:cNvPr id="4" name="Text Placeholder 3"/>
          <p:cNvSpPr>
            <a:spLocks noGrp="1"/>
          </p:cNvSpPr>
          <p:nvPr>
            <p:ph type="body" sz="quarter" idx="14"/>
          </p:nvPr>
        </p:nvSpPr>
        <p:spPr>
          <a:xfrm>
            <a:off x="408940" y="885825"/>
            <a:ext cx="11160125" cy="5424170"/>
          </a:xfrm>
        </p:spPr>
        <p:txBody>
          <a:bodyPr/>
          <a:p>
            <a:pPr marL="0" lvl="0" indent="0" algn="l" rtl="0">
              <a:lnSpc>
                <a:spcPct val="100000"/>
              </a:lnSpc>
              <a:spcBef>
                <a:spcPts val="0"/>
              </a:spcBef>
              <a:spcAft>
                <a:spcPts val="0"/>
              </a:spcAft>
              <a:buSzPts val="2000"/>
              <a:buFont typeface="Garamond" panose="02020404030301010803"/>
              <a:buNone/>
            </a:pPr>
            <a:r>
              <a:rPr lang="en-US">
                <a:sym typeface="+mn-ea"/>
              </a:rPr>
              <a:t>If you make any method as final, you cannot override it.</a:t>
            </a:r>
            <a:endParaRPr lang="en-US"/>
          </a:p>
        </p:txBody>
      </p:sp>
      <p:sp>
        <p:nvSpPr>
          <p:cNvPr id="2604" name="Google Shape;2604;p270"/>
          <p:cNvSpPr txBox="1"/>
          <p:nvPr/>
        </p:nvSpPr>
        <p:spPr>
          <a:xfrm>
            <a:off x="6242050" y="1485265"/>
            <a:ext cx="5348605" cy="4799965"/>
          </a:xfrm>
          <a:prstGeom prst="rect">
            <a:avLst/>
          </a:prstGeom>
          <a:solidFill>
            <a:srgbClr val="A5A5A5"/>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Bike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final void run()</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System.out.println("running");</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Honda extends Bike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void run()</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{System.out.println("running safely with 100kmph");}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Honda honda= new Honda();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honda.run();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607" name="Google Shape;2607;p270"/>
          <p:cNvSpPr/>
          <p:nvPr/>
        </p:nvSpPr>
        <p:spPr>
          <a:xfrm rot="-780000">
            <a:off x="1678305" y="3729355"/>
            <a:ext cx="2821305" cy="1362075"/>
          </a:xfrm>
          <a:prstGeom prst="irregularSeal1">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compile-time errors</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0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0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0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0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0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0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0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0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0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0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60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607"/>
                                        </p:tgtEl>
                                        <p:attrNameLst>
                                          <p:attrName>style.visibility</p:attrName>
                                        </p:attrNameLst>
                                      </p:cBhvr>
                                      <p:to>
                                        <p:strVal val="visible"/>
                                      </p:to>
                                    </p:set>
                                    <p:animEffect transition="in" filter="fade">
                                      <p:cBhvr>
                                        <p:cTn id="79" dur="500"/>
                                        <p:tgtEl>
                                          <p:spTgt spid="2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“FINAL” KEYWORD</a:t>
            </a:r>
            <a:endParaRPr lang="en-US"/>
          </a:p>
        </p:txBody>
      </p:sp>
      <p:sp>
        <p:nvSpPr>
          <p:cNvPr id="4" name="Text Placeholder 3"/>
          <p:cNvSpPr>
            <a:spLocks noGrp="1"/>
          </p:cNvSpPr>
          <p:nvPr>
            <p:ph type="body" sz="quarter" idx="14"/>
          </p:nvPr>
        </p:nvSpPr>
        <p:spPr>
          <a:xfrm>
            <a:off x="408940" y="885825"/>
            <a:ext cx="11160125" cy="5424170"/>
          </a:xfrm>
        </p:spPr>
        <p:txBody>
          <a:bodyPr/>
          <a:p>
            <a:pPr marL="0" lvl="0" indent="0" algn="l" rtl="0">
              <a:lnSpc>
                <a:spcPct val="100000"/>
              </a:lnSpc>
              <a:spcBef>
                <a:spcPts val="0"/>
              </a:spcBef>
              <a:spcAft>
                <a:spcPts val="0"/>
              </a:spcAft>
              <a:buSzPts val="2000"/>
              <a:buFont typeface="Garamond" panose="02020404030301010803"/>
              <a:buNone/>
            </a:pPr>
            <a:r>
              <a:rPr lang="en-US" u="sng">
                <a:sym typeface="+mn-ea"/>
              </a:rPr>
              <a:t>uninitialized final variable:</a:t>
            </a:r>
            <a:endParaRPr lang="en-US" u="sng"/>
          </a:p>
          <a:p>
            <a:pPr marL="0" lvl="0" indent="0" algn="l" rtl="0">
              <a:lnSpc>
                <a:spcPct val="100000"/>
              </a:lnSpc>
              <a:spcBef>
                <a:spcPts val="600"/>
              </a:spcBef>
              <a:spcAft>
                <a:spcPts val="0"/>
              </a:spcAft>
              <a:buSzPts val="2000"/>
              <a:buFont typeface="Garamond" panose="02020404030301010803"/>
              <a:buNone/>
            </a:pPr>
            <a:r>
              <a:rPr lang="en-US">
                <a:sym typeface="+mn-ea"/>
              </a:rPr>
              <a:t>A final variable that is not initialized at the time of declaration is known as blank final variable.</a:t>
            </a:r>
            <a:endParaRPr lang="en-US"/>
          </a:p>
          <a:p>
            <a:pPr marL="0" lvl="0" indent="0" algn="l" rtl="0">
              <a:lnSpc>
                <a:spcPct val="100000"/>
              </a:lnSpc>
              <a:spcBef>
                <a:spcPts val="600"/>
              </a:spcBef>
              <a:spcAft>
                <a:spcPts val="0"/>
              </a:spcAft>
              <a:buSzPts val="2000"/>
              <a:buFont typeface="Garamond" panose="02020404030301010803"/>
              <a:buNone/>
            </a:pPr>
            <a:r>
              <a:rPr lang="en-US">
                <a:sym typeface="+mn-ea"/>
              </a:rPr>
              <a:t>It can be initialized only in constructor.</a:t>
            </a:r>
            <a:endParaRPr lang="en-US"/>
          </a:p>
          <a:p>
            <a:pPr marL="0" lvl="0" indent="0" algn="l" rtl="0">
              <a:lnSpc>
                <a:spcPct val="100000"/>
              </a:lnSpc>
              <a:spcBef>
                <a:spcPts val="600"/>
              </a:spcBef>
              <a:spcAft>
                <a:spcPts val="0"/>
              </a:spcAft>
              <a:buSzPts val="2000"/>
              <a:buFont typeface="Garamond" panose="02020404030301010803"/>
              <a:buNone/>
            </a:pPr>
            <a:r>
              <a:rPr lang="en-US" b="1">
                <a:sym typeface="+mn-ea"/>
              </a:rPr>
              <a:t>Ex:</a:t>
            </a:r>
            <a:r>
              <a:rPr lang="en-US">
                <a:sym typeface="+mn-ea"/>
              </a:rPr>
              <a:t> PANCARD NUMBER</a:t>
            </a:r>
            <a:endParaRPr lang="en-US"/>
          </a:p>
          <a:p>
            <a:endParaRPr lang="en-US"/>
          </a:p>
        </p:txBody>
      </p:sp>
      <p:sp>
        <p:nvSpPr>
          <p:cNvPr id="2627" name="Google Shape;2627;p272"/>
          <p:cNvSpPr txBox="1"/>
          <p:nvPr/>
        </p:nvSpPr>
        <p:spPr>
          <a:xfrm>
            <a:off x="7085965" y="1989455"/>
            <a:ext cx="4334510" cy="396811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Bike{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r>
              <a:rPr lang="en-US" sz="1800" b="1">
                <a:solidFill>
                  <a:srgbClr val="0070C0"/>
                </a:solidFill>
                <a:latin typeface="Garamond" panose="02020404030301010803"/>
                <a:ea typeface="Garamond" panose="02020404030301010803"/>
                <a:cs typeface="Garamond" panose="02020404030301010803"/>
                <a:sym typeface="Garamond" panose="02020404030301010803"/>
              </a:rPr>
              <a:t>final int speedlimit;</a:t>
            </a:r>
            <a:r>
              <a:rPr lang="en-US" sz="1800">
                <a:solidFill>
                  <a:schemeClr val="dk1"/>
                </a:solidFill>
                <a:latin typeface="Garamond" panose="02020404030301010803"/>
                <a:ea typeface="Garamond" panose="02020404030301010803"/>
                <a:cs typeface="Garamond" panose="02020404030301010803"/>
                <a:sym typeface="Garamond" panose="02020404030301010803"/>
              </a:rPr>
              <a:t>//blank final variable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Bike()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r>
              <a:rPr lang="en-US" sz="1800" b="1">
                <a:solidFill>
                  <a:srgbClr val="0070C0"/>
                </a:solidFill>
                <a:latin typeface="Garamond" panose="02020404030301010803"/>
                <a:ea typeface="Garamond" panose="02020404030301010803"/>
                <a:cs typeface="Garamond" panose="02020404030301010803"/>
                <a:sym typeface="Garamond" panose="02020404030301010803"/>
              </a:rPr>
              <a:t>speedlimit=70;  </a:t>
            </a:r>
            <a:endParaRPr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System.out.println(speedlimit);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Bike b1=new Bike();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2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2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2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2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2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2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2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2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2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27">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27">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200">
                <a:sym typeface="+mn-ea"/>
              </a:rPr>
              <a:t>INHERITANCE</a:t>
            </a:r>
            <a:endParaRPr lang="en-US" sz="3200">
              <a:sym typeface="+mn-ea"/>
            </a:endParaRPr>
          </a:p>
        </p:txBody>
      </p:sp>
      <p:sp>
        <p:nvSpPr>
          <p:cNvPr id="5" name="Text Placeholder 4"/>
          <p:cNvSpPr>
            <a:spLocks noGrp="1"/>
          </p:cNvSpPr>
          <p:nvPr>
            <p:ph type="body" sz="quarter" idx="14"/>
          </p:nvPr>
        </p:nvSpPr>
        <p:spPr/>
        <p:txBody>
          <a:bodyPr>
            <a:normAutofit fontScale="90000" lnSpcReduction="10000"/>
          </a:bodyPr>
          <a:p>
            <a:pPr marL="0" marR="0" lvl="0" indent="0" algn="l" rtl="0">
              <a:spcBef>
                <a:spcPts val="0"/>
              </a:spcBef>
              <a:spcAft>
                <a:spcPts val="0"/>
              </a:spcAft>
              <a:buClr>
                <a:schemeClr val="lt1"/>
              </a:buClr>
              <a:buSzPts val="2000"/>
              <a:buFont typeface="Garamond" panose="02020404030301010803"/>
              <a:buNone/>
            </a:pPr>
            <a:r>
              <a:rPr lang="en-US">
                <a:solidFill>
                  <a:schemeClr val="tx1"/>
                </a:solidFill>
                <a:latin typeface="Garamond" panose="02020404030301010803"/>
                <a:ea typeface="Garamond" panose="02020404030301010803"/>
                <a:cs typeface="Garamond" panose="02020404030301010803"/>
                <a:sym typeface="Garamond" panose="02020404030301010803"/>
              </a:rPr>
              <a:t>Inheritance can be defined as the process where one class acquires the properties (methods and fields) of another.</a:t>
            </a:r>
            <a:endParaRPr>
              <a:solidFill>
                <a:schemeClr val="tx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r>
              <a:rPr lang="en-US">
                <a:solidFill>
                  <a:schemeClr val="tx1"/>
                </a:solidFill>
                <a:latin typeface="Garamond" panose="02020404030301010803"/>
                <a:ea typeface="Garamond" panose="02020404030301010803"/>
                <a:cs typeface="Garamond" panose="02020404030301010803"/>
                <a:sym typeface="Garamond" panose="02020404030301010803"/>
              </a:rPr>
              <a:t>Reusability is achieved by INHERITANCE</a:t>
            </a:r>
            <a:endParaRPr lang="en-US">
              <a:solidFill>
                <a:schemeClr val="tx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r>
              <a:rPr lang="en-US">
                <a:solidFill>
                  <a:schemeClr val="tx1"/>
                </a:solidFill>
                <a:latin typeface="Garamond" panose="02020404030301010803"/>
                <a:ea typeface="Garamond" panose="02020404030301010803"/>
                <a:cs typeface="Garamond" panose="02020404030301010803"/>
                <a:sym typeface="Garamond" panose="02020404030301010803"/>
              </a:rPr>
              <a:t>Java classes Can be Reused by extending a class. Extending an existing class is nothing but reusing properties of the existing classes.</a:t>
            </a:r>
            <a:endParaRPr lang="en-US">
              <a:solidFill>
                <a:schemeClr val="tx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r>
              <a:rPr lang="en-US">
                <a:solidFill>
                  <a:schemeClr val="tx1"/>
                </a:solidFill>
                <a:latin typeface="Garamond" panose="02020404030301010803"/>
                <a:ea typeface="Garamond" panose="02020404030301010803"/>
                <a:cs typeface="Garamond" panose="02020404030301010803"/>
                <a:sym typeface="Garamond" panose="02020404030301010803"/>
              </a:rPr>
              <a:t>The class whose properties are extended is known as</a:t>
            </a:r>
            <a:r>
              <a:rPr lang="en-US" b="1">
                <a:solidFill>
                  <a:schemeClr val="tx1"/>
                </a:solidFill>
                <a:latin typeface="Garamond" panose="02020404030301010803"/>
                <a:ea typeface="Garamond" panose="02020404030301010803"/>
                <a:cs typeface="Garamond" panose="02020404030301010803"/>
                <a:sym typeface="Garamond" panose="02020404030301010803"/>
              </a:rPr>
              <a:t> super </a:t>
            </a:r>
            <a:r>
              <a:rPr lang="en-US">
                <a:solidFill>
                  <a:schemeClr val="tx1"/>
                </a:solidFill>
                <a:latin typeface="Garamond" panose="02020404030301010803"/>
                <a:ea typeface="Garamond" panose="02020404030301010803"/>
                <a:cs typeface="Garamond" panose="02020404030301010803"/>
                <a:sym typeface="Garamond" panose="02020404030301010803"/>
              </a:rPr>
              <a:t>or </a:t>
            </a:r>
            <a:r>
              <a:rPr lang="en-US" b="1">
                <a:solidFill>
                  <a:schemeClr val="tx1"/>
                </a:solidFill>
                <a:latin typeface="Garamond" panose="02020404030301010803"/>
                <a:ea typeface="Garamond" panose="02020404030301010803"/>
                <a:cs typeface="Garamond" panose="02020404030301010803"/>
                <a:sym typeface="Garamond" panose="02020404030301010803"/>
              </a:rPr>
              <a:t>base</a:t>
            </a:r>
            <a:r>
              <a:rPr lang="en-US">
                <a:solidFill>
                  <a:schemeClr val="tx1"/>
                </a:solidFill>
                <a:latin typeface="Garamond" panose="02020404030301010803"/>
                <a:ea typeface="Garamond" panose="02020404030301010803"/>
                <a:cs typeface="Garamond" panose="02020404030301010803"/>
                <a:sym typeface="Garamond" panose="02020404030301010803"/>
              </a:rPr>
              <a:t> or </a:t>
            </a:r>
            <a:r>
              <a:rPr lang="en-US" b="1">
                <a:solidFill>
                  <a:schemeClr val="tx1"/>
                </a:solidFill>
                <a:latin typeface="Garamond" panose="02020404030301010803"/>
                <a:ea typeface="Garamond" panose="02020404030301010803"/>
                <a:cs typeface="Garamond" panose="02020404030301010803"/>
                <a:sym typeface="Garamond" panose="02020404030301010803"/>
              </a:rPr>
              <a:t>parent</a:t>
            </a:r>
            <a:r>
              <a:rPr lang="en-US">
                <a:solidFill>
                  <a:schemeClr val="tx1"/>
                </a:solidFill>
                <a:latin typeface="Garamond" panose="02020404030301010803"/>
                <a:ea typeface="Garamond" panose="02020404030301010803"/>
                <a:cs typeface="Garamond" panose="02020404030301010803"/>
                <a:sym typeface="Garamond" panose="02020404030301010803"/>
              </a:rPr>
              <a:t> class.</a:t>
            </a:r>
            <a:endParaRPr lang="en-US">
              <a:solidFill>
                <a:schemeClr val="tx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r>
              <a:rPr lang="en-US">
                <a:solidFill>
                  <a:schemeClr val="tx1"/>
                </a:solidFill>
                <a:latin typeface="Garamond" panose="02020404030301010803"/>
                <a:ea typeface="Garamond" panose="02020404030301010803"/>
                <a:cs typeface="Garamond" panose="02020404030301010803"/>
                <a:sym typeface="Garamond" panose="02020404030301010803"/>
              </a:rPr>
              <a:t>The class which  extends the properties of super class is known as </a:t>
            </a:r>
            <a:r>
              <a:rPr lang="en-US" b="1">
                <a:solidFill>
                  <a:schemeClr val="tx1"/>
                </a:solidFill>
                <a:latin typeface="Garamond" panose="02020404030301010803"/>
                <a:ea typeface="Garamond" panose="02020404030301010803"/>
                <a:cs typeface="Garamond" panose="02020404030301010803"/>
                <a:sym typeface="Garamond" panose="02020404030301010803"/>
              </a:rPr>
              <a:t>sub </a:t>
            </a:r>
            <a:r>
              <a:rPr lang="en-US">
                <a:solidFill>
                  <a:schemeClr val="tx1"/>
                </a:solidFill>
                <a:latin typeface="Garamond" panose="02020404030301010803"/>
                <a:ea typeface="Garamond" panose="02020404030301010803"/>
                <a:cs typeface="Garamond" panose="02020404030301010803"/>
                <a:sym typeface="Garamond" panose="02020404030301010803"/>
              </a:rPr>
              <a:t>or </a:t>
            </a:r>
            <a:r>
              <a:rPr lang="en-US" b="1">
                <a:solidFill>
                  <a:schemeClr val="tx1"/>
                </a:solidFill>
                <a:latin typeface="Garamond" panose="02020404030301010803"/>
                <a:ea typeface="Garamond" panose="02020404030301010803"/>
                <a:cs typeface="Garamond" panose="02020404030301010803"/>
                <a:sym typeface="Garamond" panose="02020404030301010803"/>
              </a:rPr>
              <a:t>derived</a:t>
            </a:r>
            <a:r>
              <a:rPr lang="en-US">
                <a:solidFill>
                  <a:schemeClr val="tx1"/>
                </a:solidFill>
                <a:latin typeface="Garamond" panose="02020404030301010803"/>
                <a:ea typeface="Garamond" panose="02020404030301010803"/>
                <a:cs typeface="Garamond" panose="02020404030301010803"/>
                <a:sym typeface="Garamond" panose="02020404030301010803"/>
              </a:rPr>
              <a:t> or </a:t>
            </a:r>
            <a:r>
              <a:rPr lang="en-US" b="1">
                <a:solidFill>
                  <a:schemeClr val="tx1"/>
                </a:solidFill>
                <a:latin typeface="Garamond" panose="02020404030301010803"/>
                <a:ea typeface="Garamond" panose="02020404030301010803"/>
                <a:cs typeface="Garamond" panose="02020404030301010803"/>
                <a:sym typeface="Garamond" panose="02020404030301010803"/>
              </a:rPr>
              <a:t>child </a:t>
            </a:r>
            <a:r>
              <a:rPr lang="en-US">
                <a:solidFill>
                  <a:schemeClr val="tx1"/>
                </a:solidFill>
                <a:latin typeface="Garamond" panose="02020404030301010803"/>
                <a:ea typeface="Garamond" panose="02020404030301010803"/>
                <a:cs typeface="Garamond" panose="02020404030301010803"/>
                <a:sym typeface="Garamond" panose="02020404030301010803"/>
              </a:rPr>
              <a:t>class </a:t>
            </a:r>
            <a:endParaRPr lang="en-US">
              <a:solidFill>
                <a:schemeClr val="tx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000"/>
              </a:spcBef>
              <a:spcAft>
                <a:spcPts val="0"/>
              </a:spcAft>
              <a:buClr>
                <a:schemeClr val="lt1"/>
              </a:buClr>
              <a:buSzPts val="2000"/>
              <a:buFont typeface="Garamond" panose="02020404030301010803"/>
              <a:buNone/>
            </a:pPr>
            <a:r>
              <a:rPr lang="en-US">
                <a:solidFill>
                  <a:schemeClr val="tx1"/>
                </a:solidFill>
                <a:latin typeface="Garamond" panose="02020404030301010803"/>
                <a:ea typeface="Garamond" panose="02020404030301010803"/>
                <a:cs typeface="Garamond" panose="02020404030301010803"/>
                <a:sym typeface="Garamond" panose="02020404030301010803"/>
              </a:rPr>
              <a:t>A class can either extends another class or can implement an interface </a:t>
            </a:r>
            <a:endParaRPr lang="en-US">
              <a:solidFill>
                <a:schemeClr val="tx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sym typeface="+mn-ea"/>
              </a:rPr>
              <a:t>“FINAL” KEYWORD</a:t>
            </a:r>
            <a:endParaRPr lang="en-US"/>
          </a:p>
        </p:txBody>
      </p:sp>
      <p:sp>
        <p:nvSpPr>
          <p:cNvPr id="4" name="Text Placeholder 3"/>
          <p:cNvSpPr>
            <a:spLocks noGrp="1"/>
          </p:cNvSpPr>
          <p:nvPr>
            <p:ph type="body" sz="quarter" idx="14"/>
          </p:nvPr>
        </p:nvSpPr>
        <p:spPr/>
        <p:txBody>
          <a:bodyPr/>
          <a:p>
            <a:pPr marL="0" lvl="0" indent="0" algn="l" rtl="0">
              <a:lnSpc>
                <a:spcPct val="100000"/>
              </a:lnSpc>
              <a:spcBef>
                <a:spcPts val="0"/>
              </a:spcBef>
              <a:spcAft>
                <a:spcPts val="0"/>
              </a:spcAft>
              <a:buSzPts val="2000"/>
              <a:buFont typeface="Garamond" panose="02020404030301010803"/>
              <a:buNone/>
            </a:pPr>
            <a:r>
              <a:rPr lang="en-US" u="sng">
                <a:sym typeface="+mn-ea"/>
              </a:rPr>
              <a:t>final parameter</a:t>
            </a:r>
            <a:endParaRPr lang="en-US" u="sng"/>
          </a:p>
          <a:p>
            <a:pPr marL="0" lvl="0" indent="0" algn="l" rtl="0">
              <a:lnSpc>
                <a:spcPct val="100000"/>
              </a:lnSpc>
              <a:spcBef>
                <a:spcPts val="600"/>
              </a:spcBef>
              <a:spcAft>
                <a:spcPts val="0"/>
              </a:spcAft>
              <a:buSzPts val="2000"/>
              <a:buFont typeface="Garamond" panose="02020404030301010803"/>
              <a:buNone/>
            </a:pPr>
            <a:r>
              <a:rPr lang="en-US">
                <a:sym typeface="+mn-ea"/>
              </a:rPr>
              <a:t>If you declare any parameter as final, you cannot change the value of it.</a:t>
            </a:r>
            <a:endParaRPr lang="en-US"/>
          </a:p>
          <a:p>
            <a:endParaRPr lang="en-US"/>
          </a:p>
        </p:txBody>
      </p:sp>
      <p:sp>
        <p:nvSpPr>
          <p:cNvPr id="2643" name="Google Shape;2643;p274"/>
          <p:cNvSpPr txBox="1"/>
          <p:nvPr/>
        </p:nvSpPr>
        <p:spPr>
          <a:xfrm>
            <a:off x="6457950" y="2349500"/>
            <a:ext cx="4765040" cy="3692525"/>
          </a:xfrm>
          <a:prstGeom prst="rect">
            <a:avLst/>
          </a:prstGeom>
          <a:solidFill>
            <a:srgbClr val="BFBFBF"/>
          </a:solid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class Bike</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int cube(</a:t>
            </a:r>
            <a:r>
              <a:rPr lang="en-US" sz="1800" b="1">
                <a:solidFill>
                  <a:srgbClr val="0070C0"/>
                </a:solidFill>
                <a:latin typeface="Garamond" panose="02020404030301010803"/>
                <a:ea typeface="Garamond" panose="02020404030301010803"/>
                <a:cs typeface="Garamond" panose="02020404030301010803"/>
                <a:sym typeface="Garamond" panose="02020404030301010803"/>
              </a:rPr>
              <a:t>final int n</a:t>
            </a:r>
            <a:r>
              <a:rPr lang="en-US" sz="1800">
                <a:solidFill>
                  <a:schemeClr val="dk1"/>
                </a:solidFill>
                <a:latin typeface="Garamond" panose="02020404030301010803"/>
                <a:ea typeface="Garamond" panose="02020404030301010803"/>
                <a:cs typeface="Garamond" panose="02020404030301010803"/>
                <a:sym typeface="Garamond" panose="02020404030301010803"/>
              </a:rPr>
              <a:t>)</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r>
              <a:rPr lang="en-US" sz="1800" b="1">
                <a:solidFill>
                  <a:srgbClr val="0070C0"/>
                </a:solidFill>
                <a:latin typeface="Garamond" panose="02020404030301010803"/>
                <a:ea typeface="Garamond" panose="02020404030301010803"/>
                <a:cs typeface="Garamond" panose="02020404030301010803"/>
                <a:sym typeface="Garamond" panose="02020404030301010803"/>
              </a:rPr>
              <a:t>n=n+2;</a:t>
            </a:r>
            <a:r>
              <a:rPr lang="en-US" sz="1800">
                <a:solidFill>
                  <a:schemeClr val="dk1"/>
                </a:solidFill>
                <a:latin typeface="Garamond" panose="02020404030301010803"/>
                <a:ea typeface="Garamond" panose="02020404030301010803"/>
                <a:cs typeface="Garamond" panose="02020404030301010803"/>
                <a:sym typeface="Garamond" panose="02020404030301010803"/>
              </a:rPr>
              <a:t>//can't be changed as n is final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n*n*n;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Bike b=new Bike();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b.cube(5);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800">
                <a:solidFill>
                  <a:schemeClr val="dk1"/>
                </a:solidFill>
                <a:latin typeface="Garamond" panose="02020404030301010803"/>
                <a:ea typeface="Garamond" panose="02020404030301010803"/>
                <a:cs typeface="Garamond" panose="02020404030301010803"/>
                <a:sym typeface="Garamond" panose="02020404030301010803"/>
              </a:rPr>
              <a:t>} </a:t>
            </a:r>
            <a:endParaRPr lang="en-US" sz="1800">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644" name="Google Shape;2644;p274"/>
          <p:cNvSpPr/>
          <p:nvPr/>
        </p:nvSpPr>
        <p:spPr>
          <a:xfrm rot="-540000">
            <a:off x="1793875" y="4073525"/>
            <a:ext cx="2821305" cy="1362075"/>
          </a:xfrm>
          <a:prstGeom prst="irregularSeal1">
            <a:avLst/>
          </a:prstGeom>
          <a:solidFill>
            <a:schemeClr val="accent1"/>
          </a:solidFill>
          <a:ln w="19050" cap="flat" cmpd="sng">
            <a:solidFill>
              <a:srgbClr val="AF7621"/>
            </a:solidFill>
            <a:prstDash val="solid"/>
            <a:round/>
            <a:headEnd type="none" w="sm" len="sm"/>
            <a:tailEnd type="none" w="sm" len="sm"/>
          </a:ln>
        </p:spPr>
        <p:txBody>
          <a:bodyPr spcFirstLastPara="1" wrap="square" lIns="91425" tIns="45700" rIns="91425" bIns="45700" anchor="ctr" anchorCtr="0">
            <a:noAutofit/>
          </a:bodyPr>
          <a:p>
            <a:pPr marL="0" marR="0" lvl="0" indent="0" algn="ctr" rtl="0">
              <a:spcBef>
                <a:spcPts val="0"/>
              </a:spcBef>
              <a:spcAft>
                <a:spcPts val="0"/>
              </a:spcAft>
              <a:buNone/>
            </a:pPr>
            <a:r>
              <a:rPr lang="en-US" sz="1800">
                <a:solidFill>
                  <a:schemeClr val="lt1"/>
                </a:solidFill>
                <a:latin typeface="Garamond" panose="02020404030301010803"/>
                <a:ea typeface="Garamond" panose="02020404030301010803"/>
                <a:cs typeface="Garamond" panose="02020404030301010803"/>
                <a:sym typeface="Garamond" panose="02020404030301010803"/>
              </a:rPr>
              <a:t>compile-time errors</a:t>
            </a:r>
            <a:endParaRPr lang="en-US" sz="1800">
              <a:solidFill>
                <a:schemeClr val="lt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4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4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4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4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4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4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4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4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4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44"/>
                                        </p:tgtEl>
                                        <p:attrNameLst>
                                          <p:attrName>style.visibility</p:attrName>
                                        </p:attrNameLst>
                                      </p:cBhvr>
                                      <p:to>
                                        <p:strVal val="visible"/>
                                      </p:to>
                                    </p:set>
                                    <p:animEffect transition="in" filter="fade">
                                      <p:cBhvr>
                                        <p:cTn id="63" dur="500"/>
                                        <p:tgtEl>
                                          <p:spTgt spid="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pic>
        <p:nvPicPr>
          <p:cNvPr id="2650" name="Google Shape;2650;p275"/>
          <p:cNvPicPr preferRelativeResize="0">
            <a:picLocks noGrp="1"/>
          </p:cNvPicPr>
          <p:nvPr>
            <p:ph type="body" idx="1"/>
          </p:nvPr>
        </p:nvPicPr>
        <p:blipFill rotWithShape="1">
          <a:blip r:embed="rId1"/>
          <a:srcRect/>
          <a:stretch>
            <a:fillRect/>
          </a:stretch>
        </p:blipFill>
        <p:spPr>
          <a:xfrm>
            <a:off x="885825" y="1218565"/>
            <a:ext cx="10394950" cy="42183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pPr algn="ctr"/>
            <a:r>
              <a:rPr lang="en-US">
                <a:sym typeface="+mn-ea"/>
              </a:rPr>
              <a:t>DEFINING A SUBCLASS</a:t>
            </a:r>
            <a:endParaRPr lang="en-US"/>
          </a:p>
        </p:txBody>
      </p:sp>
      <p:sp>
        <p:nvSpPr>
          <p:cNvPr id="5" name="Text Placeholder 4"/>
          <p:cNvSpPr>
            <a:spLocks noGrp="1"/>
          </p:cNvSpPr>
          <p:nvPr>
            <p:ph type="body" sz="quarter" idx="14"/>
          </p:nvPr>
        </p:nvSpPr>
        <p:spPr>
          <a:xfrm>
            <a:off x="408940" y="892810"/>
            <a:ext cx="11160125" cy="5417185"/>
          </a:xfrm>
        </p:spPr>
        <p:txBody>
          <a:bodyPr/>
          <a:p>
            <a:pPr marL="342900" marR="0" lvl="0" indent="-342900" algn="l" rtl="0">
              <a:spcBef>
                <a:spcPts val="0"/>
              </a:spcBef>
              <a:spcAft>
                <a:spcPts val="0"/>
              </a:spcAft>
              <a:buClr>
                <a:schemeClr val="lt1"/>
              </a:buClr>
              <a:buSzPts val="2400"/>
              <a:buFont typeface="Garamond" panose="02020404030301010803"/>
              <a:buChar char="•"/>
            </a:pPr>
            <a:r>
              <a:rPr lang="en-US" b="1" u="sng">
                <a:solidFill>
                  <a:srgbClr val="FF0000"/>
                </a:solidFill>
                <a:latin typeface="Garamond" panose="02020404030301010803"/>
                <a:ea typeface="Garamond" panose="02020404030301010803"/>
                <a:cs typeface="Garamond" panose="02020404030301010803"/>
                <a:sym typeface="Garamond" panose="02020404030301010803"/>
              </a:rPr>
              <a:t>extends</a:t>
            </a:r>
            <a:r>
              <a:rPr lang="en-US" b="1">
                <a:solidFill>
                  <a:srgbClr val="FF0000"/>
                </a:solidFill>
                <a:latin typeface="Garamond" panose="02020404030301010803"/>
                <a:ea typeface="Garamond" panose="02020404030301010803"/>
                <a:cs typeface="Garamond" panose="02020404030301010803"/>
                <a:sym typeface="Garamond" panose="02020404030301010803"/>
              </a:rPr>
              <a:t> </a:t>
            </a:r>
            <a:r>
              <a:rPr lang="en-US" b="1">
                <a:solidFill>
                  <a:schemeClr val="tx1"/>
                </a:solidFill>
                <a:latin typeface="Garamond" panose="02020404030301010803"/>
                <a:ea typeface="Garamond" panose="02020404030301010803"/>
                <a:cs typeface="Garamond" panose="02020404030301010803"/>
                <a:sym typeface="Garamond" panose="02020404030301010803"/>
              </a:rPr>
              <a:t>keyword signifies that properties of the super class are extended to sub class</a:t>
            </a:r>
            <a:endParaRPr lang="en-US" b="1">
              <a:solidFill>
                <a:schemeClr val="tx1"/>
              </a:solidFill>
              <a:latin typeface="Garamond" panose="02020404030301010803"/>
              <a:ea typeface="Garamond" panose="02020404030301010803"/>
              <a:cs typeface="Garamond" panose="02020404030301010803"/>
              <a:sym typeface="Garamond" panose="02020404030301010803"/>
            </a:endParaRPr>
          </a:p>
          <a:p>
            <a:pPr marL="342900" marR="0" lvl="0" indent="-342900" algn="l" rtl="0">
              <a:spcBef>
                <a:spcPts val="1200"/>
              </a:spcBef>
              <a:spcAft>
                <a:spcPts val="0"/>
              </a:spcAft>
              <a:buClr>
                <a:schemeClr val="lt1"/>
              </a:buClr>
              <a:buSzPts val="2400"/>
              <a:buFont typeface="Garamond" panose="02020404030301010803"/>
              <a:buChar char="•"/>
            </a:pPr>
            <a:r>
              <a:rPr lang="en-US" b="1">
                <a:solidFill>
                  <a:schemeClr val="tx1"/>
                </a:solidFill>
                <a:latin typeface="Garamond" panose="02020404030301010803"/>
                <a:ea typeface="Garamond" panose="02020404030301010803"/>
                <a:cs typeface="Garamond" panose="02020404030301010803"/>
                <a:sym typeface="Garamond" panose="02020404030301010803"/>
              </a:rPr>
              <a:t>Sub class will not  inherit private members of super class</a:t>
            </a:r>
            <a:endParaRPr lang="en-US" b="1">
              <a:solidFill>
                <a:schemeClr val="tx1"/>
              </a:solidFill>
              <a:latin typeface="Garamond" panose="02020404030301010803"/>
              <a:ea typeface="Garamond" panose="02020404030301010803"/>
              <a:cs typeface="Garamond" panose="02020404030301010803"/>
              <a:sym typeface="Garamond" panose="02020404030301010803"/>
            </a:endParaRPr>
          </a:p>
          <a:p>
            <a:endParaRPr lang="en-US" b="1">
              <a:solidFill>
                <a:schemeClr val="tx1"/>
              </a:solidFill>
              <a:latin typeface="Garamond" panose="02020404030301010803"/>
              <a:ea typeface="Garamond" panose="02020404030301010803"/>
              <a:cs typeface="Garamond" panose="02020404030301010803"/>
              <a:sym typeface="Garamond" panose="02020404030301010803"/>
            </a:endParaRPr>
          </a:p>
        </p:txBody>
      </p:sp>
      <p:sp>
        <p:nvSpPr>
          <p:cNvPr id="2079" name="Google Shape;2079;p220"/>
          <p:cNvSpPr txBox="1"/>
          <p:nvPr/>
        </p:nvSpPr>
        <p:spPr>
          <a:xfrm>
            <a:off x="1220470" y="2781300"/>
            <a:ext cx="9329420" cy="31369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p>
            <a:pPr marL="0" marR="0" lvl="0" indent="0" algn="l" rtl="0">
              <a:spcBef>
                <a:spcPts val="0"/>
              </a:spcBef>
              <a:spcAft>
                <a:spcPts val="0"/>
              </a:spcAft>
              <a:buClr>
                <a:schemeClr val="lt1"/>
              </a:buClr>
              <a:buSzPts val="1800"/>
              <a:buFont typeface="Garamond" panose="02020404030301010803"/>
              <a:buNone/>
            </a:pPr>
            <a:r>
              <a:rPr lang="en-US" sz="2800" b="1">
                <a:solidFill>
                  <a:srgbClr val="FF0000"/>
                </a:solidFill>
                <a:latin typeface="Garamond" panose="02020404030301010803"/>
                <a:ea typeface="Garamond" panose="02020404030301010803"/>
                <a:cs typeface="Garamond" panose="02020404030301010803"/>
                <a:sym typeface="Garamond" panose="02020404030301010803"/>
              </a:rPr>
              <a:t>Syntax :  class &lt;subclass name&gt; </a:t>
            </a:r>
            <a:r>
              <a:rPr lang="en-US" sz="2800" b="1" i="1">
                <a:solidFill>
                  <a:srgbClr val="FF0000"/>
                </a:solidFill>
                <a:latin typeface="Garamond" panose="02020404030301010803"/>
                <a:ea typeface="Garamond" panose="02020404030301010803"/>
                <a:cs typeface="Garamond" panose="02020404030301010803"/>
                <a:sym typeface="Garamond" panose="02020404030301010803"/>
              </a:rPr>
              <a:t>extends</a:t>
            </a:r>
            <a:r>
              <a:rPr lang="en-US" sz="2800" b="1">
                <a:solidFill>
                  <a:srgbClr val="FF0000"/>
                </a:solidFill>
                <a:latin typeface="Garamond" panose="02020404030301010803"/>
                <a:ea typeface="Garamond" panose="02020404030301010803"/>
                <a:cs typeface="Garamond" panose="02020404030301010803"/>
                <a:sym typeface="Garamond" panose="02020404030301010803"/>
              </a:rPr>
              <a:t> &lt;superclass name&gt;</a:t>
            </a:r>
            <a:endParaRPr sz="28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900"/>
              </a:spcBef>
              <a:spcAft>
                <a:spcPts val="0"/>
              </a:spcAft>
              <a:buClr>
                <a:schemeClr val="lt1"/>
              </a:buClr>
              <a:buSzPts val="1800"/>
              <a:buFont typeface="Garamond" panose="02020404030301010803"/>
              <a:buNone/>
            </a:pPr>
            <a:r>
              <a:rPr lang="en-US" sz="2800" b="1">
                <a:solidFill>
                  <a:srgbClr val="FF0000"/>
                </a:solidFill>
                <a:latin typeface="Garamond" panose="02020404030301010803"/>
                <a:ea typeface="Garamond" panose="02020404030301010803"/>
                <a:cs typeface="Garamond" panose="02020404030301010803"/>
                <a:sym typeface="Garamond" panose="02020404030301010803"/>
              </a:rPr>
              <a:t>{</a:t>
            </a:r>
            <a:endParaRPr sz="28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900"/>
              </a:spcBef>
              <a:spcAft>
                <a:spcPts val="0"/>
              </a:spcAft>
              <a:buClr>
                <a:schemeClr val="lt1"/>
              </a:buClr>
              <a:buSzPts val="1800"/>
              <a:buFont typeface="Garamond" panose="02020404030301010803"/>
              <a:buNone/>
            </a:pPr>
            <a:r>
              <a:rPr lang="en-US" sz="2800" b="1">
                <a:solidFill>
                  <a:srgbClr val="FF0000"/>
                </a:solidFill>
                <a:latin typeface="Garamond" panose="02020404030301010803"/>
                <a:ea typeface="Garamond" panose="02020404030301010803"/>
                <a:cs typeface="Garamond" panose="02020404030301010803"/>
                <a:sym typeface="Garamond" panose="02020404030301010803"/>
              </a:rPr>
              <a:t> variable declarations;</a:t>
            </a:r>
            <a:endParaRPr sz="28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900"/>
              </a:spcBef>
              <a:spcAft>
                <a:spcPts val="0"/>
              </a:spcAft>
              <a:buClr>
                <a:schemeClr val="lt1"/>
              </a:buClr>
              <a:buSzPts val="1800"/>
              <a:buFont typeface="Garamond" panose="02020404030301010803"/>
              <a:buNone/>
            </a:pPr>
            <a:r>
              <a:rPr lang="en-US" sz="2800" b="1">
                <a:solidFill>
                  <a:srgbClr val="FF0000"/>
                </a:solidFill>
                <a:latin typeface="Garamond" panose="02020404030301010803"/>
                <a:ea typeface="Garamond" panose="02020404030301010803"/>
                <a:cs typeface="Garamond" panose="02020404030301010803"/>
                <a:sym typeface="Garamond" panose="02020404030301010803"/>
              </a:rPr>
              <a:t> method declarations;</a:t>
            </a:r>
            <a:endParaRPr sz="28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900"/>
              </a:spcBef>
              <a:spcAft>
                <a:spcPts val="0"/>
              </a:spcAft>
              <a:buClr>
                <a:schemeClr val="lt1"/>
              </a:buClr>
              <a:buSzPts val="1800"/>
              <a:buFont typeface="Garamond" panose="02020404030301010803"/>
              <a:buNone/>
            </a:pPr>
            <a:r>
              <a:rPr lang="en-US" sz="2800" b="1">
                <a:solidFill>
                  <a:srgbClr val="FF0000"/>
                </a:solidFill>
                <a:latin typeface="Garamond" panose="02020404030301010803"/>
                <a:ea typeface="Garamond" panose="02020404030301010803"/>
                <a:cs typeface="Garamond" panose="02020404030301010803"/>
                <a:sym typeface="Garamond" panose="02020404030301010803"/>
              </a:rPr>
              <a:t>}</a:t>
            </a:r>
            <a:endParaRPr sz="2800"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endParaRPr sz="2800" b="1">
              <a:solidFill>
                <a:srgbClr val="FF0000"/>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pic>
        <p:nvPicPr>
          <p:cNvPr id="12" name="Picture Placeholder 11" descr="types-of-java-inheritance "/>
          <p:cNvPicPr>
            <a:picLocks noChangeAspect="1"/>
          </p:cNvPicPr>
          <p:nvPr>
            <p:ph type="pic" idx="1"/>
          </p:nvPr>
        </p:nvPicPr>
        <p:blipFill>
          <a:blip r:embed="rId1"/>
          <a:stretch>
            <a:fillRect/>
          </a:stretch>
        </p:blipFill>
        <p:spPr>
          <a:xfrm>
            <a:off x="1433830" y="754380"/>
            <a:ext cx="9252585" cy="5459095"/>
          </a:xfrm>
          <a:prstGeom prst="rect">
            <a:avLst/>
          </a:prstGeom>
        </p:spPr>
      </p:pic>
      <p:sp>
        <p:nvSpPr>
          <p:cNvPr id="11" name="Text Placeholder 10"/>
          <p:cNvSpPr>
            <a:spLocks noGrp="1"/>
          </p:cNvSpPr>
          <p:nvPr>
            <p:ph type="body" sz="half" idx="2"/>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337185" y="1766570"/>
            <a:ext cx="5854700" cy="4361180"/>
          </a:xfrm>
        </p:spPr>
        <p:txBody>
          <a:bodyPr>
            <a:normAutofit/>
          </a:bodyPr>
          <a:p>
            <a:pPr marL="0" marR="0" lvl="0" indent="0" algn="l" rtl="0">
              <a:spcBef>
                <a:spcPts val="0"/>
              </a:spcBef>
              <a:spcAft>
                <a:spcPts val="0"/>
              </a:spcAft>
              <a:buClr>
                <a:schemeClr val="lt1"/>
              </a:buClr>
              <a:buSzPts val="2400"/>
              <a:buFont typeface="Garamond" panose="02020404030301010803"/>
              <a:buNone/>
            </a:pPr>
            <a:br>
              <a:rPr lang="en-US">
                <a:sym typeface="+mn-ea"/>
              </a:rPr>
            </a:br>
            <a:r>
              <a:rPr lang="en-US" b="1">
                <a:solidFill>
                  <a:srgbClr val="FF0000"/>
                </a:solidFill>
                <a:latin typeface="Garamond" panose="02020404030301010803"/>
                <a:ea typeface="Garamond" panose="02020404030301010803"/>
                <a:cs typeface="Garamond" panose="02020404030301010803"/>
                <a:sym typeface="Garamond" panose="02020404030301010803"/>
              </a:rPr>
              <a:t>class B extends A {  …..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20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super class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20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sub class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algn="ct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class B implements A {  …..  }</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20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A interface</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1200"/>
              </a:spcBef>
              <a:spcAft>
                <a:spcPts val="0"/>
              </a:spcAft>
              <a:buClr>
                <a:schemeClr val="lt1"/>
              </a:buClr>
              <a:buSzPts val="2400"/>
              <a:buFont typeface="Garamond" panose="02020404030301010803"/>
              <a:buNone/>
            </a:pPr>
            <a:r>
              <a:rPr lang="en-US" b="1">
                <a:solidFill>
                  <a:srgbClr val="FF0000"/>
                </a:solidFill>
                <a:latin typeface="Garamond" panose="02020404030301010803"/>
                <a:ea typeface="Garamond" panose="02020404030301010803"/>
                <a:cs typeface="Garamond" panose="02020404030301010803"/>
                <a:sym typeface="Garamond" panose="02020404030301010803"/>
              </a:rPr>
              <a:t>B sub class</a:t>
            </a:r>
            <a:endParaRPr lang="en-US" b="1">
              <a:solidFill>
                <a:srgbClr val="FF0000"/>
              </a:solidFill>
              <a:latin typeface="Garamond" panose="02020404030301010803"/>
              <a:ea typeface="Garamond" panose="02020404030301010803"/>
              <a:cs typeface="Garamond" panose="02020404030301010803"/>
              <a:sym typeface="Garamond" panose="02020404030301010803"/>
            </a:endParaRPr>
          </a:p>
          <a:p>
            <a:pPr algn="ctr"/>
            <a:endParaRPr lang="en-US"/>
          </a:p>
        </p:txBody>
      </p:sp>
      <p:sp>
        <p:nvSpPr>
          <p:cNvPr id="5" name="Text Placeholder 4"/>
          <p:cNvSpPr>
            <a:spLocks noGrp="1"/>
          </p:cNvSpPr>
          <p:nvPr>
            <p:ph type="body" idx="1"/>
          </p:nvPr>
        </p:nvSpPr>
        <p:spPr>
          <a:xfrm>
            <a:off x="337185" y="689610"/>
            <a:ext cx="10060940" cy="821690"/>
          </a:xfrm>
        </p:spPr>
        <p:txBody>
          <a:bodyPr>
            <a:normAutofit/>
          </a:bodyPr>
          <a:p>
            <a:pPr marL="0" marR="0" lvl="0" indent="0" algn="ctr" rtl="0">
              <a:spcBef>
                <a:spcPts val="0"/>
              </a:spcBef>
              <a:spcAft>
                <a:spcPts val="0"/>
              </a:spcAft>
              <a:buClr>
                <a:schemeClr val="lt1"/>
              </a:buClr>
              <a:buSzPts val="2400"/>
              <a:buFont typeface="Garamond" panose="02020404030301010803"/>
              <a:buNone/>
            </a:pPr>
            <a:r>
              <a:rPr lang="en-US" sz="3200">
                <a:sym typeface="+mn-ea"/>
              </a:rPr>
              <a:t>INHERITANCE</a:t>
            </a:r>
            <a:endParaRPr lang="en-US" sz="3200" b="1">
              <a:solidFill>
                <a:srgbClr val="FF0000"/>
              </a:solidFill>
              <a:latin typeface="Garamond" panose="02020404030301010803"/>
              <a:ea typeface="Garamond" panose="02020404030301010803"/>
              <a:cs typeface="Garamond" panose="02020404030301010803"/>
              <a:sym typeface="+mn-ea"/>
            </a:endParaRPr>
          </a:p>
        </p:txBody>
      </p:sp>
      <p:pic>
        <p:nvPicPr>
          <p:cNvPr id="100" name="Content Placeholder 99"/>
          <p:cNvPicPr>
            <a:picLocks noChangeAspect="1"/>
          </p:cNvPicPr>
          <p:nvPr>
            <p:ph sz="quarter" idx="4"/>
          </p:nvPr>
        </p:nvPicPr>
        <p:blipFill>
          <a:blip r:embed="rId1"/>
          <a:stretch>
            <a:fillRect/>
          </a:stretch>
        </p:blipFill>
        <p:spPr>
          <a:xfrm>
            <a:off x="5955030" y="1681480"/>
            <a:ext cx="5399405" cy="4137660"/>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idx="1"/>
          </p:nvPr>
        </p:nvSpPr>
        <p:spPr/>
        <p:txBody>
          <a:bodyPr/>
          <a:p>
            <a:endParaRPr lang="en-US"/>
          </a:p>
        </p:txBody>
      </p:sp>
      <p:sp>
        <p:nvSpPr>
          <p:cNvPr id="5" name="Content Placeholder 4"/>
          <p:cNvSpPr>
            <a:spLocks noGrp="1"/>
          </p:cNvSpPr>
          <p:nvPr>
            <p:ph sz="half" idx="2"/>
          </p:nvPr>
        </p:nvSpPr>
        <p:spPr/>
        <p:txBody>
          <a:bodyPr/>
          <a:p>
            <a:endParaRPr lang="en-US"/>
          </a:p>
        </p:txBody>
      </p:sp>
      <p:sp>
        <p:nvSpPr>
          <p:cNvPr id="6" name="Text Placeholder 5"/>
          <p:cNvSpPr>
            <a:spLocks noGrp="1"/>
          </p:cNvSpPr>
          <p:nvPr>
            <p:ph type="body" sz="quarter" idx="3"/>
          </p:nvPr>
        </p:nvSpPr>
        <p:spPr>
          <a:xfrm>
            <a:off x="1273175" y="405130"/>
            <a:ext cx="9170035" cy="716280"/>
          </a:xfrm>
        </p:spPr>
        <p:txBody>
          <a:bodyPr/>
          <a:p>
            <a:pPr algn="ctr"/>
            <a:r>
              <a:rPr lang="en-US" sz="4000"/>
              <a:t>Single Inheritance</a:t>
            </a:r>
            <a:endParaRPr lang="en-US" sz="4000"/>
          </a:p>
        </p:txBody>
      </p:sp>
      <p:sp>
        <p:nvSpPr>
          <p:cNvPr id="7" name="Content Placeholder 6"/>
          <p:cNvSpPr>
            <a:spLocks noGrp="1"/>
          </p:cNvSpPr>
          <p:nvPr>
            <p:ph sz="quarter" idx="4"/>
          </p:nvPr>
        </p:nvSpPr>
        <p:spPr/>
        <p:txBody>
          <a:bodyPr/>
          <a:p>
            <a:endParaRPr lang="en-US"/>
          </a:p>
        </p:txBody>
      </p:sp>
      <p:sp>
        <p:nvSpPr>
          <p:cNvPr id="2219" name="Google Shape;2219;p227"/>
          <p:cNvSpPr txBox="1"/>
          <p:nvPr/>
        </p:nvSpPr>
        <p:spPr>
          <a:xfrm>
            <a:off x="332740" y="1485265"/>
            <a:ext cx="5392420" cy="5014595"/>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class A</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int i,j;</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void showij()</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System.out.println(“i and j : “+i+j);</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class B </a:t>
            </a:r>
            <a:r>
              <a:rPr lang="en-US" sz="1600" b="1">
                <a:solidFill>
                  <a:srgbClr val="A17242"/>
                </a:solidFill>
                <a:latin typeface="Garamond" panose="02020404030301010803"/>
                <a:ea typeface="Garamond" panose="02020404030301010803"/>
                <a:cs typeface="Garamond" panose="02020404030301010803"/>
                <a:sym typeface="Garamond" panose="02020404030301010803"/>
              </a:rPr>
              <a:t>extends A</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int 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void showk()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System.out.println(“k : “+k);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void sum()</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System.out.println(“i+j+k: “+(i+j+k));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p:txBody>
      </p:sp>
      <p:sp>
        <p:nvSpPr>
          <p:cNvPr id="2221" name="Google Shape;2221;p227"/>
          <p:cNvSpPr txBox="1"/>
          <p:nvPr/>
        </p:nvSpPr>
        <p:spPr>
          <a:xfrm>
            <a:off x="6097905" y="1485265"/>
            <a:ext cx="5370195" cy="5014595"/>
          </a:xfrm>
          <a:prstGeom prst="rect">
            <a:avLst/>
          </a:prstGeom>
          <a:gradFill>
            <a:gsLst>
              <a:gs pos="0">
                <a:srgbClr val="FFD7A4"/>
              </a:gs>
              <a:gs pos="30000">
                <a:srgbClr val="FFC77A"/>
              </a:gs>
              <a:gs pos="45000">
                <a:srgbClr val="FFC562"/>
              </a:gs>
              <a:gs pos="55000">
                <a:srgbClr val="FFC56B"/>
              </a:gs>
              <a:gs pos="73000">
                <a:srgbClr val="FFC77A"/>
              </a:gs>
              <a:gs pos="100000">
                <a:srgbClr val="FFD7A4"/>
              </a:gs>
            </a:gsLst>
            <a:lin ang="950000" scaled="0"/>
          </a:gradFill>
          <a:ln w="9525" cap="flat" cmpd="sng">
            <a:solidFill>
              <a:schemeClr val="accent1"/>
            </a:solidFill>
            <a:prstDash val="solid"/>
            <a:round/>
            <a:headEnd type="none" w="sm" len="sm"/>
            <a:tailEnd type="none" w="sm" len="sm"/>
          </a:ln>
          <a:effectLst>
            <a:outerShdw blurRad="38100" dist="25400" dir="5400000" rotWithShape="0">
              <a:srgbClr val="000000">
                <a:alpha val="40000"/>
              </a:srgbClr>
            </a:outerShdw>
          </a:effectLst>
        </p:spPr>
        <p:txBody>
          <a:bodyPr spcFirstLastPara="1" wrap="square" lIns="91425" tIns="45700" rIns="91425" bIns="45700" anchor="t" anchorCtr="0">
            <a:spAutoFit/>
          </a:bodyPr>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class Example</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public static void main(String args[])</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r>
              <a:rPr lang="en-US" sz="1600" b="1">
                <a:solidFill>
                  <a:srgbClr val="A17242"/>
                </a:solidFill>
                <a:latin typeface="Garamond" panose="02020404030301010803"/>
                <a:ea typeface="Garamond" panose="02020404030301010803"/>
                <a:cs typeface="Garamond" panose="02020404030301010803"/>
                <a:sym typeface="Garamond" panose="02020404030301010803"/>
              </a:rPr>
              <a:t>A a = new A();</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 b = new B();</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r>
              <a:rPr lang="en-US" sz="1600" b="1">
                <a:solidFill>
                  <a:srgbClr val="A17242"/>
                </a:solidFill>
                <a:latin typeface="Garamond" panose="02020404030301010803"/>
                <a:ea typeface="Garamond" panose="02020404030301010803"/>
                <a:cs typeface="Garamond" panose="02020404030301010803"/>
                <a:sym typeface="Garamond" panose="02020404030301010803"/>
              </a:rPr>
              <a:t>  a.i=10;</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rgbClr val="A17242"/>
                </a:solidFill>
                <a:latin typeface="Garamond" panose="02020404030301010803"/>
                <a:ea typeface="Garamond" panose="02020404030301010803"/>
                <a:cs typeface="Garamond" panose="02020404030301010803"/>
                <a:sym typeface="Garamond" panose="02020404030301010803"/>
              </a:rPr>
              <a:t>     a.j=20;</a:t>
            </a:r>
            <a:endParaRPr lang="en-US" sz="1600" b="1">
              <a:solidFill>
                <a:srgbClr val="A17242"/>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System.out.println(“contents of a:”);</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r>
              <a:rPr lang="en-US" sz="1600" b="1">
                <a:solidFill>
                  <a:srgbClr val="A17242"/>
                </a:solidFill>
                <a:latin typeface="Garamond" panose="02020404030301010803"/>
                <a:ea typeface="Garamond" panose="02020404030301010803"/>
                <a:cs typeface="Garamond" panose="02020404030301010803"/>
                <a:sym typeface="Garamond" panose="02020404030301010803"/>
              </a:rPr>
              <a:t>a.showij();</a:t>
            </a:r>
            <a:endParaRPr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b.i=1;</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b.j=2;</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b.k=3;</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System.out.println(“contents of b:”);</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b.showij();</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b.showk();</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System.out.println(“sum of i,j,k of b:”);</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b.sum();</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  }</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spcBef>
                <a:spcPts val="0"/>
              </a:spcBef>
              <a:spcAft>
                <a:spcPts val="0"/>
              </a:spcAft>
              <a:buNone/>
            </a:pPr>
            <a:r>
              <a:rPr lang="en-US" sz="1600" b="1">
                <a:solidFill>
                  <a:schemeClr val="dk1"/>
                </a:solidFill>
                <a:latin typeface="Garamond" panose="02020404030301010803"/>
                <a:ea typeface="Garamond" panose="02020404030301010803"/>
                <a:cs typeface="Garamond" panose="02020404030301010803"/>
                <a:sym typeface="Garamond" panose="02020404030301010803"/>
              </a:rPr>
              <a:t>}</a:t>
            </a:r>
            <a:endParaRPr lang="en-US" sz="1600" b="1">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1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1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1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1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1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19">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19">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19">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19">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221">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21">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221">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221">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221">
                                            <p:txEl>
                                              <p:pRg st="4" end="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221">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221">
                                            <p:txEl>
                                              <p:pRg st="6" end="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21">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221">
                                            <p:txEl>
                                              <p:pRg st="8" end="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221">
                                            <p:txEl>
                                              <p:pRg st="9" end="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221">
                                            <p:txEl>
                                              <p:pRg st="10" end="1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221">
                                            <p:txEl>
                                              <p:pRg st="11" end="1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221">
                                            <p:txEl>
                                              <p:pRg st="12" end="1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221">
                                            <p:txEl>
                                              <p:pRg st="13" end="1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221">
                                            <p:txEl>
                                              <p:pRg st="14" end="1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221">
                                            <p:txEl>
                                              <p:pRg st="15" end="1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221">
                                            <p:txEl>
                                              <p:pRg st="16" end="1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2221">
                                            <p:txEl>
                                              <p:pRg st="17" end="1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2221">
                                            <p:txEl>
                                              <p:pRg st="18" end="1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22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pic>
        <p:nvPicPr>
          <p:cNvPr id="6" name="Picture Placeholder 5" descr="multilevel-inheritance-in-java"/>
          <p:cNvPicPr>
            <a:picLocks noChangeAspect="1"/>
          </p:cNvPicPr>
          <p:nvPr>
            <p:ph type="pic" idx="1"/>
          </p:nvPr>
        </p:nvPicPr>
        <p:blipFill>
          <a:blip r:embed="rId1"/>
          <a:stretch>
            <a:fillRect/>
          </a:stretch>
        </p:blipFill>
        <p:spPr>
          <a:xfrm>
            <a:off x="1557020" y="737235"/>
            <a:ext cx="8342630" cy="5550535"/>
          </a:xfrm>
          <a:prstGeom prst="rect">
            <a:avLst/>
          </a:prstGeom>
        </p:spPr>
      </p:pic>
      <p:sp>
        <p:nvSpPr>
          <p:cNvPr id="5" name="Text Placeholder 4"/>
          <p:cNvSpPr>
            <a:spLocks noGrp="1"/>
          </p:cNvSpPr>
          <p:nvPr>
            <p:ph type="body"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10846</Words>
  <Application>WPS Presentation</Application>
  <PresentationFormat>Custom</PresentationFormat>
  <Paragraphs>633</Paragraphs>
  <Slides>41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SimSun</vt:lpstr>
      <vt:lpstr>Wingdings</vt:lpstr>
      <vt:lpstr>Calibri</vt:lpstr>
      <vt:lpstr>Century Gothic</vt:lpstr>
      <vt:lpstr>Poppins</vt:lpstr>
      <vt:lpstr>Garamond</vt:lpstr>
      <vt:lpstr>Microsoft YaHei</vt:lpstr>
      <vt:lpstr>Arial Unicode MS</vt:lpstr>
      <vt:lpstr>Segoe Print</vt:lpstr>
      <vt:lpstr>Calibri</vt:lpstr>
      <vt:lpstr>Arial</vt:lpstr>
      <vt:lpstr>Office Theme</vt:lpstr>
      <vt:lpstr>PowerPoint 演示文稿</vt:lpstr>
      <vt:lpstr>PowerPoint 演示文稿</vt:lpstr>
      <vt:lpstr>PowerPoint 演示文稿</vt:lpstr>
      <vt:lpstr>INHERITANCE</vt:lpstr>
      <vt:lpstr>DEFINING A SUBCLASS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Multiple Inheritance</vt:lpstr>
      <vt:lpstr>PowerPoint 演示文稿</vt:lpstr>
      <vt:lpstr>PowerPoint 演示文稿</vt:lpstr>
      <vt:lpstr>PowerPoint 演示文稿</vt:lpstr>
      <vt:lpstr>SUPER KEYWORD</vt:lpstr>
      <vt:lpstr>USE OF SUPER KEYWORD FOR CONSTRUCTORS</vt:lpstr>
      <vt:lpstr>PowerPoint 演示文稿</vt:lpstr>
      <vt:lpstr>File Name is inherit1.java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132</cp:revision>
  <dcterms:created xsi:type="dcterms:W3CDTF">2021-09-08T09:08:00Z</dcterms:created>
  <dcterms:modified xsi:type="dcterms:W3CDTF">2023-01-19T05:53:46Z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B6382A94EA2C4EECB2F5F8F9A082D15C</vt:lpwstr>
  </property>
</Properties>
</file>