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7" r:id="rId3"/>
    <p:sldId id="272" r:id="rId4"/>
    <p:sldId id="289"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SQL Joins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815465" y="273050"/>
            <a:ext cx="8782050" cy="1162050"/>
          </a:xfrm>
        </p:spPr>
        <p:txBody>
          <a:bodyPr>
            <a:noAutofit/>
          </a:bodyPr>
          <a:p>
            <a:pPr algn="ctr"/>
            <a:r>
              <a:rPr lang="en-US" sz="4800"/>
              <a:t>Inner Join Examples</a:t>
            </a:r>
            <a:endParaRPr lang="en-US" sz="4800"/>
          </a:p>
        </p:txBody>
      </p:sp>
      <p:sp>
        <p:nvSpPr>
          <p:cNvPr id="7" name="Text Placeholder 6"/>
          <p:cNvSpPr>
            <a:spLocks noGrp="1"/>
          </p:cNvSpPr>
          <p:nvPr>
            <p:ph type="body" sz="half" idx="2"/>
          </p:nvPr>
        </p:nvSpPr>
        <p:spPr>
          <a:xfrm>
            <a:off x="609600" y="1435735"/>
            <a:ext cx="6040120" cy="4692015"/>
          </a:xfrm>
        </p:spPr>
        <p:txBody>
          <a:bodyPr>
            <a:noAutofit/>
          </a:bodyPr>
          <a:p>
            <a:r>
              <a:rPr lang="en-US" sz="2200"/>
              <a:t>We can demonstrate the INNER JOIN using the following command:</a:t>
            </a:r>
            <a:endParaRPr lang="en-US" sz="2200"/>
          </a:p>
          <a:p>
            <a:r>
              <a:rPr lang="en-US" sz="2200" b="1"/>
              <a:t>SELECT Student.admission_no, Student.first_name, Student.last_name, Fee.course, Fee.amount_paid  </a:t>
            </a:r>
            <a:endParaRPr lang="en-US" sz="2200" b="1"/>
          </a:p>
          <a:p>
            <a:r>
              <a:rPr lang="en-US" sz="2200" b="1"/>
              <a:t>FROM Student  INNER JOIN Fee </a:t>
            </a:r>
            <a:r>
              <a:rPr lang="en-US" sz="2200"/>
              <a:t> </a:t>
            </a:r>
            <a:endParaRPr lang="en-US" sz="2200"/>
          </a:p>
          <a:p>
            <a:r>
              <a:rPr lang="en-US" sz="2200"/>
              <a:t>ON Student.admission_no = Fee.admission_no; </a:t>
            </a:r>
            <a:endParaRPr lang="en-US" sz="2200"/>
          </a:p>
          <a:p>
            <a:r>
              <a:rPr lang="en-US" sz="2200"/>
              <a:t>In this example, we have used the admission_no column as a join condition to get the data from both tables. Depending on this table, we can see the information of the students who have paid their fee.</a:t>
            </a:r>
            <a:endParaRPr lang="en-US" sz="2200"/>
          </a:p>
        </p:txBody>
      </p:sp>
      <p:pic>
        <p:nvPicPr>
          <p:cNvPr id="8" name="Content Placeholder 7"/>
          <p:cNvPicPr>
            <a:picLocks noChangeAspect="1"/>
          </p:cNvPicPr>
          <p:nvPr>
            <p:ph idx="1"/>
          </p:nvPr>
        </p:nvPicPr>
        <p:blipFill>
          <a:blip r:embed="rId1"/>
          <a:stretch>
            <a:fillRect/>
          </a:stretch>
        </p:blipFill>
        <p:spPr>
          <a:xfrm>
            <a:off x="7233920" y="1435100"/>
            <a:ext cx="4374515" cy="428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000"/>
              <a:t>SELF JOIN</a:t>
            </a:r>
            <a:endParaRPr lang="en-US" sz="4000"/>
          </a:p>
        </p:txBody>
      </p:sp>
      <p:sp>
        <p:nvSpPr>
          <p:cNvPr id="6" name="Text Placeholder 5"/>
          <p:cNvSpPr>
            <a:spLocks noGrp="1"/>
          </p:cNvSpPr>
          <p:nvPr>
            <p:ph type="body" sz="quarter" idx="14"/>
          </p:nvPr>
        </p:nvSpPr>
        <p:spPr>
          <a:xfrm>
            <a:off x="408940" y="1119505"/>
            <a:ext cx="11160125" cy="5190490"/>
          </a:xfrm>
        </p:spPr>
        <p:txBody>
          <a:bodyPr>
            <a:normAutofit fontScale="70000"/>
          </a:bodyPr>
          <a:p>
            <a:r>
              <a:rPr lang="en-US"/>
              <a:t>A table is joined to itself using the SELF JOIN. It means that each table row is combined with itself and with every other table row. </a:t>
            </a:r>
            <a:endParaRPr lang="en-US"/>
          </a:p>
          <a:p>
            <a:r>
              <a:rPr lang="en-US"/>
              <a:t>The SELF JOIN can be thought of as a JOIN of two copies of the same tables. </a:t>
            </a:r>
            <a:endParaRPr lang="en-US"/>
          </a:p>
          <a:p>
            <a:r>
              <a:rPr lang="en-US"/>
              <a:t>We can do this with the help of table name aliases to assign a specific name to each table's instance. </a:t>
            </a:r>
            <a:endParaRPr lang="en-US"/>
          </a:p>
          <a:p>
            <a:r>
              <a:rPr lang="en-US"/>
              <a:t>The table aliases enable us to use the table's temporary name that we are going to use in the query. </a:t>
            </a:r>
            <a:endParaRPr lang="en-US"/>
          </a:p>
          <a:p>
            <a:r>
              <a:rPr lang="en-US"/>
              <a:t>It's a useful way to extract hierarchical data and comparing rows inside a single table.</a:t>
            </a:r>
            <a:endParaRPr lang="en-US"/>
          </a:p>
          <a:p>
            <a:r>
              <a:rPr lang="en-US" b="1"/>
              <a:t>SELF JOIN Syntax</a:t>
            </a:r>
            <a:endParaRPr lang="en-US" b="1"/>
          </a:p>
          <a:p>
            <a:r>
              <a:rPr lang="en-US"/>
              <a:t>The following expression illustrates the syntax of SELF JOIN in SQL Server. It works the same as the syntax of joining two different tables. Here, we use aliases names for tables because both the table name are the same.</a:t>
            </a:r>
            <a:endParaRPr lang="en-US"/>
          </a:p>
          <a:p>
            <a:r>
              <a:rPr lang="en-US"/>
              <a:t>SELECT T1.col_name, T2.col_name...    FROM table1 T1, table1 T2    WHERE join_condition;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8695" y="685800"/>
            <a:ext cx="10327640" cy="55587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000"/>
              <a:t>CROSS JOIN</a:t>
            </a:r>
            <a:endParaRPr lang="en-US" sz="4000"/>
          </a:p>
        </p:txBody>
      </p:sp>
      <p:sp>
        <p:nvSpPr>
          <p:cNvPr id="6" name="Text Placeholder 5"/>
          <p:cNvSpPr>
            <a:spLocks noGrp="1"/>
          </p:cNvSpPr>
          <p:nvPr>
            <p:ph type="body" sz="quarter" idx="14"/>
          </p:nvPr>
        </p:nvSpPr>
        <p:spPr>
          <a:xfrm>
            <a:off x="408940" y="887095"/>
            <a:ext cx="11160125" cy="5422900"/>
          </a:xfrm>
        </p:spPr>
        <p:txBody>
          <a:bodyPr>
            <a:noAutofit/>
          </a:bodyPr>
          <a:p>
            <a:r>
              <a:rPr lang="en-US" sz="2100"/>
              <a:t>CROSS JOIN in SQL Server combines all of the possibilities of two or more tables and returns a result that includes every row from all contributing tables.</a:t>
            </a:r>
            <a:endParaRPr lang="en-US" sz="2100"/>
          </a:p>
          <a:p>
            <a:r>
              <a:rPr lang="en-US" sz="2100"/>
              <a:t> It's also known as CARTESIAN JOIN because it produces the Cartesian product of all linked tables. </a:t>
            </a:r>
            <a:endParaRPr lang="en-US" sz="2100"/>
          </a:p>
          <a:p>
            <a:r>
              <a:rPr lang="en-US" sz="2100"/>
              <a:t>The Cartesian product represents all rows present in the first table multiplied by all rows present in the second table.</a:t>
            </a:r>
            <a:endParaRPr lang="en-US" sz="2100"/>
          </a:p>
          <a:p>
            <a:r>
              <a:rPr lang="en-US" sz="2100"/>
              <a:t>The below visual representation illustrates the CROSS JOIN. It will give all the records from table1 and table2 where each row is the combination of rows of both tables:</a:t>
            </a:r>
            <a:endParaRPr lang="en-US" sz="2100"/>
          </a:p>
          <a:p>
            <a:r>
              <a:rPr lang="en-US" sz="2100" b="1"/>
              <a:t>CROSS JOIN Syntax</a:t>
            </a:r>
            <a:endParaRPr lang="en-US" sz="2100" b="1"/>
          </a:p>
          <a:p>
            <a:r>
              <a:rPr lang="en-US" sz="2100"/>
              <a:t>The following syntax illustrates the use of CROSS JOIN in SQL Server:</a:t>
            </a:r>
            <a:endParaRPr lang="en-US" sz="2100"/>
          </a:p>
          <a:p>
            <a:r>
              <a:rPr lang="en-US" sz="2100"/>
              <a:t>SELECT column_lists    FROM table1    CROSS JOIN table2;  </a:t>
            </a:r>
            <a:endParaRPr lang="en-US" sz="2100"/>
          </a:p>
          <a:p>
            <a:r>
              <a:rPr lang="en-US" sz="2100" b="1"/>
              <a:t>Example</a:t>
            </a:r>
            <a:endParaRPr lang="en-US" sz="2100" b="1"/>
          </a:p>
          <a:p>
            <a:r>
              <a:rPr lang="en-US" sz="2100"/>
              <a:t>We can demonstrate the CROSS JOIN using the following command:</a:t>
            </a:r>
            <a:endParaRPr lang="en-US" sz="2100"/>
          </a:p>
          <a:p>
            <a:r>
              <a:rPr lang="en-US" sz="2100"/>
              <a:t>SELECT Student.admission_no, Student.first_name, Student.last_name, Fee.course, Fee.amount_paid  </a:t>
            </a:r>
            <a:endParaRPr lang="en-US" sz="2100"/>
          </a:p>
          <a:p>
            <a:r>
              <a:rPr lang="en-US" sz="2100"/>
              <a:t>FROM Student  CROSS JOIN Fee  WHERE Student.admission_no = Fee.admission_no;  </a:t>
            </a:r>
            <a:endParaRPr lang="en-US"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quarter" idx="4"/>
          </p:nvPr>
        </p:nvPicPr>
        <p:blipFill>
          <a:blip r:embed="rId1"/>
          <a:stretch>
            <a:fillRect/>
          </a:stretch>
        </p:blipFill>
        <p:spPr>
          <a:xfrm>
            <a:off x="6029960" y="1467485"/>
            <a:ext cx="5733415" cy="4346575"/>
          </a:xfrm>
          <a:prstGeom prst="rect">
            <a:avLst/>
          </a:prstGeom>
        </p:spPr>
      </p:pic>
      <p:pic>
        <p:nvPicPr>
          <p:cNvPr id="7" name="Content Placeholder 6"/>
          <p:cNvPicPr>
            <a:picLocks noChangeAspect="1"/>
          </p:cNvPicPr>
          <p:nvPr>
            <p:ph sz="half" idx="2"/>
          </p:nvPr>
        </p:nvPicPr>
        <p:blipFill>
          <a:blip r:embed="rId2"/>
          <a:stretch>
            <a:fillRect/>
          </a:stretch>
        </p:blipFill>
        <p:spPr>
          <a:xfrm>
            <a:off x="909320" y="1572260"/>
            <a:ext cx="5032375" cy="4389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OUTER JOIN</a:t>
            </a:r>
            <a:endParaRPr lang="en-US" sz="3200"/>
          </a:p>
        </p:txBody>
      </p:sp>
      <p:sp>
        <p:nvSpPr>
          <p:cNvPr id="4" name="Text Placeholder 3"/>
          <p:cNvSpPr>
            <a:spLocks noGrp="1"/>
          </p:cNvSpPr>
          <p:nvPr>
            <p:ph type="body" sz="quarter" idx="14"/>
          </p:nvPr>
        </p:nvSpPr>
        <p:spPr>
          <a:xfrm>
            <a:off x="408940" y="887095"/>
            <a:ext cx="11160125" cy="5422900"/>
          </a:xfrm>
        </p:spPr>
        <p:txBody>
          <a:bodyPr>
            <a:normAutofit fontScale="90000" lnSpcReduction="10000"/>
          </a:bodyPr>
          <a:p>
            <a:r>
              <a:rPr lang="en-US" sz="2400"/>
              <a:t>OUTER JOIN in SQL Server returns all records from both tables that satisfy the join condition. In other words, this join will not return only the matching record but also return all unmatched rows from one or both tables.</a:t>
            </a:r>
            <a:endParaRPr lang="en-US" sz="2400"/>
          </a:p>
          <a:p>
            <a:r>
              <a:rPr lang="en-US" sz="2400"/>
              <a:t>We can categories the OUTER JOIN further into three types:</a:t>
            </a:r>
            <a:endParaRPr lang="en-US" sz="2400"/>
          </a:p>
          <a:p>
            <a:r>
              <a:rPr lang="en-US" sz="2400"/>
              <a:t>LEFT OUTER JOIN</a:t>
            </a:r>
            <a:endParaRPr lang="en-US" sz="2400"/>
          </a:p>
          <a:p>
            <a:r>
              <a:rPr lang="en-US" sz="2400"/>
              <a:t>RIGHT OUTER JOIN</a:t>
            </a:r>
            <a:endParaRPr lang="en-US" sz="2400"/>
          </a:p>
          <a:p>
            <a:r>
              <a:rPr lang="en-US" sz="2400"/>
              <a:t>FULL OUTER JOIN</a:t>
            </a:r>
            <a:endParaRPr lang="en-US" sz="2400"/>
          </a:p>
          <a:p>
            <a:r>
              <a:rPr lang="en-US" sz="2400"/>
              <a:t>LEFT OUTER JOIN</a:t>
            </a:r>
            <a:endParaRPr lang="en-US" sz="2400"/>
          </a:p>
          <a:p>
            <a:r>
              <a:rPr lang="en-US" sz="2400"/>
              <a:t>The LEFT OUTER JOIN retrieves all the records from the left table and matching rows from the right table. It will return NULL when no matching record is found in the right side table. Since OUTER is an optional keyword, it is also known as LEFT JOIN.</a:t>
            </a:r>
            <a:endParaRPr lang="en-US" sz="2400"/>
          </a:p>
          <a:p>
            <a:r>
              <a:rPr lang="en-US" sz="2400"/>
              <a:t>LEFT OUTER JOIN Syntax</a:t>
            </a:r>
            <a:endParaRPr lang="en-US" sz="2400"/>
          </a:p>
          <a:p>
            <a:r>
              <a:rPr lang="en-US" sz="2400"/>
              <a:t>The following syntax illustrates the use of LEFT OUTER JOIN in SQL Server:</a:t>
            </a:r>
            <a:endParaRPr lang="en-US" sz="2400"/>
          </a:p>
          <a:p>
            <a:r>
              <a:rPr lang="en-US" sz="2400"/>
              <a:t>SELECT column_lists  FROM table1    LEFT [OUTER] JOIN table2    ON table1.column = table2.column;</a:t>
            </a:r>
            <a:r>
              <a:rPr lang="en-US"/>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quarter" idx="4"/>
          </p:nvPr>
        </p:nvPicPr>
        <p:blipFill>
          <a:blip r:embed="rId1"/>
          <a:stretch>
            <a:fillRect/>
          </a:stretch>
        </p:blipFill>
        <p:spPr>
          <a:xfrm>
            <a:off x="7650480" y="951230"/>
            <a:ext cx="4235450" cy="4897755"/>
          </a:xfrm>
          <a:prstGeom prst="rect">
            <a:avLst/>
          </a:prstGeom>
        </p:spPr>
      </p:pic>
      <p:pic>
        <p:nvPicPr>
          <p:cNvPr id="8" name="Content Placeholder 7"/>
          <p:cNvPicPr>
            <a:picLocks noChangeAspect="1"/>
          </p:cNvPicPr>
          <p:nvPr>
            <p:ph sz="half" idx="2"/>
          </p:nvPr>
        </p:nvPicPr>
        <p:blipFill>
          <a:blip r:embed="rId2"/>
          <a:stretch>
            <a:fillRect/>
          </a:stretch>
        </p:blipFill>
        <p:spPr>
          <a:xfrm>
            <a:off x="337185" y="664845"/>
            <a:ext cx="7313295" cy="5655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RIGHT OUTER JOIN</a:t>
            </a:r>
            <a:endParaRPr lang="en-US" sz="32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The RIGHT OUTER JOIN retrieves all the records from the right-hand table and matched rows from the left-hand table. It will return NULL when no matching record is found in the left-hand table. Since OUTER is an optional keyword, it is also known as RIGHT JOIN.</a:t>
            </a:r>
            <a:endParaRPr lang="en-US"/>
          </a:p>
          <a:p>
            <a:r>
              <a:rPr lang="en-US"/>
              <a:t>RIGHT OUTER JOIN Syntax</a:t>
            </a:r>
            <a:endParaRPr lang="en-US"/>
          </a:p>
          <a:p>
            <a:r>
              <a:rPr lang="en-US"/>
              <a:t>The following syntax illustrates the use of RIGHT OUTER JOIN in SQL Server:</a:t>
            </a:r>
            <a:endParaRPr lang="en-US"/>
          </a:p>
          <a:p>
            <a:r>
              <a:rPr lang="en-US"/>
              <a:t>SELECT column_lists    FROM table1    RIGHT [OUTER] JOIN table2    ON table1.column = table2.column;    </a:t>
            </a:r>
            <a:endParaRPr lang="en-US"/>
          </a:p>
          <a:p>
            <a:r>
              <a:rPr lang="en-US"/>
              <a:t>Example</a:t>
            </a:r>
            <a:endParaRPr lang="en-US"/>
          </a:p>
          <a:p>
            <a:r>
              <a:rPr lang="en-US"/>
              <a:t>The following example explains how to use the RIGHT OUTER JOIN to get records from both tables:</a:t>
            </a:r>
            <a:endParaRPr lang="en-US"/>
          </a:p>
          <a:p>
            <a:r>
              <a:rPr lang="en-US"/>
              <a:t>SELECT Student.admission_no, Student.first_name, Student.last_name, Fee.course, Fee.amount_paid  FROM Student  RIGHT OUTER JOIN Fee  ON Student.admission_no = Fee.admission_no;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quarter" idx="4"/>
          </p:nvPr>
        </p:nvPicPr>
        <p:blipFill>
          <a:blip r:embed="rId1"/>
          <a:stretch>
            <a:fillRect/>
          </a:stretch>
        </p:blipFill>
        <p:spPr>
          <a:xfrm>
            <a:off x="2550160" y="496570"/>
            <a:ext cx="6162675" cy="1847850"/>
          </a:xfrm>
          <a:prstGeom prst="rect">
            <a:avLst/>
          </a:prstGeom>
        </p:spPr>
      </p:pic>
      <p:pic>
        <p:nvPicPr>
          <p:cNvPr id="8" name="Content Placeholder 7"/>
          <p:cNvPicPr>
            <a:picLocks noChangeAspect="1"/>
          </p:cNvPicPr>
          <p:nvPr>
            <p:ph sz="half" idx="2"/>
          </p:nvPr>
        </p:nvPicPr>
        <p:blipFill>
          <a:blip r:embed="rId2"/>
          <a:stretch>
            <a:fillRect/>
          </a:stretch>
        </p:blipFill>
        <p:spPr>
          <a:xfrm>
            <a:off x="947420" y="2491105"/>
            <a:ext cx="10509885" cy="3583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FULL OUTER JOIN</a:t>
            </a:r>
            <a:endParaRPr lang="en-US" sz="3600"/>
          </a:p>
        </p:txBody>
      </p:sp>
      <p:sp>
        <p:nvSpPr>
          <p:cNvPr id="4" name="Text Placeholder 3"/>
          <p:cNvSpPr>
            <a:spLocks noGrp="1"/>
          </p:cNvSpPr>
          <p:nvPr>
            <p:ph type="body" sz="quarter" idx="14"/>
          </p:nvPr>
        </p:nvSpPr>
        <p:spPr>
          <a:xfrm>
            <a:off x="408940" y="1010285"/>
            <a:ext cx="11368405" cy="5299710"/>
          </a:xfrm>
        </p:spPr>
        <p:txBody>
          <a:bodyPr>
            <a:noAutofit/>
          </a:bodyPr>
          <a:p>
            <a:r>
              <a:rPr lang="en-US" sz="2200"/>
              <a:t>The FULL OUTER JOIN in SQL Server returns a result that includes all rows from both tables. </a:t>
            </a:r>
            <a:endParaRPr lang="en-US" sz="2200"/>
          </a:p>
          <a:p>
            <a:r>
              <a:rPr lang="en-US" sz="2200"/>
              <a:t>The columns of the right-hand table return NULL when no matching records are found in the left-hand table. </a:t>
            </a:r>
            <a:endParaRPr lang="en-US" sz="2200"/>
          </a:p>
          <a:p>
            <a:r>
              <a:rPr lang="en-US" sz="2200"/>
              <a:t>And if no matching records are found in the right-hand table, the left-hand table column returns NULL.</a:t>
            </a:r>
            <a:endParaRPr lang="en-US" sz="2200"/>
          </a:p>
          <a:p>
            <a:r>
              <a:rPr lang="en-US" sz="2200" b="1"/>
              <a:t>FULL OUTER JOIN Syntax</a:t>
            </a:r>
            <a:endParaRPr lang="en-US" sz="2200" b="1"/>
          </a:p>
          <a:p>
            <a:r>
              <a:rPr lang="en-US" sz="2200"/>
              <a:t>The following syntax illustrates the use of FULL OUTER JOIN in SQL Server:</a:t>
            </a:r>
            <a:endParaRPr lang="en-US" sz="2200"/>
          </a:p>
          <a:p>
            <a:r>
              <a:rPr lang="en-US" sz="2200"/>
              <a:t>SELECT column_lists    FROM table1    FULL [OUTER] JOIN table2    ON table1.column = table2.column;    </a:t>
            </a:r>
            <a:endParaRPr lang="en-US" sz="2200"/>
          </a:p>
          <a:p>
            <a:r>
              <a:rPr lang="en-US" sz="2200" b="1"/>
              <a:t>Example </a:t>
            </a:r>
            <a:r>
              <a:rPr lang="en-US" sz="2200"/>
              <a:t>The following example explains how to use the FULL OUTER JOIN to get records from both tables:</a:t>
            </a:r>
            <a:endParaRPr lang="en-US" sz="2200"/>
          </a:p>
          <a:p>
            <a:r>
              <a:rPr lang="en-US" sz="2200"/>
              <a:t>SELECT Student.admission_no, Student.first_name, Student.last_name, Fee.course, Fee.amount_paid  FROM Student  FULL OUTER JOIN Fee  ON Student.admission_no = Fee.admission_no;  </a:t>
            </a:r>
            <a:endParaRPr lang="en-US" sz="2200"/>
          </a:p>
          <a:p>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974090" y="2830830"/>
            <a:ext cx="10738485" cy="3506470"/>
          </a:xfrm>
          <a:prstGeom prst="rect">
            <a:avLst/>
          </a:prstGeom>
        </p:spPr>
      </p:pic>
      <p:pic>
        <p:nvPicPr>
          <p:cNvPr id="8" name="Content Placeholder 7"/>
          <p:cNvPicPr>
            <a:picLocks noChangeAspect="1"/>
          </p:cNvPicPr>
          <p:nvPr>
            <p:ph sz="quarter" idx="4"/>
          </p:nvPr>
        </p:nvPicPr>
        <p:blipFill>
          <a:blip r:embed="rId2"/>
          <a:stretch>
            <a:fillRect/>
          </a:stretch>
        </p:blipFill>
        <p:spPr>
          <a:xfrm>
            <a:off x="2296795" y="490855"/>
            <a:ext cx="7814310" cy="2068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SQL Server JOINS</a:t>
            </a:r>
            <a:endParaRPr lang="en-US" sz="4000"/>
          </a:p>
        </p:txBody>
      </p:sp>
      <p:sp>
        <p:nvSpPr>
          <p:cNvPr id="4" name="Text Placeholder 3"/>
          <p:cNvSpPr>
            <a:spLocks noGrp="1"/>
          </p:cNvSpPr>
          <p:nvPr>
            <p:ph type="body" sz="quarter" idx="14"/>
          </p:nvPr>
        </p:nvSpPr>
        <p:spPr/>
        <p:txBody>
          <a:bodyPr>
            <a:normAutofit fontScale="80000"/>
          </a:bodyPr>
          <a:p>
            <a:r>
              <a:rPr lang="en-US"/>
              <a:t>The join clause allows us to retrieve data from two or more related tables into a meaningful result set. </a:t>
            </a:r>
            <a:endParaRPr lang="en-US"/>
          </a:p>
          <a:p>
            <a:r>
              <a:rPr lang="en-US"/>
              <a:t>We can join the table using a SELECT statement and a join condition. </a:t>
            </a:r>
            <a:endParaRPr lang="en-US"/>
          </a:p>
          <a:p>
            <a:r>
              <a:rPr lang="en-US"/>
              <a:t>It indicates how SQL Server can use data from one table to select rows from another table. </a:t>
            </a:r>
            <a:endParaRPr lang="en-US"/>
          </a:p>
          <a:p>
            <a:r>
              <a:rPr lang="en-US"/>
              <a:t>In general, tables are related to each other using foreign key constraints.</a:t>
            </a:r>
            <a:endParaRPr lang="en-US"/>
          </a:p>
          <a:p>
            <a:r>
              <a:rPr lang="en-US"/>
              <a:t>In a JOIN query, a condition indicates how two tables are related:</a:t>
            </a:r>
            <a:endParaRPr lang="en-US"/>
          </a:p>
          <a:p>
            <a:r>
              <a:rPr lang="en-US"/>
              <a:t>Choose columns from each table that should be used in the join. </a:t>
            </a:r>
            <a:endParaRPr lang="en-US"/>
          </a:p>
          <a:p>
            <a:r>
              <a:rPr lang="en-US"/>
              <a:t>A join condition indicates a foreign key from one table and its corresponding key in the other table.</a:t>
            </a:r>
            <a:endParaRPr lang="en-US"/>
          </a:p>
          <a:p>
            <a:r>
              <a:rPr lang="en-US"/>
              <a:t>Specify the logical operator to compare values from the columns like =, &lt;, or &gt;.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5400"/>
              <a:t>Types of Joins</a:t>
            </a:r>
            <a:endParaRPr lang="en-US" sz="5400"/>
          </a:p>
        </p:txBody>
      </p:sp>
      <p:sp>
        <p:nvSpPr>
          <p:cNvPr id="4" name="Text Placeholder 3"/>
          <p:cNvSpPr>
            <a:spLocks noGrp="1"/>
          </p:cNvSpPr>
          <p:nvPr>
            <p:ph type="body" sz="quarter" idx="14"/>
          </p:nvPr>
        </p:nvSpPr>
        <p:spPr/>
        <p:txBody>
          <a:bodyPr>
            <a:normAutofit fontScale="80000"/>
          </a:bodyPr>
          <a:p>
            <a:r>
              <a:rPr lang="en-US"/>
              <a:t>There are different types of joins available in SQL −</a:t>
            </a:r>
            <a:endParaRPr lang="en-US"/>
          </a:p>
          <a:p>
            <a:r>
              <a:rPr lang="en-US" b="1"/>
              <a:t>INNER JOIN −</a:t>
            </a:r>
            <a:r>
              <a:rPr lang="en-US"/>
              <a:t> returns rows when there is a match in both tables.</a:t>
            </a:r>
            <a:endParaRPr lang="en-US"/>
          </a:p>
          <a:p>
            <a:r>
              <a:rPr lang="en-US" b="1"/>
              <a:t>LEFT JOIN −</a:t>
            </a:r>
            <a:r>
              <a:rPr lang="en-US"/>
              <a:t> returns all rows from the left table, even if there are no matches in the right table.</a:t>
            </a:r>
            <a:endParaRPr lang="en-US"/>
          </a:p>
          <a:p>
            <a:r>
              <a:rPr lang="en-US" b="1"/>
              <a:t>RIGHT JOIN −</a:t>
            </a:r>
            <a:r>
              <a:rPr lang="en-US"/>
              <a:t> returns all rows from the right table, even if there are no matches in the left table.</a:t>
            </a:r>
            <a:endParaRPr lang="en-US"/>
          </a:p>
          <a:p>
            <a:r>
              <a:rPr lang="en-US" b="1"/>
              <a:t>FULL JOIN −</a:t>
            </a:r>
            <a:r>
              <a:rPr lang="en-US"/>
              <a:t> returns rows when there is a match in one of the tables.</a:t>
            </a:r>
            <a:endParaRPr lang="en-US"/>
          </a:p>
          <a:p>
            <a:r>
              <a:rPr lang="en-US" b="1"/>
              <a:t>SELF JOIN −</a:t>
            </a:r>
            <a:r>
              <a:rPr lang="en-US"/>
              <a:t> is used to join a table to itself as if the table were two tables, temporarily renaming at least one table in the SQL statement.</a:t>
            </a:r>
            <a:endParaRPr lang="en-US"/>
          </a:p>
          <a:p>
            <a:r>
              <a:rPr lang="en-US" b="1"/>
              <a:t>CARTESIAN JOIN − </a:t>
            </a:r>
            <a:r>
              <a:rPr lang="en-US"/>
              <a:t>returns the Cartesian product of the sets of records from the two or more joined tables.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4885" y="567690"/>
            <a:ext cx="10477500" cy="5629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Placeholder 9"/>
          <p:cNvPicPr>
            <a:picLocks noChangeAspect="1"/>
          </p:cNvPicPr>
          <p:nvPr>
            <p:ph type="pic" idx="1"/>
          </p:nvPr>
        </p:nvPicPr>
        <p:blipFill>
          <a:blip r:embed="rId1"/>
          <a:stretch>
            <a:fillRect/>
          </a:stretch>
        </p:blipFill>
        <p:spPr>
          <a:xfrm>
            <a:off x="899795" y="563245"/>
            <a:ext cx="10835640" cy="5595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INNER JOIN</a:t>
            </a:r>
            <a:endParaRPr lang="en-US"/>
          </a:p>
        </p:txBody>
      </p:sp>
      <p:sp>
        <p:nvSpPr>
          <p:cNvPr id="6" name="Text Placeholder 5"/>
          <p:cNvSpPr>
            <a:spLocks noGrp="1"/>
          </p:cNvSpPr>
          <p:nvPr>
            <p:ph type="body" sz="quarter" idx="14"/>
          </p:nvPr>
        </p:nvSpPr>
        <p:spPr/>
        <p:txBody>
          <a:bodyPr>
            <a:normAutofit fontScale="90000"/>
          </a:bodyPr>
          <a:p>
            <a:r>
              <a:rPr lang="en-US"/>
              <a:t>This JOIN returns all records from multiple tables that satisfy the specified join condition. It is the simple and most popular form of join and assumes as a default join. If we omit the INNER keyword with the JOIN query, we will get the same output.</a:t>
            </a:r>
            <a:endParaRPr lang="en-US"/>
          </a:p>
          <a:p>
            <a:r>
              <a:rPr lang="en-US"/>
              <a:t>INNER JOIN Syntax</a:t>
            </a:r>
            <a:endParaRPr lang="en-US"/>
          </a:p>
          <a:p>
            <a:r>
              <a:rPr lang="en-US"/>
              <a:t>The following syntax illustrates the use of INNER JOIN in SQL Server:</a:t>
            </a:r>
            <a:endParaRPr lang="en-US"/>
          </a:p>
          <a:p>
            <a:r>
              <a:rPr lang="en-US"/>
              <a:t>SELECT columns    FROM table1    </a:t>
            </a:r>
            <a:endParaRPr lang="en-US"/>
          </a:p>
          <a:p>
            <a:r>
              <a:rPr lang="en-US"/>
              <a:t>INNER JOIN table2 ON condition1    </a:t>
            </a:r>
            <a:endParaRPr lang="en-US"/>
          </a:p>
          <a:p>
            <a:r>
              <a:rPr lang="en-US"/>
              <a:t>INNER JOIN table3 ON condition2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567055" y="1294765"/>
            <a:ext cx="5081905" cy="4832985"/>
          </a:xfrm>
          <a:prstGeom prst="rect">
            <a:avLst/>
          </a:prstGeom>
        </p:spPr>
      </p:pic>
      <p:pic>
        <p:nvPicPr>
          <p:cNvPr id="8" name="Content Placeholder 7"/>
          <p:cNvPicPr>
            <a:picLocks noChangeAspect="1"/>
          </p:cNvPicPr>
          <p:nvPr>
            <p:ph sz="quarter" idx="4"/>
          </p:nvPr>
        </p:nvPicPr>
        <p:blipFill>
          <a:blip r:embed="rId2"/>
          <a:stretch>
            <a:fillRect/>
          </a:stretch>
        </p:blipFill>
        <p:spPr>
          <a:xfrm>
            <a:off x="6024245" y="2626360"/>
            <a:ext cx="5140325" cy="3202305"/>
          </a:xfrm>
          <a:prstGeom prst="rect">
            <a:avLst/>
          </a:prstGeom>
        </p:spPr>
      </p:pic>
      <p:pic>
        <p:nvPicPr>
          <p:cNvPr id="9" name="Picture 8"/>
          <p:cNvPicPr>
            <a:picLocks noChangeAspect="1"/>
          </p:cNvPicPr>
          <p:nvPr/>
        </p:nvPicPr>
        <p:blipFill>
          <a:blip r:embed="rId3"/>
          <a:stretch>
            <a:fillRect/>
          </a:stretch>
        </p:blipFill>
        <p:spPr>
          <a:xfrm>
            <a:off x="6151245" y="382270"/>
            <a:ext cx="4465955" cy="1981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6386</Words>
  <Application>WPS Presentation</Application>
  <PresentationFormat>Custom</PresentationFormat>
  <Paragraphs>104</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202</cp:revision>
  <dcterms:created xsi:type="dcterms:W3CDTF">2021-09-08T09:08:00Z</dcterms:created>
  <dcterms:modified xsi:type="dcterms:W3CDTF">2023-03-03T12:31:31Z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