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87" r:id="rId3"/>
    <p:sldId id="272" r:id="rId4"/>
    <p:sldId id="289" r:id="rId5"/>
    <p:sldId id="447" r:id="rId6"/>
    <p:sldId id="445" r:id="rId7"/>
    <p:sldId id="448" r:id="rId8"/>
    <p:sldId id="449" r:id="rId9"/>
    <p:sldId id="450" r:id="rId10"/>
    <p:sldId id="446" r:id="rId11"/>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200"/>
    <a:srgbClr val="60A6DA"/>
    <a:srgbClr val="172144"/>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7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84600"/>
            <a:ext cx="4460875" cy="1483360"/>
          </a:xfrm>
          <a:prstGeom prst="rect">
            <a:avLst/>
          </a:prstGeom>
          <a:noFill/>
        </p:spPr>
        <p:txBody>
          <a:bodyPr wrap="square" rtlCol="0">
            <a:spAutoFit/>
          </a:bodyPr>
          <a:p>
            <a:r>
              <a:rPr lang="en-US" sz="3200"/>
              <a:t> Triggers</a:t>
            </a:r>
            <a:r>
              <a:rPr lang="en-US" sz="3600"/>
              <a:t> in SQL</a:t>
            </a:r>
            <a:endParaRPr lang="en-US" sz="3600"/>
          </a:p>
          <a:p>
            <a:endParaRPr lang="en-US" sz="3600"/>
          </a:p>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800"/>
              <a:t>Triggers</a:t>
            </a:r>
            <a:endParaRPr lang="en-US" sz="4800"/>
          </a:p>
        </p:txBody>
      </p:sp>
      <p:sp>
        <p:nvSpPr>
          <p:cNvPr id="4" name="Text Placeholder 3"/>
          <p:cNvSpPr>
            <a:spLocks noGrp="1"/>
          </p:cNvSpPr>
          <p:nvPr>
            <p:ph type="body" sz="quarter" idx="14"/>
          </p:nvPr>
        </p:nvSpPr>
        <p:spPr>
          <a:xfrm>
            <a:off x="408940" y="998855"/>
            <a:ext cx="11357610" cy="5311140"/>
          </a:xfrm>
        </p:spPr>
        <p:txBody>
          <a:bodyPr>
            <a:noAutofit/>
          </a:bodyPr>
          <a:p>
            <a:r>
              <a:rPr lang="en-US" sz="2400"/>
              <a:t>A trigger is a set of SQL statements that reside in system memory with unique names. </a:t>
            </a:r>
            <a:endParaRPr lang="en-US" sz="2400"/>
          </a:p>
          <a:p>
            <a:r>
              <a:rPr lang="en-US" sz="2400"/>
              <a:t>It is a specialized category of stored procedure that is called automatically when a database server event occurs. Each trigger is always associated with a table.</a:t>
            </a:r>
            <a:endParaRPr lang="en-US" sz="2400"/>
          </a:p>
          <a:p>
            <a:r>
              <a:rPr lang="en-US" sz="2400"/>
              <a:t>A trigger is called a special procedure because it cannot be called directly like a stored procedure. </a:t>
            </a:r>
            <a:endParaRPr lang="en-US" sz="2400"/>
          </a:p>
          <a:p>
            <a:r>
              <a:rPr lang="en-US" sz="2400"/>
              <a:t>The key distinction between the trigger and procedure is that a trigger is called automatically when a data modification event occurs against a table. </a:t>
            </a:r>
            <a:endParaRPr lang="en-US" sz="2400"/>
          </a:p>
          <a:p>
            <a:r>
              <a:rPr lang="en-US" sz="2400"/>
              <a:t>A stored procedure, on the other hand, must be invoked directly.</a:t>
            </a:r>
            <a:endParaRPr lang="en-US" sz="2400"/>
          </a:p>
          <a:p>
            <a:r>
              <a:rPr lang="en-US" sz="2400"/>
              <a:t>The following are the main characteristics that distinguish triggers from stored procedures:</a:t>
            </a:r>
            <a:endParaRPr lang="en-US" sz="2400"/>
          </a:p>
          <a:p>
            <a:r>
              <a:rPr lang="en-US" sz="2400"/>
              <a:t>We cannot manually execute/invoked triggers.</a:t>
            </a:r>
            <a:endParaRPr lang="en-US" sz="2400"/>
          </a:p>
          <a:p>
            <a:r>
              <a:rPr lang="en-US" sz="2400"/>
              <a:t>Triggers have no chance of receiving parameters.</a:t>
            </a:r>
            <a:endParaRPr lang="en-US" sz="2400"/>
          </a:p>
          <a:p>
            <a:r>
              <a:rPr lang="en-US" sz="2400"/>
              <a:t>A transaction cannot be committed or rolled back inside a trigger.</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800"/>
              <a:t>Triggers</a:t>
            </a:r>
            <a:endParaRPr lang="en-US" sz="4800"/>
          </a:p>
        </p:txBody>
      </p:sp>
      <p:sp>
        <p:nvSpPr>
          <p:cNvPr id="4" name="Text Placeholder 3"/>
          <p:cNvSpPr>
            <a:spLocks noGrp="1"/>
          </p:cNvSpPr>
          <p:nvPr>
            <p:ph type="body" sz="quarter" idx="14"/>
          </p:nvPr>
        </p:nvSpPr>
        <p:spPr>
          <a:xfrm>
            <a:off x="408940" y="887095"/>
            <a:ext cx="11544935" cy="5422900"/>
          </a:xfrm>
        </p:spPr>
        <p:txBody>
          <a:bodyPr>
            <a:noAutofit/>
          </a:bodyPr>
          <a:p>
            <a:r>
              <a:rPr lang="en-US" sz="1900"/>
              <a:t>A trigger is a special type of stored procedure that automatically runs when an event occurs in the database server. </a:t>
            </a:r>
            <a:endParaRPr lang="en-US" sz="1900"/>
          </a:p>
          <a:p>
            <a:r>
              <a:rPr lang="en-US" sz="1900"/>
              <a:t>A trigger is a stored procedure in database which automatically invokes whenever a special event in the database occurs. For example, a trigger can be invoked when a row is inserted into a specified table or when certain table columns are being updated. </a:t>
            </a:r>
            <a:endParaRPr lang="en-US" sz="1900"/>
          </a:p>
          <a:p>
            <a:r>
              <a:rPr lang="en-US" sz="1900"/>
              <a:t>Syntax:  create trigger [trigger_name] </a:t>
            </a:r>
            <a:endParaRPr lang="en-US" sz="1900"/>
          </a:p>
          <a:p>
            <a:pPr marL="0" indent="0">
              <a:buNone/>
            </a:pPr>
            <a:r>
              <a:rPr lang="en-US" sz="1900"/>
              <a:t>                      [before | after]      {insert | update | delete}  </a:t>
            </a:r>
            <a:endParaRPr lang="en-US" sz="1900"/>
          </a:p>
          <a:p>
            <a:pPr marL="0" indent="0">
              <a:buNone/>
            </a:pPr>
            <a:r>
              <a:rPr lang="en-US" sz="1900"/>
              <a:t>                      on [table_name]   [for each row]  </a:t>
            </a:r>
            <a:endParaRPr lang="en-US" sz="1900"/>
          </a:p>
          <a:p>
            <a:pPr marL="0" indent="0">
              <a:buNone/>
            </a:pPr>
            <a:r>
              <a:rPr lang="en-US" sz="1900"/>
              <a:t>                     [trigger_body] </a:t>
            </a:r>
            <a:endParaRPr lang="en-US" sz="1900"/>
          </a:p>
          <a:p>
            <a:r>
              <a:rPr lang="en-US" sz="1900" b="1"/>
              <a:t>Explanation of syntax:</a:t>
            </a:r>
            <a:r>
              <a:rPr lang="en-US" sz="1900"/>
              <a:t> </a:t>
            </a:r>
            <a:r>
              <a:rPr lang="en-US" sz="1900" b="1"/>
              <a:t>create trigger [trigger_name]:</a:t>
            </a:r>
            <a:r>
              <a:rPr lang="en-US" sz="1900"/>
              <a:t> Creates or replaces an existing trigger with the trigger_name.</a:t>
            </a:r>
            <a:endParaRPr lang="en-US" sz="1900"/>
          </a:p>
          <a:p>
            <a:r>
              <a:rPr lang="en-US" sz="1900" b="1"/>
              <a:t>[before | after]: </a:t>
            </a:r>
            <a:r>
              <a:rPr lang="en-US" sz="1900"/>
              <a:t>This specifies when the trigger will be executed.</a:t>
            </a:r>
            <a:endParaRPr lang="en-US" sz="1900"/>
          </a:p>
          <a:p>
            <a:r>
              <a:rPr lang="en-US" sz="1900" b="1"/>
              <a:t>{insert | update | delete}:</a:t>
            </a:r>
            <a:r>
              <a:rPr lang="en-US" sz="1900"/>
              <a:t> This specifies the DML operation.</a:t>
            </a:r>
            <a:endParaRPr lang="en-US" sz="1900"/>
          </a:p>
          <a:p>
            <a:r>
              <a:rPr lang="en-US" sz="1900" b="1"/>
              <a:t>on [table_name]:</a:t>
            </a:r>
            <a:r>
              <a:rPr lang="en-US" sz="1900"/>
              <a:t> This specifies the name of the table associated with the trigger.</a:t>
            </a:r>
            <a:endParaRPr lang="en-US" sz="1900"/>
          </a:p>
          <a:p>
            <a:r>
              <a:rPr lang="en-US" sz="1900" b="1"/>
              <a:t>[for each row]: </a:t>
            </a:r>
            <a:r>
              <a:rPr lang="en-US" sz="1900"/>
              <a:t>This specifies a row-level trigger, i.e., the trigger will be executed for each row being affected.</a:t>
            </a:r>
            <a:endParaRPr lang="en-US" sz="1900"/>
          </a:p>
          <a:p>
            <a:r>
              <a:rPr lang="en-US" sz="1900" b="1"/>
              <a:t>[trigger_body]: </a:t>
            </a:r>
            <a:r>
              <a:rPr lang="en-US" sz="1900"/>
              <a:t>This provides the operation to be performed as trigger is fired</a:t>
            </a:r>
            <a:endParaRPr lang="en-US" sz="1900"/>
          </a:p>
          <a:p>
            <a:endParaRPr lang="en-US"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400"/>
              <a:t>Syntax of Trigger</a:t>
            </a:r>
            <a:endParaRPr lang="en-US" sz="4400"/>
          </a:p>
        </p:txBody>
      </p:sp>
      <p:sp>
        <p:nvSpPr>
          <p:cNvPr id="4" name="Text Placeholder 3"/>
          <p:cNvSpPr>
            <a:spLocks noGrp="1"/>
          </p:cNvSpPr>
          <p:nvPr>
            <p:ph type="body" sz="quarter" idx="14"/>
          </p:nvPr>
        </p:nvSpPr>
        <p:spPr>
          <a:xfrm>
            <a:off x="408940" y="966470"/>
            <a:ext cx="11160125" cy="5343525"/>
          </a:xfrm>
        </p:spPr>
        <p:txBody>
          <a:bodyPr>
            <a:noAutofit/>
          </a:bodyPr>
          <a:p>
            <a:r>
              <a:rPr lang="en-US" sz="1900"/>
              <a:t>We can create a trigger in SQL Server by using the CREATE TRIGGER statement as follows:</a:t>
            </a:r>
            <a:endParaRPr lang="en-US" sz="1900"/>
          </a:p>
          <a:p>
            <a:r>
              <a:rPr lang="en-US" sz="1900"/>
              <a:t>CREATE TRIGGER schema.trigger_name  </a:t>
            </a:r>
            <a:endParaRPr lang="en-US" sz="1900"/>
          </a:p>
          <a:p>
            <a:pPr marL="0" indent="0">
              <a:buNone/>
            </a:pPr>
            <a:r>
              <a:rPr lang="en-US" sz="1900"/>
              <a:t>       ON table_name  AFTER  {INSERT, UPDATE, DELETE}  </a:t>
            </a:r>
            <a:endParaRPr lang="en-US" sz="1900"/>
          </a:p>
          <a:p>
            <a:pPr marL="0" indent="0">
              <a:buNone/>
            </a:pPr>
            <a:r>
              <a:rPr lang="en-US" sz="1900"/>
              <a:t>       [NOT FOR REPLICATION]  </a:t>
            </a:r>
            <a:endParaRPr lang="en-US" sz="1900"/>
          </a:p>
          <a:p>
            <a:pPr marL="0" indent="0">
              <a:buNone/>
            </a:pPr>
            <a:r>
              <a:rPr lang="en-US" sz="1900"/>
              <a:t>        AS  </a:t>
            </a:r>
            <a:endParaRPr lang="en-US" sz="1900"/>
          </a:p>
          <a:p>
            <a:pPr marL="0" indent="0">
              <a:buNone/>
            </a:pPr>
            <a:r>
              <a:rPr lang="en-US" sz="1900"/>
              <a:t>       {SQL_Statements}  </a:t>
            </a:r>
            <a:endParaRPr lang="en-US" sz="1900"/>
          </a:p>
          <a:p>
            <a:r>
              <a:rPr lang="en-US" sz="1900"/>
              <a:t>The parameter descriptions of this syntax illustrate below:</a:t>
            </a:r>
            <a:endParaRPr lang="en-US" sz="1900"/>
          </a:p>
          <a:p>
            <a:r>
              <a:rPr lang="en-US" sz="1900" b="1"/>
              <a:t>schema: </a:t>
            </a:r>
            <a:r>
              <a:rPr lang="en-US" sz="1900"/>
              <a:t>It is an optional parameter that defines which schema the new trigger belongs to.</a:t>
            </a:r>
            <a:endParaRPr lang="en-US" sz="1900"/>
          </a:p>
          <a:p>
            <a:r>
              <a:rPr lang="en-US" sz="1900" b="1"/>
              <a:t>trigger_name: </a:t>
            </a:r>
            <a:r>
              <a:rPr lang="en-US" sz="1900"/>
              <a:t>It is a required parameter that defines the name for the new trigger.</a:t>
            </a:r>
            <a:endParaRPr lang="en-US" sz="1900"/>
          </a:p>
          <a:p>
            <a:r>
              <a:rPr lang="en-US" sz="1900" b="1"/>
              <a:t>table_name: </a:t>
            </a:r>
            <a:r>
              <a:rPr lang="en-US" sz="1900"/>
              <a:t>It is a required parameter that defines the table name to which the trigger applies. Next to the table name, we need to write the AFTER clause where any events like INSERT, UPDATE, or DELETE could be listed.</a:t>
            </a:r>
            <a:endParaRPr lang="en-US" sz="1900"/>
          </a:p>
          <a:p>
            <a:r>
              <a:rPr lang="en-US" sz="1900" b="1"/>
              <a:t>NOT FOR REPLICATION: </a:t>
            </a:r>
            <a:r>
              <a:rPr lang="en-US" sz="1900"/>
              <a:t>This option tells that SQL Server does not execute the trigger when data is modified as part of a replication process.</a:t>
            </a:r>
            <a:endParaRPr lang="en-US" sz="1900"/>
          </a:p>
          <a:p>
            <a:r>
              <a:rPr lang="en-US" sz="1900" b="1"/>
              <a:t>SQL_Statements:</a:t>
            </a:r>
            <a:r>
              <a:rPr lang="en-US" sz="1900"/>
              <a:t> It contains one or more SQL statements that are used to perform actions in response to an event that occurs.</a:t>
            </a:r>
            <a:endParaRPr lang="en-US"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When we use triggers?</a:t>
            </a:r>
            <a:endParaRPr lang="en-US" sz="3600"/>
          </a:p>
        </p:txBody>
      </p:sp>
      <p:sp>
        <p:nvSpPr>
          <p:cNvPr id="4" name="Text Placeholder 3"/>
          <p:cNvSpPr>
            <a:spLocks noGrp="1"/>
          </p:cNvSpPr>
          <p:nvPr>
            <p:ph type="body" sz="quarter" idx="14"/>
          </p:nvPr>
        </p:nvSpPr>
        <p:spPr>
          <a:xfrm>
            <a:off x="408940" y="977265"/>
            <a:ext cx="11160125" cy="5332730"/>
          </a:xfrm>
        </p:spPr>
        <p:txBody>
          <a:bodyPr>
            <a:normAutofit fontScale="90000" lnSpcReduction="20000"/>
          </a:bodyPr>
          <a:p>
            <a:r>
              <a:rPr lang="en-US"/>
              <a:t>Triggers will be helpful when we need to execute some events automatically on certain desirable scenarios. </a:t>
            </a:r>
            <a:endParaRPr lang="en-US"/>
          </a:p>
          <a:p>
            <a:r>
              <a:rPr lang="en-US"/>
              <a:t>For example, we have a constantly changing table and need to know the occurrences of changes and when these changes happen. </a:t>
            </a:r>
            <a:endParaRPr lang="en-US"/>
          </a:p>
          <a:p>
            <a:r>
              <a:rPr lang="en-US"/>
              <a:t>If the primary table made any changes in such scenarios, we could create a trigger to insert the desired data into a separate table.</a:t>
            </a:r>
            <a:endParaRPr lang="en-US"/>
          </a:p>
          <a:p>
            <a:r>
              <a:rPr lang="en-US"/>
              <a:t>Triggers are the SQL codes that are automatically executed in response to certain events on a particular table. </a:t>
            </a:r>
            <a:endParaRPr lang="en-US"/>
          </a:p>
          <a:p>
            <a:r>
              <a:rPr lang="en-US"/>
              <a:t>These are used to maintain the integrity of the data. A trigger in SQL works similar to a real-world trigger. </a:t>
            </a:r>
            <a:endParaRPr lang="en-US"/>
          </a:p>
          <a:p>
            <a:r>
              <a:rPr lang="en-US"/>
              <a:t>For example, when the gun trigger is pulled a bullet is fired. We all know this, but how this is related to Triggers in SQL? </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sym typeface="+mn-ea"/>
              </a:rPr>
              <a:t>To understand this let’s consider a hypothetical situation.</a:t>
            </a:r>
            <a:endParaRPr lang="en-US" sz="3200">
              <a:sym typeface="+mn-ea"/>
            </a:endParaRPr>
          </a:p>
        </p:txBody>
      </p:sp>
      <p:sp>
        <p:nvSpPr>
          <p:cNvPr id="4" name="Text Placeholder 3"/>
          <p:cNvSpPr>
            <a:spLocks noGrp="1"/>
          </p:cNvSpPr>
          <p:nvPr>
            <p:ph type="body" sz="quarter" idx="14"/>
          </p:nvPr>
        </p:nvSpPr>
        <p:spPr>
          <a:xfrm>
            <a:off x="408940" y="1053465"/>
            <a:ext cx="11160125" cy="5256530"/>
          </a:xfrm>
        </p:spPr>
        <p:txBody>
          <a:bodyPr>
            <a:normAutofit fontScale="70000"/>
          </a:bodyPr>
          <a:p>
            <a:r>
              <a:rPr lang="en-US"/>
              <a:t>John is the marketing officer in a company. When a new customer data is entered into the company’s database he has to send the welcome message to each new customer. </a:t>
            </a:r>
            <a:endParaRPr lang="en-US"/>
          </a:p>
          <a:p>
            <a:r>
              <a:rPr lang="en-US"/>
              <a:t>If it is one or two customers John can do it manually, but what if the count is more than a thousand? Well in such scenario triggers come in handy. </a:t>
            </a:r>
            <a:endParaRPr lang="en-US"/>
          </a:p>
          <a:p>
            <a:r>
              <a:rPr lang="en-US"/>
              <a:t>Thus, now John can easily create a trigger which will automatically send a welcome email to the new customers once their data is entered into the database. </a:t>
            </a:r>
            <a:endParaRPr lang="en-US"/>
          </a:p>
          <a:p>
            <a:r>
              <a:rPr lang="en-US"/>
              <a:t>So I hope you are clear with the introduction of Triggers in SQL.</a:t>
            </a:r>
            <a:endParaRPr lang="en-US"/>
          </a:p>
          <a:p>
            <a:r>
              <a:rPr lang="en-US"/>
              <a:t>Always remember that there cannot be two triggers with similar action time and event for one table. </a:t>
            </a:r>
            <a:endParaRPr lang="en-US"/>
          </a:p>
          <a:p>
            <a:r>
              <a:rPr lang="en-US"/>
              <a:t>For example, we cannot have two BEFORE UPDATE triggers for a table. </a:t>
            </a:r>
            <a:endParaRPr lang="en-US"/>
          </a:p>
          <a:p>
            <a:r>
              <a:rPr lang="en-US"/>
              <a:t>But we can have a BEFORE UPDATE and a BEFORE INSERT trigger, or a BEFORE UPDATE and an AFTER UPDATE trigger.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4" name="Text Placeholder 3"/>
          <p:cNvSpPr>
            <a:spLocks noGrp="1"/>
          </p:cNvSpPr>
          <p:nvPr>
            <p:ph type="body" sz="quarter" idx="14"/>
          </p:nvPr>
        </p:nvSpPr>
        <p:spPr/>
        <p:txBody>
          <a:bodyPr/>
          <a:p>
            <a:r>
              <a:rPr lang="en-US">
                <a:sym typeface="+mn-ea"/>
              </a:rPr>
              <a:t>DML triggers run when a user tries to modify data through a data manipulation language (DML) event. DML events are INSERT, UPDATE, or DELETE statements on a table or view. These triggers fire when any valid event fires, whether table rows are affected or not.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4811</Words>
  <Application>WPS Presentation</Application>
  <PresentationFormat>Custom</PresentationFormat>
  <Paragraphs>71</Paragraphs>
  <Slides>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Calibri</vt:lpstr>
      <vt:lpstr>Century Gothic</vt:lpstr>
      <vt:lpstr>Poppins</vt:lpstr>
      <vt:lpstr>Calibri</vt:lpstr>
      <vt:lpstr>Microsoft YaHei</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204</cp:revision>
  <dcterms:created xsi:type="dcterms:W3CDTF">2021-09-08T09:08:00Z</dcterms:created>
  <dcterms:modified xsi:type="dcterms:W3CDTF">2023-03-16T13:17:27Z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y fmtid="{D5CDD505-2E9C-101B-9397-08002B2CF9AE}" pid="3" name="ICV">
    <vt:lpwstr>EFCC1C052FF243D3838510AA06CF476A</vt:lpwstr>
  </property>
</Properties>
</file>