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87" r:id="rId3"/>
    <p:sldId id="272" r:id="rId4"/>
    <p:sldId id="289" r:id="rId5"/>
    <p:sldId id="433" r:id="rId6"/>
    <p:sldId id="434" r:id="rId7"/>
    <p:sldId id="438" r:id="rId8"/>
    <p:sldId id="435" r:id="rId9"/>
    <p:sldId id="436" r:id="rId10"/>
    <p:sldId id="437" r:id="rId11"/>
    <p:sldId id="442" r:id="rId12"/>
    <p:sldId id="443" r:id="rId13"/>
    <p:sldId id="444" r:id="rId14"/>
    <p:sldId id="445" r:id="rId15"/>
    <p:sldId id="446" r:id="rId16"/>
    <p:sldId id="447" r:id="rId17"/>
    <p:sldId id="448" r:id="rId18"/>
    <p:sldId id="449" r:id="rId19"/>
    <p:sldId id="450" r:id="rId20"/>
    <p:sldId id="451" r:id="rId21"/>
    <p:sldId id="452" r:id="rId22"/>
    <p:sldId id="453" r:id="rId23"/>
    <p:sldId id="454" r:id="rId24"/>
    <p:sldId id="455" r:id="rId25"/>
    <p:sldId id="456" r:id="rId26"/>
    <p:sldId id="457" r:id="rId27"/>
  </p:sldIdLst>
  <p:sldSz cx="12195175" cy="6859270"/>
  <p:notesSz cx="6858000" cy="9144000"/>
  <p:defaultTextStyle>
    <a:defPPr>
      <a:defRPr lang="en-US"/>
    </a:defPPr>
    <a:lvl1pPr marL="0" algn="l" defTabSz="914400" rtl="0" eaLnBrk="1" latinLnBrk="0" hangingPunct="1">
      <a:defRPr sz="1900" kern="1200">
        <a:solidFill>
          <a:schemeClr val="tx1"/>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6200"/>
    <a:srgbClr val="60A6DA"/>
    <a:srgbClr val="172144"/>
    <a:srgbClr val="11B6DD"/>
    <a:srgbClr val="0BD0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772" autoAdjust="0"/>
  </p:normalViewPr>
  <p:slideViewPr>
    <p:cSldViewPr>
      <p:cViewPr>
        <p:scale>
          <a:sx n="60" d="100"/>
          <a:sy n="60" d="100"/>
        </p:scale>
        <p:origin x="-990" y="-270"/>
      </p:cViewPr>
      <p:guideLst>
        <p:guide orient="horz" pos="2200"/>
        <p:guide pos="377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notesMaster" Target="notesMasters/notesMaster1.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3169CF-824E-4085-A969-CBEFB9705F62}" type="datetimeFigureOut">
              <a:rPr lang="en-IN" smtClean="0"/>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817CD7-4A31-4997-B952-0BF8DB2DAF8C}"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9435" algn="l" defTabSz="914400" rtl="0" eaLnBrk="1" latinLnBrk="0" hangingPunct="1">
      <a:defRPr sz="1200" kern="1200">
        <a:solidFill>
          <a:schemeClr val="tx1"/>
        </a:solidFill>
        <a:latin typeface="+mn-lt"/>
        <a:ea typeface="+mn-ea"/>
        <a:cs typeface="+mn-cs"/>
      </a:defRPr>
    </a:lvl5pPr>
    <a:lvl6pPr marL="2286635" algn="l" defTabSz="914400" rtl="0" eaLnBrk="1" latinLnBrk="0" hangingPunct="1">
      <a:defRPr sz="1200" kern="1200">
        <a:solidFill>
          <a:schemeClr val="tx1"/>
        </a:solidFill>
        <a:latin typeface="+mn-lt"/>
        <a:ea typeface="+mn-ea"/>
        <a:cs typeface="+mn-cs"/>
      </a:defRPr>
    </a:lvl6pPr>
    <a:lvl7pPr marL="2743835" algn="l" defTabSz="914400" rtl="0" eaLnBrk="1" latinLnBrk="0" hangingPunct="1">
      <a:defRPr sz="1200" kern="1200">
        <a:solidFill>
          <a:schemeClr val="tx1"/>
        </a:solidFill>
        <a:latin typeface="+mn-lt"/>
        <a:ea typeface="+mn-ea"/>
        <a:cs typeface="+mn-cs"/>
      </a:defRPr>
    </a:lvl7pPr>
    <a:lvl8pPr marL="3201035" algn="l" defTabSz="914400" rtl="0" eaLnBrk="1" latinLnBrk="0" hangingPunct="1">
      <a:defRPr sz="1200" kern="1200">
        <a:solidFill>
          <a:schemeClr val="tx1"/>
        </a:solidFill>
        <a:latin typeface="+mn-lt"/>
        <a:ea typeface="+mn-ea"/>
        <a:cs typeface="+mn-cs"/>
      </a:defRPr>
    </a:lvl8pPr>
    <a:lvl9pPr marL="3658235"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638" y="2130921"/>
            <a:ext cx="10365899" cy="1470366"/>
          </a:xfrm>
        </p:spPr>
        <p:txBody>
          <a:bodyPr/>
          <a:lstStyle/>
          <a:p>
            <a:r>
              <a:rPr lang="en-US" dirty="0" smtClean="0"/>
              <a:t>Click to edit Master title style</a:t>
            </a:r>
            <a:endParaRPr lang="en-IN" dirty="0"/>
          </a:p>
        </p:txBody>
      </p:sp>
      <p:grpSp>
        <p:nvGrpSpPr>
          <p:cNvPr id="7" name="Group 6"/>
          <p:cNvGrpSpPr/>
          <p:nvPr userDrawn="1"/>
        </p:nvGrpSpPr>
        <p:grpSpPr>
          <a:xfrm rot="5400000" flipH="1" flipV="1">
            <a:off x="10431390" y="-2160672"/>
            <a:ext cx="3770122" cy="4754679"/>
            <a:chOff x="4468428" y="2375253"/>
            <a:chExt cx="3769249" cy="4752822"/>
          </a:xfrm>
          <a:solidFill>
            <a:schemeClr val="bg2"/>
          </a:solidFill>
        </p:grpSpPr>
        <p:grpSp>
          <p:nvGrpSpPr>
            <p:cNvPr id="8" name="Group 7"/>
            <p:cNvGrpSpPr/>
            <p:nvPr/>
          </p:nvGrpSpPr>
          <p:grpSpPr>
            <a:xfrm rot="16182689">
              <a:off x="3958430" y="2907620"/>
              <a:ext cx="4752822" cy="3688088"/>
              <a:chOff x="2438400" y="1005871"/>
              <a:chExt cx="6414912" cy="4977833"/>
            </a:xfrm>
            <a:grpFill/>
          </p:grpSpPr>
          <p:cxnSp>
            <p:nvCxnSpPr>
              <p:cNvPr id="18" name="Straight Connector 17"/>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9" name="Oval 8"/>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0" name="Oval 9"/>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1" name="Oval 10"/>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7" name="Isosceles Triangle 36"/>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0" name="Прямоугольник 15"/>
          <p:cNvSpPr/>
          <p:nvPr userDrawn="1"/>
        </p:nvSpPr>
        <p:spPr>
          <a:xfrm>
            <a:off x="804100" y="0"/>
            <a:ext cx="2262550" cy="108000"/>
          </a:xfrm>
          <a:prstGeom prst="rect">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90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8671" y="274704"/>
            <a:ext cx="3656436" cy="585288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13011" y="274704"/>
            <a:ext cx="10772405" cy="585288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963F206F-82F3-4429-A9D9-1611B9A7D29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F5ABE1-6481-4FF5-BC7E-5D53B793ED94}" type="slidenum">
              <a:rPr lang="en-IN" smtClean="0"/>
            </a:fld>
            <a:endParaRPr lang="en-IN"/>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963F206F-82F3-4429-A9D9-1611B9A7D29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F5ABE1-6481-4FF5-BC7E-5D53B793ED94}"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08955" y="274702"/>
            <a:ext cx="10975658" cy="612000"/>
          </a:xfrm>
        </p:spPr>
        <p:txBody>
          <a:bodyPr>
            <a:normAutofit/>
          </a:bodyPr>
          <a:lstStyle>
            <a:lvl1pPr algn="l">
              <a:defRPr sz="2400" b="1"/>
            </a:lvl1pPr>
          </a:lstStyle>
          <a:p>
            <a:r>
              <a:rPr lang="en-US" smtClean="0"/>
              <a:t>Click to edit Master title style</a:t>
            </a:r>
            <a:endParaRPr lang="en-IN"/>
          </a:p>
        </p:txBody>
      </p:sp>
      <p:sp>
        <p:nvSpPr>
          <p:cNvPr id="8" name="Isosceles Triangle 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grpSp>
        <p:nvGrpSpPr>
          <p:cNvPr id="9" name="Group 8"/>
          <p:cNvGrpSpPr/>
          <p:nvPr userDrawn="1"/>
        </p:nvGrpSpPr>
        <p:grpSpPr>
          <a:xfrm rot="5400000" flipH="1" flipV="1">
            <a:off x="10431390" y="-2160672"/>
            <a:ext cx="3770122" cy="4754679"/>
            <a:chOff x="4468428" y="2375253"/>
            <a:chExt cx="3769249" cy="4752822"/>
          </a:xfrm>
          <a:solidFill>
            <a:schemeClr val="bg2"/>
          </a:solidFill>
        </p:grpSpPr>
        <p:grpSp>
          <p:nvGrpSpPr>
            <p:cNvPr id="10" name="Group 9"/>
            <p:cNvGrpSpPr/>
            <p:nvPr/>
          </p:nvGrpSpPr>
          <p:grpSpPr>
            <a:xfrm rot="16182689">
              <a:off x="3958430" y="2907620"/>
              <a:ext cx="4752822" cy="3688088"/>
              <a:chOff x="2438400" y="1005871"/>
              <a:chExt cx="6414912" cy="4977833"/>
            </a:xfrm>
            <a:grpFill/>
          </p:grpSpPr>
          <p:cxnSp>
            <p:nvCxnSpPr>
              <p:cNvPr id="20" name="Straight Connector 19"/>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1" name="Oval 10"/>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7" name="Rounded Rectangle 36"/>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40" name="Text Placeholder 2"/>
          <p:cNvSpPr>
            <a:spLocks noGrp="1"/>
          </p:cNvSpPr>
          <p:nvPr>
            <p:ph type="body" sz="quarter" idx="14"/>
          </p:nvPr>
        </p:nvSpPr>
        <p:spPr>
          <a:xfrm>
            <a:off x="408955" y="1262050"/>
            <a:ext cx="11160125" cy="5048264"/>
          </a:xfrm>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IN" dirty="0"/>
          </a:p>
        </p:txBody>
      </p:sp>
      <p:sp>
        <p:nvSpPr>
          <p:cNvPr id="42"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3"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4"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6947" y="1535469"/>
            <a:ext cx="5388320" cy="639911"/>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9435" indent="0">
              <a:buNone/>
              <a:defRPr sz="1600" b="1"/>
            </a:lvl5pPr>
            <a:lvl6pPr marL="2286635" indent="0">
              <a:buNone/>
              <a:defRPr sz="1600" b="1"/>
            </a:lvl6pPr>
            <a:lvl7pPr marL="2743835" indent="0">
              <a:buNone/>
              <a:defRPr sz="1600" b="1"/>
            </a:lvl7pPr>
            <a:lvl8pPr marL="3201035" indent="0">
              <a:buNone/>
              <a:defRPr sz="1600" b="1"/>
            </a:lvl8pPr>
            <a:lvl9pPr marL="3658235"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336947" y="2175378"/>
            <a:ext cx="5388320" cy="3952203"/>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Text Placeholder 4"/>
          <p:cNvSpPr>
            <a:spLocks noGrp="1"/>
          </p:cNvSpPr>
          <p:nvPr>
            <p:ph type="body" sz="quarter" idx="3"/>
          </p:nvPr>
        </p:nvSpPr>
        <p:spPr>
          <a:xfrm>
            <a:off x="5922168" y="1535469"/>
            <a:ext cx="5390437" cy="639911"/>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9435" indent="0">
              <a:buNone/>
              <a:defRPr sz="1600" b="1"/>
            </a:lvl5pPr>
            <a:lvl6pPr marL="2286635" indent="0">
              <a:buNone/>
              <a:defRPr sz="1600" b="1"/>
            </a:lvl6pPr>
            <a:lvl7pPr marL="2743835" indent="0">
              <a:buNone/>
              <a:defRPr sz="1600" b="1"/>
            </a:lvl7pPr>
            <a:lvl8pPr marL="3201035" indent="0">
              <a:buNone/>
              <a:defRPr sz="1600" b="1"/>
            </a:lvl8pPr>
            <a:lvl9pPr marL="3658235"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922168" y="2175378"/>
            <a:ext cx="5390437" cy="3952203"/>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grpSp>
        <p:nvGrpSpPr>
          <p:cNvPr id="10" name="Group 9"/>
          <p:cNvGrpSpPr/>
          <p:nvPr userDrawn="1"/>
        </p:nvGrpSpPr>
        <p:grpSpPr>
          <a:xfrm rot="5400000" flipH="1" flipV="1">
            <a:off x="10431390" y="-2160672"/>
            <a:ext cx="3770122" cy="4754679"/>
            <a:chOff x="4468428" y="2375253"/>
            <a:chExt cx="3769249" cy="4752822"/>
          </a:xfrm>
          <a:solidFill>
            <a:schemeClr val="bg2"/>
          </a:solidFill>
        </p:grpSpPr>
        <p:grpSp>
          <p:nvGrpSpPr>
            <p:cNvPr id="11" name="Group 10"/>
            <p:cNvGrpSpPr/>
            <p:nvPr/>
          </p:nvGrpSpPr>
          <p:grpSpPr>
            <a:xfrm rot="16182689">
              <a:off x="3958430" y="2907620"/>
              <a:ext cx="4752822" cy="3688088"/>
              <a:chOff x="2438400" y="1005871"/>
              <a:chExt cx="6414912" cy="4977833"/>
            </a:xfrm>
            <a:grpFill/>
          </p:grpSpPr>
          <p:cxnSp>
            <p:nvCxnSpPr>
              <p:cNvPr id="21" name="Straight Connector 20"/>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2" name="Oval 11"/>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20" name="Oval 19"/>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8" name="Rounded Rectangle 37"/>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40" name="Isosceles Triangle 39"/>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1" name="Title 1"/>
          <p:cNvSpPr txBox="1"/>
          <p:nvPr userDrawn="1"/>
        </p:nvSpPr>
        <p:spPr>
          <a:xfrm>
            <a:off x="408955" y="274702"/>
            <a:ext cx="10975658" cy="612000"/>
          </a:xfrm>
          <a:prstGeom prst="rect">
            <a:avLst/>
          </a:prstGeom>
        </p:spPr>
        <p:txBody>
          <a:bodyPr vert="horz" lIns="91458" tIns="45729" rIns="91458" bIns="45729" rtlCol="0" anchor="ctr">
            <a:normAutofit/>
          </a:bodyPr>
          <a:lstStyle>
            <a:lvl1pPr algn="l" defTabSz="914400" rtl="0" eaLnBrk="1" latinLnBrk="0" hangingPunct="1">
              <a:spcBef>
                <a:spcPct val="0"/>
              </a:spcBef>
              <a:buNone/>
              <a:defRPr sz="2400" b="1" kern="1200">
                <a:solidFill>
                  <a:schemeClr val="tx1"/>
                </a:solidFill>
                <a:latin typeface="+mj-lt"/>
                <a:ea typeface="+mj-ea"/>
                <a:cs typeface="+mj-cs"/>
              </a:defRPr>
            </a:lvl1pPr>
          </a:lstStyle>
          <a:p>
            <a:r>
              <a:rPr lang="en-US" dirty="0" smtClean="0"/>
              <a:t>Click to edit Master title style</a:t>
            </a:r>
            <a:endParaRPr lang="en-IN" dirty="0"/>
          </a:p>
        </p:txBody>
      </p:sp>
      <p:sp>
        <p:nvSpPr>
          <p:cNvPr id="44"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5"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8" name="Group 7"/>
          <p:cNvGrpSpPr/>
          <p:nvPr userDrawn="1"/>
        </p:nvGrpSpPr>
        <p:grpSpPr>
          <a:xfrm rot="5400000" flipH="1" flipV="1">
            <a:off x="10431390" y="-2160672"/>
            <a:ext cx="3770122" cy="4754679"/>
            <a:chOff x="4468428" y="2375253"/>
            <a:chExt cx="3769249" cy="4752822"/>
          </a:xfrm>
          <a:solidFill>
            <a:schemeClr val="bg2"/>
          </a:solidFill>
        </p:grpSpPr>
        <p:grpSp>
          <p:nvGrpSpPr>
            <p:cNvPr id="9" name="Group 8"/>
            <p:cNvGrpSpPr/>
            <p:nvPr/>
          </p:nvGrpSpPr>
          <p:grpSpPr>
            <a:xfrm rot="16182689">
              <a:off x="3958430" y="2907620"/>
              <a:ext cx="4752822" cy="3688088"/>
              <a:chOff x="2438400" y="1005871"/>
              <a:chExt cx="6414912" cy="4977833"/>
            </a:xfrm>
            <a:grpFill/>
          </p:grpSpPr>
          <p:cxnSp>
            <p:nvCxnSpPr>
              <p:cNvPr id="19" name="Straight Connector 18"/>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0" name="Oval 9"/>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1" name="Oval 10"/>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6" name="Rounded Rectangle 35"/>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7" name="Isosceles Triangle 36"/>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2" name="Title 1"/>
          <p:cNvSpPr>
            <a:spLocks noGrp="1"/>
          </p:cNvSpPr>
          <p:nvPr>
            <p:ph type="title" hasCustomPrompt="1"/>
          </p:nvPr>
        </p:nvSpPr>
        <p:spPr>
          <a:xfrm>
            <a:off x="336947" y="274703"/>
            <a:ext cx="11160000" cy="624144"/>
          </a:xfrm>
        </p:spPr>
        <p:txBody>
          <a:bodyPr>
            <a:normAutofit/>
          </a:bodyPr>
          <a:lstStyle>
            <a:lvl1pPr algn="l">
              <a:defRPr sz="2400" b="1"/>
            </a:lvl1pPr>
          </a:lstStyle>
          <a:p>
            <a:r>
              <a:rPr lang="en-US" dirty="0" smtClean="0"/>
              <a:t>Course Topics</a:t>
            </a:r>
            <a:endParaRPr lang="en-IN" dirty="0"/>
          </a:p>
        </p:txBody>
      </p:sp>
      <p:sp>
        <p:nvSpPr>
          <p:cNvPr id="43"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4"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45374"/>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7" name="TextBox 6"/>
          <p:cNvSpPr txBox="1"/>
          <p:nvPr userDrawn="1"/>
        </p:nvSpPr>
        <p:spPr>
          <a:xfrm>
            <a:off x="336947" y="837506"/>
            <a:ext cx="4144966" cy="415523"/>
          </a:xfrm>
          <a:prstGeom prst="rect">
            <a:avLst/>
          </a:prstGeom>
          <a:noFill/>
        </p:spPr>
        <p:txBody>
          <a:bodyPr wrap="none" lIns="121944" tIns="60972" rIns="121944" bIns="60972" rtlCol="0">
            <a:spAutoFit/>
          </a:bodyPr>
          <a:lstStyle/>
          <a:p>
            <a:r>
              <a:rPr lang="en-IN" dirty="0" smtClean="0"/>
              <a:t>©Pennant Technologies Private Limited</a:t>
            </a:r>
            <a:endParaRPr lang="en-IN" dirty="0"/>
          </a:p>
        </p:txBody>
      </p:sp>
      <p:sp>
        <p:nvSpPr>
          <p:cNvPr id="8" name="TextBox 7"/>
          <p:cNvSpPr txBox="1"/>
          <p:nvPr userDrawn="1"/>
        </p:nvSpPr>
        <p:spPr>
          <a:xfrm>
            <a:off x="336947" y="1077155"/>
            <a:ext cx="11208875" cy="4753461"/>
          </a:xfrm>
          <a:prstGeom prst="rect">
            <a:avLst/>
          </a:prstGeom>
          <a:noFill/>
        </p:spPr>
        <p:txBody>
          <a:bodyPr wrap="square" lIns="121944" tIns="60972" rIns="121944" bIns="60972" rtlCol="0" anchor="ctr" anchorCtr="0">
            <a:noAutofit/>
          </a:bodyPr>
          <a:lstStyle/>
          <a:p>
            <a:pPr algn="just"/>
            <a:r>
              <a:rPr lang="en-IN" dirty="0" smtClean="0"/>
              <a:t>Pennant believes the information in this document is accurate as of its publication date; such information is subject to change without notice. Pennant acknowledges the proprietary right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Pennant Technologies and/ or any named intellectual property rights holders under this document.  </a:t>
            </a:r>
            <a:endParaRPr lang="en-IN" dirty="0"/>
          </a:p>
        </p:txBody>
      </p:sp>
      <p:grpSp>
        <p:nvGrpSpPr>
          <p:cNvPr id="9" name="Group 8"/>
          <p:cNvGrpSpPr/>
          <p:nvPr userDrawn="1"/>
        </p:nvGrpSpPr>
        <p:grpSpPr>
          <a:xfrm rot="5400000" flipH="1" flipV="1">
            <a:off x="10431390" y="-2160672"/>
            <a:ext cx="3770122" cy="4754679"/>
            <a:chOff x="4468428" y="2375253"/>
            <a:chExt cx="3769249" cy="4752822"/>
          </a:xfrm>
          <a:solidFill>
            <a:schemeClr val="bg2"/>
          </a:solidFill>
        </p:grpSpPr>
        <p:grpSp>
          <p:nvGrpSpPr>
            <p:cNvPr id="10" name="Group 9"/>
            <p:cNvGrpSpPr/>
            <p:nvPr/>
          </p:nvGrpSpPr>
          <p:grpSpPr>
            <a:xfrm rot="16182689">
              <a:off x="3958430" y="2907620"/>
              <a:ext cx="4752822" cy="3688088"/>
              <a:chOff x="2438400" y="1005871"/>
              <a:chExt cx="6414912" cy="4977833"/>
            </a:xfrm>
            <a:grpFill/>
          </p:grpSpPr>
          <p:cxnSp>
            <p:nvCxnSpPr>
              <p:cNvPr id="20" name="Straight Connector 19"/>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1" name="Oval 10"/>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7" name="Rounded Rectangle 36"/>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8" name="Isosceles Triangle 3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3" name="Rectangle 2"/>
          <p:cNvSpPr/>
          <p:nvPr userDrawn="1"/>
        </p:nvSpPr>
        <p:spPr>
          <a:xfrm>
            <a:off x="336947" y="333450"/>
            <a:ext cx="2842701" cy="461665"/>
          </a:xfrm>
          <a:prstGeom prst="rect">
            <a:avLst/>
          </a:prstGeom>
        </p:spPr>
        <p:txBody>
          <a:bodyPr wrap="none">
            <a:spAutoFit/>
          </a:bodyPr>
          <a:lstStyle/>
          <a:p>
            <a:r>
              <a:rPr lang="en-US" sz="2400" b="1" dirty="0" smtClean="0"/>
              <a:t>Copyright Guidelines</a:t>
            </a:r>
            <a:endParaRPr lang="en-IN" sz="2400" b="1" dirty="0"/>
          </a:p>
        </p:txBody>
      </p:sp>
      <p:sp>
        <p:nvSpPr>
          <p:cNvPr id="44"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5"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8" name="TextBox 7"/>
          <p:cNvSpPr txBox="1"/>
          <p:nvPr userDrawn="1"/>
        </p:nvSpPr>
        <p:spPr>
          <a:xfrm>
            <a:off x="336947" y="1077155"/>
            <a:ext cx="11208875" cy="4753461"/>
          </a:xfrm>
          <a:prstGeom prst="rect">
            <a:avLst/>
          </a:prstGeom>
          <a:noFill/>
        </p:spPr>
        <p:txBody>
          <a:bodyPr wrap="square" lIns="121944" tIns="60972" rIns="121944" bIns="60972" rtlCol="0" anchor="ctr" anchorCtr="0">
            <a:noAutofit/>
          </a:bodyPr>
          <a:lstStyle/>
          <a:p>
            <a:pPr marL="342900" indent="-342900" algn="just">
              <a:spcAft>
                <a:spcPts val="1000"/>
              </a:spcAft>
              <a:buFont typeface="Wingdings" panose="05000000000000000000" pitchFamily="2" charset="2"/>
              <a:buChar char="q"/>
            </a:pPr>
            <a:r>
              <a:rPr lang="en-IN" sz="1600" dirty="0" smtClean="0"/>
              <a:t>This</a:t>
            </a:r>
            <a:r>
              <a:rPr lang="en-IN" sz="1600" baseline="0" dirty="0" smtClean="0"/>
              <a:t> document contains information that is confidential to Pennant Technologies Private Limited. The information outlined in this document is considered as confidential and proprietary (Confidential Information) to Pennant. </a:t>
            </a:r>
            <a:endParaRPr lang="en-IN" sz="1600" baseline="0" dirty="0" smtClean="0"/>
          </a:p>
          <a:p>
            <a:pPr marL="342900" indent="-342900" algn="just">
              <a:spcAft>
                <a:spcPts val="1000"/>
              </a:spcAft>
              <a:buFont typeface="Wingdings" panose="05000000000000000000" pitchFamily="2" charset="2"/>
              <a:buChar char="q"/>
            </a:pPr>
            <a:r>
              <a:rPr lang="en-IN" sz="1600" dirty="0" smtClean="0"/>
              <a:t>Confidential</a:t>
            </a:r>
            <a:r>
              <a:rPr lang="en-IN" sz="1600" baseline="0" dirty="0" smtClean="0"/>
              <a:t> information includes, but not limited to, the following:</a:t>
            </a:r>
            <a:endParaRPr lang="en-IN" sz="1600" baseline="0" dirty="0" smtClean="0"/>
          </a:p>
          <a:p>
            <a:pPr marL="800100" lvl="1" indent="-342900" algn="just">
              <a:spcAft>
                <a:spcPts val="1000"/>
              </a:spcAft>
              <a:buFont typeface="Arial" panose="020B0604020202020204" pitchFamily="34" charset="0"/>
              <a:buChar char="•"/>
            </a:pPr>
            <a:r>
              <a:rPr lang="en-IN" sz="1600" baseline="0" dirty="0" smtClean="0"/>
              <a:t>Corporate and Infrastructure information about Pennant</a:t>
            </a:r>
            <a:endParaRPr lang="en-IN" sz="1600" baseline="0" dirty="0" smtClean="0"/>
          </a:p>
          <a:p>
            <a:pPr marL="800100" lvl="1" indent="-342900" algn="just">
              <a:spcAft>
                <a:spcPts val="1000"/>
              </a:spcAft>
              <a:buFont typeface="Arial" panose="020B0604020202020204" pitchFamily="34" charset="0"/>
              <a:buChar char="•"/>
            </a:pPr>
            <a:r>
              <a:rPr lang="en-IN" sz="1600" baseline="0" dirty="0" smtClean="0"/>
              <a:t>Pennant Project and delivery management insights including its proprietary process framework</a:t>
            </a:r>
            <a:endParaRPr lang="en-IN" sz="1600" baseline="0" dirty="0" smtClean="0"/>
          </a:p>
          <a:p>
            <a:pPr marL="800100" lvl="1" indent="-342900" algn="just">
              <a:spcAft>
                <a:spcPts val="1000"/>
              </a:spcAft>
              <a:buFont typeface="Arial" panose="020B0604020202020204" pitchFamily="34" charset="0"/>
              <a:buChar char="•"/>
            </a:pPr>
            <a:r>
              <a:rPr lang="en-IN" sz="1600" baseline="0" dirty="0" smtClean="0"/>
              <a:t>Pennant product and process related information </a:t>
            </a:r>
            <a:endParaRPr lang="en-IN" sz="1600" baseline="0" dirty="0" smtClean="0"/>
          </a:p>
          <a:p>
            <a:pPr marL="800100" lvl="1" indent="-342900" algn="just">
              <a:spcAft>
                <a:spcPts val="1000"/>
              </a:spcAft>
              <a:buFont typeface="Arial" panose="020B0604020202020204" pitchFamily="34" charset="0"/>
              <a:buChar char="•"/>
            </a:pPr>
            <a:r>
              <a:rPr lang="en-IN" sz="1600" baseline="0" dirty="0" smtClean="0"/>
              <a:t>Project experiences/ use cases provided included as Illustrative case studies</a:t>
            </a:r>
            <a:endParaRPr lang="en-IN" sz="1600" baseline="0" dirty="0" smtClean="0"/>
          </a:p>
          <a:p>
            <a:pPr marL="342900" indent="-342900" algn="just">
              <a:spcAft>
                <a:spcPts val="1000"/>
              </a:spcAft>
              <a:buFont typeface="Wingdings" panose="05000000000000000000" pitchFamily="2" charset="2"/>
              <a:buChar char="q"/>
            </a:pPr>
            <a:r>
              <a:rPr lang="en-IN" sz="1600" baseline="0" dirty="0" smtClean="0"/>
              <a:t>Confidential Information in this document shall not be disclosed, duplicated, or used – in whole or in part for any purpose other than reading without specific written permission of an authorized representative of Pennant</a:t>
            </a:r>
            <a:endParaRPr lang="en-IN" sz="1600" baseline="0" dirty="0" smtClean="0"/>
          </a:p>
          <a:p>
            <a:pPr marL="342900" indent="-342900" algn="just">
              <a:spcAft>
                <a:spcPts val="1000"/>
              </a:spcAft>
              <a:buFont typeface="Wingdings" panose="05000000000000000000" pitchFamily="2" charset="2"/>
              <a:buChar char="q"/>
            </a:pPr>
            <a:r>
              <a:rPr lang="en-US" sz="1600" kern="1200" dirty="0" smtClean="0">
                <a:solidFill>
                  <a:schemeClr val="tx1"/>
                </a:solidFill>
                <a:effectLst/>
                <a:latin typeface="+mn-lt"/>
                <a:ea typeface="+mn-ea"/>
                <a:cs typeface="+mn-cs"/>
              </a:rPr>
              <a:t>This document may contain examples of data and reports used in normal banking operations. To illustrate them as completely as possible, the examples include the names of individuals, companies and banks. Apart from some genuine bank names, these names are fictitious any similarity to the names and addresses of any individuals or companies is coincidental.</a:t>
            </a:r>
            <a:endParaRPr lang="en-US" sz="1600" kern="1200" dirty="0" smtClean="0">
              <a:solidFill>
                <a:schemeClr val="tx1"/>
              </a:solidFill>
              <a:effectLst/>
              <a:latin typeface="+mn-lt"/>
              <a:ea typeface="+mn-ea"/>
              <a:cs typeface="+mn-cs"/>
            </a:endParaRPr>
          </a:p>
          <a:p>
            <a:pPr marL="342900" marR="0" indent="-342900" algn="just" defTabSz="914400" rtl="0" eaLnBrk="1" fontAlgn="auto" latinLnBrk="0" hangingPunct="1">
              <a:lnSpc>
                <a:spcPct val="100000"/>
              </a:lnSpc>
              <a:spcBef>
                <a:spcPts val="0"/>
              </a:spcBef>
              <a:spcAft>
                <a:spcPts val="1000"/>
              </a:spcAft>
              <a:buClrTx/>
              <a:buSzTx/>
              <a:buFont typeface="Wingdings" panose="05000000000000000000" pitchFamily="2" charset="2"/>
              <a:buChar char="q"/>
              <a:defRPr/>
            </a:pPr>
            <a:r>
              <a:rPr lang="en-US" sz="1600" kern="1200" dirty="0" smtClean="0">
                <a:solidFill>
                  <a:schemeClr val="tx1"/>
                </a:solidFill>
                <a:effectLst/>
                <a:latin typeface="+mn-lt"/>
                <a:ea typeface="+mn-ea"/>
                <a:cs typeface="+mn-cs"/>
              </a:rPr>
              <a:t>All other products or services mentioned in this document may be covered by the trademarks, service marks, or product names of their respective owners.</a:t>
            </a:r>
            <a:endParaRPr lang="en-IN" sz="1600" kern="1200" dirty="0" smtClean="0">
              <a:solidFill>
                <a:schemeClr val="tx1"/>
              </a:solidFill>
              <a:effectLst/>
              <a:latin typeface="+mn-lt"/>
              <a:ea typeface="+mn-ea"/>
              <a:cs typeface="+mn-cs"/>
            </a:endParaRPr>
          </a:p>
        </p:txBody>
      </p:sp>
      <p:grpSp>
        <p:nvGrpSpPr>
          <p:cNvPr id="9" name="Group 8"/>
          <p:cNvGrpSpPr/>
          <p:nvPr userDrawn="1"/>
        </p:nvGrpSpPr>
        <p:grpSpPr>
          <a:xfrm rot="5400000" flipH="1" flipV="1">
            <a:off x="10431390" y="-2160672"/>
            <a:ext cx="3770122" cy="4754679"/>
            <a:chOff x="4468428" y="2375253"/>
            <a:chExt cx="3769249" cy="4752822"/>
          </a:xfrm>
          <a:solidFill>
            <a:schemeClr val="bg2"/>
          </a:solidFill>
        </p:grpSpPr>
        <p:grpSp>
          <p:nvGrpSpPr>
            <p:cNvPr id="10" name="Group 9"/>
            <p:cNvGrpSpPr/>
            <p:nvPr/>
          </p:nvGrpSpPr>
          <p:grpSpPr>
            <a:xfrm rot="16182689">
              <a:off x="3958430" y="2907620"/>
              <a:ext cx="4752822" cy="3688088"/>
              <a:chOff x="2438400" y="1005871"/>
              <a:chExt cx="6414912" cy="4977833"/>
            </a:xfrm>
            <a:grpFill/>
          </p:grpSpPr>
          <p:cxnSp>
            <p:nvCxnSpPr>
              <p:cNvPr id="20" name="Straight Connector 19"/>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1" name="Oval 10"/>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7" name="Rounded Rectangle 36"/>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8" name="Isosceles Triangle 3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3" name="Rectangle 2"/>
          <p:cNvSpPr/>
          <p:nvPr userDrawn="1"/>
        </p:nvSpPr>
        <p:spPr>
          <a:xfrm>
            <a:off x="336947" y="333450"/>
            <a:ext cx="3405741" cy="461665"/>
          </a:xfrm>
          <a:prstGeom prst="rect">
            <a:avLst/>
          </a:prstGeom>
        </p:spPr>
        <p:txBody>
          <a:bodyPr wrap="none">
            <a:spAutoFit/>
          </a:bodyPr>
          <a:lstStyle/>
          <a:p>
            <a:r>
              <a:rPr lang="en-US" sz="2400" b="1" dirty="0" smtClean="0"/>
              <a:t>Confidential Information </a:t>
            </a:r>
            <a:endParaRPr lang="en-IN" sz="2400" b="1" dirty="0"/>
          </a:p>
        </p:txBody>
      </p:sp>
      <p:sp>
        <p:nvSpPr>
          <p:cNvPr id="43"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4"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5"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6947" y="274703"/>
            <a:ext cx="11160000" cy="624144"/>
          </a:xfrm>
        </p:spPr>
        <p:txBody>
          <a:bodyPr>
            <a:normAutofit/>
          </a:bodyPr>
          <a:lstStyle>
            <a:lvl1pPr algn="l">
              <a:defRPr sz="2400" b="1"/>
            </a:lvl1pPr>
          </a:lstStyle>
          <a:p>
            <a:r>
              <a:rPr lang="en-US" dirty="0" smtClean="0"/>
              <a:t>Course Topics</a:t>
            </a:r>
            <a:endParaRPr lang="en-IN" dirty="0"/>
          </a:p>
        </p:txBody>
      </p:sp>
      <p:sp>
        <p:nvSpPr>
          <p:cNvPr id="7" name="Text Placeholder 6"/>
          <p:cNvSpPr>
            <a:spLocks noGrp="1"/>
          </p:cNvSpPr>
          <p:nvPr>
            <p:ph type="body" sz="quarter" idx="13"/>
          </p:nvPr>
        </p:nvSpPr>
        <p:spPr>
          <a:xfrm>
            <a:off x="351767" y="1262049"/>
            <a:ext cx="11160000" cy="4951808"/>
          </a:xfrm>
        </p:spPr>
        <p:txBody>
          <a:bodyPr>
            <a:normAutofit/>
          </a:bodyPr>
          <a:lstStyle>
            <a:lvl1pPr>
              <a:defRPr sz="1800"/>
            </a:lvl1pPr>
            <a:lvl2pPr>
              <a:defRPr sz="1600"/>
            </a:lvl2pPr>
            <a:lvl3pPr>
              <a:defRPr sz="1600"/>
            </a:lvl3pPr>
            <a:lvl4pPr>
              <a:defRPr sz="1600"/>
            </a:lvl4pPr>
            <a:lvl5pPr>
              <a:defRPr sz="1600"/>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IN" dirty="0"/>
          </a:p>
        </p:txBody>
      </p:sp>
      <p:sp>
        <p:nvSpPr>
          <p:cNvPr id="8" name="Rounded Rectangle 7"/>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9" name="Isosceles Triangle 8"/>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grpSp>
        <p:nvGrpSpPr>
          <p:cNvPr id="11" name="Group 10"/>
          <p:cNvGrpSpPr/>
          <p:nvPr userDrawn="1"/>
        </p:nvGrpSpPr>
        <p:grpSpPr>
          <a:xfrm rot="5400000" flipH="1" flipV="1">
            <a:off x="10431390" y="-2160672"/>
            <a:ext cx="3770122" cy="4754679"/>
            <a:chOff x="4468428" y="2375253"/>
            <a:chExt cx="3769249" cy="4752822"/>
          </a:xfrm>
          <a:solidFill>
            <a:schemeClr val="bg2"/>
          </a:solidFill>
        </p:grpSpPr>
        <p:grpSp>
          <p:nvGrpSpPr>
            <p:cNvPr id="12" name="Group 11"/>
            <p:cNvGrpSpPr/>
            <p:nvPr/>
          </p:nvGrpSpPr>
          <p:grpSpPr>
            <a:xfrm rot="16182689">
              <a:off x="3958430" y="2907620"/>
              <a:ext cx="4752822" cy="3688088"/>
              <a:chOff x="2438400" y="1005871"/>
              <a:chExt cx="6414912" cy="4977833"/>
            </a:xfrm>
            <a:grpFill/>
          </p:grpSpPr>
          <p:cxnSp>
            <p:nvCxnSpPr>
              <p:cNvPr id="22" name="Straight Connector 21"/>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3" name="Oval 12"/>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20" name="Oval 19"/>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21" name="Oval 20"/>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44"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5"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759" y="273112"/>
            <a:ext cx="4012129" cy="116232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4767974" y="273116"/>
            <a:ext cx="6817442" cy="585446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ext Placeholder 3"/>
          <p:cNvSpPr>
            <a:spLocks noGrp="1"/>
          </p:cNvSpPr>
          <p:nvPr>
            <p:ph type="body" sz="half" idx="2"/>
          </p:nvPr>
        </p:nvSpPr>
        <p:spPr>
          <a:xfrm>
            <a:off x="609759" y="1435434"/>
            <a:ext cx="4012129" cy="4692149"/>
          </a:xfrm>
        </p:spPr>
        <p:txBody>
          <a:bodyPr/>
          <a:lstStyle>
            <a:lvl1pPr marL="0" indent="0">
              <a:buNone/>
              <a:defRPr sz="1500"/>
            </a:lvl1pPr>
            <a:lvl2pPr marL="457200" indent="0">
              <a:buNone/>
              <a:defRPr sz="1200"/>
            </a:lvl2pPr>
            <a:lvl3pPr marL="914400" indent="0">
              <a:buNone/>
              <a:defRPr sz="1100"/>
            </a:lvl3pPr>
            <a:lvl4pPr marL="1371600" indent="0">
              <a:buNone/>
              <a:defRPr sz="900"/>
            </a:lvl4pPr>
            <a:lvl5pPr marL="1829435" indent="0">
              <a:buNone/>
              <a:defRPr sz="900"/>
            </a:lvl5pPr>
            <a:lvl6pPr marL="2286635" indent="0">
              <a:buNone/>
              <a:defRPr sz="900"/>
            </a:lvl6pPr>
            <a:lvl7pPr marL="2743835" indent="0">
              <a:buNone/>
              <a:defRPr sz="900"/>
            </a:lvl7pPr>
            <a:lvl8pPr marL="3201035" indent="0">
              <a:buNone/>
              <a:defRPr sz="900"/>
            </a:lvl8pPr>
            <a:lvl9pPr marL="3658235" indent="0">
              <a:buNone/>
              <a:defRPr sz="900"/>
            </a:lvl9pPr>
          </a:lstStyle>
          <a:p>
            <a:pPr lvl="0"/>
            <a:r>
              <a:rPr lang="en-US" smtClean="0"/>
              <a:t>Click to edit Master text styles</a:t>
            </a:r>
            <a:endParaRPr lang="en-US" smtClean="0"/>
          </a:p>
        </p:txBody>
      </p:sp>
      <p:grpSp>
        <p:nvGrpSpPr>
          <p:cNvPr id="8" name="Group 7"/>
          <p:cNvGrpSpPr/>
          <p:nvPr userDrawn="1"/>
        </p:nvGrpSpPr>
        <p:grpSpPr>
          <a:xfrm rot="5400000" flipH="1" flipV="1">
            <a:off x="10431390" y="-2160672"/>
            <a:ext cx="3770122" cy="4754679"/>
            <a:chOff x="4468428" y="2375253"/>
            <a:chExt cx="3769249" cy="4752822"/>
          </a:xfrm>
          <a:solidFill>
            <a:schemeClr val="bg2"/>
          </a:solidFill>
        </p:grpSpPr>
        <p:grpSp>
          <p:nvGrpSpPr>
            <p:cNvPr id="9" name="Group 8"/>
            <p:cNvGrpSpPr/>
            <p:nvPr/>
          </p:nvGrpSpPr>
          <p:grpSpPr>
            <a:xfrm rot="16182689">
              <a:off x="3958430" y="2907620"/>
              <a:ext cx="4752822" cy="3688088"/>
              <a:chOff x="2438400" y="1005871"/>
              <a:chExt cx="6414912" cy="4977833"/>
            </a:xfrm>
            <a:grpFill/>
          </p:grpSpPr>
          <p:cxnSp>
            <p:nvCxnSpPr>
              <p:cNvPr id="19" name="Straight Connector 18"/>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0" name="Oval 9"/>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1" name="Oval 10"/>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6" name="Rounded Rectangle 35"/>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8" name="Isosceles Triangle 3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4"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sp>
        <p:nvSpPr>
          <p:cNvPr id="43" name="Footer Placeholder 3"/>
          <p:cNvSpPr txBox="1"/>
          <p:nvPr userDrawn="1"/>
        </p:nvSpPr>
        <p:spPr>
          <a:xfrm>
            <a:off x="0" y="6427488"/>
            <a:ext cx="12195175" cy="432100"/>
          </a:xfrm>
          <a:prstGeom prst="rect">
            <a:avLst/>
          </a:prstGeom>
          <a:solidFill>
            <a:srgbClr val="FF6200"/>
          </a:solidFill>
        </p:spPr>
        <p:txBody>
          <a:bodyPr vert="horz" lIns="91458" tIns="45729" rIns="91458" bIns="45729" rtlCol="0" anchor="ctr"/>
          <a:lstStyle>
            <a:defPPr>
              <a:defRPr lang="en-US"/>
            </a:defPPr>
            <a:lvl1pPr marL="0" algn="l" defTabSz="914400" rtl="0" eaLnBrk="1" latinLnBrk="0" hangingPunct="1">
              <a:defRPr sz="1200" b="1" kern="1200">
                <a:solidFill>
                  <a:schemeClr val="tx1">
                    <a:lumMod val="85000"/>
                    <a:lumOff val="1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r>
              <a:rPr lang="en-IN" smtClean="0">
                <a:solidFill>
                  <a:schemeClr val="bg1"/>
                </a:solidFill>
              </a:rPr>
              <a:t>Copyright© 2015 – 16	  Pennant Technologies Private Limited                                 Confidential                                                   </a:t>
            </a:r>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45374"/>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90340" y="4801712"/>
            <a:ext cx="7317105" cy="566870"/>
          </a:xfrm>
        </p:spPr>
        <p:txBody>
          <a:bodyPr anchor="b">
            <a:noAutofit/>
          </a:bodyPr>
          <a:lstStyle>
            <a:lvl1pPr algn="l">
              <a:defRPr sz="3200" b="1" baseline="0"/>
            </a:lvl1pPr>
          </a:lstStyle>
          <a:p>
            <a:r>
              <a:rPr lang="en-US" dirty="0" smtClean="0"/>
              <a:t>Module Name</a:t>
            </a:r>
            <a:endParaRPr lang="en-IN" dirty="0"/>
          </a:p>
        </p:txBody>
      </p:sp>
      <p:sp>
        <p:nvSpPr>
          <p:cNvPr id="3" name="Picture Placeholder 2"/>
          <p:cNvSpPr>
            <a:spLocks noGrp="1"/>
          </p:cNvSpPr>
          <p:nvPr>
            <p:ph type="pic" idx="1"/>
          </p:nvPr>
        </p:nvSpPr>
        <p:spPr>
          <a:xfrm>
            <a:off x="2390340" y="612916"/>
            <a:ext cx="7317105" cy="41157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9435" indent="0">
              <a:buNone/>
              <a:defRPr sz="2000"/>
            </a:lvl5pPr>
            <a:lvl6pPr marL="2286635" indent="0">
              <a:buNone/>
              <a:defRPr sz="2000"/>
            </a:lvl6pPr>
            <a:lvl7pPr marL="2743835" indent="0">
              <a:buNone/>
              <a:defRPr sz="2000"/>
            </a:lvl7pPr>
            <a:lvl8pPr marL="3201035" indent="0">
              <a:buNone/>
              <a:defRPr sz="2000"/>
            </a:lvl8pPr>
            <a:lvl9pPr marL="3658235" indent="0">
              <a:buNone/>
              <a:defRPr sz="2000"/>
            </a:lvl9pPr>
          </a:lstStyle>
          <a:p>
            <a:endParaRPr lang="en-IN"/>
          </a:p>
        </p:txBody>
      </p:sp>
      <p:sp>
        <p:nvSpPr>
          <p:cNvPr id="4" name="Text Placeholder 3"/>
          <p:cNvSpPr>
            <a:spLocks noGrp="1"/>
          </p:cNvSpPr>
          <p:nvPr>
            <p:ph type="body" sz="half" idx="2"/>
          </p:nvPr>
        </p:nvSpPr>
        <p:spPr>
          <a:xfrm>
            <a:off x="2390340" y="5433057"/>
            <a:ext cx="7317105" cy="805049"/>
          </a:xfrm>
        </p:spPr>
        <p:txBody>
          <a:bodyPr/>
          <a:lstStyle>
            <a:lvl1pPr marL="0" indent="0">
              <a:buNone/>
              <a:defRPr sz="1500"/>
            </a:lvl1pPr>
            <a:lvl2pPr marL="457200" indent="0">
              <a:buNone/>
              <a:defRPr sz="1200"/>
            </a:lvl2pPr>
            <a:lvl3pPr marL="914400" indent="0">
              <a:buNone/>
              <a:defRPr sz="1100"/>
            </a:lvl3pPr>
            <a:lvl4pPr marL="1371600" indent="0">
              <a:buNone/>
              <a:defRPr sz="900"/>
            </a:lvl4pPr>
            <a:lvl5pPr marL="1829435" indent="0">
              <a:buNone/>
              <a:defRPr sz="900"/>
            </a:lvl5pPr>
            <a:lvl6pPr marL="2286635" indent="0">
              <a:buNone/>
              <a:defRPr sz="900"/>
            </a:lvl6pPr>
            <a:lvl7pPr marL="2743835" indent="0">
              <a:buNone/>
              <a:defRPr sz="900"/>
            </a:lvl7pPr>
            <a:lvl8pPr marL="3201035" indent="0">
              <a:buNone/>
              <a:defRPr sz="900"/>
            </a:lvl8pPr>
            <a:lvl9pPr marL="3658235" indent="0">
              <a:buNone/>
              <a:defRPr sz="900"/>
            </a:lvl9pPr>
          </a:lstStyle>
          <a:p>
            <a:pPr lvl="0"/>
            <a:r>
              <a:rPr lang="en-US" smtClean="0"/>
              <a:t>Click to edit Master text styles</a:t>
            </a:r>
            <a:endParaRPr lang="en-US" smtClean="0"/>
          </a:p>
        </p:txBody>
      </p:sp>
      <p:grpSp>
        <p:nvGrpSpPr>
          <p:cNvPr id="8" name="Group 7"/>
          <p:cNvGrpSpPr/>
          <p:nvPr userDrawn="1"/>
        </p:nvGrpSpPr>
        <p:grpSpPr>
          <a:xfrm rot="5400000" flipH="1" flipV="1">
            <a:off x="10431390" y="-2160672"/>
            <a:ext cx="3770122" cy="4754679"/>
            <a:chOff x="4468428" y="2375253"/>
            <a:chExt cx="3769249" cy="4752822"/>
          </a:xfrm>
          <a:solidFill>
            <a:schemeClr val="bg2"/>
          </a:solidFill>
        </p:grpSpPr>
        <p:grpSp>
          <p:nvGrpSpPr>
            <p:cNvPr id="9" name="Group 8"/>
            <p:cNvGrpSpPr/>
            <p:nvPr/>
          </p:nvGrpSpPr>
          <p:grpSpPr>
            <a:xfrm rot="16182689">
              <a:off x="3958430" y="2907620"/>
              <a:ext cx="4752822" cy="3688088"/>
              <a:chOff x="2438400" y="1005871"/>
              <a:chExt cx="6414912" cy="4977833"/>
            </a:xfrm>
            <a:grpFill/>
          </p:grpSpPr>
          <p:cxnSp>
            <p:nvCxnSpPr>
              <p:cNvPr id="19" name="Straight Connector 18"/>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0" name="Oval 9"/>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1" name="Oval 10"/>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6" name="Rounded Rectangle 35"/>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8" name="Isosceles Triangle 3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2"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sp>
        <p:nvSpPr>
          <p:cNvPr id="41"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pic>
        <p:nvPicPr>
          <p:cNvPr id="37"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45374"/>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759" y="274702"/>
            <a:ext cx="10975658" cy="1143265"/>
          </a:xfrm>
          <a:prstGeom prst="rect">
            <a:avLst/>
          </a:prstGeom>
        </p:spPr>
        <p:txBody>
          <a:bodyPr vert="horz" lIns="91458" tIns="45729" rIns="91458" bIns="45729"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09759" y="1600572"/>
            <a:ext cx="10975658" cy="4527011"/>
          </a:xfrm>
          <a:prstGeom prst="rect">
            <a:avLst/>
          </a:prstGeom>
        </p:spPr>
        <p:txBody>
          <a:bodyPr vert="horz" lIns="91458" tIns="45729" rIns="91458" bIns="45729"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2"/>
          </p:nvPr>
        </p:nvSpPr>
        <p:spPr>
          <a:xfrm>
            <a:off x="609759" y="6357824"/>
            <a:ext cx="2845541" cy="365210"/>
          </a:xfrm>
          <a:prstGeom prst="rect">
            <a:avLst/>
          </a:prstGeom>
        </p:spPr>
        <p:txBody>
          <a:bodyPr vert="horz" lIns="91458" tIns="45729" rIns="91458" bIns="45729" rtlCol="0" anchor="ctr"/>
          <a:lstStyle>
            <a:lvl1pPr algn="l">
              <a:defRPr sz="1200">
                <a:solidFill>
                  <a:schemeClr val="tx1">
                    <a:tint val="75000"/>
                  </a:schemeClr>
                </a:solidFill>
              </a:defRPr>
            </a:lvl1pPr>
          </a:lstStyle>
          <a:p>
            <a:fld id="{963F206F-82F3-4429-A9D9-1611B9A7D297}" type="datetimeFigureOut">
              <a:rPr lang="en-IN" smtClean="0"/>
            </a:fld>
            <a:endParaRPr lang="en-IN"/>
          </a:p>
        </p:txBody>
      </p:sp>
      <p:sp>
        <p:nvSpPr>
          <p:cNvPr id="5" name="Footer Placeholder 4"/>
          <p:cNvSpPr>
            <a:spLocks noGrp="1"/>
          </p:cNvSpPr>
          <p:nvPr>
            <p:ph type="ftr" sz="quarter" idx="3"/>
          </p:nvPr>
        </p:nvSpPr>
        <p:spPr>
          <a:xfrm>
            <a:off x="4166685" y="6357824"/>
            <a:ext cx="3861805" cy="365210"/>
          </a:xfrm>
          <a:prstGeom prst="rect">
            <a:avLst/>
          </a:prstGeom>
        </p:spPr>
        <p:txBody>
          <a:bodyPr vert="horz" lIns="91458" tIns="45729" rIns="91458" bIns="45729"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9875" y="6357824"/>
            <a:ext cx="2845541" cy="365210"/>
          </a:xfrm>
          <a:prstGeom prst="rect">
            <a:avLst/>
          </a:prstGeom>
        </p:spPr>
        <p:txBody>
          <a:bodyPr vert="horz" lIns="91458" tIns="45729" rIns="91458" bIns="45729" rtlCol="0" anchor="ctr"/>
          <a:lstStyle>
            <a:lvl1pPr algn="r">
              <a:defRPr sz="1200">
                <a:solidFill>
                  <a:schemeClr val="tx1">
                    <a:tint val="75000"/>
                  </a:schemeClr>
                </a:solidFill>
              </a:defRPr>
            </a:lvl1pPr>
          </a:lstStyle>
          <a:p>
            <a:fld id="{6FF5ABE1-6481-4FF5-BC7E-5D53B793ED94}"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8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80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52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24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6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8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900" kern="1200">
          <a:solidFill>
            <a:schemeClr val="tx1"/>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jpeg"/><Relationship Id="rId1" Type="http://schemas.openxmlformats.org/officeDocument/2006/relationships/image" Target="../media/image2.emf"/></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1.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referRelativeResize="0">
            <a:picLocks noChangeAspect="1"/>
          </p:cNvPicPr>
          <p:nvPr/>
        </p:nvPicPr>
        <p:blipFill>
          <a:blip r:embed="rId1">
            <a:extLst>
              <a:ext uri="{28A0092B-C50C-407E-A947-70E740481C1C}">
                <a14:useLocalDpi xmlns:a14="http://schemas.microsoft.com/office/drawing/2010/main" val="0"/>
              </a:ext>
            </a:extLst>
          </a:blip>
          <a:srcRect l="27145" t="25348" r="22592"/>
          <a:stretch>
            <a:fillRect/>
          </a:stretch>
        </p:blipFill>
        <p:spPr bwMode="auto">
          <a:xfrm>
            <a:off x="539629" y="1629594"/>
            <a:ext cx="3705225" cy="4258310"/>
          </a:xfrm>
          <a:prstGeom prst="rect">
            <a:avLst/>
          </a:prstGeom>
          <a:noFill/>
        </p:spPr>
      </p:pic>
      <p:pic>
        <p:nvPicPr>
          <p:cNvPr id="6" name="Picture 3" descr="D:\Pennant\Pennant Marketing\Client Logos\Design Work\Pennant 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34605" y="1748530"/>
            <a:ext cx="2771272" cy="81045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742528" y="2829049"/>
            <a:ext cx="3879780" cy="384721"/>
          </a:xfrm>
          <a:prstGeom prst="rect">
            <a:avLst/>
          </a:prstGeom>
          <a:noFill/>
        </p:spPr>
        <p:txBody>
          <a:bodyPr wrap="none" rtlCol="0">
            <a:spAutoFit/>
          </a:bodyPr>
          <a:lstStyle/>
          <a:p>
            <a:r>
              <a:rPr lang="en-IN" dirty="0" smtClean="0"/>
              <a:t>Pennant Technologies Private Limited</a:t>
            </a:r>
            <a:endParaRPr lang="en-IN" dirty="0"/>
          </a:p>
        </p:txBody>
      </p:sp>
      <p:sp>
        <p:nvSpPr>
          <p:cNvPr id="3" name="Text Box 2"/>
          <p:cNvSpPr txBox="1"/>
          <p:nvPr/>
        </p:nvSpPr>
        <p:spPr>
          <a:xfrm>
            <a:off x="5795010" y="3784600"/>
            <a:ext cx="4460875" cy="1483360"/>
          </a:xfrm>
          <a:prstGeom prst="rect">
            <a:avLst/>
          </a:prstGeom>
          <a:noFill/>
        </p:spPr>
        <p:txBody>
          <a:bodyPr wrap="square" rtlCol="0">
            <a:spAutoFit/>
          </a:bodyPr>
          <a:p>
            <a:r>
              <a:rPr lang="en-US" sz="3200"/>
              <a:t> VIEWS</a:t>
            </a:r>
            <a:r>
              <a:rPr lang="en-US" sz="3600"/>
              <a:t> in SQL</a:t>
            </a:r>
            <a:endParaRPr lang="en-US" sz="3600"/>
          </a:p>
          <a:p>
            <a:endParaRPr lang="en-US" sz="3600"/>
          </a:p>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Picture Placeholder 7"/>
          <p:cNvPicPr>
            <a:picLocks noChangeAspect="1"/>
          </p:cNvPicPr>
          <p:nvPr>
            <p:ph type="pic" idx="1"/>
          </p:nvPr>
        </p:nvPicPr>
        <p:blipFill>
          <a:blip r:embed="rId1"/>
          <a:stretch>
            <a:fillRect/>
          </a:stretch>
        </p:blipFill>
        <p:spPr>
          <a:xfrm>
            <a:off x="1254760" y="525145"/>
            <a:ext cx="9993630" cy="57715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sp>
        <p:nvSpPr>
          <p:cNvPr id="6" name="Text Placeholder 5"/>
          <p:cNvSpPr>
            <a:spLocks noGrp="1"/>
          </p:cNvSpPr>
          <p:nvPr>
            <p:ph type="body" sz="quarter" idx="14"/>
          </p:nvPr>
        </p:nvSpPr>
        <p:spPr/>
        <p:txBody>
          <a:bodyPr>
            <a:normAutofit fontScale="80000"/>
          </a:bodyPr>
          <a:p>
            <a:r>
              <a:rPr lang="en-US"/>
              <a:t>Views act as a proxy or virtual table created from the original table.</a:t>
            </a:r>
            <a:endParaRPr lang="en-US"/>
          </a:p>
          <a:p>
            <a:r>
              <a:rPr lang="en-US"/>
              <a:t> Views simplify SQL queries and allow secure access to underlying tables. </a:t>
            </a:r>
            <a:endParaRPr lang="en-US"/>
          </a:p>
          <a:p>
            <a:r>
              <a:rPr lang="en-US"/>
              <a:t>Views in DBMS can be visualized as virtual tables that are formed by original tables from the database.</a:t>
            </a:r>
            <a:endParaRPr lang="en-US"/>
          </a:p>
          <a:p>
            <a:r>
              <a:rPr lang="en-US"/>
              <a:t>As you can see from the above image, we can extract data columns from more than one table by running queries on the data tables. </a:t>
            </a:r>
            <a:endParaRPr lang="en-US"/>
          </a:p>
          <a:p>
            <a:r>
              <a:rPr lang="en-US"/>
              <a:t>Views contain only the definition of the view data in the data dictionary, not the actual data.</a:t>
            </a:r>
            <a:endParaRPr lang="en-US"/>
          </a:p>
          <a:p>
            <a:r>
              <a:rPr lang="en-US"/>
              <a:t>The view has two primary purposes:</a:t>
            </a:r>
            <a:endParaRPr lang="en-US"/>
          </a:p>
          <a:p>
            <a:r>
              <a:rPr lang="en-US"/>
              <a:t>Simplifying complex SQL queries.</a:t>
            </a:r>
            <a:endParaRPr lang="en-US"/>
          </a:p>
          <a:p>
            <a:r>
              <a:rPr lang="en-US"/>
              <a:t>Restricting users from accessing sensitive data.</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Content Placeholder 8"/>
          <p:cNvPicPr>
            <a:picLocks noChangeAspect="1"/>
          </p:cNvPicPr>
          <p:nvPr>
            <p:ph sz="half" idx="2"/>
          </p:nvPr>
        </p:nvPicPr>
        <p:blipFill>
          <a:blip r:embed="rId1"/>
          <a:stretch>
            <a:fillRect/>
          </a:stretch>
        </p:blipFill>
        <p:spPr>
          <a:xfrm>
            <a:off x="337185" y="1022985"/>
            <a:ext cx="5497830" cy="5135880"/>
          </a:xfrm>
          <a:prstGeom prst="rect">
            <a:avLst/>
          </a:prstGeom>
        </p:spPr>
      </p:pic>
      <p:pic>
        <p:nvPicPr>
          <p:cNvPr id="10" name="Content Placeholder 9"/>
          <p:cNvPicPr>
            <a:picLocks noChangeAspect="1"/>
          </p:cNvPicPr>
          <p:nvPr>
            <p:ph sz="quarter" idx="4"/>
          </p:nvPr>
        </p:nvPicPr>
        <p:blipFill>
          <a:blip r:embed="rId2"/>
          <a:stretch>
            <a:fillRect/>
          </a:stretch>
        </p:blipFill>
        <p:spPr>
          <a:xfrm>
            <a:off x="5922010" y="1022985"/>
            <a:ext cx="5686425" cy="513651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pPr algn="ctr"/>
            <a:r>
              <a:rPr lang="en-US" sz="3200"/>
              <a:t>Creating View in DBMS</a:t>
            </a:r>
            <a:endParaRPr lang="en-US" sz="3200"/>
          </a:p>
        </p:txBody>
      </p:sp>
      <p:sp>
        <p:nvSpPr>
          <p:cNvPr id="4" name="Text Placeholder 3"/>
          <p:cNvSpPr>
            <a:spLocks noGrp="1"/>
          </p:cNvSpPr>
          <p:nvPr>
            <p:ph type="body" sz="quarter" idx="14"/>
          </p:nvPr>
        </p:nvSpPr>
        <p:spPr>
          <a:xfrm>
            <a:off x="408940" y="954405"/>
            <a:ext cx="11160125" cy="5355590"/>
          </a:xfrm>
        </p:spPr>
        <p:txBody>
          <a:bodyPr>
            <a:normAutofit fontScale="70000"/>
          </a:bodyPr>
          <a:p>
            <a:r>
              <a:rPr lang="en-US"/>
              <a:t>The view can be created by using the CREATE VIEW statement, Views can be simple or complex depending on their usage.</a:t>
            </a:r>
            <a:endParaRPr lang="en-US"/>
          </a:p>
          <a:p>
            <a:r>
              <a:rPr lang="en-US" b="1"/>
              <a:t>Syntax:</a:t>
            </a:r>
            <a:r>
              <a:rPr lang="en-US"/>
              <a:t> CREATE VIEW veiwName AS</a:t>
            </a:r>
            <a:endParaRPr lang="en-US"/>
          </a:p>
          <a:p>
            <a:pPr marL="0" indent="0">
              <a:buNone/>
            </a:pPr>
            <a:r>
              <a:rPr lang="en-US"/>
              <a:t>                  SELECT column1, column2,.... FROM tableName WHERE   condition;</a:t>
            </a:r>
            <a:endParaRPr lang="en-US"/>
          </a:p>
          <a:p>
            <a:r>
              <a:rPr lang="en-US"/>
              <a:t>Here, viewName is the Name for the View we set, tableName is the Name of the table and condition is the Condition by which we select rows.</a:t>
            </a:r>
            <a:endParaRPr lang="en-US"/>
          </a:p>
          <a:p>
            <a:r>
              <a:rPr lang="en-US" b="1"/>
              <a:t>Creating a Simple View:</a:t>
            </a:r>
            <a:endParaRPr lang="en-US" b="1"/>
          </a:p>
          <a:p>
            <a:r>
              <a:rPr lang="en-US"/>
              <a:t>Simple view is the view that is made from a single table, It takes only one table and just the conditions, It also does not take any inbuilt SQL functions like AVG(), MIN(), MAX() etc, or GROUP BY clause.</a:t>
            </a:r>
            <a:endParaRPr lang="en-US"/>
          </a:p>
          <a:p>
            <a:r>
              <a:rPr lang="en-US"/>
              <a:t>While creating a simple view, we are not creating an actual table, we are just projecting the data from the original table to create a view table.</a:t>
            </a:r>
            <a:endParaRPr lang="en-US"/>
          </a:p>
          <a:p>
            <a:r>
              <a:rPr lang="en-US"/>
              <a:t>Let's look at some examples for creating a simple view.</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a:xfrm>
            <a:off x="609600" y="273050"/>
            <a:ext cx="11019790" cy="723265"/>
          </a:xfrm>
        </p:spPr>
        <p:txBody>
          <a:bodyPr/>
          <a:p>
            <a:pPr algn="ctr"/>
            <a:r>
              <a:rPr lang="en-US" sz="3600"/>
              <a:t>Examples</a:t>
            </a:r>
            <a:endParaRPr lang="en-US" sz="3600"/>
          </a:p>
        </p:txBody>
      </p:sp>
      <p:sp>
        <p:nvSpPr>
          <p:cNvPr id="6" name="Text Placeholder 5"/>
          <p:cNvSpPr>
            <a:spLocks noGrp="1"/>
          </p:cNvSpPr>
          <p:nvPr>
            <p:ph type="body" sz="half" idx="2"/>
          </p:nvPr>
        </p:nvSpPr>
        <p:spPr>
          <a:xfrm>
            <a:off x="455930" y="1106805"/>
            <a:ext cx="6249035" cy="5020945"/>
          </a:xfrm>
        </p:spPr>
        <p:txBody>
          <a:bodyPr/>
          <a:p>
            <a:r>
              <a:rPr lang="en-US" sz="2000"/>
              <a:t> In this example, we are creating a view table from Employee Table for getting the EmpID and EmpName. So the query will be:</a:t>
            </a:r>
            <a:endParaRPr lang="en-US" sz="2000"/>
          </a:p>
          <a:p>
            <a:r>
              <a:rPr lang="en-US" sz="2000"/>
              <a:t>CREATE VIEW EmpView1 AS</a:t>
            </a:r>
            <a:endParaRPr lang="en-US" sz="2000"/>
          </a:p>
          <a:p>
            <a:r>
              <a:rPr lang="en-US" sz="2000"/>
              <a:t>SELECT EmpID, EmpName</a:t>
            </a:r>
            <a:endParaRPr lang="en-US" sz="2000"/>
          </a:p>
          <a:p>
            <a:r>
              <a:rPr lang="en-US" sz="2000"/>
              <a:t>FROM Employee;</a:t>
            </a:r>
            <a:endParaRPr lang="en-US" sz="2000"/>
          </a:p>
          <a:p>
            <a:r>
              <a:rPr lang="en-US" sz="2000"/>
              <a:t>Now to see the data in the EmpView1 view created by us, We have to simply use the SELECT statement.</a:t>
            </a:r>
            <a:endParaRPr lang="en-US" sz="2000"/>
          </a:p>
          <a:p>
            <a:r>
              <a:rPr lang="en-US" sz="2000"/>
              <a:t>SELECT * from EmpView1;</a:t>
            </a:r>
            <a:endParaRPr lang="en-US" sz="2000"/>
          </a:p>
          <a:p>
            <a:r>
              <a:rPr lang="en-US" sz="2000" b="1"/>
              <a:t>Output:</a:t>
            </a:r>
            <a:endParaRPr lang="en-US" sz="2000" b="1"/>
          </a:p>
          <a:p>
            <a:r>
              <a:rPr lang="en-US" sz="2000"/>
              <a:t>The view table EmpView1 that we have created from Employee Table contains EmpID and EmpName as its data fields.</a:t>
            </a:r>
            <a:endParaRPr lang="en-US" sz="2000"/>
          </a:p>
        </p:txBody>
      </p:sp>
      <p:pic>
        <p:nvPicPr>
          <p:cNvPr id="7" name="Content Placeholder 6"/>
          <p:cNvPicPr>
            <a:picLocks noChangeAspect="1"/>
          </p:cNvPicPr>
          <p:nvPr>
            <p:ph idx="1"/>
          </p:nvPr>
        </p:nvPicPr>
        <p:blipFill>
          <a:blip r:embed="rId1"/>
          <a:stretch>
            <a:fillRect/>
          </a:stretch>
        </p:blipFill>
        <p:spPr>
          <a:xfrm>
            <a:off x="6819900" y="911225"/>
            <a:ext cx="5048250" cy="49720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3050"/>
            <a:ext cx="10899140" cy="657860"/>
          </a:xfrm>
        </p:spPr>
        <p:txBody>
          <a:bodyPr/>
          <a:p>
            <a:pPr algn="ctr"/>
            <a:r>
              <a:rPr lang="en-US" sz="3600"/>
              <a:t>Example </a:t>
            </a:r>
            <a:endParaRPr lang="en-US" sz="3600"/>
          </a:p>
        </p:txBody>
      </p:sp>
      <p:sp>
        <p:nvSpPr>
          <p:cNvPr id="4" name="Text Placeholder 3"/>
          <p:cNvSpPr>
            <a:spLocks noGrp="1"/>
          </p:cNvSpPr>
          <p:nvPr>
            <p:ph type="body" sz="half" idx="2"/>
          </p:nvPr>
        </p:nvSpPr>
        <p:spPr>
          <a:xfrm>
            <a:off x="390525" y="1138555"/>
            <a:ext cx="6370320" cy="4989195"/>
          </a:xfrm>
        </p:spPr>
        <p:txBody>
          <a:bodyPr>
            <a:noAutofit/>
          </a:bodyPr>
          <a:p>
            <a:r>
              <a:rPr lang="en-US" sz="2200"/>
              <a:t>In this example, we are creating a view table from EmpRole Table for getting the EmpID and Dept for employees having EmpIDs less than 4. So the query will be:</a:t>
            </a:r>
            <a:endParaRPr lang="en-US" sz="2200"/>
          </a:p>
          <a:p>
            <a:r>
              <a:rPr lang="en-US" sz="2200"/>
              <a:t>CREATE VIEW EmpView2 AS</a:t>
            </a:r>
            <a:endParaRPr lang="en-US" sz="2200"/>
          </a:p>
          <a:p>
            <a:r>
              <a:rPr lang="en-US" sz="2200"/>
              <a:t>SELECT EmpID, Dept FROM EmpRole WHERE EmpID&lt;4;</a:t>
            </a:r>
            <a:endParaRPr lang="en-US" sz="2200"/>
          </a:p>
          <a:p>
            <a:r>
              <a:rPr lang="en-US" sz="2200"/>
              <a:t>Now to see the data in the EmpView2 view created by us, We have to simply use the SELECT statement.</a:t>
            </a:r>
            <a:endParaRPr lang="en-US" sz="2200"/>
          </a:p>
          <a:p>
            <a:r>
              <a:rPr lang="en-US" sz="2200"/>
              <a:t>SELECT * from EmpView2;</a:t>
            </a:r>
            <a:endParaRPr lang="en-US" sz="2200"/>
          </a:p>
          <a:p>
            <a:r>
              <a:rPr lang="en-US" sz="2200"/>
              <a:t>Output: The view table EmpView2 that we have created from EmpRole Table contains EmpID and Dept as its data fields.</a:t>
            </a:r>
            <a:endParaRPr lang="en-US" sz="2200"/>
          </a:p>
        </p:txBody>
      </p:sp>
      <p:pic>
        <p:nvPicPr>
          <p:cNvPr id="5" name="Content Placeholder 4"/>
          <p:cNvPicPr>
            <a:picLocks noChangeAspect="1"/>
          </p:cNvPicPr>
          <p:nvPr>
            <p:ph idx="1"/>
          </p:nvPr>
        </p:nvPicPr>
        <p:blipFill>
          <a:blip r:embed="rId1"/>
          <a:stretch>
            <a:fillRect/>
          </a:stretch>
        </p:blipFill>
        <p:spPr>
          <a:xfrm>
            <a:off x="6760845" y="1302385"/>
            <a:ext cx="4868545" cy="448437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pPr algn="ctr"/>
            <a:r>
              <a:rPr lang="en-US" sz="3200"/>
              <a:t>Creating a Complex View</a:t>
            </a:r>
            <a:endParaRPr lang="en-US" sz="3200"/>
          </a:p>
        </p:txBody>
      </p:sp>
      <p:sp>
        <p:nvSpPr>
          <p:cNvPr id="6" name="Text Placeholder 5"/>
          <p:cNvSpPr>
            <a:spLocks noGrp="1"/>
          </p:cNvSpPr>
          <p:nvPr>
            <p:ph type="body" sz="quarter" idx="14"/>
          </p:nvPr>
        </p:nvSpPr>
        <p:spPr>
          <a:xfrm>
            <a:off x="408940" y="1010285"/>
            <a:ext cx="11160125" cy="5299710"/>
          </a:xfrm>
        </p:spPr>
        <p:txBody>
          <a:bodyPr>
            <a:normAutofit fontScale="70000"/>
          </a:bodyPr>
          <a:p>
            <a:r>
              <a:rPr lang="en-US"/>
              <a:t>The complex view is the view that is made from multiple tables, It takes multiple tables in which data is accessed using joins or cross products, It contains inbuilt SQL functions like AVG(), MIN(), MAX() etc, or GROUP BY clause. So, whenever we need to access data from multiple tables we can make use of Complex Views.</a:t>
            </a:r>
            <a:endParaRPr lang="en-US"/>
          </a:p>
          <a:p>
            <a:r>
              <a:rPr lang="en-US"/>
              <a:t>Let's look at some examples for creating the complex view.</a:t>
            </a:r>
            <a:endParaRPr lang="en-US"/>
          </a:p>
          <a:p>
            <a:r>
              <a:rPr lang="en-US"/>
              <a:t>Example:</a:t>
            </a:r>
            <a:endParaRPr lang="en-US"/>
          </a:p>
          <a:p>
            <a:r>
              <a:rPr lang="en-US"/>
              <a:t>In this example, we are creating a view table using Employee Table and EmpDept table for getting the EmpName from the Employee table and Dept from EmpDept. So the query will be:</a:t>
            </a:r>
            <a:endParaRPr lang="en-US"/>
          </a:p>
          <a:p>
            <a:r>
              <a:rPr lang="en-US"/>
              <a:t>CREATE VIEW CompView AS</a:t>
            </a:r>
            <a:endParaRPr lang="en-US"/>
          </a:p>
          <a:p>
            <a:r>
              <a:rPr lang="en-US"/>
              <a:t>SELECT Employee.EmpName, EmpRole.Dept  FROM Employee, EmpRole WHERE Employee.EmpID = EmpRole.EmpID;</a:t>
            </a:r>
            <a:endParaRPr lang="en-US"/>
          </a:p>
          <a:p>
            <a:r>
              <a:rPr lang="en-US"/>
              <a:t>Now to see the data in the EmpView1 view created by us, We have to simply use the SELECT statement.</a:t>
            </a:r>
            <a:endParaRPr lang="en-US"/>
          </a:p>
          <a:p>
            <a:r>
              <a:rPr lang="en-US"/>
              <a:t>SELECT * from CompView;</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Placeholder 5"/>
          <p:cNvPicPr>
            <a:picLocks noChangeAspect="1"/>
          </p:cNvPicPr>
          <p:nvPr>
            <p:ph type="pic" idx="1"/>
          </p:nvPr>
        </p:nvPicPr>
        <p:blipFill>
          <a:blip r:embed="rId1"/>
          <a:stretch>
            <a:fillRect/>
          </a:stretch>
        </p:blipFill>
        <p:spPr>
          <a:xfrm>
            <a:off x="1229995" y="481330"/>
            <a:ext cx="9920605" cy="578231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noAutofit/>
          </a:bodyPr>
          <a:p>
            <a:pPr algn="ctr"/>
            <a:r>
              <a:rPr lang="en-US" sz="3600"/>
              <a:t>Deleting View in DBMS</a:t>
            </a:r>
            <a:endParaRPr lang="en-US" sz="3600"/>
          </a:p>
        </p:txBody>
      </p:sp>
      <p:sp>
        <p:nvSpPr>
          <p:cNvPr id="6" name="Text Placeholder 5"/>
          <p:cNvSpPr>
            <a:spLocks noGrp="1"/>
          </p:cNvSpPr>
          <p:nvPr>
            <p:ph type="body" sz="quarter" idx="14"/>
          </p:nvPr>
        </p:nvSpPr>
        <p:spPr>
          <a:xfrm>
            <a:off x="408940" y="1021080"/>
            <a:ext cx="11160125" cy="5288915"/>
          </a:xfrm>
        </p:spPr>
        <p:txBody>
          <a:bodyPr>
            <a:noAutofit/>
          </a:bodyPr>
          <a:p>
            <a:r>
              <a:rPr lang="en-US" sz="2400"/>
              <a:t>Now we know how to create simple and complex views but what if we don't need our created views anymore, So we need to delete the view so as we DROP a table in SQL, similarly, we can delete or drop a view using the DROP statement.</a:t>
            </a:r>
            <a:endParaRPr lang="en-US" sz="2400"/>
          </a:p>
          <a:p>
            <a:r>
              <a:rPr lang="en-US" sz="2400"/>
              <a:t>The DROP statement completely deletes the structure of the view.</a:t>
            </a:r>
            <a:endParaRPr lang="en-US" sz="2400"/>
          </a:p>
          <a:p>
            <a:r>
              <a:rPr lang="en-US" sz="2400"/>
              <a:t>Syntax:  DROP VIEW ViewName;</a:t>
            </a:r>
            <a:endParaRPr lang="en-US" sz="2400"/>
          </a:p>
          <a:p>
            <a:r>
              <a:rPr lang="en-US" sz="2400"/>
              <a:t>Here ViewName is the name of the view to be deleted.</a:t>
            </a:r>
            <a:endParaRPr lang="en-US" sz="2400"/>
          </a:p>
          <a:p>
            <a:r>
              <a:rPr lang="en-US" sz="2400"/>
              <a:t>Example:  Let's delete one of our created views, say EmpView1.</a:t>
            </a:r>
            <a:endParaRPr lang="en-US" sz="2400"/>
          </a:p>
          <a:p>
            <a:r>
              <a:rPr lang="en-US" sz="2400"/>
              <a:t>DROP VIEW EmpView1;</a:t>
            </a:r>
            <a:endParaRPr lang="en-US" sz="2400"/>
          </a:p>
          <a:p>
            <a:r>
              <a:rPr lang="en-US" sz="2400"/>
              <a:t>Let's use the SELECT statement on Deleted View.</a:t>
            </a:r>
            <a:endParaRPr lang="en-US" sz="2400"/>
          </a:p>
          <a:p>
            <a:r>
              <a:rPr lang="en-US" sz="2400"/>
              <a:t>SELECT * from EmpView1;</a:t>
            </a:r>
            <a:endParaRPr lang="en-US" sz="2400"/>
          </a:p>
          <a:p>
            <a:r>
              <a:rPr lang="en-US" sz="2400"/>
              <a:t>Output: Now SQL Editor will give us an error saying the table does not exist as the table is now been deleted.</a:t>
            </a:r>
            <a:endParaRPr lang="en-US" sz="2400"/>
          </a:p>
          <a:p>
            <a:r>
              <a:rPr lang="en-US" sz="2400"/>
              <a:t>ORA-00942: table or view does not exist</a:t>
            </a:r>
            <a:endParaRPr lang="en-US"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pPr algn="ctr"/>
            <a:r>
              <a:rPr lang="en-US" sz="3200"/>
              <a:t>Updating View in DBMS</a:t>
            </a:r>
            <a:endParaRPr lang="en-US" sz="3200"/>
          </a:p>
        </p:txBody>
      </p:sp>
      <p:sp>
        <p:nvSpPr>
          <p:cNvPr id="4" name="Text Placeholder 3"/>
          <p:cNvSpPr>
            <a:spLocks noGrp="1"/>
          </p:cNvSpPr>
          <p:nvPr>
            <p:ph type="body" sz="quarter" idx="14"/>
          </p:nvPr>
        </p:nvSpPr>
        <p:spPr>
          <a:xfrm>
            <a:off x="408940" y="886460"/>
            <a:ext cx="11456035" cy="5423535"/>
          </a:xfrm>
        </p:spPr>
        <p:txBody>
          <a:bodyPr>
            <a:noAutofit/>
          </a:bodyPr>
          <a:p>
            <a:r>
              <a:rPr lang="en-US" sz="2100"/>
              <a:t>Suppose we want to add more columns to the created view so we will have to update the view.</a:t>
            </a:r>
            <a:endParaRPr lang="en-US" sz="2100"/>
          </a:p>
          <a:p>
            <a:r>
              <a:rPr lang="en-US" sz="2100"/>
              <a:t>For updating the views we can use CREATE OR REPLACE VIEW statement, new columns will replace or get added to the view.</a:t>
            </a:r>
            <a:endParaRPr lang="en-US" sz="2100"/>
          </a:p>
          <a:p>
            <a:r>
              <a:rPr lang="en-US" sz="2100"/>
              <a:t>Syntax:  CREATE OR REPLACE VIEW ViewName AS  SELECT column1,coulmn2,..  FROM TableName WHERE condition;</a:t>
            </a:r>
            <a:endParaRPr lang="en-US" sz="2100"/>
          </a:p>
          <a:p>
            <a:r>
              <a:rPr lang="en-US" sz="2100"/>
              <a:t>For Updating a view CREATE OR REPLACE statement is used. Here, viewName is the Name of the view we want to update, tableName is the Name of the table and condition is the Condition by which we select rows.</a:t>
            </a:r>
            <a:endParaRPr lang="en-US" sz="2100"/>
          </a:p>
          <a:p>
            <a:r>
              <a:rPr lang="en-US" sz="2100"/>
              <a:t>Example 1: let's take the above created simple view EmpView1 and we want to one more column of address to our EmpView1 from Employee Table.</a:t>
            </a:r>
            <a:endParaRPr lang="en-US" sz="2100"/>
          </a:p>
          <a:p>
            <a:r>
              <a:rPr lang="en-US" sz="2100"/>
              <a:t>CREATE OR REPLACE VIEW EmpView1 AS</a:t>
            </a:r>
            <a:endParaRPr lang="en-US" sz="2100"/>
          </a:p>
          <a:p>
            <a:r>
              <a:rPr lang="en-US" sz="2100"/>
              <a:t>SELECT EmpID, EmpName, Address FROM Employee;</a:t>
            </a:r>
            <a:endParaRPr lang="en-US" sz="2100"/>
          </a:p>
          <a:p>
            <a:r>
              <a:rPr lang="en-US" sz="2100"/>
              <a:t>Now to see the data in the EmpView1 view created by us, We have to simply use the SELECT statement.</a:t>
            </a:r>
            <a:endParaRPr lang="en-US" sz="2100"/>
          </a:p>
          <a:p>
            <a:r>
              <a:rPr lang="en-US" sz="2100"/>
              <a:t>SELECT * from EmpView1;</a:t>
            </a:r>
            <a:endParaRPr lang="en-US" sz="21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Placeholder 5"/>
          <p:cNvPicPr>
            <a:picLocks noChangeAspect="1"/>
          </p:cNvPicPr>
          <p:nvPr>
            <p:ph type="pic" idx="1"/>
          </p:nvPr>
        </p:nvPicPr>
        <p:blipFill>
          <a:blip r:embed="rId1"/>
          <a:stretch>
            <a:fillRect/>
          </a:stretch>
        </p:blipFill>
        <p:spPr>
          <a:xfrm>
            <a:off x="988060" y="612775"/>
            <a:ext cx="10625455" cy="554164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609600" y="273050"/>
            <a:ext cx="9110980" cy="580390"/>
          </a:xfrm>
        </p:spPr>
        <p:txBody>
          <a:bodyPr>
            <a:noAutofit/>
          </a:bodyPr>
          <a:p>
            <a:pPr algn="ctr"/>
            <a:r>
              <a:rPr lang="en-US" sz="3600"/>
              <a:t>Example 2:</a:t>
            </a:r>
            <a:endParaRPr lang="en-US" sz="3600"/>
          </a:p>
        </p:txBody>
      </p:sp>
      <p:sp>
        <p:nvSpPr>
          <p:cNvPr id="7" name="Text Placeholder 6"/>
          <p:cNvSpPr>
            <a:spLocks noGrp="1"/>
          </p:cNvSpPr>
          <p:nvPr>
            <p:ph type="body" sz="half" idx="2"/>
          </p:nvPr>
        </p:nvSpPr>
        <p:spPr>
          <a:xfrm>
            <a:off x="609600" y="853440"/>
            <a:ext cx="5485765" cy="5274310"/>
          </a:xfrm>
        </p:spPr>
        <p:txBody>
          <a:bodyPr>
            <a:noAutofit/>
          </a:bodyPr>
          <a:p>
            <a:r>
              <a:rPr lang="en-US" sz="2400"/>
              <a:t>Let's take the above created simple view EmpView2 and we want to replace the Dept column with the Role column.</a:t>
            </a:r>
            <a:endParaRPr lang="en-US" sz="2400"/>
          </a:p>
          <a:p>
            <a:r>
              <a:rPr lang="en-US" sz="2400"/>
              <a:t>CREATE OR REPLACE VIEW EmpView2 AS</a:t>
            </a:r>
            <a:endParaRPr lang="en-US" sz="2400"/>
          </a:p>
          <a:p>
            <a:r>
              <a:rPr lang="en-US" sz="2400"/>
              <a:t>SELECT EmpID,Role FROM EmpRole WHERE EmpID&lt;4;</a:t>
            </a:r>
            <a:endParaRPr lang="en-US" sz="2400"/>
          </a:p>
          <a:p>
            <a:r>
              <a:rPr lang="en-US" sz="2400"/>
              <a:t>Now to see the data in the EmpView2 view created by us, We have to simply use the SELECT statement.</a:t>
            </a:r>
            <a:endParaRPr lang="en-US" sz="2400"/>
          </a:p>
          <a:p>
            <a:r>
              <a:rPr lang="en-US" sz="2400"/>
              <a:t>SELECT * from EmpView2;</a:t>
            </a:r>
            <a:endParaRPr lang="en-US" sz="2400"/>
          </a:p>
          <a:p>
            <a:r>
              <a:rPr lang="en-US" sz="2400" b="1"/>
              <a:t>Output: </a:t>
            </a:r>
            <a:r>
              <a:rPr lang="en-US" sz="2400"/>
              <a:t>The fields of view table EmpView2 have been updated to EmpID and Role.</a:t>
            </a:r>
            <a:endParaRPr lang="en-US" sz="2400"/>
          </a:p>
        </p:txBody>
      </p:sp>
      <p:pic>
        <p:nvPicPr>
          <p:cNvPr id="8" name="Content Placeholder 7"/>
          <p:cNvPicPr>
            <a:picLocks noChangeAspect="1"/>
          </p:cNvPicPr>
          <p:nvPr>
            <p:ph idx="1"/>
          </p:nvPr>
        </p:nvPicPr>
        <p:blipFill>
          <a:blip r:embed="rId1"/>
          <a:stretch>
            <a:fillRect/>
          </a:stretch>
        </p:blipFill>
        <p:spPr>
          <a:xfrm>
            <a:off x="6095365" y="951865"/>
            <a:ext cx="5357495" cy="469392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pPr algn="ctr"/>
            <a:r>
              <a:rPr lang="en-US" sz="3200"/>
              <a:t>Manipulating Data in a View</a:t>
            </a:r>
            <a:endParaRPr lang="en-US" sz="3200"/>
          </a:p>
        </p:txBody>
      </p:sp>
      <p:sp>
        <p:nvSpPr>
          <p:cNvPr id="6" name="Text Placeholder 5"/>
          <p:cNvSpPr>
            <a:spLocks noGrp="1"/>
          </p:cNvSpPr>
          <p:nvPr>
            <p:ph type="body" sz="quarter" idx="14"/>
          </p:nvPr>
        </p:nvSpPr>
        <p:spPr>
          <a:xfrm>
            <a:off x="408940" y="802005"/>
            <a:ext cx="11160125" cy="5671820"/>
          </a:xfrm>
        </p:spPr>
        <p:txBody>
          <a:bodyPr>
            <a:noAutofit/>
          </a:bodyPr>
          <a:p>
            <a:r>
              <a:rPr lang="en-US" sz="1800"/>
              <a:t>Views can also be used to manipulate data in the scope of the view table only, manipulating data in a view does not affect the data of the original table. Updateable Views are views that allow for data manipulation but there are certain conditions needed to be taken care of while manipulating the data of the view:</a:t>
            </a:r>
            <a:endParaRPr lang="en-US" sz="1800"/>
          </a:p>
          <a:p>
            <a:r>
              <a:rPr lang="en-US" sz="1800"/>
              <a:t>The GROUP BY and ORDER BY clauses should not be included in the SELECT statement used to generate the view.</a:t>
            </a:r>
            <a:endParaRPr lang="en-US" sz="1800"/>
          </a:p>
          <a:p>
            <a:r>
              <a:rPr lang="en-US" sz="1800"/>
              <a:t>The DISTINCT keyword should not be used in the SELECT statement.</a:t>
            </a:r>
            <a:endParaRPr lang="en-US" sz="1800"/>
          </a:p>
          <a:p>
            <a:r>
              <a:rPr lang="en-US" sz="1800"/>
              <a:t>All NOT NULL values should be present in the View.</a:t>
            </a:r>
            <a:endParaRPr lang="en-US" sz="1800"/>
          </a:p>
          <a:p>
            <a:r>
              <a:rPr lang="en-US" sz="1800"/>
              <a:t>Nested or complex queries should not be used to construct the view.</a:t>
            </a:r>
            <a:endParaRPr lang="en-US" sz="1800"/>
          </a:p>
          <a:p>
            <a:r>
              <a:rPr lang="en-US" sz="1800"/>
              <a:t>A single table should be used to generate the view. We would not be able to update the view if it was constructed using several tables.</a:t>
            </a:r>
            <a:endParaRPr lang="en-US" sz="1800"/>
          </a:p>
          <a:p>
            <a:r>
              <a:rPr lang="en-US" sz="1800"/>
              <a:t>Manipulating data in a view includes inserting or deleting a row from the view table</a:t>
            </a:r>
            <a:endParaRPr lang="en-US" sz="1800"/>
          </a:p>
          <a:p>
            <a:r>
              <a:rPr lang="en-US" sz="1800"/>
              <a:t>Inserting a Row in a View</a:t>
            </a:r>
            <a:endParaRPr lang="en-US" sz="1800"/>
          </a:p>
          <a:p>
            <a:r>
              <a:rPr lang="en-US" sz="1800"/>
              <a:t>Inserting a row in the view takes the same syntax as we use to insert a row in a simple table</a:t>
            </a:r>
            <a:endParaRPr lang="en-US" sz="1800"/>
          </a:p>
          <a:p>
            <a:r>
              <a:rPr lang="en-US" sz="1800"/>
              <a:t>Syntax:  INSERT INTO ViewName(column1, column2,..)  VALUES(value1, value2,..);</a:t>
            </a:r>
            <a:endParaRPr lang="en-US" sz="1800"/>
          </a:p>
          <a:p>
            <a:r>
              <a:rPr lang="en-US" sz="1800"/>
              <a:t>Here, viewName is the view in which we have to insert data and we add values according to the columns in the view table.</a:t>
            </a:r>
            <a:endParaRPr lang="en-US" sz="1800"/>
          </a:p>
          <a:p>
            <a:r>
              <a:rPr lang="en-US" sz="1800"/>
              <a:t>Example: let's take the above created simple view EmpView2 and we want to insert a new row.</a:t>
            </a:r>
            <a:endParaRPr lang="en-US" sz="1800"/>
          </a:p>
          <a:p>
            <a:r>
              <a:rPr lang="en-US" sz="1800"/>
              <a:t>INSERT INTO EmpView2(EmpID, Role)  VALUES(4, 'Intern');</a:t>
            </a:r>
            <a:endParaRPr lang="en-US" sz="1800"/>
          </a:p>
          <a:p>
            <a:r>
              <a:rPr lang="en-US" sz="1800"/>
              <a:t>Now to see the data in the EmpView2, We have to simply use the SELECT statement.</a:t>
            </a:r>
            <a:endParaRPr lang="en-US" sz="1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Placeholder 3"/>
          <p:cNvPicPr>
            <a:picLocks noChangeAspect="1"/>
          </p:cNvPicPr>
          <p:nvPr>
            <p:ph type="pic" idx="1"/>
          </p:nvPr>
        </p:nvPicPr>
        <p:blipFill>
          <a:blip r:embed="rId1"/>
          <a:stretch>
            <a:fillRect/>
          </a:stretch>
        </p:blipFill>
        <p:spPr>
          <a:xfrm>
            <a:off x="947420" y="615315"/>
            <a:ext cx="10377170" cy="573214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609600" y="273050"/>
            <a:ext cx="9396730" cy="504190"/>
          </a:xfrm>
        </p:spPr>
        <p:txBody>
          <a:bodyPr>
            <a:noAutofit/>
          </a:bodyPr>
          <a:p>
            <a:pPr algn="ctr"/>
            <a:r>
              <a:rPr lang="en-US" sz="3200"/>
              <a:t>Deleting a Row in a View</a:t>
            </a:r>
            <a:endParaRPr lang="en-US" sz="3200"/>
          </a:p>
        </p:txBody>
      </p:sp>
      <p:sp>
        <p:nvSpPr>
          <p:cNvPr id="7" name="Text Placeholder 6"/>
          <p:cNvSpPr>
            <a:spLocks noGrp="1"/>
          </p:cNvSpPr>
          <p:nvPr>
            <p:ph type="body" sz="half" idx="2"/>
          </p:nvPr>
        </p:nvSpPr>
        <p:spPr>
          <a:xfrm>
            <a:off x="325120" y="887095"/>
            <a:ext cx="6214110" cy="5240655"/>
          </a:xfrm>
        </p:spPr>
        <p:txBody>
          <a:bodyPr>
            <a:noAutofit/>
          </a:bodyPr>
          <a:p>
            <a:r>
              <a:rPr lang="en-US" sz="2300"/>
              <a:t>Deleting a row in the view takes the same syntax as we use to delete a row in a simple table.</a:t>
            </a:r>
            <a:endParaRPr lang="en-US" sz="2300"/>
          </a:p>
          <a:p>
            <a:r>
              <a:rPr lang="en-US" sz="2300"/>
              <a:t>Syntax: DELETE FROM ViewName WHERE condition;</a:t>
            </a:r>
            <a:endParaRPr lang="en-US" sz="2300"/>
          </a:p>
          <a:p>
            <a:r>
              <a:rPr lang="en-US" sz="2300"/>
              <a:t>Here, viewName is the view from which data has been deleted, condition is the Condition by which we select rows to be deleted.</a:t>
            </a:r>
            <a:endParaRPr lang="en-US" sz="2300"/>
          </a:p>
          <a:p>
            <a:r>
              <a:rPr lang="en-US" sz="2300"/>
              <a:t>Example: let's take the above created simple view EmpView2 and we want to delete the row having EmpID = 1.</a:t>
            </a:r>
            <a:endParaRPr lang="en-US" sz="2300"/>
          </a:p>
          <a:p>
            <a:r>
              <a:rPr lang="en-US" sz="2300"/>
              <a:t>DELETE FROM EmpView2  WHERE EmpID = 1;</a:t>
            </a:r>
            <a:endParaRPr lang="en-US" sz="2300"/>
          </a:p>
          <a:p>
            <a:r>
              <a:rPr lang="en-US" sz="2300"/>
              <a:t>Now to see the data in the EmpView2, We have to simply use the SELECT statement.</a:t>
            </a:r>
            <a:endParaRPr lang="en-US" sz="2300"/>
          </a:p>
          <a:p>
            <a:r>
              <a:rPr lang="en-US" sz="2300"/>
              <a:t>SELECT * from EmpView2;</a:t>
            </a:r>
            <a:endParaRPr lang="en-US" sz="2300"/>
          </a:p>
        </p:txBody>
      </p:sp>
      <p:pic>
        <p:nvPicPr>
          <p:cNvPr id="8" name="Content Placeholder 7"/>
          <p:cNvPicPr>
            <a:picLocks noChangeAspect="1"/>
          </p:cNvPicPr>
          <p:nvPr>
            <p:ph idx="1"/>
          </p:nvPr>
        </p:nvPicPr>
        <p:blipFill>
          <a:blip r:embed="rId1"/>
          <a:stretch>
            <a:fillRect/>
          </a:stretch>
        </p:blipFill>
        <p:spPr>
          <a:xfrm>
            <a:off x="6376035" y="776605"/>
            <a:ext cx="5365115" cy="513016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noAutofit/>
          </a:bodyPr>
          <a:p>
            <a:pPr algn="ctr"/>
            <a:r>
              <a:rPr lang="en-US" sz="3600"/>
              <a:t>Points to Remember</a:t>
            </a:r>
            <a:endParaRPr lang="en-US" sz="3600"/>
          </a:p>
        </p:txBody>
      </p:sp>
      <p:sp>
        <p:nvSpPr>
          <p:cNvPr id="6" name="Text Placeholder 5"/>
          <p:cNvSpPr>
            <a:spLocks noGrp="1"/>
          </p:cNvSpPr>
          <p:nvPr>
            <p:ph type="body" sz="quarter" idx="14"/>
          </p:nvPr>
        </p:nvSpPr>
        <p:spPr>
          <a:xfrm>
            <a:off x="408940" y="1031875"/>
            <a:ext cx="11160125" cy="5529580"/>
          </a:xfrm>
        </p:spPr>
        <p:txBody>
          <a:bodyPr>
            <a:normAutofit fontScale="70000"/>
          </a:bodyPr>
          <a:p>
            <a:r>
              <a:rPr lang="en-US"/>
              <a:t>Views are some kind of virtual tables created by original tables from the database.</a:t>
            </a:r>
            <a:endParaRPr lang="en-US"/>
          </a:p>
          <a:p>
            <a:r>
              <a:rPr lang="en-US"/>
              <a:t>Views actually do not hold the actual data and just have the definition of the original data.</a:t>
            </a:r>
            <a:endParaRPr lang="en-US"/>
          </a:p>
          <a:p>
            <a:r>
              <a:rPr lang="en-US"/>
              <a:t>Views act as a proxy or virtual table created from the original table.</a:t>
            </a:r>
            <a:endParaRPr lang="en-US"/>
          </a:p>
          <a:p>
            <a:r>
              <a:rPr lang="en-US"/>
              <a:t>The view has two primary purposes:</a:t>
            </a:r>
            <a:endParaRPr lang="en-US"/>
          </a:p>
          <a:p>
            <a:r>
              <a:rPr lang="en-US"/>
              <a:t>Simplifying complex SQL queries.</a:t>
            </a:r>
            <a:endParaRPr lang="en-US"/>
          </a:p>
          <a:p>
            <a:r>
              <a:rPr lang="en-US"/>
              <a:t>Restricting users from accessing sensitive data.</a:t>
            </a:r>
            <a:endParaRPr lang="en-US"/>
          </a:p>
          <a:p>
            <a:r>
              <a:rPr lang="en-US"/>
              <a:t>View can be created by using the CREATE VIEW statement.</a:t>
            </a:r>
            <a:endParaRPr lang="en-US"/>
          </a:p>
          <a:p>
            <a:r>
              <a:rPr lang="en-US"/>
              <a:t>Simple view is the view that is made from a single table.</a:t>
            </a:r>
            <a:endParaRPr lang="en-US"/>
          </a:p>
          <a:p>
            <a:r>
              <a:rPr lang="en-US"/>
              <a:t>Complex view is the view that is made from multiple tables.</a:t>
            </a:r>
            <a:endParaRPr lang="en-US"/>
          </a:p>
          <a:p>
            <a:r>
              <a:rPr lang="en-US"/>
              <a:t>We can delete or drop a view using the DROP statement</a:t>
            </a:r>
            <a:endParaRPr lang="en-US"/>
          </a:p>
          <a:p>
            <a:r>
              <a:rPr lang="en-US"/>
              <a:t>For updating the views we can use CREATE OR REPLACE VIEW statement.</a:t>
            </a:r>
            <a:endParaRPr lang="en-US"/>
          </a:p>
          <a:p>
            <a:r>
              <a:rPr lang="en-US"/>
              <a:t>Inserting a row in a view follows the same syntax as inserting a row in a plain table.</a:t>
            </a:r>
            <a:endParaRPr lang="en-US"/>
          </a:p>
          <a:p>
            <a:r>
              <a:rPr lang="en-US"/>
              <a:t>Deleting a row in the view follows the same syntax as deleting a row in a plain table.</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4000"/>
              <a:t>VIEWS Introduction</a:t>
            </a:r>
            <a:endParaRPr lang="en-US" sz="4000"/>
          </a:p>
        </p:txBody>
      </p:sp>
      <p:sp>
        <p:nvSpPr>
          <p:cNvPr id="4" name="Text Placeholder 3"/>
          <p:cNvSpPr>
            <a:spLocks noGrp="1"/>
          </p:cNvSpPr>
          <p:nvPr>
            <p:ph type="body" sz="quarter" idx="14"/>
          </p:nvPr>
        </p:nvSpPr>
        <p:spPr/>
        <p:txBody>
          <a:bodyPr/>
          <a:p>
            <a:r>
              <a:rPr lang="en-US" sz="2400"/>
              <a:t>A database is a collection of tables storing some meaningful data. </a:t>
            </a:r>
            <a:endParaRPr lang="en-US" sz="2400"/>
          </a:p>
          <a:p>
            <a:r>
              <a:rPr lang="en-US" sz="2400"/>
              <a:t>All the tables are connected with some form of relation. </a:t>
            </a:r>
            <a:endParaRPr lang="en-US" sz="2400"/>
          </a:p>
          <a:p>
            <a:r>
              <a:rPr lang="en-US" sz="2400"/>
              <a:t>But the fundamental question that arises here is that why do we need to create so many tables and not just a single table.</a:t>
            </a:r>
            <a:endParaRPr lang="en-US" sz="2400"/>
          </a:p>
          <a:p>
            <a:r>
              <a:rPr lang="en-US" sz="2400"/>
              <a:t> Multiple Tables allow storing large amounts of data in a systematic manner, rather than repeating the same data in a single table. </a:t>
            </a:r>
            <a:endParaRPr lang="en-US" sz="2400"/>
          </a:p>
          <a:p>
            <a:r>
              <a:rPr lang="en-US" sz="2400"/>
              <a:t>But, we cannot deny the fact that if we want to query some data from this database, we need to bring all relevant tables together to make a new table.</a:t>
            </a:r>
            <a:endParaRPr lang="en-US" sz="2400"/>
          </a:p>
          <a:p>
            <a:r>
              <a:rPr lang="en-US" sz="2400"/>
              <a:t>So, if we observe this issue closely, we have the advantage of storing data in multiple tables on one side, but on the other side, we have the problem of querying so scattered data. </a:t>
            </a:r>
            <a:endParaRPr lang="en-US" sz="2400"/>
          </a:p>
          <a:p>
            <a:r>
              <a:rPr lang="en-US" sz="2400"/>
              <a:t>The solution to this problem brings “SQL Views” into the picture. </a:t>
            </a:r>
            <a:endParaRPr 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3600"/>
              <a:t>VIEWS </a:t>
            </a:r>
            <a:endParaRPr lang="en-US" sz="3600"/>
          </a:p>
        </p:txBody>
      </p:sp>
      <p:sp>
        <p:nvSpPr>
          <p:cNvPr id="4" name="Text Placeholder 3"/>
          <p:cNvSpPr>
            <a:spLocks noGrp="1"/>
          </p:cNvSpPr>
          <p:nvPr>
            <p:ph type="body" sz="quarter" idx="14"/>
          </p:nvPr>
        </p:nvSpPr>
        <p:spPr>
          <a:xfrm>
            <a:off x="408940" y="887095"/>
            <a:ext cx="11160125" cy="5422900"/>
          </a:xfrm>
        </p:spPr>
        <p:txBody>
          <a:bodyPr/>
          <a:p>
            <a:r>
              <a:rPr lang="en-US" sz="2400"/>
              <a:t>SQL Views have made managing data and tables relatively easy for users.</a:t>
            </a:r>
            <a:endParaRPr lang="en-US" sz="2400"/>
          </a:p>
          <a:p>
            <a:r>
              <a:rPr lang="en-US" sz="2400"/>
              <a:t> Views are virtual tables, i.e., they don’t exist in reality in the database, hence don’t require any storage in a database. </a:t>
            </a:r>
            <a:endParaRPr lang="en-US" sz="2400"/>
          </a:p>
          <a:p>
            <a:r>
              <a:rPr lang="en-US" sz="2400"/>
              <a:t>Virtual Tables also have rows and columns similar to a real table in a database. </a:t>
            </a:r>
            <a:endParaRPr lang="en-US" sz="2400"/>
          </a:p>
          <a:p>
            <a:r>
              <a:rPr lang="en-US" sz="2400"/>
              <a:t>Such views are simply made by selecting data(fields) from one or more tables, present in the database, with some conditions for selecting rows of the table.</a:t>
            </a:r>
            <a:endParaRPr lang="en-US" sz="2400"/>
          </a:p>
          <a:p>
            <a:r>
              <a:rPr lang="en-US" sz="2400"/>
              <a:t>A view is a virtual table whose contents are defined by a query. Like a table, a view consists of a set of named columns and rows of data. </a:t>
            </a:r>
            <a:endParaRPr lang="en-US" sz="2400"/>
          </a:p>
          <a:p>
            <a:r>
              <a:rPr lang="en-US" sz="2400"/>
              <a:t>Unless indexed, a view does not exist as a stored set of data values in a database. </a:t>
            </a:r>
            <a:endParaRPr lang="en-US" sz="2400"/>
          </a:p>
          <a:p>
            <a:r>
              <a:rPr lang="en-US" sz="2400"/>
              <a:t>The rows and columns of data come from tables referenced in the query defining the view and are produced dynamically when the view is referenced.</a:t>
            </a:r>
            <a:endParaRPr lang="en-US" sz="2400"/>
          </a:p>
          <a:p>
            <a:r>
              <a:rPr lang="en-US" sz="2400">
                <a:sym typeface="+mn-ea"/>
              </a:rPr>
              <a:t>A view acts as a filter on the underlying tables referenced in the view. </a:t>
            </a:r>
            <a:endParaRPr lang="en-US" sz="240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pPr algn="ctr"/>
            <a:r>
              <a:rPr lang="en-US" sz="3200">
                <a:sym typeface="+mn-ea"/>
              </a:rPr>
              <a:t>VIEWS </a:t>
            </a:r>
            <a:endParaRPr lang="en-US" sz="3200">
              <a:sym typeface="+mn-ea"/>
            </a:endParaRPr>
          </a:p>
        </p:txBody>
      </p:sp>
      <p:sp>
        <p:nvSpPr>
          <p:cNvPr id="4" name="Text Placeholder 3"/>
          <p:cNvSpPr>
            <a:spLocks noGrp="1"/>
          </p:cNvSpPr>
          <p:nvPr>
            <p:ph type="body" sz="quarter" idx="14"/>
          </p:nvPr>
        </p:nvSpPr>
        <p:spPr>
          <a:xfrm>
            <a:off x="408940" y="886460"/>
            <a:ext cx="11533505" cy="5730875"/>
          </a:xfrm>
        </p:spPr>
        <p:txBody>
          <a:bodyPr>
            <a:noAutofit/>
          </a:bodyPr>
          <a:p>
            <a:r>
              <a:rPr lang="en-US" sz="2200"/>
              <a:t>The query that defines the view can be from one or more tables or from other views in the current or other databases. </a:t>
            </a:r>
            <a:endParaRPr lang="en-US" sz="2200"/>
          </a:p>
          <a:p>
            <a:r>
              <a:rPr lang="en-US" sz="2200"/>
              <a:t>Distributed queries can also be used to define views that use data from multiple heterogeneous sources. </a:t>
            </a:r>
            <a:endParaRPr lang="en-US" sz="2200"/>
          </a:p>
          <a:p>
            <a:r>
              <a:rPr lang="en-US" sz="2200"/>
              <a:t>This is useful, for example, if you want to combine similarly structured data from different servers, each of which stores data for a different region of your organization.</a:t>
            </a:r>
            <a:endParaRPr lang="en-US" sz="2200"/>
          </a:p>
          <a:p>
            <a:r>
              <a:rPr lang="en-US" sz="2200"/>
              <a:t>Views are generally used to focus, simplify, and customize the perception each user has of the database. </a:t>
            </a:r>
            <a:endParaRPr lang="en-US" sz="2200"/>
          </a:p>
          <a:p>
            <a:r>
              <a:rPr lang="en-US" sz="2200"/>
              <a:t>Views can be used as security mechanisms by letting users access data through the view, without granting the users permissions to directly access the underlying base tables of the view. </a:t>
            </a:r>
            <a:endParaRPr lang="en-US" sz="2200"/>
          </a:p>
          <a:p>
            <a:r>
              <a:rPr lang="en-US" sz="2200"/>
              <a:t>Views can be used to provide a backward compatible interface to emulate a table that used to exist but whose schema has changed. </a:t>
            </a:r>
            <a:endParaRPr lang="en-US" sz="2200"/>
          </a:p>
          <a:p>
            <a:r>
              <a:rPr lang="en-US" sz="2200"/>
              <a:t>Views can also be used when you copy data to and from SQL Server to improve performance and to partition data.</a:t>
            </a:r>
            <a:endParaRPr lang="en-US" sz="2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pPr algn="ctr"/>
            <a:r>
              <a:rPr lang="en-US" sz="3200"/>
              <a:t>Uses of Views (Perks)</a:t>
            </a:r>
            <a:endParaRPr lang="en-US" sz="3200"/>
          </a:p>
        </p:txBody>
      </p:sp>
      <p:sp>
        <p:nvSpPr>
          <p:cNvPr id="4" name="Text Placeholder 3"/>
          <p:cNvSpPr>
            <a:spLocks noGrp="1"/>
          </p:cNvSpPr>
          <p:nvPr>
            <p:ph type="body" sz="quarter" idx="14"/>
          </p:nvPr>
        </p:nvSpPr>
        <p:spPr/>
        <p:txBody>
          <a:bodyPr>
            <a:normAutofit lnSpcReduction="10000"/>
          </a:bodyPr>
          <a:p>
            <a:r>
              <a:rPr lang="en-US"/>
              <a:t>Views were introduced to reduce the complexity of the multiple tables and deliver data in a simple manner. </a:t>
            </a:r>
            <a:endParaRPr lang="en-US"/>
          </a:p>
          <a:p>
            <a:r>
              <a:rPr lang="en-US"/>
              <a:t>Views hide the complexity of the data in the database as they join and simplify multiple tables into a single virtual table, which is easier for a user to understand.</a:t>
            </a:r>
            <a:endParaRPr lang="en-US"/>
          </a:p>
          <a:p>
            <a:r>
              <a:rPr lang="en-US"/>
              <a:t>Being a virtual table, views take very little storage since the database contains only a view's statements (definition) and not a copy of all the tables the view is creating. </a:t>
            </a:r>
            <a:endParaRPr lang="en-US"/>
          </a:p>
          <a:p>
            <a:r>
              <a:rPr lang="en-US"/>
              <a:t>For example, even if we create multiple views, it still won’t take much space compared to a single real table in the database.</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pPr algn="ctr"/>
            <a:r>
              <a:rPr lang="en-US" sz="3200">
                <a:sym typeface="+mn-ea"/>
              </a:rPr>
              <a:t>Uses of Views (Perks)</a:t>
            </a:r>
            <a:endParaRPr lang="en-US" sz="3200">
              <a:sym typeface="+mn-ea"/>
            </a:endParaRPr>
          </a:p>
        </p:txBody>
      </p:sp>
      <p:sp>
        <p:nvSpPr>
          <p:cNvPr id="4" name="Text Placeholder 3"/>
          <p:cNvSpPr>
            <a:spLocks noGrp="1"/>
          </p:cNvSpPr>
          <p:nvPr>
            <p:ph type="body" sz="quarter" idx="14"/>
          </p:nvPr>
        </p:nvSpPr>
        <p:spPr/>
        <p:txBody>
          <a:bodyPr>
            <a:normAutofit fontScale="90000" lnSpcReduction="10000"/>
          </a:bodyPr>
          <a:p>
            <a:r>
              <a:rPr lang="en-US"/>
              <a:t>Views provide security to the data, acting as a security mechanism. </a:t>
            </a:r>
            <a:endParaRPr lang="en-US"/>
          </a:p>
          <a:p>
            <a:r>
              <a:rPr lang="en-US"/>
              <a:t>Let’s take a simple scenario, in an IT company, the engineer, the HR, and the manager might be using the same table for some information. </a:t>
            </a:r>
            <a:endParaRPr lang="en-US"/>
          </a:p>
          <a:p>
            <a:r>
              <a:rPr lang="en-US"/>
              <a:t>But because of their different departments, some data must be irrelevant to HR but relevant to the manager. </a:t>
            </a:r>
            <a:endParaRPr lang="en-US"/>
          </a:p>
          <a:p>
            <a:r>
              <a:rPr lang="en-US"/>
              <a:t>If so, shouldn’t there be a security mechanism that would hide irrelevant information of the table from HR? Yes, views allow us to mask/show some data of the table depending on requirements and security. </a:t>
            </a:r>
            <a:endParaRPr lang="en-US"/>
          </a:p>
          <a:p>
            <a:r>
              <a:rPr lang="en-US"/>
              <a:t>With the help of conditions, we can hide some data for a particular person.</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3200">
                <a:sym typeface="+mn-ea"/>
              </a:rPr>
              <a:t>Uses of Views (Perks)</a:t>
            </a:r>
            <a:endParaRPr lang="en-US" sz="3200"/>
          </a:p>
        </p:txBody>
      </p:sp>
      <p:sp>
        <p:nvSpPr>
          <p:cNvPr id="4" name="Text Placeholder 3"/>
          <p:cNvSpPr>
            <a:spLocks noGrp="1"/>
          </p:cNvSpPr>
          <p:nvPr>
            <p:ph type="body" sz="quarter" idx="14"/>
          </p:nvPr>
        </p:nvSpPr>
        <p:spPr/>
        <p:txBody>
          <a:bodyPr/>
          <a:p>
            <a:r>
              <a:rPr lang="en-US" sz="2400"/>
              <a:t>We can easily update the rows in the virtual tables (views) as the DBMS translates our request through the views. </a:t>
            </a:r>
            <a:endParaRPr lang="en-US" sz="2400"/>
          </a:p>
          <a:p>
            <a:r>
              <a:rPr lang="en-US" sz="2400"/>
              <a:t>For example, let’s assume that while you are working in a company, you made a view to query some data for a product to be visible on a website. </a:t>
            </a:r>
            <a:endParaRPr lang="en-US" sz="2400"/>
          </a:p>
          <a:p>
            <a:r>
              <a:rPr lang="en-US" sz="2400"/>
              <a:t>Later, you remember you forgot to add some rows that the client required. You can easily use the update feature to add those rows to your views in such a situation.</a:t>
            </a:r>
            <a:endParaRPr lang="en-US" sz="2400"/>
          </a:p>
          <a:p>
            <a:r>
              <a:rPr lang="en-US" sz="2400"/>
              <a:t>Views also maintain data integrity as it presents a consistent and accurate image of the data from the database even if the underlying source is restructured, renamed, or split. </a:t>
            </a:r>
            <a:endParaRPr lang="en-US" sz="2400"/>
          </a:p>
          <a:p>
            <a:r>
              <a:rPr lang="en-US" sz="2400"/>
              <a:t>It can automatically check the data which a user or any other third party is trying to access meets the conditions mentioned in the views to maintain accuracy while displaying data.</a:t>
            </a:r>
            <a:endParaRPr lang="en-US" sz="24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12532</Words>
  <Application>WPS Presentation</Application>
  <PresentationFormat>Custom</PresentationFormat>
  <Paragraphs>188</Paragraphs>
  <Slides>25</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25</vt:i4>
      </vt:variant>
    </vt:vector>
  </HeadingPairs>
  <TitlesOfParts>
    <vt:vector size="35" baseType="lpstr">
      <vt:lpstr>Arial</vt:lpstr>
      <vt:lpstr>SimSun</vt:lpstr>
      <vt:lpstr>Wingdings</vt:lpstr>
      <vt:lpstr>Calibri</vt:lpstr>
      <vt:lpstr>Century Gothic</vt:lpstr>
      <vt:lpstr>Poppins</vt:lpstr>
      <vt:lpstr>Calibri</vt:lpstr>
      <vt:lpstr>Microsoft YaHei</vt:lpstr>
      <vt:lpstr>Segoe Print</vt:lpstr>
      <vt:lpstr>Office Theme</vt:lpstr>
      <vt:lpstr>PowerPoint 演示文稿</vt:lpstr>
      <vt:lpstr>PowerPoint 演示文稿</vt:lpstr>
      <vt:lpstr>PowerPoint 演示文稿</vt:lpstr>
      <vt:lpstr>VIEWS Introduction</vt:lpstr>
      <vt:lpstr>VIEWS </vt:lpstr>
      <vt:lpstr>VIEWS </vt:lpstr>
      <vt:lpstr>Uses of Views (Perks)</vt:lpstr>
      <vt:lpstr>Uses of Views (Perks)</vt:lpstr>
      <vt:lpstr>Uses of Views (Perks)</vt:lpstr>
      <vt:lpstr>PowerPoint 演示文稿</vt:lpstr>
      <vt:lpstr>PowerPoint 演示文稿</vt:lpstr>
      <vt:lpstr>PowerPoint 演示文稿</vt:lpstr>
      <vt:lpstr>Creating View in DBMS</vt:lpstr>
      <vt:lpstr>Examples</vt:lpstr>
      <vt:lpstr>Example </vt:lpstr>
      <vt:lpstr>Creating a Complex View</vt:lpstr>
      <vt:lpstr>PowerPoint 演示文稿</vt:lpstr>
      <vt:lpstr>Deleting View in DBMS</vt:lpstr>
      <vt:lpstr>Updating View in DBMS</vt:lpstr>
      <vt:lpstr>PowerPoint 演示文稿</vt:lpstr>
      <vt:lpstr>Example 2:</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Ravi Varma Datla</dc:creator>
  <cp:lastModifiedBy>akhila.p</cp:lastModifiedBy>
  <cp:revision>216</cp:revision>
  <dcterms:created xsi:type="dcterms:W3CDTF">2021-09-08T09:08:00Z</dcterms:created>
  <dcterms:modified xsi:type="dcterms:W3CDTF">2023-03-13T04:52:33Z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1033-10.2.0.5871</vt:lpwstr>
  </property>
  <property fmtid="{D5CDD505-2E9C-101B-9397-08002B2CF9AE}" pid="3" name="ICV">
    <vt:lpwstr>EFCC1C052FF243D3838510AA06CF476A</vt:lpwstr>
  </property>
</Properties>
</file>