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7" r:id="rId3"/>
    <p:sldId id="272" r:id="rId4"/>
    <p:sldId id="289"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4556125" y="3784600"/>
            <a:ext cx="5699760" cy="873125"/>
          </a:xfrm>
          <a:prstGeom prst="rect">
            <a:avLst/>
          </a:prstGeom>
          <a:noFill/>
        </p:spPr>
        <p:txBody>
          <a:bodyPr wrap="square" rtlCol="0">
            <a:spAutoFit/>
          </a:bodyPr>
          <a:p>
            <a:r>
              <a:rPr lang="en-US" sz="3200"/>
              <a:t>Concurrent Collections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258895" y="284322"/>
            <a:ext cx="7317105" cy="566870"/>
          </a:xfrm>
        </p:spPr>
        <p:txBody>
          <a:bodyPr/>
          <a:p>
            <a:r>
              <a:rPr lang="en-US"/>
              <a:t>CopyOnWriteArrayList in java</a:t>
            </a:r>
            <a:endParaRPr lang="en-US"/>
          </a:p>
        </p:txBody>
      </p:sp>
      <p:sp>
        <p:nvSpPr>
          <p:cNvPr id="4" name="Text Placeholder 3"/>
          <p:cNvSpPr>
            <a:spLocks noGrp="1"/>
          </p:cNvSpPr>
          <p:nvPr>
            <p:ph type="body" sz="half" idx="2"/>
          </p:nvPr>
        </p:nvSpPr>
        <p:spPr>
          <a:xfrm>
            <a:off x="602615" y="851535"/>
            <a:ext cx="11265535" cy="1891030"/>
          </a:xfrm>
        </p:spPr>
        <p:txBody>
          <a:bodyPr>
            <a:noAutofit/>
          </a:bodyPr>
          <a:p>
            <a:r>
              <a:rPr lang="en-US" sz="2200"/>
              <a:t>The CopyOnWriteArrayList class is also part of the Java Collection framework which implements the List, Cloneable, RandomAccess, and Serializable interface.</a:t>
            </a:r>
            <a:endParaRPr lang="en-US" sz="2200"/>
          </a:p>
          <a:p>
            <a:r>
              <a:rPr lang="en-US" sz="2200"/>
              <a:t>A CopyOnWriteArrayList is similar to an ArrayList but it has some additional features like thread-safe. This class is existing in java.util.concurrent.</a:t>
            </a:r>
            <a:endParaRPr lang="en-US" sz="2200"/>
          </a:p>
        </p:txBody>
      </p:sp>
      <p:pic>
        <p:nvPicPr>
          <p:cNvPr id="5" name="Picture Placeholder 4"/>
          <p:cNvPicPr>
            <a:picLocks noChangeAspect="1"/>
          </p:cNvPicPr>
          <p:nvPr>
            <p:ph type="pic" idx="1"/>
          </p:nvPr>
        </p:nvPicPr>
        <p:blipFill>
          <a:blip r:embed="rId1"/>
          <a:stretch>
            <a:fillRect/>
          </a:stretch>
        </p:blipFill>
        <p:spPr>
          <a:xfrm>
            <a:off x="1042035" y="2419350"/>
            <a:ext cx="10111740" cy="3757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a:t> </a:t>
            </a:r>
            <a:r>
              <a:rPr lang="en-US" sz="3600"/>
              <a:t>Important Points of CopyOnWriteArrayList in java</a:t>
            </a:r>
            <a:endParaRPr lang="en-US" sz="3600"/>
          </a:p>
        </p:txBody>
      </p:sp>
      <p:sp>
        <p:nvSpPr>
          <p:cNvPr id="6" name="Text Placeholder 5"/>
          <p:cNvSpPr>
            <a:spLocks noGrp="1"/>
          </p:cNvSpPr>
          <p:nvPr>
            <p:ph type="body" sz="quarter" idx="14"/>
          </p:nvPr>
        </p:nvSpPr>
        <p:spPr>
          <a:xfrm>
            <a:off x="408940" y="886460"/>
            <a:ext cx="11401425" cy="5423535"/>
          </a:xfrm>
        </p:spPr>
        <p:txBody>
          <a:bodyPr>
            <a:normAutofit lnSpcReduction="10000"/>
          </a:bodyPr>
          <a:p>
            <a:pPr marL="0" indent="0">
              <a:buNone/>
            </a:pPr>
            <a:r>
              <a:rPr lang="en-US" sz="2300"/>
              <a:t>1. The CopyOnWriteArrayList is an enhanced version of ArrayList. If you are making any modifications(add, remove, etc.)  in  CopyOnWriteArrayList then JVM creates a new copy by use of Cloning.</a:t>
            </a:r>
            <a:endParaRPr lang="en-US" sz="2300"/>
          </a:p>
          <a:p>
            <a:pPr marL="0" indent="0">
              <a:buNone/>
            </a:pPr>
            <a:r>
              <a:rPr lang="en-US" sz="2300"/>
              <a:t>2. The CopyOnWriteArrayList is costly if we want to update operations. Because whenever we make any changes the JVM creates a cloned copy of the underlying array and add/update element to it.</a:t>
            </a:r>
            <a:endParaRPr lang="en-US" sz="2300"/>
          </a:p>
          <a:p>
            <a:pPr marL="0" indent="0">
              <a:buNone/>
            </a:pPr>
            <a:r>
              <a:rPr lang="en-US" sz="2300"/>
              <a:t>3. It is a thread-safe version of ArrayList. Multiple threads can read the data but only one thread can write the data at one time.</a:t>
            </a:r>
            <a:endParaRPr lang="en-US" sz="2300"/>
          </a:p>
          <a:p>
            <a:pPr marL="0" indent="0">
              <a:buNone/>
            </a:pPr>
            <a:r>
              <a:rPr lang="en-US" sz="2300"/>
              <a:t>4. CopyOnWriteArrayList is the best choice if we want to perform read operation frequently.</a:t>
            </a:r>
            <a:endParaRPr lang="en-US" sz="2300"/>
          </a:p>
          <a:p>
            <a:pPr marL="0" indent="0">
              <a:buNone/>
            </a:pPr>
            <a:r>
              <a:rPr lang="en-US" sz="2300"/>
              <a:t>5. The CopyOnWriteArrayList is a replacement of a synchronized List. Because it offers better concurrency when iterations outnumber mutations.</a:t>
            </a:r>
            <a:endParaRPr lang="en-US" sz="2300"/>
          </a:p>
          <a:p>
            <a:pPr marL="0" indent="0">
              <a:buNone/>
            </a:pPr>
            <a:r>
              <a:rPr lang="en-US" sz="2300"/>
              <a:t>6. We can add duplicate elements in it and also heterogeneous Objects, but we should use generics to ignore compile-time errors.</a:t>
            </a:r>
            <a:endParaRPr lang="en-US" sz="2300"/>
          </a:p>
          <a:p>
            <a:pPr marL="0" indent="0">
              <a:buNone/>
            </a:pPr>
            <a:r>
              <a:rPr lang="en-US" sz="2300"/>
              <a:t>7. In CopyOnWriteArrayList the removal operation of the Iterator is not supported. If you will try this it will throw a Run-time exception saying UnsupportedOperationException.</a:t>
            </a:r>
            <a:endParaRPr lang="en-US"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Constructors of CopyOnWriteArrayList in java</a:t>
            </a:r>
            <a:endParaRPr lang="en-US" sz="3600"/>
          </a:p>
        </p:txBody>
      </p:sp>
      <p:sp>
        <p:nvSpPr>
          <p:cNvPr id="4" name="Text Placeholder 3"/>
          <p:cNvSpPr>
            <a:spLocks noGrp="1"/>
          </p:cNvSpPr>
          <p:nvPr>
            <p:ph type="body" sz="quarter" idx="14"/>
          </p:nvPr>
        </p:nvSpPr>
        <p:spPr>
          <a:xfrm>
            <a:off x="408940" y="988060"/>
            <a:ext cx="11160125" cy="5321935"/>
          </a:xfrm>
        </p:spPr>
        <p:txBody>
          <a:bodyPr>
            <a:normAutofit fontScale="80000"/>
          </a:bodyPr>
          <a:p>
            <a:r>
              <a:rPr lang="en-US"/>
              <a:t>CopyOnWriteArrayList c = new CopyOnWriteArrayList(); </a:t>
            </a:r>
            <a:endParaRPr lang="en-US"/>
          </a:p>
          <a:p>
            <a:r>
              <a:rPr lang="en-US"/>
              <a:t>It creates an empty list in memory. </a:t>
            </a:r>
            <a:endParaRPr lang="en-US"/>
          </a:p>
          <a:p>
            <a:r>
              <a:rPr lang="en-US"/>
              <a:t>This constructor is useful when you want to create a list without any value.</a:t>
            </a:r>
            <a:endParaRPr lang="en-US"/>
          </a:p>
          <a:p>
            <a:r>
              <a:rPr lang="en-US"/>
              <a:t>CopyOnWriteArrayList c = new CopyOnWriteArrayList(Collection obj);</a:t>
            </a:r>
            <a:endParaRPr lang="en-US"/>
          </a:p>
          <a:p>
            <a:r>
              <a:rPr lang="en-US"/>
              <a:t>It creates a list that containing all the elements that is specified collection. </a:t>
            </a:r>
            <a:endParaRPr lang="en-US"/>
          </a:p>
          <a:p>
            <a:r>
              <a:rPr lang="en-US"/>
              <a:t>This constructor is useful when you want to create a CopyOnWriteArrayList from existing collection.</a:t>
            </a:r>
            <a:endParaRPr lang="en-US"/>
          </a:p>
          <a:p>
            <a:r>
              <a:rPr lang="en-US"/>
              <a:t>CopyOnWriteArrayList c = new CopyOnWriteArrayList(Object[] obj) ;</a:t>
            </a:r>
            <a:endParaRPr lang="en-US"/>
          </a:p>
          <a:p>
            <a:r>
              <a:rPr lang="en-US"/>
              <a:t>It Creates a list that containing all the elements that is specified Array. </a:t>
            </a:r>
            <a:endParaRPr lang="en-US"/>
          </a:p>
          <a:p>
            <a:r>
              <a:rPr lang="en-US"/>
              <a:t>This constructor is useful when you want to create a CopyOnWriteArrayList from Array.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does CopyOnWriteArrayList work internally?</a:t>
            </a:r>
            <a:endParaRPr lang="en-US" sz="36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The CopyOnWriteArrayList class using a mechanism in which every write operation (add, set, remove, etc) the JVM creates a new copy of the elements in the list. By use of this technique its thread-safe without a need for synchronization.</a:t>
            </a:r>
            <a:endParaRPr lang="en-US"/>
          </a:p>
          <a:p>
            <a:r>
              <a:rPr lang="en-US"/>
              <a:t>Let’s say we are adding some value in CopyOnWriteArrayList then JVM creates a new copy. Let’s have a look on code.</a:t>
            </a:r>
            <a:endParaRPr lang="en-US"/>
          </a:p>
          <a:p>
            <a:pPr marL="0" indent="0">
              <a:buNone/>
            </a:pPr>
            <a:r>
              <a:rPr lang="en-US"/>
              <a:t>public boolean add(E e) {</a:t>
            </a:r>
            <a:endParaRPr lang="en-US"/>
          </a:p>
          <a:p>
            <a:pPr marL="0" indent="0">
              <a:buNone/>
            </a:pPr>
            <a:r>
              <a:rPr lang="en-US"/>
              <a:t>        synchronized (lock) {</a:t>
            </a:r>
            <a:endParaRPr lang="en-US"/>
          </a:p>
          <a:p>
            <a:pPr marL="0" indent="0">
              <a:buNone/>
            </a:pPr>
            <a:r>
              <a:rPr lang="en-US"/>
              <a:t>            Object[] es = getArray();</a:t>
            </a:r>
            <a:endParaRPr lang="en-US"/>
          </a:p>
          <a:p>
            <a:pPr marL="0" indent="0">
              <a:buNone/>
            </a:pPr>
            <a:r>
              <a:rPr lang="en-US"/>
              <a:t>            int len = es.length;</a:t>
            </a:r>
            <a:endParaRPr lang="en-US"/>
          </a:p>
          <a:p>
            <a:pPr marL="0" indent="0">
              <a:buNone/>
            </a:pPr>
            <a:r>
              <a:rPr lang="en-US"/>
              <a:t>            es = Arrays.copyOf(es, len + 1);</a:t>
            </a:r>
            <a:endParaRPr lang="en-US"/>
          </a:p>
          <a:p>
            <a:pPr marL="0" indent="0">
              <a:buNone/>
            </a:pPr>
            <a:r>
              <a:rPr lang="en-US"/>
              <a:t>            es[len] = e;</a:t>
            </a:r>
            <a:endParaRPr lang="en-US"/>
          </a:p>
          <a:p>
            <a:pPr marL="0" indent="0">
              <a:buNone/>
            </a:pPr>
            <a:r>
              <a:rPr lang="en-US"/>
              <a:t>            setArray(es);</a:t>
            </a:r>
            <a:endParaRPr lang="en-US"/>
          </a:p>
          <a:p>
            <a:pPr marL="0" indent="0">
              <a:buNone/>
            </a:pPr>
            <a:r>
              <a:rPr lang="en-US"/>
              <a:t>            return true;        }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How does CopyOnWriteArrayList work internally?</a:t>
            </a:r>
            <a:endParaRPr lang="en-US" sz="3600">
              <a:sym typeface="+mn-ea"/>
            </a:endParaRPr>
          </a:p>
        </p:txBody>
      </p:sp>
      <p:sp>
        <p:nvSpPr>
          <p:cNvPr id="4" name="Text Placeholder 3"/>
          <p:cNvSpPr>
            <a:spLocks noGrp="1"/>
          </p:cNvSpPr>
          <p:nvPr>
            <p:ph type="body" sz="quarter" idx="14"/>
          </p:nvPr>
        </p:nvSpPr>
        <p:spPr>
          <a:xfrm>
            <a:off x="408940" y="1010285"/>
            <a:ext cx="11160125" cy="5299710"/>
          </a:xfrm>
        </p:spPr>
        <p:txBody>
          <a:bodyPr>
            <a:normAutofit lnSpcReduction="10000"/>
          </a:bodyPr>
          <a:p>
            <a:r>
              <a:rPr lang="en-US" sz="2200"/>
              <a:t>In add() method the write operation acquires a separate lock before executing a write operation, and all write operations use this same lock. It means only one thread can perform write operation at a time.</a:t>
            </a:r>
            <a:endParaRPr lang="en-US" sz="2200"/>
          </a:p>
          <a:p>
            <a:pPr marL="0" indent="0">
              <a:buNone/>
            </a:pPr>
            <a:r>
              <a:rPr lang="en-US" sz="2200"/>
              <a:t>final void setArray(Object[] a) {</a:t>
            </a:r>
            <a:endParaRPr lang="en-US" sz="2200"/>
          </a:p>
          <a:p>
            <a:pPr marL="0" indent="0">
              <a:buNone/>
            </a:pPr>
            <a:r>
              <a:rPr lang="en-US" sz="2200"/>
              <a:t>  array = a;}</a:t>
            </a:r>
            <a:endParaRPr lang="en-US" sz="2200"/>
          </a:p>
          <a:p>
            <a:r>
              <a:rPr lang="en-US" sz="2200"/>
              <a:t>After that it gets the array and set to new array. </a:t>
            </a:r>
            <a:endParaRPr lang="en-US" sz="2200"/>
          </a:p>
          <a:p>
            <a:r>
              <a:rPr lang="en-US" sz="2200"/>
              <a:t>NOTE: As you know the read operations do not acquire any lock. It means multiple threads can perform read operations simultaneously. The read and write operations do not block each other.</a:t>
            </a:r>
            <a:endParaRPr lang="en-US" sz="2200"/>
          </a:p>
          <a:p>
            <a:r>
              <a:rPr lang="en-US" sz="2200"/>
              <a:t>When we are calling the iterator() and listIterator() method on the CopyOnWriteArrayList it returns an iterator object that holds immutable snapshot of the elements. </a:t>
            </a:r>
            <a:endParaRPr lang="en-US" sz="2200"/>
          </a:p>
          <a:p>
            <a:r>
              <a:rPr lang="en-US" sz="2200"/>
              <a:t>After creation of Iterator, if any other thread making changes in list that will not reflated in iterator object.</a:t>
            </a:r>
            <a:endParaRPr lang="en-US" sz="2200"/>
          </a:p>
          <a:p>
            <a:r>
              <a:rPr lang="en-US" sz="2200"/>
              <a:t>Due to this simple fact, we can iterate over the list in a safe way, even doesn’t care about the concurrent modification.</a:t>
            </a:r>
            <a:endParaRPr 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337185" y="184150"/>
            <a:ext cx="5738495" cy="6432550"/>
          </a:xfrm>
          <a:prstGeom prst="rect">
            <a:avLst/>
          </a:prstGeom>
        </p:spPr>
      </p:pic>
      <p:pic>
        <p:nvPicPr>
          <p:cNvPr id="8" name="Content Placeholder 7"/>
          <p:cNvPicPr>
            <a:picLocks noChangeAspect="1"/>
          </p:cNvPicPr>
          <p:nvPr>
            <p:ph sz="quarter" idx="4"/>
          </p:nvPr>
        </p:nvPicPr>
        <p:blipFill>
          <a:blip r:embed="rId2"/>
          <a:stretch>
            <a:fillRect/>
          </a:stretch>
        </p:blipFill>
        <p:spPr>
          <a:xfrm>
            <a:off x="6075680" y="786130"/>
            <a:ext cx="5873115" cy="5830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2800"/>
              <a:t>When to use CopyOnWriteArrayList or need of CopyOnWriteArrayList?</a:t>
            </a:r>
            <a:endParaRPr lang="en-US" sz="2800"/>
          </a:p>
        </p:txBody>
      </p:sp>
      <p:sp>
        <p:nvSpPr>
          <p:cNvPr id="4" name="Text Placeholder 3"/>
          <p:cNvSpPr>
            <a:spLocks noGrp="1"/>
          </p:cNvSpPr>
          <p:nvPr>
            <p:ph type="body" sz="quarter" idx="14"/>
          </p:nvPr>
        </p:nvSpPr>
        <p:spPr/>
        <p:txBody>
          <a:bodyPr>
            <a:normAutofit fontScale="80000"/>
          </a:bodyPr>
          <a:p>
            <a:r>
              <a:rPr lang="en-US"/>
              <a:t>Whenever we are using concept in Java, we must thing when to use it or what is the need of concept. You should be aware the use case of CopyOnWriteArrayList.</a:t>
            </a:r>
            <a:endParaRPr lang="en-US"/>
          </a:p>
          <a:p>
            <a:r>
              <a:rPr lang="en-US"/>
              <a:t>We can use CopyOnWriteArrayList rather than the ArrayList for following cases</a:t>
            </a:r>
            <a:endParaRPr lang="en-US"/>
          </a:p>
          <a:p>
            <a:r>
              <a:rPr lang="en-US"/>
              <a:t>1. Thread safe</a:t>
            </a:r>
            <a:endParaRPr lang="en-US"/>
          </a:p>
          <a:p>
            <a:r>
              <a:rPr lang="en-US"/>
              <a:t>Note: In CopyOnWriteArrayList only one thread can perform write operation at a time But multiple threads can perform read operations simultaneously.</a:t>
            </a:r>
            <a:endParaRPr lang="en-US"/>
          </a:p>
          <a:p>
            <a:r>
              <a:rPr lang="en-US"/>
              <a:t>2. Minimum modification and frequently read operation</a:t>
            </a:r>
            <a:endParaRPr lang="en-US"/>
          </a:p>
          <a:p>
            <a:r>
              <a:rPr lang="en-US"/>
              <a:t>3. Don’t want to use synchronized ArrayList</a:t>
            </a:r>
            <a:endParaRPr lang="en-US"/>
          </a:p>
          <a:p>
            <a:r>
              <a:rPr lang="en-US" b="1"/>
              <a:t>Note: for more details refer this: https://javagoal.com/copyonwritearraylist-in-java/</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an immutable Set?</a:t>
            </a:r>
            <a:endParaRPr lang="en-US" sz="3600"/>
          </a:p>
        </p:txBody>
      </p:sp>
      <p:sp>
        <p:nvSpPr>
          <p:cNvPr id="4" name="Text Placeholder 3"/>
          <p:cNvSpPr>
            <a:spLocks noGrp="1"/>
          </p:cNvSpPr>
          <p:nvPr>
            <p:ph type="body" sz="quarter" idx="14"/>
          </p:nvPr>
        </p:nvSpPr>
        <p:spPr>
          <a:xfrm>
            <a:off x="408940" y="887095"/>
            <a:ext cx="11160125" cy="5422900"/>
          </a:xfrm>
        </p:spPr>
        <p:txBody>
          <a:bodyPr>
            <a:normAutofit/>
          </a:bodyPr>
          <a:p>
            <a:r>
              <a:rPr lang="en-US" sz="2400"/>
              <a:t>The immutable Set can have a collection of objects like HashSet but we can’t modify the objects of the immutable set. </a:t>
            </a:r>
            <a:endParaRPr lang="en-US" sz="2400"/>
          </a:p>
          <a:p>
            <a:r>
              <a:rPr lang="en-US" sz="2400"/>
              <a:t>If we try to add or remove any object in immutable set it throws UnsupportedOperationException.</a:t>
            </a:r>
            <a:endParaRPr lang="en-US" sz="2400"/>
          </a:p>
          <a:p>
            <a:pPr marL="0" indent="0">
              <a:buNone/>
            </a:pPr>
            <a:r>
              <a:rPr lang="en-US" sz="2400" b="1"/>
              <a:t>Need of the immutable set in java?</a:t>
            </a:r>
            <a:endParaRPr lang="en-US" sz="2400" b="1"/>
          </a:p>
          <a:p>
            <a:r>
              <a:rPr lang="en-US" sz="2400"/>
              <a:t>We can use the Immutable set when we have to work in a multithreading environment. As we have already discussed the immutable set is ready only.</a:t>
            </a:r>
            <a:endParaRPr lang="en-US" sz="2400"/>
          </a:p>
          <a:p>
            <a:r>
              <a:rPr lang="en-US" sz="2400"/>
              <a:t> Because if the user tries to modify(add or remove from Set) the immutable Set then the compiler will throw UnsupportedOperationException. </a:t>
            </a:r>
            <a:endParaRPr lang="en-US" sz="2400"/>
          </a:p>
          <a:p>
            <a:r>
              <a:rPr lang="en-US" sz="2400"/>
              <a:t>The most common use case of an immutable set is in a multi-threaded environment. </a:t>
            </a:r>
            <a:endParaRPr lang="en-US" sz="2400"/>
          </a:p>
          <a:p>
            <a:r>
              <a:rPr lang="en-US" sz="2400"/>
              <a:t>Multiple threads can share immutable set data without worrying about synchronization.</a:t>
            </a:r>
            <a:endParaRPr lang="en-US" sz="2400"/>
          </a:p>
          <a:p>
            <a:r>
              <a:rPr lang="en-US" sz="2400"/>
              <a:t>An immutable set, the user can modify the object properties but not the object.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How to Creating Immutable Set</a:t>
            </a:r>
            <a:endParaRPr lang="en-US" sz="3200"/>
          </a:p>
        </p:txBody>
      </p:sp>
      <p:sp>
        <p:nvSpPr>
          <p:cNvPr id="4" name="Text Placeholder 3"/>
          <p:cNvSpPr>
            <a:spLocks noGrp="1"/>
          </p:cNvSpPr>
          <p:nvPr>
            <p:ph type="body" sz="quarter" idx="14"/>
          </p:nvPr>
        </p:nvSpPr>
        <p:spPr>
          <a:xfrm>
            <a:off x="408940" y="1062990"/>
            <a:ext cx="11631295" cy="5498465"/>
          </a:xfrm>
        </p:spPr>
        <p:txBody>
          <a:bodyPr>
            <a:noAutofit/>
          </a:bodyPr>
          <a:p>
            <a:pPr marL="0" indent="0">
              <a:buNone/>
            </a:pPr>
            <a:r>
              <a:rPr lang="en-US" sz="1800"/>
              <a:t>1.</a:t>
            </a:r>
            <a:r>
              <a:rPr lang="en-US" sz="2400"/>
              <a:t> By use of copyOf() method</a:t>
            </a:r>
            <a:endParaRPr lang="en-US" sz="2400"/>
          </a:p>
          <a:p>
            <a:r>
              <a:rPr lang="en-US" sz="2400"/>
              <a:t>ImmutableSet&lt;E&gt; copyOf(Collection&lt;? extends E&gt; elements)</a:t>
            </a:r>
            <a:endParaRPr lang="en-US" sz="2400"/>
          </a:p>
          <a:p>
            <a:r>
              <a:rPr lang="en-US" sz="2400"/>
              <a:t>It returns an immutable set that contains all the elements of the given list/collection. It will throw NullPointerException if any element is null in the given collection.</a:t>
            </a:r>
            <a:endParaRPr lang="en-US" sz="2400"/>
          </a:p>
          <a:p>
            <a:pPr marL="0" indent="0">
              <a:buNone/>
            </a:pPr>
            <a:r>
              <a:rPr lang="en-US" sz="2400"/>
              <a:t>2. By use of() method we can create ImmutableSet</a:t>
            </a:r>
            <a:endParaRPr lang="en-US" sz="2400"/>
          </a:p>
          <a:p>
            <a:r>
              <a:rPr lang="en-US" sz="2400"/>
              <a:t>ImmutableSet&lt;E&gt; of() </a:t>
            </a:r>
            <a:endParaRPr lang="en-US" sz="2400"/>
          </a:p>
          <a:p>
            <a:r>
              <a:rPr lang="en-US" sz="2400"/>
              <a:t> It returns an immutable set containing the given element.</a:t>
            </a:r>
            <a:endParaRPr lang="en-US" sz="2400"/>
          </a:p>
          <a:p>
            <a:pPr marL="0" indent="0">
              <a:buNone/>
            </a:pPr>
            <a:r>
              <a:rPr lang="en-US" sz="2400"/>
              <a:t>3. By Using Of() method in Java 9 Factory</a:t>
            </a:r>
            <a:endParaRPr lang="en-US" sz="2400"/>
          </a:p>
          <a:p>
            <a:pPr marL="0" indent="0">
              <a:buNone/>
            </a:pPr>
            <a:r>
              <a:rPr lang="en-US" sz="2400"/>
              <a:t>Please Note: This program can run only in Java 9. You need a Java 9 compiler to run them.</a:t>
            </a:r>
            <a:endParaRPr lang="en-US" sz="2400"/>
          </a:p>
          <a:p>
            <a:pPr marL="0" indent="0">
              <a:buNone/>
            </a:pPr>
            <a:r>
              <a:rPr lang="en-US" sz="2400"/>
              <a:t>4. By Collections.unmodifiableSet() method</a:t>
            </a:r>
            <a:endParaRPr lang="en-US" sz="2400"/>
          </a:p>
          <a:p>
            <a:r>
              <a:rPr lang="en-US" sz="2400"/>
              <a:t>First of all, create a HashSet object and initialize it with some values. After that, wrap it up with Collections.unmodifiableSet()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The important concepts of the Immutable Set</a:t>
            </a:r>
            <a:endParaRPr lang="en-US" sz="3200">
              <a:sym typeface="+mn-ea"/>
            </a:endParaRPr>
          </a:p>
        </p:txBody>
      </p:sp>
      <p:sp>
        <p:nvSpPr>
          <p:cNvPr id="4" name="Text Placeholder 3"/>
          <p:cNvSpPr>
            <a:spLocks noGrp="1"/>
          </p:cNvSpPr>
          <p:nvPr>
            <p:ph type="body" sz="quarter" idx="14"/>
          </p:nvPr>
        </p:nvSpPr>
        <p:spPr/>
        <p:txBody>
          <a:bodyPr>
            <a:normAutofit fontScale="90000" lnSpcReduction="10000"/>
          </a:bodyPr>
          <a:p>
            <a:pPr marL="0" indent="0">
              <a:buNone/>
            </a:pPr>
            <a:r>
              <a:rPr lang="en-US">
                <a:sym typeface="+mn-ea"/>
              </a:rPr>
              <a:t> If a user tries to modify the immutable Set(add or delete elements in the Set) then UnsupportedOperationException is thrown. Because you can’t modify immutable Set</a:t>
            </a:r>
            <a:endParaRPr lang="en-US"/>
          </a:p>
          <a:p>
            <a:r>
              <a:rPr lang="en-US">
                <a:sym typeface="+mn-ea"/>
              </a:rPr>
              <a:t> An Immutable Set does not allow any null element. If a user tries to add null in Immutable Set the compiler will throw UnsupportedOperationException.</a:t>
            </a:r>
            <a:endParaRPr lang="en-US"/>
          </a:p>
          <a:p>
            <a:r>
              <a:rPr lang="en-US">
                <a:sym typeface="+mn-ea"/>
              </a:rPr>
              <a:t> If a user tries to create an Immutable Set with a null element, then the compiler will throw  NullPointerException. </a:t>
            </a:r>
            <a:endParaRPr lang="en-US"/>
          </a:p>
          <a:p>
            <a:r>
              <a:rPr lang="en-US">
                <a:sym typeface="+mn-ea"/>
              </a:rPr>
              <a:t>If the user is creating an Immutable Set from an existing Set and change the existing Set, then the changes don’t reflect on Immutable Set. Because we have created a copy of the existing Set.</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CopyOnWriteArraySet in java</a:t>
            </a:r>
            <a:endParaRPr lang="en-US" sz="3200"/>
          </a:p>
        </p:txBody>
      </p:sp>
      <p:sp>
        <p:nvSpPr>
          <p:cNvPr id="4" name="Text Placeholder 3"/>
          <p:cNvSpPr>
            <a:spLocks noGrp="1"/>
          </p:cNvSpPr>
          <p:nvPr>
            <p:ph type="body" sz="quarter" idx="14"/>
          </p:nvPr>
        </p:nvSpPr>
        <p:spPr>
          <a:xfrm>
            <a:off x="408940" y="790575"/>
            <a:ext cx="11379200" cy="5519420"/>
          </a:xfrm>
        </p:spPr>
        <p:txBody>
          <a:bodyPr>
            <a:noAutofit/>
          </a:bodyPr>
          <a:p>
            <a:r>
              <a:rPr lang="en-US" sz="2200"/>
              <a:t>The CopyOnWriteArraySet class is part of the concurrent collection and it was introduced in JDK 1.5. </a:t>
            </a:r>
            <a:endParaRPr lang="en-US" sz="2200"/>
          </a:p>
          <a:p>
            <a:r>
              <a:rPr lang="en-US" sz="2200"/>
              <a:t>Some developer thinks ConcurrentHashSet in java but it’s not because there is nothing like in java ConcurrentHashSet. </a:t>
            </a:r>
            <a:endParaRPr lang="en-US" sz="2200"/>
          </a:p>
          <a:p>
            <a:r>
              <a:rPr lang="en-US" sz="2200"/>
              <a:t>The CopyOnWriteArraySet is thread-safe and it internally uses the CopyOnWriteArrayList for all of its operations. </a:t>
            </a:r>
            <a:endParaRPr lang="en-US" sz="2200"/>
          </a:p>
          <a:p>
            <a:r>
              <a:rPr lang="en-US" sz="2200"/>
              <a:t>A CopyOnWriteArraySet is a thread-safe HashSet in Java and it works like CopyOnWriteArrayList in java. </a:t>
            </a:r>
            <a:endParaRPr lang="en-US" sz="2200"/>
          </a:p>
          <a:p>
            <a:r>
              <a:rPr lang="en-US" sz="2200"/>
              <a:t>The CopyOnWriteArraySet internally used CopyOnWriteArrayList to perform all type of operation.</a:t>
            </a:r>
            <a:endParaRPr lang="en-US" sz="2200"/>
          </a:p>
          <a:p>
            <a:r>
              <a:rPr lang="en-US" sz="2200"/>
              <a:t>It means the CopyOnWriteArraySet internally creates an object of CopyOnWriteArrayList and perform operation on it. </a:t>
            </a:r>
            <a:endParaRPr lang="en-US" sz="2200"/>
          </a:p>
          <a:p>
            <a:r>
              <a:rPr lang="en-US" sz="2200"/>
              <a:t>Whenever we perform add, set, and remove operation on CopyOnWriteArraySet, it internally creates a new object of CopyOnWriteArrayList and copies all the data to the new object.</a:t>
            </a:r>
            <a:endParaRPr lang="en-US" sz="2200"/>
          </a:p>
          <a:p>
            <a:r>
              <a:rPr lang="en-US" sz="2200"/>
              <a:t> So, when it is used in by multiple threads, it doesn’t create a problem, but it is well suited if you have small size collection and want to perform only read operation by multiple threads.</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120140" y="612775"/>
            <a:ext cx="10196195" cy="57829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Important properties about CopyOnWriteArraySet ?</a:t>
            </a:r>
            <a:endParaRPr lang="en-US" sz="3200"/>
          </a:p>
        </p:txBody>
      </p:sp>
      <p:sp>
        <p:nvSpPr>
          <p:cNvPr id="6" name="Text Placeholder 5"/>
          <p:cNvSpPr>
            <a:spLocks noGrp="1"/>
          </p:cNvSpPr>
          <p:nvPr>
            <p:ph type="body" sz="quarter" idx="14"/>
          </p:nvPr>
        </p:nvSpPr>
        <p:spPr>
          <a:xfrm>
            <a:off x="408940" y="887095"/>
            <a:ext cx="11478260" cy="5422900"/>
          </a:xfrm>
        </p:spPr>
        <p:txBody>
          <a:bodyPr>
            <a:noAutofit/>
          </a:bodyPr>
          <a:p>
            <a:pPr marL="0" indent="0">
              <a:buNone/>
            </a:pPr>
            <a:r>
              <a:rPr lang="en-US" sz="2400"/>
              <a:t>1. CopyOnWriteArraySet is a thread-safe variant of HashSet because whenever we perform any manipulation, it internally creates a new object and copies all the data to a new object.</a:t>
            </a:r>
            <a:endParaRPr lang="en-US" sz="2400"/>
          </a:p>
          <a:p>
            <a:pPr marL="0" indent="0">
              <a:buNone/>
            </a:pPr>
            <a:r>
              <a:rPr lang="en-US" sz="2400"/>
              <a:t>2.  It creates an object of CopyOnWriteArrayList internally and perform all the operations on it.</a:t>
            </a:r>
            <a:endParaRPr lang="en-US" sz="2400"/>
          </a:p>
          <a:p>
            <a:pPr marL="0" indent="0">
              <a:buNone/>
            </a:pPr>
            <a:r>
              <a:rPr lang="en-US" sz="2400"/>
              <a:t>3. The CopyOnWriteArraySet is the best to use when we have only read operation in a multithreading environment because multiple threads can read it without creating a new copy.</a:t>
            </a:r>
            <a:endParaRPr lang="en-US" sz="2400"/>
          </a:p>
          <a:p>
            <a:pPr marL="0" indent="0">
              <a:buNone/>
            </a:pPr>
            <a:r>
              <a:rPr lang="en-US" sz="2400"/>
              <a:t>4. The update operation is costly on CopyOnWriteArraySet because it creates a separate copy for each update operation5. The remove operation doesn’t support by Iterator and it will throw Run-time exception UnsupportedOperationException.</a:t>
            </a:r>
            <a:endParaRPr lang="en-US" sz="2400"/>
          </a:p>
          <a:p>
            <a:pPr marL="0" indent="0">
              <a:buNone/>
            </a:pPr>
            <a:r>
              <a:rPr lang="en-US" sz="2400"/>
              <a:t>6. The CopyOnWriteArraySet is the replacement of synchronized Set and offers better concurrency when iterations outnumber mutations.</a:t>
            </a:r>
            <a:endParaRPr lang="en-US" sz="2400"/>
          </a:p>
          <a:p>
            <a:pPr marL="0" indent="0">
              <a:buNone/>
            </a:pPr>
            <a:r>
              <a:rPr lang="en-US" sz="2400"/>
              <a:t>7. Because it creates a new copy of the underlying array every time iterator is created, performance is slower than HashSet.</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How to create CopyOnWriteArraySet?</a:t>
            </a:r>
            <a:endParaRPr lang="en-US" sz="3200"/>
          </a:p>
        </p:txBody>
      </p:sp>
      <p:sp>
        <p:nvSpPr>
          <p:cNvPr id="4" name="Text Placeholder 3"/>
          <p:cNvSpPr>
            <a:spLocks noGrp="1"/>
          </p:cNvSpPr>
          <p:nvPr>
            <p:ph type="body" sz="quarter" idx="14"/>
          </p:nvPr>
        </p:nvSpPr>
        <p:spPr>
          <a:xfrm>
            <a:off x="408940" y="799465"/>
            <a:ext cx="11509375" cy="5510530"/>
          </a:xfrm>
        </p:spPr>
        <p:txBody>
          <a:bodyPr>
            <a:noAutofit/>
          </a:bodyPr>
          <a:p>
            <a:r>
              <a:rPr lang="en-US" sz="2300"/>
              <a:t>We can create CopyOnWriteArraySet through the use of Constructor. </a:t>
            </a:r>
            <a:endParaRPr lang="en-US" sz="2300"/>
          </a:p>
          <a:p>
            <a:r>
              <a:rPr lang="en-US" sz="2300"/>
              <a:t>The CopyOnWriteArraySet provides two constructors that are used to create CopyOnWriteArraySet. Both constructors internally create an object CopyOnWriteArrayList and perform an operation on the internal object. </a:t>
            </a:r>
            <a:endParaRPr lang="en-US" sz="2300"/>
          </a:p>
          <a:p>
            <a:r>
              <a:rPr lang="en-US" sz="2300" b="1"/>
              <a:t>Constructors of CopyOnWriteArraySet</a:t>
            </a:r>
            <a:endParaRPr lang="en-US" sz="2300" b="1"/>
          </a:p>
          <a:p>
            <a:r>
              <a:rPr lang="en-US" sz="2300" b="1"/>
              <a:t>CopyOnWriteArraySet():</a:t>
            </a:r>
            <a:r>
              <a:rPr lang="en-US" sz="2300"/>
              <a:t> It is the default constructor of CopyOnWriteArraySet class, and it creates an empty set. When we create a set by use of default constructor it internally invokes the default constructor of CopyOnWriteArrayList class.</a:t>
            </a:r>
            <a:endParaRPr lang="en-US" sz="2300"/>
          </a:p>
          <a:p>
            <a:r>
              <a:rPr lang="en-US" sz="2300" b="1"/>
              <a:t>CopyOnWriteArraySet(Collection c): </a:t>
            </a:r>
            <a:r>
              <a:rPr lang="en-US" sz="2300"/>
              <a:t>It is the parameterized constructor of the CopyOnWriteArrayList class that accepts only one parameter of collection type. </a:t>
            </a:r>
            <a:endParaRPr lang="en-US" sz="2300"/>
          </a:p>
          <a:p>
            <a:r>
              <a:rPr lang="en-US" sz="2300"/>
              <a:t>It is used to create a set containing all the elements of specified collection. </a:t>
            </a:r>
            <a:endParaRPr lang="en-US" sz="2300"/>
          </a:p>
          <a:p>
            <a:r>
              <a:rPr lang="en-US" sz="2300"/>
              <a:t>If the collection contains duplicate elements, it accepts only unique elements. It throws NullPointerException if the given collection is null.</a:t>
            </a:r>
            <a:endParaRPr lang="en-US" sz="2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Method of CopyOnWriteArraySet</a:t>
            </a:r>
            <a:endParaRPr lang="en-US" sz="3200"/>
          </a:p>
        </p:txBody>
      </p:sp>
      <p:sp>
        <p:nvSpPr>
          <p:cNvPr id="4" name="Text Placeholder 3"/>
          <p:cNvSpPr>
            <a:spLocks noGrp="1"/>
          </p:cNvSpPr>
          <p:nvPr>
            <p:ph type="body" sz="quarter" idx="14"/>
          </p:nvPr>
        </p:nvSpPr>
        <p:spPr>
          <a:xfrm>
            <a:off x="408940" y="887095"/>
            <a:ext cx="11477625" cy="5598160"/>
          </a:xfrm>
        </p:spPr>
        <p:txBody>
          <a:bodyPr>
            <a:normAutofit fontScale="70000"/>
          </a:bodyPr>
          <a:p>
            <a:pPr marL="0" indent="0">
              <a:buNone/>
            </a:pPr>
            <a:r>
              <a:rPr lang="en-US"/>
              <a:t>1. </a:t>
            </a:r>
            <a:r>
              <a:rPr lang="en-US" b="1"/>
              <a:t>add(E e) method:</a:t>
            </a:r>
            <a:r>
              <a:rPr lang="en-US"/>
              <a:t> The add(E e) method is used to add the given element in the set. It returns a boolean value. It returns false if the element already exists in the set.</a:t>
            </a:r>
            <a:endParaRPr lang="en-US"/>
          </a:p>
          <a:p>
            <a:pPr marL="0" indent="0">
              <a:buNone/>
            </a:pPr>
            <a:r>
              <a:rPr lang="en-US"/>
              <a:t>2. </a:t>
            </a:r>
            <a:r>
              <a:rPr lang="en-US" b="1"/>
              <a:t>addAll(Collection c): </a:t>
            </a:r>
            <a:r>
              <a:rPr lang="en-US"/>
              <a:t>The addAll(Collection c) method is used to add the given collection in Set. It adds all the elements of the collection in the set. If any element already exists or duplicate in the collection, then it doesn’t add the element. It throws NullPointerException if the given collection is null.</a:t>
            </a:r>
            <a:endParaRPr lang="en-US"/>
          </a:p>
          <a:p>
            <a:pPr marL="0" indent="0">
              <a:buNone/>
            </a:pPr>
            <a:r>
              <a:rPr lang="en-US"/>
              <a:t>3. </a:t>
            </a:r>
            <a:r>
              <a:rPr lang="en-US" b="1"/>
              <a:t>r</a:t>
            </a:r>
            <a:r>
              <a:rPr lang="en-US" b="1"/>
              <a:t>emove(Object o):</a:t>
            </a:r>
            <a:r>
              <a:rPr lang="en-US"/>
              <a:t> This method is used to remove the given element from the set. It returns false if the element doesn’t exist.</a:t>
            </a:r>
            <a:endParaRPr lang="en-US"/>
          </a:p>
          <a:p>
            <a:pPr marL="0" indent="0">
              <a:buNone/>
            </a:pPr>
            <a:r>
              <a:rPr lang="en-US"/>
              <a:t> 4. </a:t>
            </a:r>
            <a:r>
              <a:rPr lang="en-US" b="1"/>
              <a:t>clear(): </a:t>
            </a:r>
            <a:r>
              <a:rPr lang="en-US"/>
              <a:t>This method removes all of the elements from set.</a:t>
            </a:r>
            <a:endParaRPr lang="en-US"/>
          </a:p>
          <a:p>
            <a:pPr marL="0" indent="0">
              <a:buNone/>
            </a:pPr>
            <a:r>
              <a:rPr lang="en-US"/>
              <a:t>5. </a:t>
            </a:r>
            <a:r>
              <a:rPr lang="en-US" b="1"/>
              <a:t>contains(Object o): </a:t>
            </a:r>
            <a:r>
              <a:rPr lang="en-US"/>
              <a:t>It is used to check whether the element exists in set ot not</a:t>
            </a:r>
            <a:endParaRPr lang="en-US"/>
          </a:p>
          <a:p>
            <a:pPr marL="0" indent="0">
              <a:buNone/>
            </a:pPr>
            <a:r>
              <a:rPr lang="en-US"/>
              <a:t>6. </a:t>
            </a:r>
            <a:r>
              <a:rPr lang="en-US" b="1"/>
              <a:t>isEmpty():</a:t>
            </a:r>
            <a:r>
              <a:rPr lang="en-US"/>
              <a:t> This method is used to check whether the set is empty or not? It returns a boolean value.</a:t>
            </a:r>
            <a:endParaRPr lang="en-US"/>
          </a:p>
          <a:p>
            <a:pPr marL="0" indent="0">
              <a:buNone/>
            </a:pPr>
            <a:r>
              <a:rPr lang="en-US"/>
              <a:t>7. </a:t>
            </a:r>
            <a:r>
              <a:rPr lang="en-US" b="1"/>
              <a:t>iterator(): </a:t>
            </a:r>
            <a:r>
              <a:rPr lang="en-US"/>
              <a:t>It returns an object of iterator that contains all the elements of set.</a:t>
            </a:r>
            <a:endParaRPr lang="en-US"/>
          </a:p>
          <a:p>
            <a:pPr marL="0" indent="0">
              <a:buNone/>
            </a:pPr>
            <a:r>
              <a:rPr lang="en-US"/>
              <a:t>8. </a:t>
            </a:r>
            <a:r>
              <a:rPr lang="en-US" b="1"/>
              <a:t>int size() : </a:t>
            </a:r>
            <a:r>
              <a:rPr lang="en-US"/>
              <a:t>It returns the number of elements present in the set.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ConcurrentHashMap in java</a:t>
            </a:r>
            <a:endParaRPr lang="en-US" sz="3200"/>
          </a:p>
        </p:txBody>
      </p:sp>
      <p:sp>
        <p:nvSpPr>
          <p:cNvPr id="4" name="Text Placeholder 3"/>
          <p:cNvSpPr>
            <a:spLocks noGrp="1"/>
          </p:cNvSpPr>
          <p:nvPr>
            <p:ph type="body" sz="quarter" idx="14"/>
          </p:nvPr>
        </p:nvSpPr>
        <p:spPr>
          <a:xfrm>
            <a:off x="408940" y="887095"/>
            <a:ext cx="11434445" cy="5422900"/>
          </a:xfrm>
        </p:spPr>
        <p:txBody>
          <a:bodyPr>
            <a:normAutofit/>
          </a:bodyPr>
          <a:p>
            <a:r>
              <a:rPr lang="en-US" sz="2300"/>
              <a:t>The ConcurrentHashMap is used in a multi-threaded environment to avoid ConcurrentModificationException.</a:t>
            </a:r>
            <a:endParaRPr lang="en-US" sz="2300"/>
          </a:p>
          <a:p>
            <a:r>
              <a:rPr lang="en-US" sz="2300"/>
              <a:t>The ConcurrentHashMap class extends AbstractMap class and implements the ConcurrentMap interface, Serializable interface also. </a:t>
            </a:r>
            <a:endParaRPr lang="en-US" sz="2300"/>
          </a:p>
          <a:p>
            <a:r>
              <a:rPr lang="en-US" sz="2300"/>
              <a:t>It was introduced in JDK 1.5.Like HashMap, ConcurrentHashMap provides similar functionality except that it has internally maintained concurrency. </a:t>
            </a:r>
            <a:endParaRPr lang="en-US" sz="2300"/>
          </a:p>
          <a:p>
            <a:r>
              <a:rPr lang="en-US" sz="2300"/>
              <a:t>It is the concurrent version of the HashMap. It internally maintains a HashTable that is divided into segments. </a:t>
            </a:r>
            <a:endParaRPr lang="en-US" sz="2300"/>
          </a:p>
          <a:p>
            <a:r>
              <a:rPr lang="en-US" sz="2300"/>
              <a:t>The number of segments depends upon the level of concurrency required the Concurrent HashMap. </a:t>
            </a:r>
            <a:endParaRPr lang="en-US" sz="2300"/>
          </a:p>
          <a:p>
            <a:r>
              <a:rPr lang="en-US" sz="2300"/>
              <a:t>By default, it divides into 16 segments and each Segment behaves independently.</a:t>
            </a:r>
            <a:endParaRPr lang="en-US" sz="2300"/>
          </a:p>
          <a:p>
            <a:r>
              <a:rPr lang="en-US" sz="2300"/>
              <a:t> It doesn’t lock the whole HashMap as done in HashTables/SynchronizedMaps, it only locks the particular segment of HashMap.</a:t>
            </a:r>
            <a:endParaRPr lang="en-US"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274445" y="492125"/>
            <a:ext cx="10227945" cy="58813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Important points about ConcurrentHashMap in java</a:t>
            </a:r>
            <a:endParaRPr lang="en-US" sz="3600"/>
          </a:p>
        </p:txBody>
      </p:sp>
      <p:sp>
        <p:nvSpPr>
          <p:cNvPr id="6" name="Text Placeholder 5"/>
          <p:cNvSpPr>
            <a:spLocks noGrp="1"/>
          </p:cNvSpPr>
          <p:nvPr>
            <p:ph type="body" sz="quarter" idx="14"/>
          </p:nvPr>
        </p:nvSpPr>
        <p:spPr>
          <a:xfrm>
            <a:off x="408940" y="887095"/>
            <a:ext cx="11160125" cy="5422900"/>
          </a:xfrm>
        </p:spPr>
        <p:txBody>
          <a:bodyPr>
            <a:noAutofit/>
          </a:bodyPr>
          <a:p>
            <a:pPr marL="0" indent="0">
              <a:buNone/>
            </a:pPr>
            <a:r>
              <a:rPr lang="en-US" sz="2400"/>
              <a:t>1. The ConcurrentHashMap internally uses the HashTable as a data structure. Like Hashtable is threaded safe, but it provides all the functionality of HashMap except the thread-safe.   </a:t>
            </a:r>
            <a:endParaRPr lang="en-US" sz="2400"/>
          </a:p>
          <a:p>
            <a:pPr marL="0" indent="0">
              <a:buNone/>
            </a:pPr>
            <a:r>
              <a:rPr lang="en-US" sz="2400"/>
              <a:t>2. The ConcurrentHashMap internally divides the HashTable into segments. Each segment can work independently and access by a separate thread. It means different threads can perform operations on different segments.</a:t>
            </a:r>
            <a:endParaRPr lang="en-US" sz="2400"/>
          </a:p>
          <a:p>
            <a:pPr marL="0" indent="0">
              <a:buNone/>
            </a:pPr>
            <a:r>
              <a:rPr lang="en-US" sz="2400"/>
              <a:t>3. In ConcurrentHashMap, the Object is divided into a number of segments according to the concurrency level. By default, it is divided into 16 segments.</a:t>
            </a:r>
            <a:endParaRPr lang="en-US" sz="2400"/>
          </a:p>
          <a:p>
            <a:pPr marL="0" indent="0">
              <a:buNone/>
            </a:pPr>
            <a:r>
              <a:rPr lang="en-US" sz="2400"/>
              <a:t>4. ConcurrentHashMap allows multiple threads can perform read operation without locking the ConcurrentHashMap object.</a:t>
            </a:r>
            <a:endParaRPr lang="en-US" sz="2400"/>
          </a:p>
          <a:p>
            <a:pPr marL="0" indent="0">
              <a:buNone/>
            </a:pPr>
            <a:r>
              <a:rPr lang="en-US" sz="2400"/>
              <a:t>5. It works based on segment locking or bucket locking. In ConcurrentHashMap multiple threads can perform retrieval operation but updating operation can be performed only by one thread. For updating operations, a particular segment must be locked.</a:t>
            </a:r>
            <a:endParaRPr lang="en-US" sz="2400"/>
          </a:p>
          <a:p>
            <a:pPr marL="0" indent="0">
              <a:buNone/>
            </a:pPr>
            <a:r>
              <a:rPr lang="en-US" sz="2400"/>
              <a:t>6. It doesn’t allow null as key or value.</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to create ConcurrentHashMap?</a:t>
            </a:r>
            <a:endParaRPr lang="en-US" sz="3600"/>
          </a:p>
        </p:txBody>
      </p:sp>
      <p:sp>
        <p:nvSpPr>
          <p:cNvPr id="4" name="Text Placeholder 3"/>
          <p:cNvSpPr>
            <a:spLocks noGrp="1"/>
          </p:cNvSpPr>
          <p:nvPr>
            <p:ph type="body" sz="quarter" idx="14"/>
          </p:nvPr>
        </p:nvSpPr>
        <p:spPr>
          <a:xfrm>
            <a:off x="408940" y="887095"/>
            <a:ext cx="11499850" cy="5422900"/>
          </a:xfrm>
        </p:spPr>
        <p:txBody>
          <a:bodyPr>
            <a:normAutofit lnSpcReduction="20000"/>
          </a:bodyPr>
          <a:p>
            <a:r>
              <a:rPr lang="en-US" sz="2200"/>
              <a:t>To create a ConcurrentHashMap, we can use the constructors of  ConcurrentHashMap class. There are a number of constructors that are used to create a ConcurrentHashMap.  Let’s discuss all the constructors of the ConcurrentHashMap class.</a:t>
            </a:r>
            <a:endParaRPr lang="en-US" sz="2200"/>
          </a:p>
          <a:p>
            <a:r>
              <a:rPr lang="en-US" sz="2200"/>
              <a:t>constructors of ConcurrentHashMap class</a:t>
            </a:r>
            <a:endParaRPr lang="en-US" sz="2200"/>
          </a:p>
          <a:p>
            <a:pPr marL="0" indent="0">
              <a:buNone/>
            </a:pPr>
            <a:r>
              <a:rPr lang="en-US" sz="2200"/>
              <a:t>1. ConcurrentHashMap() : It is the default constructor of ConcurrentHashMap class that creates an object of ConcurrentHashMap with default capacity 16. It has a default load factor 0.75 and a concurrency level is 16.</a:t>
            </a:r>
            <a:endParaRPr lang="en-US" sz="2200"/>
          </a:p>
          <a:p>
            <a:pPr marL="0" indent="0">
              <a:buNone/>
            </a:pPr>
            <a:r>
              <a:rPr lang="en-US" sz="2200"/>
              <a:t>2. ConcurrentHashMap(int initialCapacity) : It is also used to create an empty ConcurrentHashMap with specified capacity. It has a default load factor and concurrency level is 16.</a:t>
            </a:r>
            <a:endParaRPr lang="en-US" sz="2200"/>
          </a:p>
          <a:p>
            <a:pPr marL="0" indent="0">
              <a:buNone/>
            </a:pPr>
            <a:r>
              <a:rPr lang="en-US" sz="2200"/>
              <a:t>3. ConcurrentHashMap(int initialCapacity, float loadFactor): This constructor creates a ConcurrentHashMap with specified capacity and specified load factor. But it has default concurrency level is 16.</a:t>
            </a:r>
            <a:endParaRPr lang="en-US" sz="2200"/>
          </a:p>
          <a:p>
            <a:pPr marL="0" indent="0">
              <a:buNone/>
            </a:pPr>
            <a:r>
              <a:rPr lang="en-US" sz="2200"/>
              <a:t>4. ConcurrentHashMap(int initialCapacity, float loadFactor,  int concurrencyLevel): This constructor is used to create an object of  ConcurrentHashMap with specified capacity, load Factor, and concurrency level. </a:t>
            </a:r>
            <a:endParaRPr lang="en-US" sz="2200"/>
          </a:p>
          <a:p>
            <a:pPr marL="0" indent="0">
              <a:buNone/>
            </a:pPr>
            <a:r>
              <a:rPr lang="en-US" sz="2200"/>
              <a:t>5. ConcurrentHashMap(Map m): This method creates an object of ConcurrentHashMap with specified map. It copy all the objects from specified map to ConcurrentHashMap object.</a:t>
            </a:r>
            <a:endParaRPr lang="en-US"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ConcurrentHashMap internal working</a:t>
            </a:r>
            <a:endParaRPr lang="en-US" sz="3600"/>
          </a:p>
        </p:txBody>
      </p:sp>
      <p:sp>
        <p:nvSpPr>
          <p:cNvPr id="4" name="Text Placeholder 3"/>
          <p:cNvSpPr>
            <a:spLocks noGrp="1"/>
          </p:cNvSpPr>
          <p:nvPr>
            <p:ph type="body" sz="quarter" idx="14"/>
          </p:nvPr>
        </p:nvSpPr>
        <p:spPr>
          <a:xfrm>
            <a:off x="408940" y="887095"/>
            <a:ext cx="11511280" cy="5422900"/>
          </a:xfrm>
        </p:spPr>
        <p:txBody>
          <a:bodyPr>
            <a:normAutofit lnSpcReduction="10000"/>
          </a:bodyPr>
          <a:p>
            <a:r>
              <a:rPr lang="en-US" sz="2400"/>
              <a:t>Like HashMap and HashTable, the ConcurrentHashMap is also used to HashTable data structure. </a:t>
            </a:r>
            <a:endParaRPr lang="en-US" sz="2400"/>
          </a:p>
          <a:p>
            <a:r>
              <a:rPr lang="en-US" sz="2400"/>
              <a:t>But it is using the segment locking strategy to handle the multiple threads.  </a:t>
            </a:r>
            <a:endParaRPr lang="en-US" sz="2400"/>
          </a:p>
          <a:p>
            <a:r>
              <a:rPr lang="en-US" sz="2400"/>
              <a:t>A segment is a portion of ConcurrentHashMap and ConcurrentHashMap uses a separate lock for each thread. </a:t>
            </a:r>
            <a:endParaRPr lang="en-US" sz="2400"/>
          </a:p>
          <a:p>
            <a:r>
              <a:rPr lang="en-US" sz="2400"/>
              <a:t>Unlike Hashtable or synchronized HashMap,  it doesn’t synchronize the whole HashMap or HashTable for one thread.</a:t>
            </a:r>
            <a:endParaRPr lang="en-US" sz="2400"/>
          </a:p>
          <a:p>
            <a:r>
              <a:rPr lang="en-US" sz="2400"/>
              <a:t>As we have seen in the internal implementation of the HashMap, the default size of HashMap is 16 and it means there are 16 buckets.</a:t>
            </a:r>
            <a:endParaRPr lang="en-US" sz="2400"/>
          </a:p>
          <a:p>
            <a:r>
              <a:rPr lang="en-US" sz="2400"/>
              <a:t>The ConcurrentHashMap uses the same concept is used in ConcurrentHashMap. </a:t>
            </a:r>
            <a:endParaRPr lang="en-US" sz="2400"/>
          </a:p>
          <a:p>
            <a:r>
              <a:rPr lang="en-US" sz="2400"/>
              <a:t>It uses the 16 sperate locks for 16 buckets by default because the default concurrency level is 16. </a:t>
            </a:r>
            <a:endParaRPr lang="en-US" sz="2400"/>
          </a:p>
          <a:p>
            <a:r>
              <a:rPr lang="en-US" sz="2400"/>
              <a:t>It means a ConcurrentHashMap can be used by 16 threads at same time. If one thread is reading from one bucket(Segment), then the second bucket doesn’t affect it.  </a:t>
            </a:r>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2800"/>
              <a:t>How does ConcurrentHashMap implementation increase performance?</a:t>
            </a:r>
            <a:endParaRPr lang="en-US" sz="2800"/>
          </a:p>
        </p:txBody>
      </p:sp>
      <p:sp>
        <p:nvSpPr>
          <p:cNvPr id="4" name="Text Placeholder 3"/>
          <p:cNvSpPr>
            <a:spLocks noGrp="1"/>
          </p:cNvSpPr>
          <p:nvPr>
            <p:ph type="body" sz="quarter" idx="14"/>
          </p:nvPr>
        </p:nvSpPr>
        <p:spPr>
          <a:xfrm>
            <a:off x="408940" y="1053465"/>
            <a:ext cx="11160125" cy="5256530"/>
          </a:xfrm>
        </p:spPr>
        <p:txBody>
          <a:bodyPr>
            <a:normAutofit fontScale="90000" lnSpcReduction="10000"/>
          </a:bodyPr>
          <a:p>
            <a:r>
              <a:rPr lang="en-US"/>
              <a:t>The ConcurrentHashMap performs segment locking in a multithreading environment. </a:t>
            </a:r>
            <a:endParaRPr lang="en-US"/>
          </a:p>
          <a:p>
            <a:r>
              <a:rPr lang="en-US"/>
              <a:t>It allows performing read operations concurrently without any blocking. </a:t>
            </a:r>
            <a:endParaRPr lang="en-US"/>
          </a:p>
          <a:p>
            <a:r>
              <a:rPr lang="en-US"/>
              <a:t>It can perform retrieval operations and may overlap with update operations. </a:t>
            </a:r>
            <a:endParaRPr lang="en-US"/>
          </a:p>
          <a:p>
            <a:r>
              <a:rPr lang="en-US"/>
              <a:t>We can perform read operations by multiple threads at the same, but the only thread can perform updation operation at a time.  </a:t>
            </a:r>
            <a:endParaRPr lang="en-US"/>
          </a:p>
          <a:p>
            <a:r>
              <a:rPr lang="en-US"/>
              <a:t>The read operations return the result updated by the most recently updated operations that mean the read operation may not fetch the current/in-progress value. </a:t>
            </a:r>
            <a:endParaRPr lang="en-US"/>
          </a:p>
          <a:p>
            <a:r>
              <a:rPr lang="en-US"/>
              <a:t>Memory visibility for the read operations is ensured by volatile reads.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Why we need ConcurrentHashMap in java?</a:t>
            </a:r>
            <a:endParaRPr lang="en-US" sz="3600"/>
          </a:p>
        </p:txBody>
      </p:sp>
      <p:sp>
        <p:nvSpPr>
          <p:cNvPr id="4" name="Text Placeholder 3"/>
          <p:cNvSpPr>
            <a:spLocks noGrp="1"/>
          </p:cNvSpPr>
          <p:nvPr>
            <p:ph type="body" sz="quarter" idx="14"/>
          </p:nvPr>
        </p:nvSpPr>
        <p:spPr>
          <a:xfrm>
            <a:off x="408940" y="1031875"/>
            <a:ext cx="11160125" cy="5278120"/>
          </a:xfrm>
        </p:spPr>
        <p:txBody>
          <a:bodyPr>
            <a:normAutofit fontScale="70000"/>
          </a:bodyPr>
          <a:p>
            <a:r>
              <a:rPr lang="en-US"/>
              <a:t>As we know HashTable and HashMap works based on key-value pairs.</a:t>
            </a:r>
            <a:endParaRPr lang="en-US"/>
          </a:p>
          <a:p>
            <a:r>
              <a:rPr lang="en-US"/>
              <a:t> But why we are introducing another Map? As we know HashMap is not threaded safe, but we can make it thread-safe by using Collections.synchronizedMap() method and HashTable is thread-safe by default. </a:t>
            </a:r>
            <a:endParaRPr lang="en-US"/>
          </a:p>
          <a:p>
            <a:r>
              <a:rPr lang="en-US"/>
              <a:t> But a synchronized HashMap or HashTable is accessible only by one thread at a time because the object get the lock for the whole HashMap or HashTable. </a:t>
            </a:r>
            <a:endParaRPr lang="en-US"/>
          </a:p>
          <a:p>
            <a:r>
              <a:rPr lang="en-US"/>
              <a:t>Even multiple threads can’t perform read operations at the same time. </a:t>
            </a:r>
            <a:endParaRPr lang="en-US"/>
          </a:p>
          <a:p>
            <a:r>
              <a:rPr lang="en-US"/>
              <a:t>It the main disadvantage of Synchronized HashMap or HashTable, which creates performance issues. </a:t>
            </a:r>
            <a:endParaRPr lang="en-US"/>
          </a:p>
          <a:p>
            <a:r>
              <a:rPr lang="en-US"/>
              <a:t>So ConcurrentHashMap provides better performance than Synchronized HashMap or HashTable.</a:t>
            </a:r>
            <a:endParaRPr lang="en-US"/>
          </a:p>
          <a:p>
            <a:r>
              <a:rPr lang="en-US" b="1"/>
              <a:t>for more details refer this:</a:t>
            </a:r>
            <a:endParaRPr lang="en-US" b="1"/>
          </a:p>
          <a:p>
            <a:r>
              <a:rPr lang="en-US"/>
              <a:t>https://javagoal.com/concurrenthashmap-in-java/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200">
                <a:sym typeface="+mn-ea"/>
              </a:rPr>
              <a:t>Need of Concurrent Collections:</a:t>
            </a:r>
            <a:endParaRPr lang="en-US" sz="3200"/>
          </a:p>
        </p:txBody>
      </p:sp>
      <p:sp>
        <p:nvSpPr>
          <p:cNvPr id="4" name="Text Placeholder 3"/>
          <p:cNvSpPr>
            <a:spLocks noGrp="1"/>
          </p:cNvSpPr>
          <p:nvPr>
            <p:ph type="body" sz="quarter" idx="14"/>
          </p:nvPr>
        </p:nvSpPr>
        <p:spPr>
          <a:xfrm>
            <a:off x="408940" y="887095"/>
            <a:ext cx="11160125" cy="5422900"/>
          </a:xfrm>
        </p:spPr>
        <p:txBody>
          <a:bodyPr>
            <a:normAutofit/>
          </a:bodyPr>
          <a:p>
            <a:r>
              <a:rPr lang="en-US" sz="2600"/>
              <a:t>In the Collection framework most of the Collection classes are not thread-safe because those are non-synchronized.</a:t>
            </a:r>
            <a:endParaRPr lang="en-US" sz="2600"/>
          </a:p>
          <a:p>
            <a:r>
              <a:rPr lang="en-US" sz="2600"/>
              <a:t> Like ArrayList, LinkedList, HashMap is non-synchronized in nature. If multiple threads will perform any operation on an object simultaneously. </a:t>
            </a:r>
            <a:endParaRPr lang="en-US" sz="2600"/>
          </a:p>
          <a:p>
            <a:r>
              <a:rPr lang="en-US" sz="2600"/>
              <a:t>Then the data will not be in proper synchronized and leads to data redundancy.</a:t>
            </a:r>
            <a:endParaRPr lang="en-US" sz="2600"/>
          </a:p>
          <a:p>
            <a:r>
              <a:rPr lang="en-US" sz="2600"/>
              <a:t>We can’t modify the collection while iterating the Collection object. If we try to modify the collection, it throws ConcurrentModificationException. </a:t>
            </a:r>
            <a:endParaRPr lang="en-US" sz="2600"/>
          </a:p>
          <a:p>
            <a:r>
              <a:rPr lang="en-US" sz="2600"/>
              <a:t>So non-synchronized collections are not good choice for Multi-threaded applications.</a:t>
            </a:r>
            <a:endParaRPr lang="en-US" sz="2600"/>
          </a:p>
          <a:p>
            <a:r>
              <a:rPr lang="en-US" sz="2600"/>
              <a:t>To overcome these problems Java introduced a new feature in JDK 1.5 Version. It introduced some thread safe collections java.</a:t>
            </a:r>
            <a:endParaRPr 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Concurrent collections in java</a:t>
            </a:r>
            <a:endParaRPr lang="en-US" sz="4000">
              <a:sym typeface="+mn-ea"/>
            </a:endParaRPr>
          </a:p>
        </p:txBody>
      </p:sp>
      <p:sp>
        <p:nvSpPr>
          <p:cNvPr id="4" name="Text Placeholder 3"/>
          <p:cNvSpPr>
            <a:spLocks noGrp="1"/>
          </p:cNvSpPr>
          <p:nvPr>
            <p:ph type="body" sz="quarter" idx="14"/>
          </p:nvPr>
        </p:nvSpPr>
        <p:spPr>
          <a:xfrm>
            <a:off x="292100" y="887095"/>
            <a:ext cx="11704320" cy="5422900"/>
          </a:xfrm>
        </p:spPr>
        <p:txBody>
          <a:bodyPr>
            <a:noAutofit/>
          </a:bodyPr>
          <a:p>
            <a:r>
              <a:rPr lang="en-US" sz="2200">
                <a:sym typeface="+mn-ea"/>
              </a:rPr>
              <a:t>Concurrent collections in java are designed and optimized specifically for synchronized multithreaded access. </a:t>
            </a:r>
            <a:endParaRPr lang="en-US" sz="2200">
              <a:sym typeface="+mn-ea"/>
            </a:endParaRPr>
          </a:p>
          <a:p>
            <a:r>
              <a:rPr lang="en-US" sz="2200">
                <a:sym typeface="+mn-ea"/>
              </a:rPr>
              <a:t>These are the thread safe collections, and these are existing in java.util.concurrent package</a:t>
            </a:r>
            <a:endParaRPr lang="en-US" sz="2200">
              <a:sym typeface="+mn-ea"/>
            </a:endParaRPr>
          </a:p>
          <a:p>
            <a:r>
              <a:rPr lang="en-US" sz="2200"/>
              <a:t>Java concurrent collections were introduced in version 5 and part of the java.util.concurrent package.</a:t>
            </a:r>
            <a:endParaRPr lang="en-US" sz="2200"/>
          </a:p>
          <a:p>
            <a:r>
              <a:rPr lang="en-US" sz="2200"/>
              <a:t> Here java introduced some more classes that are designed for concurrent access from multiple threads.</a:t>
            </a:r>
            <a:endParaRPr lang="en-US" sz="2200"/>
          </a:p>
          <a:p>
            <a:r>
              <a:rPr lang="en-US" sz="2200"/>
              <a:t>For example, HashMap is non-synchronized class but ConcurrentHashMap class is synchronized hash-based Map implementation. Here we have some java Concurrent collection classes:</a:t>
            </a:r>
            <a:endParaRPr lang="en-US" sz="2200"/>
          </a:p>
          <a:p>
            <a:r>
              <a:rPr lang="en-US" sz="2200"/>
              <a:t>1. Immutable List in Java</a:t>
            </a:r>
            <a:endParaRPr lang="en-US" sz="2200"/>
          </a:p>
          <a:p>
            <a:r>
              <a:rPr lang="en-US" sz="2200"/>
              <a:t>2. CopyOnWriteArrayList in java</a:t>
            </a:r>
            <a:endParaRPr lang="en-US" sz="2200"/>
          </a:p>
          <a:p>
            <a:r>
              <a:rPr lang="en-US" sz="2200"/>
              <a:t>3. Immutable Set in Java</a:t>
            </a:r>
            <a:endParaRPr lang="en-US" sz="2200"/>
          </a:p>
          <a:p>
            <a:r>
              <a:rPr lang="en-US" sz="2200"/>
              <a:t>4. CopyOnWriteArraySet in java</a:t>
            </a:r>
            <a:endParaRPr lang="en-US" sz="2200"/>
          </a:p>
          <a:p>
            <a:r>
              <a:rPr lang="en-US" sz="2200"/>
              <a:t>5. ConcurrentHashMap in java</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an immutable List in Java?</a:t>
            </a:r>
            <a:endParaRPr lang="en-US" sz="3600"/>
          </a:p>
        </p:txBody>
      </p:sp>
      <p:sp>
        <p:nvSpPr>
          <p:cNvPr id="4" name="Text Placeholder 3"/>
          <p:cNvSpPr>
            <a:spLocks noGrp="1"/>
          </p:cNvSpPr>
          <p:nvPr>
            <p:ph type="body" sz="quarter" idx="14"/>
          </p:nvPr>
        </p:nvSpPr>
        <p:spPr>
          <a:xfrm>
            <a:off x="408940" y="766445"/>
            <a:ext cx="11511280" cy="5664200"/>
          </a:xfrm>
        </p:spPr>
        <p:txBody>
          <a:bodyPr>
            <a:noAutofit/>
          </a:bodyPr>
          <a:p>
            <a:r>
              <a:rPr lang="en-US" sz="2300"/>
              <a:t>List provides some Classes like ArrayList that is growable Array that can increase or decrease the size itself when the modification is done by the user.</a:t>
            </a:r>
            <a:endParaRPr lang="en-US" sz="2300"/>
          </a:p>
          <a:p>
            <a:r>
              <a:rPr lang="en-US" sz="2300"/>
              <a:t>An immutable List is a type of List that is immutable. It means the immutable List is read-only. </a:t>
            </a:r>
            <a:endParaRPr lang="en-US" sz="2300"/>
          </a:p>
          <a:p>
            <a:r>
              <a:rPr lang="en-US" sz="2300"/>
              <a:t>You can’t modify the content of the immutable List after declaration. So an immutable list is threaded safe.</a:t>
            </a:r>
            <a:endParaRPr lang="en-US" sz="2300"/>
          </a:p>
          <a:p>
            <a:r>
              <a:rPr lang="en-US" sz="2300" b="1"/>
              <a:t>Advantages/Need of immutable list:</a:t>
            </a:r>
            <a:endParaRPr lang="en-US" sz="2300" b="1"/>
          </a:p>
          <a:p>
            <a:r>
              <a:rPr lang="en-US" sz="2300"/>
              <a:t>an immutable object will not change after the declaration. These objects are thread-safe by default. </a:t>
            </a:r>
            <a:endParaRPr lang="en-US" sz="2300"/>
          </a:p>
          <a:p>
            <a:r>
              <a:rPr lang="en-US" sz="2300"/>
              <a:t>Because multiple threads can read them only, they can’t change the object’s state. The same logic applies to an immutable List.</a:t>
            </a:r>
            <a:endParaRPr lang="en-US" sz="2300"/>
          </a:p>
          <a:p>
            <a:r>
              <a:rPr lang="en-US" sz="2300"/>
              <a:t>if the user tries to modify(add or remove from list ) the list then the compiler will throw UnsupportedOperationException. </a:t>
            </a:r>
            <a:endParaRPr lang="en-US" sz="2300"/>
          </a:p>
          <a:p>
            <a:r>
              <a:rPr lang="en-US" sz="2300"/>
              <a:t>The most common use case of an immutable set is in a multi-threaded environment. Multiple threads can share immutable set data without worrying about synchronization.</a:t>
            </a:r>
            <a:endParaRPr lang="en-US"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9846310" cy="581025"/>
          </a:xfrm>
        </p:spPr>
        <p:txBody>
          <a:bodyPr>
            <a:noAutofit/>
          </a:bodyPr>
          <a:p>
            <a:pPr algn="ctr"/>
            <a:r>
              <a:rPr lang="en-US" sz="3600"/>
              <a:t>How does it work?</a:t>
            </a:r>
            <a:endParaRPr lang="en-US" sz="3600"/>
          </a:p>
        </p:txBody>
      </p:sp>
      <p:sp>
        <p:nvSpPr>
          <p:cNvPr id="5" name="Content Placeholder 4"/>
          <p:cNvSpPr>
            <a:spLocks noGrp="1"/>
          </p:cNvSpPr>
          <p:nvPr>
            <p:ph idx="1"/>
          </p:nvPr>
        </p:nvSpPr>
        <p:spPr>
          <a:xfrm>
            <a:off x="5875655" y="775335"/>
            <a:ext cx="5983605" cy="5352415"/>
          </a:xfrm>
        </p:spPr>
        <p:txBody>
          <a:bodyPr>
            <a:noAutofit/>
          </a:bodyPr>
          <a:p>
            <a:pPr marL="0" indent="0">
              <a:buNone/>
            </a:pPr>
            <a:r>
              <a:rPr lang="en-US" sz="1600"/>
              <a:t>import java.util.List;</a:t>
            </a:r>
            <a:endParaRPr lang="en-US" sz="1600"/>
          </a:p>
          <a:p>
            <a:pPr marL="0" indent="0">
              <a:buNone/>
            </a:pPr>
            <a:r>
              <a:rPr lang="en-US" sz="1800"/>
              <a:t>public class ImmutableListExample{</a:t>
            </a:r>
            <a:endParaRPr lang="en-US" sz="1800"/>
          </a:p>
          <a:p>
            <a:pPr marL="0" indent="0">
              <a:buNone/>
            </a:pPr>
            <a:r>
              <a:rPr lang="en-US" sz="1800"/>
              <a:t>   public static void main(String[] args)    {</a:t>
            </a:r>
            <a:endParaRPr lang="en-US" sz="1800"/>
          </a:p>
          <a:p>
            <a:pPr marL="0" indent="0">
              <a:buNone/>
            </a:pPr>
            <a:r>
              <a:rPr lang="en-US" sz="1800"/>
              <a:t>        Student student1 = new Student(1, "MCA", "Ravi");</a:t>
            </a:r>
            <a:endParaRPr lang="en-US" sz="1800"/>
          </a:p>
          <a:p>
            <a:pPr marL="0" indent="0">
              <a:buNone/>
            </a:pPr>
            <a:r>
              <a:rPr lang="en-US" sz="1800"/>
              <a:t>        Student student2 = new Student(2, "BCA", "Ram");</a:t>
            </a:r>
            <a:endParaRPr lang="en-US" sz="1800"/>
          </a:p>
          <a:p>
            <a:pPr marL="0" indent="0">
              <a:buNone/>
            </a:pPr>
            <a:r>
              <a:rPr lang="en-US" sz="1800"/>
              <a:t>        Student student3 = new Student(3, "BCA", "Ravi");</a:t>
            </a:r>
            <a:endParaRPr lang="en-US" sz="1800"/>
          </a:p>
          <a:p>
            <a:pPr marL="0" indent="0">
              <a:buNone/>
            </a:pPr>
            <a:r>
              <a:rPr lang="en-US" sz="1800"/>
              <a:t>       //creating list by using of() method</a:t>
            </a:r>
            <a:endParaRPr lang="en-US" sz="1800"/>
          </a:p>
          <a:p>
            <a:pPr marL="0" indent="0">
              <a:buNone/>
            </a:pPr>
            <a:r>
              <a:rPr lang="en-US" sz="1800"/>
              <a:t>        List&lt;Student&gt; immutableList = List.of(student1, student2, student3); </a:t>
            </a:r>
            <a:endParaRPr lang="en-US" sz="1800"/>
          </a:p>
          <a:p>
            <a:pPr marL="0" indent="0">
              <a:buNone/>
            </a:pPr>
            <a:r>
              <a:rPr lang="en-US" sz="1800"/>
              <a:t>        for(Student s : immutableList)        {</a:t>
            </a:r>
            <a:endParaRPr lang="en-US" sz="1800"/>
          </a:p>
          <a:p>
            <a:pPr marL="0" indent="0">
              <a:buNone/>
            </a:pPr>
            <a:r>
              <a:rPr lang="en-US" sz="1800"/>
              <a:t>            System.out.println("Rollno :" + s.getRollNo());</a:t>
            </a:r>
            <a:endParaRPr lang="en-US" sz="1800"/>
          </a:p>
          <a:p>
            <a:pPr marL="0" indent="0">
              <a:buNone/>
            </a:pPr>
            <a:r>
              <a:rPr lang="en-US" sz="1800"/>
              <a:t>            System.out.println("Class Name :" + s.getClassName());</a:t>
            </a:r>
            <a:endParaRPr lang="en-US" sz="1800"/>
          </a:p>
          <a:p>
            <a:pPr marL="0" indent="0">
              <a:buNone/>
            </a:pPr>
            <a:r>
              <a:rPr lang="en-US" sz="1800"/>
              <a:t>           System.out.println("Name :" + s.getName());        }</a:t>
            </a:r>
            <a:endParaRPr lang="en-US" sz="1800"/>
          </a:p>
          <a:p>
            <a:pPr marL="0" indent="0">
              <a:buNone/>
            </a:pPr>
            <a:r>
              <a:rPr lang="en-US" sz="1800"/>
              <a:t>       // Changing the class Name of rollno 2</a:t>
            </a:r>
            <a:endParaRPr lang="en-US" sz="1800"/>
          </a:p>
          <a:p>
            <a:pPr marL="0" indent="0">
              <a:buNone/>
            </a:pPr>
            <a:r>
              <a:rPr lang="en-US" sz="1800"/>
              <a:t>      immutableList.get(1).setClassName("MCA");        </a:t>
            </a:r>
            <a:endParaRPr lang="en-US" sz="1800"/>
          </a:p>
          <a:p>
            <a:pPr marL="0" indent="0">
              <a:buNone/>
            </a:pPr>
            <a:r>
              <a:rPr lang="en-US" sz="1800"/>
              <a:t>        System.out.println("After make chnges of Rollno 2: "+ immutableList.get(1).getClassName());     }  }</a:t>
            </a:r>
            <a:endParaRPr lang="en-US" sz="1800"/>
          </a:p>
        </p:txBody>
      </p:sp>
      <p:sp>
        <p:nvSpPr>
          <p:cNvPr id="4" name="Text Placeholder 3"/>
          <p:cNvSpPr>
            <a:spLocks noGrp="1"/>
          </p:cNvSpPr>
          <p:nvPr>
            <p:ph type="body" sz="half" idx="2"/>
          </p:nvPr>
        </p:nvSpPr>
        <p:spPr>
          <a:xfrm>
            <a:off x="609600" y="963295"/>
            <a:ext cx="4987925" cy="5164455"/>
          </a:xfrm>
        </p:spPr>
        <p:txBody>
          <a:bodyPr>
            <a:noAutofit/>
          </a:bodyPr>
          <a:p>
            <a:r>
              <a:rPr lang="en-US" sz="2500"/>
              <a:t>In an immutable list, the user can modify the object properties but not the object.</a:t>
            </a:r>
            <a:endParaRPr lang="en-US" sz="2500"/>
          </a:p>
          <a:p>
            <a:r>
              <a:rPr lang="en-US" sz="2500"/>
              <a:t>Let’s say you have an immutable list that stores the 5 students’ records. </a:t>
            </a:r>
            <a:endParaRPr lang="en-US" sz="2500"/>
          </a:p>
          <a:p>
            <a:r>
              <a:rPr lang="en-US" sz="2500"/>
              <a:t>Each student has a name, class, roll no, etc.You can change the name of the student, class name, and roll no.</a:t>
            </a:r>
            <a:endParaRPr lang="en-US" sz="2500"/>
          </a:p>
          <a:p>
            <a:r>
              <a:rPr lang="en-US" sz="2500"/>
              <a:t> But you can’t change the number of students in the immutable list (add or delete student).</a:t>
            </a:r>
            <a:endParaRPr 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000"/>
              <a:t>Creating Immutable List in Java</a:t>
            </a:r>
            <a:endParaRPr lang="en-US" sz="4000"/>
          </a:p>
        </p:txBody>
      </p:sp>
      <p:sp>
        <p:nvSpPr>
          <p:cNvPr id="6" name="Text Placeholder 5"/>
          <p:cNvSpPr>
            <a:spLocks noGrp="1"/>
          </p:cNvSpPr>
          <p:nvPr>
            <p:ph type="body" sz="quarter" idx="14"/>
          </p:nvPr>
        </p:nvSpPr>
        <p:spPr>
          <a:xfrm>
            <a:off x="408940" y="887095"/>
            <a:ext cx="11357610" cy="5630545"/>
          </a:xfrm>
        </p:spPr>
        <p:txBody>
          <a:bodyPr>
            <a:noAutofit/>
          </a:bodyPr>
          <a:p>
            <a:r>
              <a:rPr lang="en-US" sz="2300"/>
              <a:t>You can create an immutable list in various ways.</a:t>
            </a:r>
            <a:endParaRPr lang="en-US" sz="2300"/>
          </a:p>
          <a:p>
            <a:pPr marL="0" indent="0">
              <a:buNone/>
            </a:pPr>
            <a:r>
              <a:rPr lang="en-US" sz="2300"/>
              <a:t>1. By use of copyOf() method We can create ImmutableList</a:t>
            </a:r>
            <a:endParaRPr lang="en-US" sz="2300"/>
          </a:p>
          <a:p>
            <a:r>
              <a:rPr lang="en-US" sz="2300"/>
              <a:t>ImmutableList&lt;E&gt; copyOf(Collection&lt;? extends E&gt; elements)</a:t>
            </a:r>
            <a:endParaRPr lang="en-US" sz="2300"/>
          </a:p>
          <a:p>
            <a:r>
              <a:rPr lang="en-US" sz="2300"/>
              <a:t>It returns an immutable list that contains all the elements of the given list/collection. It will throw NullPointerException if any element is null in the given collection.</a:t>
            </a:r>
            <a:endParaRPr lang="en-US" sz="2300"/>
          </a:p>
          <a:p>
            <a:pPr marL="0" indent="0">
              <a:buNone/>
            </a:pPr>
            <a:r>
              <a:rPr lang="en-US" sz="2300"/>
              <a:t>2. By using of() method of ImmutableList class we can create ImmutableList</a:t>
            </a:r>
            <a:endParaRPr lang="en-US" sz="2300"/>
          </a:p>
          <a:p>
            <a:r>
              <a:rPr lang="en-US" sz="2300"/>
              <a:t>ImmutableList&lt;E&gt; of() </a:t>
            </a:r>
            <a:endParaRPr lang="en-US" sz="2300"/>
          </a:p>
          <a:p>
            <a:r>
              <a:rPr lang="en-US" sz="2300"/>
              <a:t>It returns an immutable list containing the given element.</a:t>
            </a:r>
            <a:endParaRPr lang="en-US" sz="2300"/>
          </a:p>
          <a:p>
            <a:pPr marL="0" indent="0">
              <a:buNone/>
            </a:pPr>
            <a:r>
              <a:rPr lang="en-US" sz="2300"/>
              <a:t>3. We can create ImmutableList by Using Of() method List Class in Java 9 Factory.</a:t>
            </a:r>
            <a:endParaRPr lang="en-US" sz="2300"/>
          </a:p>
          <a:p>
            <a:r>
              <a:rPr lang="en-US" sz="2300"/>
              <a:t>Please Note: This program can run only in Java 9. You need a Java 9 compiler to run them.</a:t>
            </a:r>
            <a:endParaRPr lang="en-US" sz="2300"/>
          </a:p>
          <a:p>
            <a:pPr marL="0" indent="0">
              <a:buNone/>
            </a:pPr>
            <a:r>
              <a:rPr lang="en-US" sz="2300"/>
              <a:t>4. We can create ImmutableList by Using Builder() method</a:t>
            </a:r>
            <a:endParaRPr lang="en-US" sz="2300"/>
          </a:p>
          <a:p>
            <a:r>
              <a:rPr lang="en-US" sz="2300"/>
              <a:t>By use of the Builder() method, We can create a new ImmutableList or an ImmutableList can be created from an existing List or both.</a:t>
            </a:r>
            <a:endParaRPr lang="en-US"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The important concepts of Immutable List</a:t>
            </a:r>
            <a:endParaRPr lang="en-US" sz="3600"/>
          </a:p>
        </p:txBody>
      </p:sp>
      <p:sp>
        <p:nvSpPr>
          <p:cNvPr id="4" name="Text Placeholder 3"/>
          <p:cNvSpPr>
            <a:spLocks noGrp="1"/>
          </p:cNvSpPr>
          <p:nvPr>
            <p:ph type="body" sz="quarter" idx="14"/>
          </p:nvPr>
        </p:nvSpPr>
        <p:spPr>
          <a:xfrm>
            <a:off x="408940" y="965200"/>
            <a:ext cx="11160125" cy="5344795"/>
          </a:xfrm>
        </p:spPr>
        <p:txBody>
          <a:bodyPr>
            <a:normAutofit fontScale="90000"/>
          </a:bodyPr>
          <a:p>
            <a:r>
              <a:rPr lang="en-US"/>
              <a:t>If a user tries to modify the immutable List(add, delete and update elements in the List) then UnsupportedOperationException is thrown. Because you can’t modify an immutable List.</a:t>
            </a:r>
            <a:endParaRPr lang="en-US"/>
          </a:p>
          <a:p>
            <a:r>
              <a:rPr lang="en-US"/>
              <a:t>An Immutable List does not allow any null element. If a user tries to add null in the Immutable List the compiler will throw UnsupportedOperationException.</a:t>
            </a:r>
            <a:endParaRPr lang="en-US"/>
          </a:p>
          <a:p>
            <a:r>
              <a:rPr lang="en-US"/>
              <a:t>If a user tries to create an Immutable List with a null element, then the compiler will throw  NullPointerException.</a:t>
            </a:r>
            <a:endParaRPr lang="en-US"/>
          </a:p>
          <a:p>
            <a:r>
              <a:rPr lang="en-US"/>
              <a:t>If the user is creating an ImmutableList from an existing List and change the existing List, then the changes don’t reflect on ImmutableList. Because we have created a copy of the existing list.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21234</Words>
  <Application>WPS Presentation</Application>
  <PresentationFormat>Custom</PresentationFormat>
  <Paragraphs>277</Paragraphs>
  <Slides>31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Calibri</vt:lpstr>
      <vt:lpstr>Century Gothic</vt:lpstr>
      <vt:lpstr>Poppins</vt:lpstr>
      <vt:lpstr>Microsoft YaHei</vt:lpstr>
      <vt:lpstr>Arial Unicode MS</vt:lpstr>
      <vt:lpstr>Segoe Print</vt:lpstr>
      <vt:lpstr>Office Theme</vt:lpstr>
      <vt:lpstr>PowerPoint 演示文稿</vt:lpstr>
      <vt:lpstr>PowerPoint 演示文稿</vt:lpstr>
      <vt:lpstr>PowerPoint 演示文稿</vt:lpstr>
      <vt:lpstr>Need of Concurrent Collections:</vt:lpstr>
      <vt:lpstr>Concurrent collections in java</vt:lpstr>
      <vt:lpstr>What is an immutable List in Java?</vt:lpstr>
      <vt:lpstr>How does it work?</vt:lpstr>
      <vt:lpstr>Creating Immutable List in Java</vt:lpstr>
      <vt:lpstr>The important concepts of Immutable List</vt:lpstr>
      <vt:lpstr>CopyOnWriteArrayList in java</vt:lpstr>
      <vt:lpstr> Important Points of CopyOnWriteArrayList in java</vt:lpstr>
      <vt:lpstr>Constructors of CopyOnWriteArrayList in java</vt:lpstr>
      <vt:lpstr>How does CopyOnWriteArrayList work internally?</vt:lpstr>
      <vt:lpstr>How does CopyOnWriteArrayList work internally?</vt:lpstr>
      <vt:lpstr>PowerPoint 演示文稿</vt:lpstr>
      <vt:lpstr>When to use CopyOnWriteArrayList or need of CopyOnWriteArrayList?</vt:lpstr>
      <vt:lpstr>What is an immutable Set?</vt:lpstr>
      <vt:lpstr>How to Creating Immutable Set</vt:lpstr>
      <vt:lpstr>The important concepts of the Immutable Set</vt:lpstr>
      <vt:lpstr>CopyOnWriteArraySet in java</vt:lpstr>
      <vt:lpstr>PowerPoint 演示文稿</vt:lpstr>
      <vt:lpstr>Important properties about CopyOnWriteArraySet ?</vt:lpstr>
      <vt:lpstr>How to create CopyOnWriteArraySet?</vt:lpstr>
      <vt:lpstr>Method of CopyOnWriteArraySet</vt:lpstr>
      <vt:lpstr>ConcurrentHashMap in java</vt:lpstr>
      <vt:lpstr>PowerPoint 演示文稿</vt:lpstr>
      <vt:lpstr>Important points about ConcurrentHashMap in java</vt:lpstr>
      <vt:lpstr>How to create ConcurrentHashMap?</vt:lpstr>
      <vt:lpstr>ConcurrentHashMap internal working</vt:lpstr>
      <vt:lpstr>How does ConcurrentHashMap implementation increase performance?</vt:lpstr>
      <vt:lpstr>Why we need ConcurrentHashMap in java?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WPS_1689921360</cp:lastModifiedBy>
  <cp:revision>207</cp:revision>
  <dcterms:created xsi:type="dcterms:W3CDTF">2021-09-08T09:08:00Z</dcterms:created>
  <dcterms:modified xsi:type="dcterms:W3CDTF">2023-07-24T12:00:15Z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EFCC1C052FF243D3838510AA06CF476A</vt:lpwstr>
  </property>
</Properties>
</file>