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87" r:id="rId3"/>
    <p:sldId id="272" r:id="rId4"/>
    <p:sldId id="289" r:id="rId5"/>
    <p:sldId id="393" r:id="rId6"/>
    <p:sldId id="397" r:id="rId7"/>
    <p:sldId id="395" r:id="rId8"/>
    <p:sldId id="394" r:id="rId9"/>
    <p:sldId id="396" r:id="rId10"/>
    <p:sldId id="401" r:id="rId11"/>
    <p:sldId id="402" r:id="rId12"/>
    <p:sldId id="403" r:id="rId13"/>
    <p:sldId id="404" r:id="rId14"/>
    <p:sldId id="405" r:id="rId15"/>
    <p:sldId id="406" r:id="rId16"/>
    <p:sldId id="407" r:id="rId17"/>
    <p:sldId id="408" r:id="rId18"/>
    <p:sldId id="410" r:id="rId19"/>
    <p:sldId id="411" r:id="rId20"/>
    <p:sldId id="409" r:id="rId21"/>
    <p:sldId id="412" r:id="rId22"/>
    <p:sldId id="413" r:id="rId23"/>
    <p:sldId id="414" r:id="rId24"/>
    <p:sldId id="415" r:id="rId25"/>
    <p:sldId id="416" r:id="rId26"/>
    <p:sldId id="417" r:id="rId27"/>
    <p:sldId id="418" r:id="rId28"/>
    <p:sldId id="419" r:id="rId29"/>
    <p:sldId id="420" r:id="rId30"/>
    <p:sldId id="421" r:id="rId31"/>
    <p:sldId id="422" r:id="rId32"/>
  </p:sldIdLst>
  <p:sldSz cx="12195175" cy="6859270"/>
  <p:notesSz cx="6858000" cy="9144000"/>
  <p:defaultTextStyle>
    <a:defPPr>
      <a:defRPr lang="en-US"/>
    </a:defPPr>
    <a:lvl1pPr marL="0" algn="l" defTabSz="914400" rtl="0" eaLnBrk="1" latinLnBrk="0" hangingPunct="1">
      <a:defRPr sz="1900" kern="1200">
        <a:solidFill>
          <a:schemeClr val="tx1"/>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200"/>
    <a:srgbClr val="60A6DA"/>
    <a:srgbClr val="172144"/>
    <a:srgbClr val="000000"/>
    <a:srgbClr val="11B6DD"/>
    <a:srgbClr val="0BD0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C4078CA-B897-4DF6-A0A0-169C898867A8}" styleName="Table_0">
    <a:wholeTbl>
      <a:tcTxStyle>
        <a:srgbClr val="000000"/>
      </a:tcTxStyle>
      <a:tcStyle>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772" autoAdjust="0"/>
  </p:normalViewPr>
  <p:slideViewPr>
    <p:cSldViewPr>
      <p:cViewPr>
        <p:scale>
          <a:sx n="60" d="100"/>
          <a:sy n="60" d="100"/>
        </p:scale>
        <p:origin x="-990" y="-270"/>
      </p:cViewPr>
      <p:guideLst>
        <p:guide orient="horz" pos="2200"/>
        <p:guide pos="380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notesMaster" Target="notesMasters/notesMaster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3169CF-824E-4085-A969-CBEFB9705F62}" type="datetimeFigureOut">
              <a:rPr lang="en-IN" smtClean="0"/>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817CD7-4A31-4997-B952-0BF8DB2DAF8C}"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9435" algn="l" defTabSz="914400" rtl="0" eaLnBrk="1" latinLnBrk="0" hangingPunct="1">
      <a:defRPr sz="1200" kern="1200">
        <a:solidFill>
          <a:schemeClr val="tx1"/>
        </a:solidFill>
        <a:latin typeface="+mn-lt"/>
        <a:ea typeface="+mn-ea"/>
        <a:cs typeface="+mn-cs"/>
      </a:defRPr>
    </a:lvl5pPr>
    <a:lvl6pPr marL="2286635" algn="l" defTabSz="914400" rtl="0" eaLnBrk="1" latinLnBrk="0" hangingPunct="1">
      <a:defRPr sz="1200" kern="1200">
        <a:solidFill>
          <a:schemeClr val="tx1"/>
        </a:solidFill>
        <a:latin typeface="+mn-lt"/>
        <a:ea typeface="+mn-ea"/>
        <a:cs typeface="+mn-cs"/>
      </a:defRPr>
    </a:lvl6pPr>
    <a:lvl7pPr marL="2743835" algn="l" defTabSz="914400" rtl="0" eaLnBrk="1" latinLnBrk="0" hangingPunct="1">
      <a:defRPr sz="1200" kern="1200">
        <a:solidFill>
          <a:schemeClr val="tx1"/>
        </a:solidFill>
        <a:latin typeface="+mn-lt"/>
        <a:ea typeface="+mn-ea"/>
        <a:cs typeface="+mn-cs"/>
      </a:defRPr>
    </a:lvl7pPr>
    <a:lvl8pPr marL="3201035" algn="l" defTabSz="914400" rtl="0" eaLnBrk="1" latinLnBrk="0" hangingPunct="1">
      <a:defRPr sz="1200" kern="1200">
        <a:solidFill>
          <a:schemeClr val="tx1"/>
        </a:solidFill>
        <a:latin typeface="+mn-lt"/>
        <a:ea typeface="+mn-ea"/>
        <a:cs typeface="+mn-cs"/>
      </a:defRPr>
    </a:lvl8pPr>
    <a:lvl9pPr marL="3658235"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638" y="2130921"/>
            <a:ext cx="10365899" cy="1470366"/>
          </a:xfrm>
        </p:spPr>
        <p:txBody>
          <a:bodyPr/>
          <a:lstStyle/>
          <a:p>
            <a:r>
              <a:rPr lang="en-US" dirty="0" smtClean="0"/>
              <a:t>Click to edit Master title style</a:t>
            </a:r>
            <a:endParaRPr lang="en-IN" dirty="0"/>
          </a:p>
        </p:txBody>
      </p:sp>
      <p:grpSp>
        <p:nvGrpSpPr>
          <p:cNvPr id="7" name="Group 6"/>
          <p:cNvGrpSpPr/>
          <p:nvPr userDrawn="1"/>
        </p:nvGrpSpPr>
        <p:grpSpPr>
          <a:xfrm rot="5400000" flipH="1" flipV="1">
            <a:off x="10431390" y="-2160672"/>
            <a:ext cx="3770122" cy="4754679"/>
            <a:chOff x="4468428" y="2375253"/>
            <a:chExt cx="3769249" cy="4752822"/>
          </a:xfrm>
          <a:solidFill>
            <a:schemeClr val="bg2"/>
          </a:solidFill>
        </p:grpSpPr>
        <p:grpSp>
          <p:nvGrpSpPr>
            <p:cNvPr id="8" name="Group 7"/>
            <p:cNvGrpSpPr/>
            <p:nvPr/>
          </p:nvGrpSpPr>
          <p:grpSpPr>
            <a:xfrm rot="16182689">
              <a:off x="3958430" y="2907620"/>
              <a:ext cx="4752822" cy="3688088"/>
              <a:chOff x="2438400" y="1005871"/>
              <a:chExt cx="6414912" cy="4977833"/>
            </a:xfrm>
            <a:grpFill/>
          </p:grpSpPr>
          <p:cxnSp>
            <p:nvCxnSpPr>
              <p:cNvPr id="18" name="Straight Connector 17"/>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9" name="Oval 8"/>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0" name="Oval 9"/>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1" name="Oval 10"/>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7" name="Isosceles Triangle 36"/>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40" name="Прямоугольник 15"/>
          <p:cNvSpPr/>
          <p:nvPr userDrawn="1"/>
        </p:nvSpPr>
        <p:spPr>
          <a:xfrm>
            <a:off x="804100" y="0"/>
            <a:ext cx="2262550" cy="108000"/>
          </a:xfrm>
          <a:prstGeom prst="rect">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90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8671" y="274704"/>
            <a:ext cx="3656436" cy="585288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13011" y="274704"/>
            <a:ext cx="10772405" cy="585288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963F206F-82F3-4429-A9D9-1611B9A7D297}"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F5ABE1-6481-4FF5-BC7E-5D53B793ED94}" type="slidenum">
              <a:rPr lang="en-IN" smtClean="0"/>
            </a:fld>
            <a:endParaRPr lang="en-IN"/>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963F206F-82F3-4429-A9D9-1611B9A7D297}"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F5ABE1-6481-4FF5-BC7E-5D53B793ED94}"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08955" y="274702"/>
            <a:ext cx="10975658" cy="612000"/>
          </a:xfrm>
        </p:spPr>
        <p:txBody>
          <a:bodyPr>
            <a:normAutofit/>
          </a:bodyPr>
          <a:lstStyle>
            <a:lvl1pPr algn="l">
              <a:defRPr sz="2400" b="1"/>
            </a:lvl1pPr>
          </a:lstStyle>
          <a:p>
            <a:r>
              <a:rPr lang="en-US" smtClean="0"/>
              <a:t>Click to edit Master title style</a:t>
            </a:r>
            <a:endParaRPr lang="en-IN"/>
          </a:p>
        </p:txBody>
      </p:sp>
      <p:sp>
        <p:nvSpPr>
          <p:cNvPr id="8" name="Isosceles Triangle 7"/>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grpSp>
        <p:nvGrpSpPr>
          <p:cNvPr id="9" name="Group 8"/>
          <p:cNvGrpSpPr/>
          <p:nvPr userDrawn="1"/>
        </p:nvGrpSpPr>
        <p:grpSpPr>
          <a:xfrm rot="5400000" flipH="1" flipV="1">
            <a:off x="10431390" y="-2160672"/>
            <a:ext cx="3770122" cy="4754679"/>
            <a:chOff x="4468428" y="2375253"/>
            <a:chExt cx="3769249" cy="4752822"/>
          </a:xfrm>
          <a:solidFill>
            <a:schemeClr val="bg2"/>
          </a:solidFill>
        </p:grpSpPr>
        <p:grpSp>
          <p:nvGrpSpPr>
            <p:cNvPr id="10" name="Group 9"/>
            <p:cNvGrpSpPr/>
            <p:nvPr/>
          </p:nvGrpSpPr>
          <p:grpSpPr>
            <a:xfrm rot="16182689">
              <a:off x="3958430" y="2907620"/>
              <a:ext cx="4752822" cy="3688088"/>
              <a:chOff x="2438400" y="1005871"/>
              <a:chExt cx="6414912" cy="4977833"/>
            </a:xfrm>
            <a:grpFill/>
          </p:grpSpPr>
          <p:cxnSp>
            <p:nvCxnSpPr>
              <p:cNvPr id="20" name="Straight Connector 19"/>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1" name="Oval 10"/>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9" name="Oval 18"/>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7" name="Rounded Rectangle 36"/>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40" name="Text Placeholder 2"/>
          <p:cNvSpPr>
            <a:spLocks noGrp="1"/>
          </p:cNvSpPr>
          <p:nvPr>
            <p:ph type="body" sz="quarter" idx="14"/>
          </p:nvPr>
        </p:nvSpPr>
        <p:spPr>
          <a:xfrm>
            <a:off x="408955" y="1262050"/>
            <a:ext cx="11160125" cy="5048264"/>
          </a:xfrm>
        </p:spPr>
        <p:txBody>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IN" dirty="0"/>
          </a:p>
        </p:txBody>
      </p:sp>
      <p:sp>
        <p:nvSpPr>
          <p:cNvPr id="42"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3"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4"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72065"/>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6947" y="1535469"/>
            <a:ext cx="5388320" cy="639911"/>
          </a:xfrm>
        </p:spPr>
        <p:txBody>
          <a:bodyPr anchor="b"/>
          <a:lstStyle>
            <a:lvl1pPr marL="0" indent="0">
              <a:buNone/>
              <a:defRPr sz="2400" b="1"/>
            </a:lvl1pPr>
            <a:lvl2pPr marL="457200" indent="0">
              <a:buNone/>
              <a:defRPr sz="2000" b="1"/>
            </a:lvl2pPr>
            <a:lvl3pPr marL="914400" indent="0">
              <a:buNone/>
              <a:defRPr sz="1900" b="1"/>
            </a:lvl3pPr>
            <a:lvl4pPr marL="1371600" indent="0">
              <a:buNone/>
              <a:defRPr sz="1600" b="1"/>
            </a:lvl4pPr>
            <a:lvl5pPr marL="1829435" indent="0">
              <a:buNone/>
              <a:defRPr sz="1600" b="1"/>
            </a:lvl5pPr>
            <a:lvl6pPr marL="2286635" indent="0">
              <a:buNone/>
              <a:defRPr sz="1600" b="1"/>
            </a:lvl6pPr>
            <a:lvl7pPr marL="2743835" indent="0">
              <a:buNone/>
              <a:defRPr sz="1600" b="1"/>
            </a:lvl7pPr>
            <a:lvl8pPr marL="3201035" indent="0">
              <a:buNone/>
              <a:defRPr sz="1600" b="1"/>
            </a:lvl8pPr>
            <a:lvl9pPr marL="3658235"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336947" y="2175378"/>
            <a:ext cx="5388320" cy="3952203"/>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Text Placeholder 4"/>
          <p:cNvSpPr>
            <a:spLocks noGrp="1"/>
          </p:cNvSpPr>
          <p:nvPr>
            <p:ph type="body" sz="quarter" idx="3"/>
          </p:nvPr>
        </p:nvSpPr>
        <p:spPr>
          <a:xfrm>
            <a:off x="5922168" y="1535469"/>
            <a:ext cx="5390437" cy="639911"/>
          </a:xfrm>
        </p:spPr>
        <p:txBody>
          <a:bodyPr anchor="b"/>
          <a:lstStyle>
            <a:lvl1pPr marL="0" indent="0">
              <a:buNone/>
              <a:defRPr sz="2400" b="1"/>
            </a:lvl1pPr>
            <a:lvl2pPr marL="457200" indent="0">
              <a:buNone/>
              <a:defRPr sz="2000" b="1"/>
            </a:lvl2pPr>
            <a:lvl3pPr marL="914400" indent="0">
              <a:buNone/>
              <a:defRPr sz="1900" b="1"/>
            </a:lvl3pPr>
            <a:lvl4pPr marL="1371600" indent="0">
              <a:buNone/>
              <a:defRPr sz="1600" b="1"/>
            </a:lvl4pPr>
            <a:lvl5pPr marL="1829435" indent="0">
              <a:buNone/>
              <a:defRPr sz="1600" b="1"/>
            </a:lvl5pPr>
            <a:lvl6pPr marL="2286635" indent="0">
              <a:buNone/>
              <a:defRPr sz="1600" b="1"/>
            </a:lvl6pPr>
            <a:lvl7pPr marL="2743835" indent="0">
              <a:buNone/>
              <a:defRPr sz="1600" b="1"/>
            </a:lvl7pPr>
            <a:lvl8pPr marL="3201035" indent="0">
              <a:buNone/>
              <a:defRPr sz="1600" b="1"/>
            </a:lvl8pPr>
            <a:lvl9pPr marL="3658235"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5922168" y="2175378"/>
            <a:ext cx="5390437" cy="3952203"/>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grpSp>
        <p:nvGrpSpPr>
          <p:cNvPr id="10" name="Group 9"/>
          <p:cNvGrpSpPr/>
          <p:nvPr userDrawn="1"/>
        </p:nvGrpSpPr>
        <p:grpSpPr>
          <a:xfrm rot="5400000" flipH="1" flipV="1">
            <a:off x="10431390" y="-2160672"/>
            <a:ext cx="3770122" cy="4754679"/>
            <a:chOff x="4468428" y="2375253"/>
            <a:chExt cx="3769249" cy="4752822"/>
          </a:xfrm>
          <a:solidFill>
            <a:schemeClr val="bg2"/>
          </a:solidFill>
        </p:grpSpPr>
        <p:grpSp>
          <p:nvGrpSpPr>
            <p:cNvPr id="11" name="Group 10"/>
            <p:cNvGrpSpPr/>
            <p:nvPr/>
          </p:nvGrpSpPr>
          <p:grpSpPr>
            <a:xfrm rot="16182689">
              <a:off x="3958430" y="2907620"/>
              <a:ext cx="4752822" cy="3688088"/>
              <a:chOff x="2438400" y="1005871"/>
              <a:chExt cx="6414912" cy="4977833"/>
            </a:xfrm>
            <a:grpFill/>
          </p:grpSpPr>
          <p:cxnSp>
            <p:nvCxnSpPr>
              <p:cNvPr id="21" name="Straight Connector 20"/>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2" name="Oval 11"/>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9" name="Oval 18"/>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20" name="Oval 19"/>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8" name="Rounded Rectangle 37"/>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40" name="Isosceles Triangle 39"/>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41" name="Title 1"/>
          <p:cNvSpPr txBox="1"/>
          <p:nvPr userDrawn="1"/>
        </p:nvSpPr>
        <p:spPr>
          <a:xfrm>
            <a:off x="408955" y="274702"/>
            <a:ext cx="10975658" cy="612000"/>
          </a:xfrm>
          <a:prstGeom prst="rect">
            <a:avLst/>
          </a:prstGeom>
        </p:spPr>
        <p:txBody>
          <a:bodyPr vert="horz" lIns="91458" tIns="45729" rIns="91458" bIns="45729" rtlCol="0" anchor="ctr">
            <a:normAutofit/>
          </a:bodyPr>
          <a:lstStyle>
            <a:lvl1pPr algn="l" defTabSz="914400" rtl="0" eaLnBrk="1" latinLnBrk="0" hangingPunct="1">
              <a:spcBef>
                <a:spcPct val="0"/>
              </a:spcBef>
              <a:buNone/>
              <a:defRPr sz="2400" b="1" kern="1200">
                <a:solidFill>
                  <a:schemeClr val="tx1"/>
                </a:solidFill>
                <a:latin typeface="+mj-lt"/>
                <a:ea typeface="+mj-ea"/>
                <a:cs typeface="+mj-cs"/>
              </a:defRPr>
            </a:lvl1pPr>
          </a:lstStyle>
          <a:p>
            <a:r>
              <a:rPr lang="en-US" dirty="0" smtClean="0"/>
              <a:t>Click to edit Master title style</a:t>
            </a:r>
            <a:endParaRPr lang="en-IN" dirty="0"/>
          </a:p>
        </p:txBody>
      </p:sp>
      <p:sp>
        <p:nvSpPr>
          <p:cNvPr id="44"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5"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6"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72065"/>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8" name="Group 7"/>
          <p:cNvGrpSpPr/>
          <p:nvPr userDrawn="1"/>
        </p:nvGrpSpPr>
        <p:grpSpPr>
          <a:xfrm rot="5400000" flipH="1" flipV="1">
            <a:off x="10431390" y="-2160672"/>
            <a:ext cx="3770122" cy="4754679"/>
            <a:chOff x="4468428" y="2375253"/>
            <a:chExt cx="3769249" cy="4752822"/>
          </a:xfrm>
          <a:solidFill>
            <a:schemeClr val="bg2"/>
          </a:solidFill>
        </p:grpSpPr>
        <p:grpSp>
          <p:nvGrpSpPr>
            <p:cNvPr id="9" name="Group 8"/>
            <p:cNvGrpSpPr/>
            <p:nvPr/>
          </p:nvGrpSpPr>
          <p:grpSpPr>
            <a:xfrm rot="16182689">
              <a:off x="3958430" y="2907620"/>
              <a:ext cx="4752822" cy="3688088"/>
              <a:chOff x="2438400" y="1005871"/>
              <a:chExt cx="6414912" cy="4977833"/>
            </a:xfrm>
            <a:grpFill/>
          </p:grpSpPr>
          <p:cxnSp>
            <p:nvCxnSpPr>
              <p:cNvPr id="19" name="Straight Connector 18"/>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0" name="Oval 9"/>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1" name="Oval 10"/>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6" name="Rounded Rectangle 35"/>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37" name="Isosceles Triangle 36"/>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42" name="Title 1"/>
          <p:cNvSpPr>
            <a:spLocks noGrp="1"/>
          </p:cNvSpPr>
          <p:nvPr>
            <p:ph type="title" hasCustomPrompt="1"/>
          </p:nvPr>
        </p:nvSpPr>
        <p:spPr>
          <a:xfrm>
            <a:off x="336947" y="274703"/>
            <a:ext cx="11160000" cy="624144"/>
          </a:xfrm>
        </p:spPr>
        <p:txBody>
          <a:bodyPr>
            <a:normAutofit/>
          </a:bodyPr>
          <a:lstStyle>
            <a:lvl1pPr algn="l">
              <a:defRPr sz="2400" b="1"/>
            </a:lvl1pPr>
          </a:lstStyle>
          <a:p>
            <a:r>
              <a:rPr lang="en-US" dirty="0" smtClean="0"/>
              <a:t>Course Topics</a:t>
            </a:r>
            <a:endParaRPr lang="en-IN" dirty="0"/>
          </a:p>
        </p:txBody>
      </p:sp>
      <p:sp>
        <p:nvSpPr>
          <p:cNvPr id="43"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4"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6"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45374"/>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7" name="TextBox 6"/>
          <p:cNvSpPr txBox="1"/>
          <p:nvPr userDrawn="1"/>
        </p:nvSpPr>
        <p:spPr>
          <a:xfrm>
            <a:off x="336947" y="837506"/>
            <a:ext cx="4144966" cy="415523"/>
          </a:xfrm>
          <a:prstGeom prst="rect">
            <a:avLst/>
          </a:prstGeom>
          <a:noFill/>
        </p:spPr>
        <p:txBody>
          <a:bodyPr wrap="none" lIns="121944" tIns="60972" rIns="121944" bIns="60972" rtlCol="0">
            <a:spAutoFit/>
          </a:bodyPr>
          <a:lstStyle/>
          <a:p>
            <a:r>
              <a:rPr lang="en-IN" dirty="0" smtClean="0"/>
              <a:t>©Pennant Technologies Private Limited</a:t>
            </a:r>
            <a:endParaRPr lang="en-IN" dirty="0"/>
          </a:p>
        </p:txBody>
      </p:sp>
      <p:sp>
        <p:nvSpPr>
          <p:cNvPr id="8" name="TextBox 7"/>
          <p:cNvSpPr txBox="1"/>
          <p:nvPr userDrawn="1"/>
        </p:nvSpPr>
        <p:spPr>
          <a:xfrm>
            <a:off x="336947" y="1077155"/>
            <a:ext cx="11208875" cy="4753461"/>
          </a:xfrm>
          <a:prstGeom prst="rect">
            <a:avLst/>
          </a:prstGeom>
          <a:noFill/>
        </p:spPr>
        <p:txBody>
          <a:bodyPr wrap="square" lIns="121944" tIns="60972" rIns="121944" bIns="60972" rtlCol="0" anchor="ctr" anchorCtr="0">
            <a:noAutofit/>
          </a:bodyPr>
          <a:lstStyle/>
          <a:p>
            <a:pPr algn="just"/>
            <a:r>
              <a:rPr lang="en-IN" dirty="0" smtClean="0"/>
              <a:t>Pennant believes the information in this document is accurate as of its publication date; such information is subject to change without notice. Pennant acknowledges the proprietary right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Pennant Technologies and/ or any named intellectual property rights holders under this document.  </a:t>
            </a:r>
            <a:endParaRPr lang="en-IN" dirty="0"/>
          </a:p>
        </p:txBody>
      </p:sp>
      <p:grpSp>
        <p:nvGrpSpPr>
          <p:cNvPr id="9" name="Group 8"/>
          <p:cNvGrpSpPr/>
          <p:nvPr userDrawn="1"/>
        </p:nvGrpSpPr>
        <p:grpSpPr>
          <a:xfrm rot="5400000" flipH="1" flipV="1">
            <a:off x="10431390" y="-2160672"/>
            <a:ext cx="3770122" cy="4754679"/>
            <a:chOff x="4468428" y="2375253"/>
            <a:chExt cx="3769249" cy="4752822"/>
          </a:xfrm>
          <a:solidFill>
            <a:schemeClr val="bg2"/>
          </a:solidFill>
        </p:grpSpPr>
        <p:grpSp>
          <p:nvGrpSpPr>
            <p:cNvPr id="10" name="Group 9"/>
            <p:cNvGrpSpPr/>
            <p:nvPr/>
          </p:nvGrpSpPr>
          <p:grpSpPr>
            <a:xfrm rot="16182689">
              <a:off x="3958430" y="2907620"/>
              <a:ext cx="4752822" cy="3688088"/>
              <a:chOff x="2438400" y="1005871"/>
              <a:chExt cx="6414912" cy="4977833"/>
            </a:xfrm>
            <a:grpFill/>
          </p:grpSpPr>
          <p:cxnSp>
            <p:nvCxnSpPr>
              <p:cNvPr id="20" name="Straight Connector 19"/>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1" name="Oval 10"/>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9" name="Oval 18"/>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7" name="Rounded Rectangle 36"/>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38" name="Isosceles Triangle 37"/>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3" name="Rectangle 2"/>
          <p:cNvSpPr/>
          <p:nvPr userDrawn="1"/>
        </p:nvSpPr>
        <p:spPr>
          <a:xfrm>
            <a:off x="336947" y="333450"/>
            <a:ext cx="2842701" cy="461665"/>
          </a:xfrm>
          <a:prstGeom prst="rect">
            <a:avLst/>
          </a:prstGeom>
        </p:spPr>
        <p:txBody>
          <a:bodyPr wrap="none">
            <a:spAutoFit/>
          </a:bodyPr>
          <a:lstStyle/>
          <a:p>
            <a:r>
              <a:rPr lang="en-US" sz="2400" b="1" dirty="0" smtClean="0"/>
              <a:t>Copyright Guidelines</a:t>
            </a:r>
            <a:endParaRPr lang="en-IN" sz="2400" b="1" dirty="0"/>
          </a:p>
        </p:txBody>
      </p:sp>
      <p:sp>
        <p:nvSpPr>
          <p:cNvPr id="44"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5"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6"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72065"/>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8" name="TextBox 7"/>
          <p:cNvSpPr txBox="1"/>
          <p:nvPr userDrawn="1"/>
        </p:nvSpPr>
        <p:spPr>
          <a:xfrm>
            <a:off x="336947" y="1077155"/>
            <a:ext cx="11208875" cy="4753461"/>
          </a:xfrm>
          <a:prstGeom prst="rect">
            <a:avLst/>
          </a:prstGeom>
          <a:noFill/>
        </p:spPr>
        <p:txBody>
          <a:bodyPr wrap="square" lIns="121944" tIns="60972" rIns="121944" bIns="60972" rtlCol="0" anchor="ctr" anchorCtr="0">
            <a:noAutofit/>
          </a:bodyPr>
          <a:lstStyle/>
          <a:p>
            <a:pPr marL="342900" indent="-342900" algn="just">
              <a:spcAft>
                <a:spcPts val="1000"/>
              </a:spcAft>
              <a:buFont typeface="Wingdings" panose="05000000000000000000" pitchFamily="2" charset="2"/>
              <a:buChar char="q"/>
            </a:pPr>
            <a:r>
              <a:rPr lang="en-IN" sz="1600" dirty="0" smtClean="0"/>
              <a:t>This</a:t>
            </a:r>
            <a:r>
              <a:rPr lang="en-IN" sz="1600" baseline="0" dirty="0" smtClean="0"/>
              <a:t> document contains information that is confidential to Pennant Technologies Private Limited. The information outlined in this document is considered as confidential and proprietary (Confidential Information) to Pennant. </a:t>
            </a:r>
            <a:endParaRPr lang="en-IN" sz="1600" baseline="0" dirty="0" smtClean="0"/>
          </a:p>
          <a:p>
            <a:pPr marL="342900" indent="-342900" algn="just">
              <a:spcAft>
                <a:spcPts val="1000"/>
              </a:spcAft>
              <a:buFont typeface="Wingdings" panose="05000000000000000000" pitchFamily="2" charset="2"/>
              <a:buChar char="q"/>
            </a:pPr>
            <a:r>
              <a:rPr lang="en-IN" sz="1600" dirty="0" smtClean="0"/>
              <a:t>Confidential</a:t>
            </a:r>
            <a:r>
              <a:rPr lang="en-IN" sz="1600" baseline="0" dirty="0" smtClean="0"/>
              <a:t> information includes, but not limited to, the following:</a:t>
            </a:r>
            <a:endParaRPr lang="en-IN" sz="1600" baseline="0" dirty="0" smtClean="0"/>
          </a:p>
          <a:p>
            <a:pPr marL="800100" lvl="1" indent="-342900" algn="just">
              <a:spcAft>
                <a:spcPts val="1000"/>
              </a:spcAft>
              <a:buFont typeface="Arial" panose="020B0604020202020204" pitchFamily="34" charset="0"/>
              <a:buChar char="•"/>
            </a:pPr>
            <a:r>
              <a:rPr lang="en-IN" sz="1600" baseline="0" dirty="0" smtClean="0"/>
              <a:t>Corporate and Infrastructure information about Pennant</a:t>
            </a:r>
            <a:endParaRPr lang="en-IN" sz="1600" baseline="0" dirty="0" smtClean="0"/>
          </a:p>
          <a:p>
            <a:pPr marL="800100" lvl="1" indent="-342900" algn="just">
              <a:spcAft>
                <a:spcPts val="1000"/>
              </a:spcAft>
              <a:buFont typeface="Arial" panose="020B0604020202020204" pitchFamily="34" charset="0"/>
              <a:buChar char="•"/>
            </a:pPr>
            <a:r>
              <a:rPr lang="en-IN" sz="1600" baseline="0" dirty="0" smtClean="0"/>
              <a:t>Pennant Project and delivery management insights including its proprietary process framework</a:t>
            </a:r>
            <a:endParaRPr lang="en-IN" sz="1600" baseline="0" dirty="0" smtClean="0"/>
          </a:p>
          <a:p>
            <a:pPr marL="800100" lvl="1" indent="-342900" algn="just">
              <a:spcAft>
                <a:spcPts val="1000"/>
              </a:spcAft>
              <a:buFont typeface="Arial" panose="020B0604020202020204" pitchFamily="34" charset="0"/>
              <a:buChar char="•"/>
            </a:pPr>
            <a:r>
              <a:rPr lang="en-IN" sz="1600" baseline="0" dirty="0" smtClean="0"/>
              <a:t>Pennant product and process related information </a:t>
            </a:r>
            <a:endParaRPr lang="en-IN" sz="1600" baseline="0" dirty="0" smtClean="0"/>
          </a:p>
          <a:p>
            <a:pPr marL="800100" lvl="1" indent="-342900" algn="just">
              <a:spcAft>
                <a:spcPts val="1000"/>
              </a:spcAft>
              <a:buFont typeface="Arial" panose="020B0604020202020204" pitchFamily="34" charset="0"/>
              <a:buChar char="•"/>
            </a:pPr>
            <a:r>
              <a:rPr lang="en-IN" sz="1600" baseline="0" dirty="0" smtClean="0"/>
              <a:t>Project experiences/ use cases provided included as Illustrative case studies</a:t>
            </a:r>
            <a:endParaRPr lang="en-IN" sz="1600" baseline="0" dirty="0" smtClean="0"/>
          </a:p>
          <a:p>
            <a:pPr marL="342900" indent="-342900" algn="just">
              <a:spcAft>
                <a:spcPts val="1000"/>
              </a:spcAft>
              <a:buFont typeface="Wingdings" panose="05000000000000000000" pitchFamily="2" charset="2"/>
              <a:buChar char="q"/>
            </a:pPr>
            <a:r>
              <a:rPr lang="en-IN" sz="1600" baseline="0" dirty="0" smtClean="0"/>
              <a:t>Confidential Information in this document shall not be disclosed, duplicated, or used – in whole or in part for any purpose other than reading without specific written permission of an authorized representative of Pennant</a:t>
            </a:r>
            <a:endParaRPr lang="en-IN" sz="1600" baseline="0" dirty="0" smtClean="0"/>
          </a:p>
          <a:p>
            <a:pPr marL="342900" indent="-342900" algn="just">
              <a:spcAft>
                <a:spcPts val="1000"/>
              </a:spcAft>
              <a:buFont typeface="Wingdings" panose="05000000000000000000" pitchFamily="2" charset="2"/>
              <a:buChar char="q"/>
            </a:pPr>
            <a:r>
              <a:rPr lang="en-US" sz="1600" kern="1200" dirty="0" smtClean="0">
                <a:solidFill>
                  <a:schemeClr val="tx1"/>
                </a:solidFill>
                <a:effectLst/>
                <a:latin typeface="+mn-lt"/>
                <a:ea typeface="+mn-ea"/>
                <a:cs typeface="+mn-cs"/>
              </a:rPr>
              <a:t>This document may contain examples of data and reports used in normal banking operations. To illustrate them as completely as possible, the examples include the names of individuals, companies and banks. Apart from some genuine bank names, these names are fictitious any similarity to the names and addresses of any individuals or companies is coincidental.</a:t>
            </a:r>
            <a:endParaRPr lang="en-US" sz="1600" kern="1200" dirty="0" smtClean="0">
              <a:solidFill>
                <a:schemeClr val="tx1"/>
              </a:solidFill>
              <a:effectLst/>
              <a:latin typeface="+mn-lt"/>
              <a:ea typeface="+mn-ea"/>
              <a:cs typeface="+mn-cs"/>
            </a:endParaRPr>
          </a:p>
          <a:p>
            <a:pPr marL="342900" marR="0" indent="-342900" algn="just" defTabSz="914400" rtl="0" eaLnBrk="1" fontAlgn="auto" latinLnBrk="0" hangingPunct="1">
              <a:lnSpc>
                <a:spcPct val="100000"/>
              </a:lnSpc>
              <a:spcBef>
                <a:spcPts val="0"/>
              </a:spcBef>
              <a:spcAft>
                <a:spcPts val="1000"/>
              </a:spcAft>
              <a:buClrTx/>
              <a:buSzTx/>
              <a:buFont typeface="Wingdings" panose="05000000000000000000" pitchFamily="2" charset="2"/>
              <a:buChar char="q"/>
              <a:defRPr/>
            </a:pPr>
            <a:r>
              <a:rPr lang="en-US" sz="1600" kern="1200" dirty="0" smtClean="0">
                <a:solidFill>
                  <a:schemeClr val="tx1"/>
                </a:solidFill>
                <a:effectLst/>
                <a:latin typeface="+mn-lt"/>
                <a:ea typeface="+mn-ea"/>
                <a:cs typeface="+mn-cs"/>
              </a:rPr>
              <a:t>All other products or services mentioned in this document may be covered by the trademarks, service marks, or product names of their respective owners.</a:t>
            </a:r>
            <a:endParaRPr lang="en-IN" sz="1600" kern="1200" dirty="0" smtClean="0">
              <a:solidFill>
                <a:schemeClr val="tx1"/>
              </a:solidFill>
              <a:effectLst/>
              <a:latin typeface="+mn-lt"/>
              <a:ea typeface="+mn-ea"/>
              <a:cs typeface="+mn-cs"/>
            </a:endParaRPr>
          </a:p>
        </p:txBody>
      </p:sp>
      <p:grpSp>
        <p:nvGrpSpPr>
          <p:cNvPr id="9" name="Group 8"/>
          <p:cNvGrpSpPr/>
          <p:nvPr userDrawn="1"/>
        </p:nvGrpSpPr>
        <p:grpSpPr>
          <a:xfrm rot="5400000" flipH="1" flipV="1">
            <a:off x="10431390" y="-2160672"/>
            <a:ext cx="3770122" cy="4754679"/>
            <a:chOff x="4468428" y="2375253"/>
            <a:chExt cx="3769249" cy="4752822"/>
          </a:xfrm>
          <a:solidFill>
            <a:schemeClr val="bg2"/>
          </a:solidFill>
        </p:grpSpPr>
        <p:grpSp>
          <p:nvGrpSpPr>
            <p:cNvPr id="10" name="Group 9"/>
            <p:cNvGrpSpPr/>
            <p:nvPr/>
          </p:nvGrpSpPr>
          <p:grpSpPr>
            <a:xfrm rot="16182689">
              <a:off x="3958430" y="2907620"/>
              <a:ext cx="4752822" cy="3688088"/>
              <a:chOff x="2438400" y="1005871"/>
              <a:chExt cx="6414912" cy="4977833"/>
            </a:xfrm>
            <a:grpFill/>
          </p:grpSpPr>
          <p:cxnSp>
            <p:nvCxnSpPr>
              <p:cNvPr id="20" name="Straight Connector 19"/>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1" name="Oval 10"/>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9" name="Oval 18"/>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7" name="Rounded Rectangle 36"/>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38" name="Isosceles Triangle 37"/>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3" name="Rectangle 2"/>
          <p:cNvSpPr/>
          <p:nvPr userDrawn="1"/>
        </p:nvSpPr>
        <p:spPr>
          <a:xfrm>
            <a:off x="336947" y="333450"/>
            <a:ext cx="3405741" cy="461665"/>
          </a:xfrm>
          <a:prstGeom prst="rect">
            <a:avLst/>
          </a:prstGeom>
        </p:spPr>
        <p:txBody>
          <a:bodyPr wrap="none">
            <a:spAutoFit/>
          </a:bodyPr>
          <a:lstStyle/>
          <a:p>
            <a:r>
              <a:rPr lang="en-US" sz="2400" b="1" dirty="0" smtClean="0"/>
              <a:t>Confidential Information </a:t>
            </a:r>
            <a:endParaRPr lang="en-IN" sz="2400" b="1" dirty="0"/>
          </a:p>
        </p:txBody>
      </p:sp>
      <p:sp>
        <p:nvSpPr>
          <p:cNvPr id="43"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4"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5"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72065"/>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6947" y="274703"/>
            <a:ext cx="11160000" cy="624144"/>
          </a:xfrm>
        </p:spPr>
        <p:txBody>
          <a:bodyPr>
            <a:normAutofit/>
          </a:bodyPr>
          <a:lstStyle>
            <a:lvl1pPr algn="l">
              <a:defRPr sz="2400" b="1"/>
            </a:lvl1pPr>
          </a:lstStyle>
          <a:p>
            <a:r>
              <a:rPr lang="en-US" dirty="0" smtClean="0"/>
              <a:t>Course Topics</a:t>
            </a:r>
            <a:endParaRPr lang="en-IN" dirty="0"/>
          </a:p>
        </p:txBody>
      </p:sp>
      <p:sp>
        <p:nvSpPr>
          <p:cNvPr id="7" name="Text Placeholder 6"/>
          <p:cNvSpPr>
            <a:spLocks noGrp="1"/>
          </p:cNvSpPr>
          <p:nvPr>
            <p:ph type="body" sz="quarter" idx="13"/>
          </p:nvPr>
        </p:nvSpPr>
        <p:spPr>
          <a:xfrm>
            <a:off x="351767" y="1262049"/>
            <a:ext cx="11160000" cy="4951808"/>
          </a:xfrm>
        </p:spPr>
        <p:txBody>
          <a:bodyPr>
            <a:normAutofit/>
          </a:bodyPr>
          <a:lstStyle>
            <a:lvl1pPr>
              <a:defRPr sz="1800"/>
            </a:lvl1pPr>
            <a:lvl2pPr>
              <a:defRPr sz="1600"/>
            </a:lvl2pPr>
            <a:lvl3pPr>
              <a:defRPr sz="1600"/>
            </a:lvl3pPr>
            <a:lvl4pPr>
              <a:defRPr sz="1600"/>
            </a:lvl4pPr>
            <a:lvl5pPr>
              <a:defRPr sz="1600"/>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IN" dirty="0"/>
          </a:p>
        </p:txBody>
      </p:sp>
      <p:sp>
        <p:nvSpPr>
          <p:cNvPr id="8" name="Rounded Rectangle 7"/>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9" name="Isosceles Triangle 8"/>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grpSp>
        <p:nvGrpSpPr>
          <p:cNvPr id="11" name="Group 10"/>
          <p:cNvGrpSpPr/>
          <p:nvPr userDrawn="1"/>
        </p:nvGrpSpPr>
        <p:grpSpPr>
          <a:xfrm rot="5400000" flipH="1" flipV="1">
            <a:off x="10431390" y="-2160672"/>
            <a:ext cx="3770122" cy="4754679"/>
            <a:chOff x="4468428" y="2375253"/>
            <a:chExt cx="3769249" cy="4752822"/>
          </a:xfrm>
          <a:solidFill>
            <a:schemeClr val="bg2"/>
          </a:solidFill>
        </p:grpSpPr>
        <p:grpSp>
          <p:nvGrpSpPr>
            <p:cNvPr id="12" name="Group 11"/>
            <p:cNvGrpSpPr/>
            <p:nvPr/>
          </p:nvGrpSpPr>
          <p:grpSpPr>
            <a:xfrm rot="16182689">
              <a:off x="3958430" y="2907620"/>
              <a:ext cx="4752822" cy="3688088"/>
              <a:chOff x="2438400" y="1005871"/>
              <a:chExt cx="6414912" cy="4977833"/>
            </a:xfrm>
            <a:grpFill/>
          </p:grpSpPr>
          <p:cxnSp>
            <p:nvCxnSpPr>
              <p:cNvPr id="22" name="Straight Connector 21"/>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3" name="Oval 12"/>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9" name="Oval 18"/>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20" name="Oval 19"/>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21" name="Oval 20"/>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44"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5"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6"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72065"/>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759" y="273112"/>
            <a:ext cx="4012129" cy="116232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4767974" y="273116"/>
            <a:ext cx="6817442" cy="585446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Text Placeholder 3"/>
          <p:cNvSpPr>
            <a:spLocks noGrp="1"/>
          </p:cNvSpPr>
          <p:nvPr>
            <p:ph type="body" sz="half" idx="2"/>
          </p:nvPr>
        </p:nvSpPr>
        <p:spPr>
          <a:xfrm>
            <a:off x="609759" y="1435434"/>
            <a:ext cx="4012129" cy="4692149"/>
          </a:xfrm>
        </p:spPr>
        <p:txBody>
          <a:bodyPr/>
          <a:lstStyle>
            <a:lvl1pPr marL="0" indent="0">
              <a:buNone/>
              <a:defRPr sz="1500"/>
            </a:lvl1pPr>
            <a:lvl2pPr marL="457200" indent="0">
              <a:buNone/>
              <a:defRPr sz="1200"/>
            </a:lvl2pPr>
            <a:lvl3pPr marL="914400" indent="0">
              <a:buNone/>
              <a:defRPr sz="1100"/>
            </a:lvl3pPr>
            <a:lvl4pPr marL="1371600" indent="0">
              <a:buNone/>
              <a:defRPr sz="900"/>
            </a:lvl4pPr>
            <a:lvl5pPr marL="1829435" indent="0">
              <a:buNone/>
              <a:defRPr sz="900"/>
            </a:lvl5pPr>
            <a:lvl6pPr marL="2286635" indent="0">
              <a:buNone/>
              <a:defRPr sz="900"/>
            </a:lvl6pPr>
            <a:lvl7pPr marL="2743835" indent="0">
              <a:buNone/>
              <a:defRPr sz="900"/>
            </a:lvl7pPr>
            <a:lvl8pPr marL="3201035" indent="0">
              <a:buNone/>
              <a:defRPr sz="900"/>
            </a:lvl8pPr>
            <a:lvl9pPr marL="3658235" indent="0">
              <a:buNone/>
              <a:defRPr sz="900"/>
            </a:lvl9pPr>
          </a:lstStyle>
          <a:p>
            <a:pPr lvl="0"/>
            <a:r>
              <a:rPr lang="en-US" smtClean="0"/>
              <a:t>Click to edit Master text styles</a:t>
            </a:r>
            <a:endParaRPr lang="en-US" smtClean="0"/>
          </a:p>
        </p:txBody>
      </p:sp>
      <p:grpSp>
        <p:nvGrpSpPr>
          <p:cNvPr id="8" name="Group 7"/>
          <p:cNvGrpSpPr/>
          <p:nvPr userDrawn="1"/>
        </p:nvGrpSpPr>
        <p:grpSpPr>
          <a:xfrm rot="5400000" flipH="1" flipV="1">
            <a:off x="10431390" y="-2160672"/>
            <a:ext cx="3770122" cy="4754679"/>
            <a:chOff x="4468428" y="2375253"/>
            <a:chExt cx="3769249" cy="4752822"/>
          </a:xfrm>
          <a:solidFill>
            <a:schemeClr val="bg2"/>
          </a:solidFill>
        </p:grpSpPr>
        <p:grpSp>
          <p:nvGrpSpPr>
            <p:cNvPr id="9" name="Group 8"/>
            <p:cNvGrpSpPr/>
            <p:nvPr/>
          </p:nvGrpSpPr>
          <p:grpSpPr>
            <a:xfrm rot="16182689">
              <a:off x="3958430" y="2907620"/>
              <a:ext cx="4752822" cy="3688088"/>
              <a:chOff x="2438400" y="1005871"/>
              <a:chExt cx="6414912" cy="4977833"/>
            </a:xfrm>
            <a:grpFill/>
          </p:grpSpPr>
          <p:cxnSp>
            <p:nvCxnSpPr>
              <p:cNvPr id="19" name="Straight Connector 18"/>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0" name="Oval 9"/>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1" name="Oval 10"/>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6" name="Rounded Rectangle 35"/>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38" name="Isosceles Triangle 37"/>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44"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sp>
        <p:nvSpPr>
          <p:cNvPr id="43" name="Footer Placeholder 3"/>
          <p:cNvSpPr txBox="1"/>
          <p:nvPr userDrawn="1"/>
        </p:nvSpPr>
        <p:spPr>
          <a:xfrm>
            <a:off x="0" y="6427488"/>
            <a:ext cx="12195175" cy="432100"/>
          </a:xfrm>
          <a:prstGeom prst="rect">
            <a:avLst/>
          </a:prstGeom>
          <a:solidFill>
            <a:srgbClr val="FF6200"/>
          </a:solidFill>
        </p:spPr>
        <p:txBody>
          <a:bodyPr vert="horz" lIns="91458" tIns="45729" rIns="91458" bIns="45729" rtlCol="0" anchor="ctr"/>
          <a:lstStyle>
            <a:defPPr>
              <a:defRPr lang="en-US"/>
            </a:defPPr>
            <a:lvl1pPr marL="0" algn="l" defTabSz="914400" rtl="0" eaLnBrk="1" latinLnBrk="0" hangingPunct="1">
              <a:defRPr sz="1200" b="1" kern="1200">
                <a:solidFill>
                  <a:schemeClr val="tx1">
                    <a:lumMod val="85000"/>
                    <a:lumOff val="1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r>
              <a:rPr lang="en-IN" smtClean="0">
                <a:solidFill>
                  <a:schemeClr val="bg1"/>
                </a:solidFill>
              </a:rPr>
              <a:t>Copyright© 2015 – 16	  Pennant Technologies Private Limited                                 Confidential                                                   </a:t>
            </a:r>
            <a:endParaRPr lang="en-IN" dirty="0">
              <a:solidFill>
                <a:schemeClr val="bg1"/>
              </a:solidFill>
            </a:endParaRPr>
          </a:p>
        </p:txBody>
      </p:sp>
      <p:pic>
        <p:nvPicPr>
          <p:cNvPr id="46"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45374"/>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90340" y="4801712"/>
            <a:ext cx="7317105" cy="566870"/>
          </a:xfrm>
        </p:spPr>
        <p:txBody>
          <a:bodyPr anchor="b">
            <a:noAutofit/>
          </a:bodyPr>
          <a:lstStyle>
            <a:lvl1pPr algn="l">
              <a:defRPr sz="3200" b="1" baseline="0"/>
            </a:lvl1pPr>
          </a:lstStyle>
          <a:p>
            <a:r>
              <a:rPr lang="en-US" dirty="0" smtClean="0"/>
              <a:t>Module Name</a:t>
            </a:r>
            <a:endParaRPr lang="en-IN" dirty="0"/>
          </a:p>
        </p:txBody>
      </p:sp>
      <p:sp>
        <p:nvSpPr>
          <p:cNvPr id="3" name="Picture Placeholder 2"/>
          <p:cNvSpPr>
            <a:spLocks noGrp="1"/>
          </p:cNvSpPr>
          <p:nvPr>
            <p:ph type="pic" idx="1"/>
          </p:nvPr>
        </p:nvSpPr>
        <p:spPr>
          <a:xfrm>
            <a:off x="2390340" y="612916"/>
            <a:ext cx="7317105" cy="41157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9435" indent="0">
              <a:buNone/>
              <a:defRPr sz="2000"/>
            </a:lvl5pPr>
            <a:lvl6pPr marL="2286635" indent="0">
              <a:buNone/>
              <a:defRPr sz="2000"/>
            </a:lvl6pPr>
            <a:lvl7pPr marL="2743835" indent="0">
              <a:buNone/>
              <a:defRPr sz="2000"/>
            </a:lvl7pPr>
            <a:lvl8pPr marL="3201035" indent="0">
              <a:buNone/>
              <a:defRPr sz="2000"/>
            </a:lvl8pPr>
            <a:lvl9pPr marL="3658235" indent="0">
              <a:buNone/>
              <a:defRPr sz="2000"/>
            </a:lvl9pPr>
          </a:lstStyle>
          <a:p>
            <a:endParaRPr lang="en-IN"/>
          </a:p>
        </p:txBody>
      </p:sp>
      <p:sp>
        <p:nvSpPr>
          <p:cNvPr id="4" name="Text Placeholder 3"/>
          <p:cNvSpPr>
            <a:spLocks noGrp="1"/>
          </p:cNvSpPr>
          <p:nvPr>
            <p:ph type="body" sz="half" idx="2"/>
          </p:nvPr>
        </p:nvSpPr>
        <p:spPr>
          <a:xfrm>
            <a:off x="2390340" y="5433057"/>
            <a:ext cx="7317105" cy="805049"/>
          </a:xfrm>
        </p:spPr>
        <p:txBody>
          <a:bodyPr/>
          <a:lstStyle>
            <a:lvl1pPr marL="0" indent="0">
              <a:buNone/>
              <a:defRPr sz="1500"/>
            </a:lvl1pPr>
            <a:lvl2pPr marL="457200" indent="0">
              <a:buNone/>
              <a:defRPr sz="1200"/>
            </a:lvl2pPr>
            <a:lvl3pPr marL="914400" indent="0">
              <a:buNone/>
              <a:defRPr sz="1100"/>
            </a:lvl3pPr>
            <a:lvl4pPr marL="1371600" indent="0">
              <a:buNone/>
              <a:defRPr sz="900"/>
            </a:lvl4pPr>
            <a:lvl5pPr marL="1829435" indent="0">
              <a:buNone/>
              <a:defRPr sz="900"/>
            </a:lvl5pPr>
            <a:lvl6pPr marL="2286635" indent="0">
              <a:buNone/>
              <a:defRPr sz="900"/>
            </a:lvl6pPr>
            <a:lvl7pPr marL="2743835" indent="0">
              <a:buNone/>
              <a:defRPr sz="900"/>
            </a:lvl7pPr>
            <a:lvl8pPr marL="3201035" indent="0">
              <a:buNone/>
              <a:defRPr sz="900"/>
            </a:lvl8pPr>
            <a:lvl9pPr marL="3658235" indent="0">
              <a:buNone/>
              <a:defRPr sz="900"/>
            </a:lvl9pPr>
          </a:lstStyle>
          <a:p>
            <a:pPr lvl="0"/>
            <a:r>
              <a:rPr lang="en-US" smtClean="0"/>
              <a:t>Click to edit Master text styles</a:t>
            </a:r>
            <a:endParaRPr lang="en-US" smtClean="0"/>
          </a:p>
        </p:txBody>
      </p:sp>
      <p:grpSp>
        <p:nvGrpSpPr>
          <p:cNvPr id="8" name="Group 7"/>
          <p:cNvGrpSpPr/>
          <p:nvPr userDrawn="1"/>
        </p:nvGrpSpPr>
        <p:grpSpPr>
          <a:xfrm rot="5400000" flipH="1" flipV="1">
            <a:off x="10431390" y="-2160672"/>
            <a:ext cx="3770122" cy="4754679"/>
            <a:chOff x="4468428" y="2375253"/>
            <a:chExt cx="3769249" cy="4752822"/>
          </a:xfrm>
          <a:solidFill>
            <a:schemeClr val="bg2"/>
          </a:solidFill>
        </p:grpSpPr>
        <p:grpSp>
          <p:nvGrpSpPr>
            <p:cNvPr id="9" name="Group 8"/>
            <p:cNvGrpSpPr/>
            <p:nvPr/>
          </p:nvGrpSpPr>
          <p:grpSpPr>
            <a:xfrm rot="16182689">
              <a:off x="3958430" y="2907620"/>
              <a:ext cx="4752822" cy="3688088"/>
              <a:chOff x="2438400" y="1005871"/>
              <a:chExt cx="6414912" cy="4977833"/>
            </a:xfrm>
            <a:grpFill/>
          </p:grpSpPr>
          <p:cxnSp>
            <p:nvCxnSpPr>
              <p:cNvPr id="19" name="Straight Connector 18"/>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0" name="Oval 9"/>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1" name="Oval 10"/>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6" name="Rounded Rectangle 35"/>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38" name="Isosceles Triangle 37"/>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42"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sp>
        <p:nvSpPr>
          <p:cNvPr id="41"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pic>
        <p:nvPicPr>
          <p:cNvPr id="37"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45374"/>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759" y="274702"/>
            <a:ext cx="10975658" cy="1143265"/>
          </a:xfrm>
          <a:prstGeom prst="rect">
            <a:avLst/>
          </a:prstGeom>
        </p:spPr>
        <p:txBody>
          <a:bodyPr vert="horz" lIns="91458" tIns="45729" rIns="91458" bIns="45729"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09759" y="1600572"/>
            <a:ext cx="10975658" cy="4527011"/>
          </a:xfrm>
          <a:prstGeom prst="rect">
            <a:avLst/>
          </a:prstGeom>
        </p:spPr>
        <p:txBody>
          <a:bodyPr vert="horz" lIns="91458" tIns="45729" rIns="91458" bIns="45729"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2"/>
          </p:nvPr>
        </p:nvSpPr>
        <p:spPr>
          <a:xfrm>
            <a:off x="609759" y="6357824"/>
            <a:ext cx="2845541" cy="365210"/>
          </a:xfrm>
          <a:prstGeom prst="rect">
            <a:avLst/>
          </a:prstGeom>
        </p:spPr>
        <p:txBody>
          <a:bodyPr vert="horz" lIns="91458" tIns="45729" rIns="91458" bIns="45729" rtlCol="0" anchor="ctr"/>
          <a:lstStyle>
            <a:lvl1pPr algn="l">
              <a:defRPr sz="1200">
                <a:solidFill>
                  <a:schemeClr val="tx1">
                    <a:tint val="75000"/>
                  </a:schemeClr>
                </a:solidFill>
              </a:defRPr>
            </a:lvl1pPr>
          </a:lstStyle>
          <a:p>
            <a:fld id="{963F206F-82F3-4429-A9D9-1611B9A7D297}" type="datetimeFigureOut">
              <a:rPr lang="en-IN" smtClean="0"/>
            </a:fld>
            <a:endParaRPr lang="en-IN"/>
          </a:p>
        </p:txBody>
      </p:sp>
      <p:sp>
        <p:nvSpPr>
          <p:cNvPr id="5" name="Footer Placeholder 4"/>
          <p:cNvSpPr>
            <a:spLocks noGrp="1"/>
          </p:cNvSpPr>
          <p:nvPr>
            <p:ph type="ftr" sz="quarter" idx="3"/>
          </p:nvPr>
        </p:nvSpPr>
        <p:spPr>
          <a:xfrm>
            <a:off x="4166685" y="6357824"/>
            <a:ext cx="3861805" cy="365210"/>
          </a:xfrm>
          <a:prstGeom prst="rect">
            <a:avLst/>
          </a:prstGeom>
        </p:spPr>
        <p:txBody>
          <a:bodyPr vert="horz" lIns="91458" tIns="45729" rIns="91458" bIns="45729"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9875" y="6357824"/>
            <a:ext cx="2845541" cy="365210"/>
          </a:xfrm>
          <a:prstGeom prst="rect">
            <a:avLst/>
          </a:prstGeom>
        </p:spPr>
        <p:txBody>
          <a:bodyPr vert="horz" lIns="91458" tIns="45729" rIns="91458" bIns="45729" rtlCol="0" anchor="ctr"/>
          <a:lstStyle>
            <a:lvl1pPr algn="r">
              <a:defRPr sz="1200">
                <a:solidFill>
                  <a:schemeClr val="tx1">
                    <a:tint val="75000"/>
                  </a:schemeClr>
                </a:solidFill>
              </a:defRPr>
            </a:lvl1pPr>
          </a:lstStyle>
          <a:p>
            <a:fld id="{6FF5ABE1-6481-4FF5-BC7E-5D53B793ED94}"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8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80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52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24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6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8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900" kern="1200">
          <a:solidFill>
            <a:schemeClr val="tx1"/>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jpeg"/><Relationship Id="rId1" Type="http://schemas.openxmlformats.org/officeDocument/2006/relationships/image" Target="../media/image2.emf"/></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javatpoint.com/register-memory" TargetMode="Externa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javatpoint.com/java-tutorial" TargetMode="Externa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www.javatpoint.com/java-constructor" TargetMode="External"/><Relationship Id="rId1" Type="http://schemas.openxmlformats.org/officeDocument/2006/relationships/hyperlink" Target="https://www.javatpoint.com/os-tutoria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referRelativeResize="0">
            <a:picLocks noChangeAspect="1"/>
          </p:cNvPicPr>
          <p:nvPr/>
        </p:nvPicPr>
        <p:blipFill>
          <a:blip r:embed="rId1">
            <a:extLst>
              <a:ext uri="{28A0092B-C50C-407E-A947-70E740481C1C}">
                <a14:useLocalDpi xmlns:a14="http://schemas.microsoft.com/office/drawing/2010/main" val="0"/>
              </a:ext>
            </a:extLst>
          </a:blip>
          <a:srcRect l="27145" t="25348" r="22592"/>
          <a:stretch>
            <a:fillRect/>
          </a:stretch>
        </p:blipFill>
        <p:spPr bwMode="auto">
          <a:xfrm>
            <a:off x="539629" y="1629594"/>
            <a:ext cx="3705225" cy="4258310"/>
          </a:xfrm>
          <a:prstGeom prst="rect">
            <a:avLst/>
          </a:prstGeom>
          <a:noFill/>
        </p:spPr>
      </p:pic>
      <p:pic>
        <p:nvPicPr>
          <p:cNvPr id="6" name="Picture 3" descr="D:\Pennant\Pennant Marketing\Client Logos\Design Work\Pennant 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34605" y="1748530"/>
            <a:ext cx="2771272" cy="81045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7742528" y="2829049"/>
            <a:ext cx="3879780" cy="384721"/>
          </a:xfrm>
          <a:prstGeom prst="rect">
            <a:avLst/>
          </a:prstGeom>
          <a:noFill/>
        </p:spPr>
        <p:txBody>
          <a:bodyPr wrap="none" rtlCol="0">
            <a:spAutoFit/>
          </a:bodyPr>
          <a:lstStyle/>
          <a:p>
            <a:r>
              <a:rPr lang="en-IN" dirty="0" smtClean="0"/>
              <a:t>Pennant Technologies Private Limited</a:t>
            </a:r>
            <a:endParaRPr lang="en-IN" dirty="0"/>
          </a:p>
        </p:txBody>
      </p:sp>
      <p:sp>
        <p:nvSpPr>
          <p:cNvPr id="3" name="Text Box 2"/>
          <p:cNvSpPr txBox="1"/>
          <p:nvPr/>
        </p:nvSpPr>
        <p:spPr>
          <a:xfrm>
            <a:off x="4707255" y="3784600"/>
            <a:ext cx="5885180" cy="1445260"/>
          </a:xfrm>
          <a:prstGeom prst="rect">
            <a:avLst/>
          </a:prstGeom>
          <a:noFill/>
        </p:spPr>
        <p:txBody>
          <a:bodyPr wrap="square" rtlCol="0">
            <a:spAutoFit/>
          </a:bodyPr>
          <a:p>
            <a:r>
              <a:rPr lang="en-US" sz="4400"/>
              <a:t>Multi-Threading in Java</a:t>
            </a:r>
            <a:endParaRPr lang="en-US" sz="4400"/>
          </a:p>
          <a:p>
            <a:endParaRPr lang="en-US" sz="44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752" name="Google Shape;3752;p445"/>
          <p:cNvPicPr preferRelativeResize="0">
            <a:picLocks noChangeAspect="1"/>
          </p:cNvPicPr>
          <p:nvPr>
            <p:ph type="pic" idx="1"/>
          </p:nvPr>
        </p:nvPicPr>
        <p:blipFill rotWithShape="1">
          <a:blip r:embed="rId1"/>
          <a:srcRect/>
          <a:stretch>
            <a:fillRect/>
          </a:stretch>
        </p:blipFill>
        <p:spPr>
          <a:xfrm>
            <a:off x="1607820" y="909320"/>
            <a:ext cx="9187180" cy="528193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Placeholder 4" descr="threadstates"/>
          <p:cNvPicPr>
            <a:picLocks noChangeAspect="1"/>
          </p:cNvPicPr>
          <p:nvPr>
            <p:ph type="pic" idx="1"/>
          </p:nvPr>
        </p:nvPicPr>
        <p:blipFill>
          <a:blip r:embed="rId1"/>
          <a:stretch>
            <a:fillRect/>
          </a:stretch>
        </p:blipFill>
        <p:spPr>
          <a:xfrm>
            <a:off x="1687830" y="509905"/>
            <a:ext cx="9058275" cy="589724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pPr algn="ctr"/>
            <a:r>
              <a:rPr lang="en-US" sz="3200">
                <a:sym typeface="+mn-ea"/>
              </a:rPr>
              <a:t>LIFE CYCLE OF A THREAD</a:t>
            </a:r>
            <a:endParaRPr lang="en-US" sz="3200">
              <a:sym typeface="+mn-ea"/>
            </a:endParaRPr>
          </a:p>
        </p:txBody>
      </p:sp>
      <p:sp>
        <p:nvSpPr>
          <p:cNvPr id="6" name="Text Placeholder 5"/>
          <p:cNvSpPr>
            <a:spLocks noGrp="1"/>
          </p:cNvSpPr>
          <p:nvPr>
            <p:ph type="body" sz="quarter" idx="14"/>
          </p:nvPr>
        </p:nvSpPr>
        <p:spPr>
          <a:xfrm>
            <a:off x="408940" y="953135"/>
            <a:ext cx="10679430" cy="5356860"/>
          </a:xfrm>
        </p:spPr>
        <p:txBody>
          <a:bodyPr>
            <a:normAutofit fontScale="90000" lnSpcReduction="20000"/>
          </a:bodyPr>
          <a:p>
            <a:pPr marL="0" lvl="0" indent="0" algn="just" rtl="0">
              <a:lnSpc>
                <a:spcPct val="100000"/>
              </a:lnSpc>
              <a:spcBef>
                <a:spcPts val="0"/>
              </a:spcBef>
              <a:spcAft>
                <a:spcPts val="0"/>
              </a:spcAft>
              <a:buSzPts val="2000"/>
              <a:buFont typeface="Inter" panose="02000503000000020004"/>
              <a:buNone/>
            </a:pPr>
            <a:r>
              <a:rPr lang="en-US">
                <a:latin typeface="Inter" panose="02000503000000020004"/>
                <a:ea typeface="Inter" panose="02000503000000020004"/>
                <a:cs typeface="Inter" panose="02000503000000020004"/>
                <a:sym typeface="Inter" panose="02000503000000020004"/>
              </a:rPr>
              <a:t>A thread can be in one of the five states. According to sun, there is only 4 states in </a:t>
            </a:r>
            <a:r>
              <a:rPr lang="en-US" b="1">
                <a:latin typeface="Inter" panose="02000503000000020004"/>
                <a:ea typeface="Inter" panose="02000503000000020004"/>
                <a:cs typeface="Inter" panose="02000503000000020004"/>
                <a:sym typeface="Inter" panose="02000503000000020004"/>
              </a:rPr>
              <a:t>thread life cycle in java</a:t>
            </a:r>
            <a:r>
              <a:rPr lang="en-US">
                <a:latin typeface="Inter" panose="02000503000000020004"/>
                <a:ea typeface="Inter" panose="02000503000000020004"/>
                <a:cs typeface="Inter" panose="02000503000000020004"/>
                <a:sym typeface="Inter" panose="02000503000000020004"/>
              </a:rPr>
              <a:t> new, runnable, non-runnable and terminated. There is no running state.</a:t>
            </a:r>
            <a:endParaRPr lang="en-US" b="0" i="0">
              <a:latin typeface="Inter" panose="02000503000000020004"/>
              <a:ea typeface="Inter" panose="02000503000000020004"/>
              <a:cs typeface="Inter" panose="02000503000000020004"/>
              <a:sym typeface="Inter" panose="02000503000000020004"/>
            </a:endParaRPr>
          </a:p>
          <a:p>
            <a:pPr marL="0" lvl="0" indent="0" algn="just" rtl="0">
              <a:lnSpc>
                <a:spcPct val="100000"/>
              </a:lnSpc>
              <a:spcBef>
                <a:spcPts val="600"/>
              </a:spcBef>
              <a:spcAft>
                <a:spcPts val="0"/>
              </a:spcAft>
              <a:buSzPts val="2000"/>
              <a:buFont typeface="Inter" panose="02000503000000020004"/>
              <a:buNone/>
            </a:pPr>
            <a:r>
              <a:rPr lang="en-US">
                <a:latin typeface="Inter" panose="02000503000000020004"/>
                <a:ea typeface="Inter" panose="02000503000000020004"/>
                <a:cs typeface="Inter" panose="02000503000000020004"/>
                <a:sym typeface="Inter" panose="02000503000000020004"/>
              </a:rPr>
              <a:t>But for better understanding the threads, we are explaining it in the 5 states.</a:t>
            </a:r>
            <a:endParaRPr lang="en-US" b="0" i="0">
              <a:latin typeface="Inter" panose="02000503000000020004"/>
              <a:ea typeface="Inter" panose="02000503000000020004"/>
              <a:cs typeface="Inter" panose="02000503000000020004"/>
              <a:sym typeface="Inter" panose="02000503000000020004"/>
            </a:endParaRPr>
          </a:p>
          <a:p>
            <a:pPr marL="0" lvl="0" indent="0" algn="just" rtl="0">
              <a:lnSpc>
                <a:spcPct val="100000"/>
              </a:lnSpc>
              <a:spcBef>
                <a:spcPts val="600"/>
              </a:spcBef>
              <a:spcAft>
                <a:spcPts val="0"/>
              </a:spcAft>
              <a:buSzPts val="2000"/>
              <a:buFont typeface="Inter" panose="02000503000000020004"/>
              <a:buNone/>
            </a:pPr>
            <a:r>
              <a:rPr lang="en-US">
                <a:latin typeface="Inter" panose="02000503000000020004"/>
                <a:ea typeface="Inter" panose="02000503000000020004"/>
                <a:cs typeface="Inter" panose="02000503000000020004"/>
                <a:sym typeface="Inter" panose="02000503000000020004"/>
              </a:rPr>
              <a:t>The life cycle of the thread in java is controlled by JVM. The java thread states are as follows:</a:t>
            </a:r>
            <a:endParaRPr lang="en-US" b="0" i="0">
              <a:latin typeface="Inter" panose="02000503000000020004"/>
              <a:ea typeface="Inter" panose="02000503000000020004"/>
              <a:cs typeface="Inter" panose="02000503000000020004"/>
              <a:sym typeface="Inter" panose="02000503000000020004"/>
            </a:endParaRPr>
          </a:p>
          <a:p>
            <a:pPr marL="0" lvl="0" indent="0" algn="just" rtl="0">
              <a:lnSpc>
                <a:spcPct val="100000"/>
              </a:lnSpc>
              <a:spcBef>
                <a:spcPts val="600"/>
              </a:spcBef>
              <a:spcAft>
                <a:spcPts val="0"/>
              </a:spcAft>
              <a:buSzPts val="2000"/>
              <a:buFont typeface="Garamond" panose="02020404030301010803"/>
              <a:buNone/>
            </a:pPr>
            <a:r>
              <a:rPr lang="en-US">
                <a:latin typeface="Inter" panose="02000503000000020004"/>
                <a:ea typeface="Inter" panose="02000503000000020004"/>
                <a:cs typeface="Inter" panose="02000503000000020004"/>
                <a:sym typeface="Inter" panose="02000503000000020004"/>
              </a:rPr>
              <a:t>1. New</a:t>
            </a:r>
            <a:endParaRPr lang="en-US" b="0" i="0">
              <a:latin typeface="Inter" panose="02000503000000020004"/>
              <a:ea typeface="Inter" panose="02000503000000020004"/>
              <a:cs typeface="Inter" panose="02000503000000020004"/>
              <a:sym typeface="Inter" panose="02000503000000020004"/>
            </a:endParaRPr>
          </a:p>
          <a:p>
            <a:pPr marL="0" lvl="0" indent="0" algn="just" rtl="0">
              <a:lnSpc>
                <a:spcPct val="100000"/>
              </a:lnSpc>
              <a:spcBef>
                <a:spcPts val="600"/>
              </a:spcBef>
              <a:spcAft>
                <a:spcPts val="0"/>
              </a:spcAft>
              <a:buSzPts val="2000"/>
              <a:buFont typeface="Garamond" panose="02020404030301010803"/>
              <a:buNone/>
            </a:pPr>
            <a:r>
              <a:rPr lang="en-US">
                <a:latin typeface="Inter" panose="02000503000000020004"/>
                <a:ea typeface="Inter" panose="02000503000000020004"/>
                <a:cs typeface="Inter" panose="02000503000000020004"/>
                <a:sym typeface="Inter" panose="02000503000000020004"/>
              </a:rPr>
              <a:t>2. Runnable</a:t>
            </a:r>
            <a:endParaRPr lang="en-US" b="0" i="0">
              <a:latin typeface="Inter" panose="02000503000000020004"/>
              <a:ea typeface="Inter" panose="02000503000000020004"/>
              <a:cs typeface="Inter" panose="02000503000000020004"/>
              <a:sym typeface="Inter" panose="02000503000000020004"/>
            </a:endParaRPr>
          </a:p>
          <a:p>
            <a:pPr marL="0" lvl="0" indent="0" algn="just" rtl="0">
              <a:lnSpc>
                <a:spcPct val="100000"/>
              </a:lnSpc>
              <a:spcBef>
                <a:spcPts val="600"/>
              </a:spcBef>
              <a:spcAft>
                <a:spcPts val="0"/>
              </a:spcAft>
              <a:buSzPts val="2000"/>
              <a:buFont typeface="Garamond" panose="02020404030301010803"/>
              <a:buNone/>
            </a:pPr>
            <a:r>
              <a:rPr lang="en-US">
                <a:latin typeface="Inter" panose="02000503000000020004"/>
                <a:ea typeface="Inter" panose="02000503000000020004"/>
                <a:cs typeface="Inter" panose="02000503000000020004"/>
                <a:sym typeface="Inter" panose="02000503000000020004"/>
              </a:rPr>
              <a:t>3. Running</a:t>
            </a:r>
            <a:endParaRPr lang="en-US" b="0" i="0">
              <a:latin typeface="Inter" panose="02000503000000020004"/>
              <a:ea typeface="Inter" panose="02000503000000020004"/>
              <a:cs typeface="Inter" panose="02000503000000020004"/>
              <a:sym typeface="Inter" panose="02000503000000020004"/>
            </a:endParaRPr>
          </a:p>
          <a:p>
            <a:pPr marL="0" lvl="0" indent="0" algn="just" rtl="0">
              <a:lnSpc>
                <a:spcPct val="100000"/>
              </a:lnSpc>
              <a:spcBef>
                <a:spcPts val="600"/>
              </a:spcBef>
              <a:spcAft>
                <a:spcPts val="0"/>
              </a:spcAft>
              <a:buSzPts val="2000"/>
              <a:buFont typeface="Garamond" panose="02020404030301010803"/>
              <a:buNone/>
            </a:pPr>
            <a:r>
              <a:rPr lang="en-US">
                <a:latin typeface="Inter" panose="02000503000000020004"/>
                <a:ea typeface="Inter" panose="02000503000000020004"/>
                <a:cs typeface="Inter" panose="02000503000000020004"/>
                <a:sym typeface="Inter" panose="02000503000000020004"/>
              </a:rPr>
              <a:t>4. Non-Runnable (Blocked)</a:t>
            </a:r>
            <a:endParaRPr lang="en-US" b="0" i="0">
              <a:latin typeface="Inter" panose="02000503000000020004"/>
              <a:ea typeface="Inter" panose="02000503000000020004"/>
              <a:cs typeface="Inter" panose="02000503000000020004"/>
              <a:sym typeface="Inter" panose="02000503000000020004"/>
            </a:endParaRPr>
          </a:p>
          <a:p>
            <a:pPr marL="0" lvl="0" indent="0" algn="just" rtl="0">
              <a:lnSpc>
                <a:spcPct val="100000"/>
              </a:lnSpc>
              <a:spcBef>
                <a:spcPts val="600"/>
              </a:spcBef>
              <a:spcAft>
                <a:spcPts val="0"/>
              </a:spcAft>
              <a:buClrTx/>
              <a:buSzPts val="2000"/>
              <a:buFont typeface="Garamond" panose="02020404030301010803"/>
              <a:buNone/>
            </a:pPr>
            <a:r>
              <a:rPr lang="en-US">
                <a:latin typeface="Inter" panose="02000503000000020004"/>
                <a:ea typeface="Inter" panose="02000503000000020004"/>
                <a:cs typeface="Inter" panose="02000503000000020004"/>
                <a:sym typeface="Inter" panose="02000503000000020004"/>
              </a:rPr>
              <a:t>5. Terminated</a:t>
            </a:r>
            <a:endParaRPr lang="en-US" b="0" i="0">
              <a:latin typeface="Inter" panose="02000503000000020004"/>
              <a:ea typeface="Inter" panose="02000503000000020004"/>
              <a:cs typeface="Inter" panose="02000503000000020004"/>
              <a:sym typeface="Inter" panose="02000503000000020004"/>
            </a:endParaRPr>
          </a:p>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782" name="Google Shape;3782;p450"/>
          <p:cNvPicPr preferRelativeResize="0">
            <a:picLocks noChangeAspect="1"/>
          </p:cNvPicPr>
          <p:nvPr>
            <p:ph type="pic" idx="1"/>
          </p:nvPr>
        </p:nvPicPr>
        <p:blipFill rotWithShape="1">
          <a:blip r:embed="rId1"/>
          <a:srcRect/>
          <a:stretch>
            <a:fillRect/>
          </a:stretch>
        </p:blipFill>
        <p:spPr>
          <a:xfrm>
            <a:off x="1071880" y="612775"/>
            <a:ext cx="9937115" cy="5626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788" name="Google Shape;3788;p451"/>
          <p:cNvPicPr preferRelativeResize="0">
            <a:picLocks noChangeAspect="1"/>
          </p:cNvPicPr>
          <p:nvPr>
            <p:ph type="pic" idx="1"/>
          </p:nvPr>
        </p:nvPicPr>
        <p:blipFill rotWithShape="1">
          <a:blip r:embed="rId1"/>
          <a:srcRect/>
          <a:stretch>
            <a:fillRect/>
          </a:stretch>
        </p:blipFill>
        <p:spPr>
          <a:xfrm>
            <a:off x="954405" y="612775"/>
            <a:ext cx="10603230" cy="570166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pPr algn="ctr"/>
            <a:r>
              <a:rPr lang="en-US" sz="3200">
                <a:sym typeface="+mn-ea"/>
              </a:rPr>
              <a:t>HOW TO CREATE A THREAD</a:t>
            </a:r>
            <a:endParaRPr lang="en-US" sz="3200">
              <a:sym typeface="+mn-ea"/>
            </a:endParaRPr>
          </a:p>
        </p:txBody>
      </p:sp>
      <p:sp>
        <p:nvSpPr>
          <p:cNvPr id="6" name="Text Placeholder 5"/>
          <p:cNvSpPr>
            <a:spLocks noGrp="1"/>
          </p:cNvSpPr>
          <p:nvPr>
            <p:ph type="body" sz="quarter" idx="14"/>
          </p:nvPr>
        </p:nvSpPr>
        <p:spPr>
          <a:xfrm>
            <a:off x="408940" y="1005840"/>
            <a:ext cx="11160125" cy="5304155"/>
          </a:xfrm>
        </p:spPr>
        <p:txBody>
          <a:bodyPr>
            <a:normAutofit fontScale="70000"/>
          </a:bodyPr>
          <a:p>
            <a:pPr marL="0" lvl="0" indent="0" algn="just" rtl="0">
              <a:lnSpc>
                <a:spcPct val="100000"/>
              </a:lnSpc>
              <a:spcBef>
                <a:spcPts val="0"/>
              </a:spcBef>
              <a:spcAft>
                <a:spcPts val="0"/>
              </a:spcAft>
              <a:buSzPts val="2000"/>
              <a:buFont typeface="Inter" panose="02000503000000020004"/>
              <a:buNone/>
            </a:pPr>
            <a:r>
              <a:rPr lang="en-US">
                <a:latin typeface="Inter" panose="02000503000000020004"/>
                <a:ea typeface="Inter" panose="02000503000000020004"/>
                <a:cs typeface="Inter" panose="02000503000000020004"/>
                <a:sym typeface="Inter" panose="02000503000000020004"/>
              </a:rPr>
              <a:t>There are two ways to create a thread:</a:t>
            </a:r>
            <a:endParaRPr lang="en-US" b="0" i="0">
              <a:latin typeface="Inter" panose="02000503000000020004"/>
              <a:ea typeface="Inter" panose="02000503000000020004"/>
              <a:cs typeface="Inter" panose="02000503000000020004"/>
              <a:sym typeface="Inter" panose="02000503000000020004"/>
            </a:endParaRPr>
          </a:p>
          <a:p>
            <a:pPr marL="0" lvl="0" indent="0" algn="just" rtl="0">
              <a:lnSpc>
                <a:spcPct val="100000"/>
              </a:lnSpc>
              <a:spcBef>
                <a:spcPts val="600"/>
              </a:spcBef>
              <a:spcAft>
                <a:spcPts val="0"/>
              </a:spcAft>
              <a:buSzPts val="2000"/>
              <a:buFont typeface="Garamond" panose="02020404030301010803"/>
              <a:buNone/>
            </a:pPr>
            <a:r>
              <a:rPr lang="en-US">
                <a:latin typeface="Inter" panose="02000503000000020004"/>
                <a:ea typeface="Inter" panose="02000503000000020004"/>
                <a:cs typeface="Inter" panose="02000503000000020004"/>
                <a:sym typeface="Inter" panose="02000503000000020004"/>
              </a:rPr>
              <a:t>1. By extending Thread class</a:t>
            </a:r>
            <a:endParaRPr lang="en-US" b="0" i="0">
              <a:latin typeface="Inter" panose="02000503000000020004"/>
              <a:ea typeface="Inter" panose="02000503000000020004"/>
              <a:cs typeface="Inter" panose="02000503000000020004"/>
              <a:sym typeface="Inter" panose="02000503000000020004"/>
            </a:endParaRPr>
          </a:p>
          <a:p>
            <a:pPr marL="0" lvl="0" indent="0" algn="just" rtl="0">
              <a:lnSpc>
                <a:spcPct val="100000"/>
              </a:lnSpc>
              <a:spcBef>
                <a:spcPts val="600"/>
              </a:spcBef>
              <a:spcAft>
                <a:spcPts val="0"/>
              </a:spcAft>
              <a:buSzPts val="2000"/>
              <a:buFont typeface="Garamond" panose="02020404030301010803"/>
              <a:buNone/>
            </a:pPr>
            <a:r>
              <a:rPr lang="en-US">
                <a:latin typeface="Inter" panose="02000503000000020004"/>
                <a:ea typeface="Inter" panose="02000503000000020004"/>
                <a:cs typeface="Inter" panose="02000503000000020004"/>
                <a:sym typeface="Inter" panose="02000503000000020004"/>
              </a:rPr>
              <a:t>2. By implementing Runnable interface.</a:t>
            </a:r>
            <a:endParaRPr lang="en-US" b="0" i="0">
              <a:latin typeface="Inter" panose="02000503000000020004"/>
              <a:ea typeface="Inter" panose="02000503000000020004"/>
              <a:cs typeface="Inter" panose="02000503000000020004"/>
              <a:sym typeface="Inter" panose="02000503000000020004"/>
            </a:endParaRPr>
          </a:p>
          <a:p>
            <a:pPr marL="0" lvl="0" indent="0" algn="ctr" rtl="0">
              <a:lnSpc>
                <a:spcPct val="100000"/>
              </a:lnSpc>
              <a:spcBef>
                <a:spcPts val="600"/>
              </a:spcBef>
              <a:spcAft>
                <a:spcPts val="0"/>
              </a:spcAft>
              <a:buSzPts val="2000"/>
              <a:buFont typeface="Inter" panose="02000503000000020004"/>
              <a:buNone/>
            </a:pPr>
            <a:r>
              <a:rPr lang="en-US" sz="4600" b="1">
                <a:latin typeface="Inter" panose="02000503000000020004"/>
                <a:ea typeface="Inter" panose="02000503000000020004"/>
                <a:cs typeface="Inter" panose="02000503000000020004"/>
                <a:sym typeface="Inter" panose="02000503000000020004"/>
              </a:rPr>
              <a:t>Thread class:</a:t>
            </a:r>
            <a:endParaRPr lang="en-US" sz="4600" b="1">
              <a:latin typeface="Inter" panose="02000503000000020004"/>
              <a:ea typeface="Inter" panose="02000503000000020004"/>
              <a:cs typeface="Inter" panose="02000503000000020004"/>
              <a:sym typeface="Inter" panose="02000503000000020004"/>
            </a:endParaRPr>
          </a:p>
          <a:p>
            <a:pPr marL="0" lvl="0" indent="0" algn="just" rtl="0">
              <a:lnSpc>
                <a:spcPct val="100000"/>
              </a:lnSpc>
              <a:spcBef>
                <a:spcPts val="600"/>
              </a:spcBef>
              <a:spcAft>
                <a:spcPts val="0"/>
              </a:spcAft>
              <a:buSzPts val="2000"/>
              <a:buFont typeface="Inter" panose="02000503000000020004"/>
              <a:buNone/>
            </a:pPr>
            <a:r>
              <a:rPr lang="en-US">
                <a:latin typeface="Inter" panose="02000503000000020004"/>
                <a:ea typeface="Inter" panose="02000503000000020004"/>
                <a:cs typeface="Inter" panose="02000503000000020004"/>
                <a:sym typeface="Inter" panose="02000503000000020004"/>
              </a:rPr>
              <a:t>Thread class provide constructors and methods to create and perform operations on a thread.Thread class extends Object class and implements Runnable interface.</a:t>
            </a:r>
            <a:endParaRPr lang="en-US" b="0" i="0">
              <a:latin typeface="Inter" panose="02000503000000020004"/>
              <a:ea typeface="Inter" panose="02000503000000020004"/>
              <a:cs typeface="Inter" panose="02000503000000020004"/>
              <a:sym typeface="Inter" panose="02000503000000020004"/>
            </a:endParaRPr>
          </a:p>
          <a:p>
            <a:pPr marL="0" lvl="0" indent="0" algn="just" rtl="0">
              <a:lnSpc>
                <a:spcPct val="100000"/>
              </a:lnSpc>
              <a:spcBef>
                <a:spcPts val="600"/>
              </a:spcBef>
              <a:spcAft>
                <a:spcPts val="0"/>
              </a:spcAft>
              <a:buSzPts val="2000"/>
              <a:buFont typeface="Inter" panose="02000503000000020004"/>
              <a:buNone/>
            </a:pPr>
            <a:r>
              <a:rPr lang="en-US">
                <a:latin typeface="Inter" panose="02000503000000020004"/>
                <a:ea typeface="Inter" panose="02000503000000020004"/>
                <a:cs typeface="Inter" panose="02000503000000020004"/>
                <a:sym typeface="Inter" panose="02000503000000020004"/>
              </a:rPr>
              <a:t>Commonly used constructors of thread class:</a:t>
            </a:r>
            <a:endParaRPr lang="en-US">
              <a:latin typeface="Inter" panose="02000503000000020004"/>
              <a:ea typeface="Inter" panose="02000503000000020004"/>
              <a:cs typeface="Inter" panose="02000503000000020004"/>
              <a:sym typeface="Inter" panose="02000503000000020004"/>
            </a:endParaRPr>
          </a:p>
          <a:p>
            <a:pPr marL="0" lvl="0" indent="-127000" algn="just" rtl="0">
              <a:lnSpc>
                <a:spcPct val="100000"/>
              </a:lnSpc>
              <a:spcBef>
                <a:spcPts val="600"/>
              </a:spcBef>
              <a:spcAft>
                <a:spcPts val="0"/>
              </a:spcAft>
              <a:buSzPts val="2000"/>
              <a:buFont typeface="Arial" panose="020B0604020202020204"/>
              <a:buChar char="•"/>
            </a:pPr>
            <a:r>
              <a:rPr lang="en-US">
                <a:latin typeface="Inter" panose="02000503000000020004"/>
                <a:ea typeface="Inter" panose="02000503000000020004"/>
                <a:cs typeface="Inter" panose="02000503000000020004"/>
                <a:sym typeface="Inter" panose="02000503000000020004"/>
              </a:rPr>
              <a:t>Thread()</a:t>
            </a:r>
            <a:endParaRPr lang="en-US" b="0" i="0">
              <a:latin typeface="Inter" panose="02000503000000020004"/>
              <a:ea typeface="Inter" panose="02000503000000020004"/>
              <a:cs typeface="Inter" panose="02000503000000020004"/>
              <a:sym typeface="Inter" panose="02000503000000020004"/>
            </a:endParaRPr>
          </a:p>
          <a:p>
            <a:pPr marL="0" lvl="0" indent="-127000" algn="just" rtl="0">
              <a:lnSpc>
                <a:spcPct val="100000"/>
              </a:lnSpc>
              <a:spcBef>
                <a:spcPts val="600"/>
              </a:spcBef>
              <a:spcAft>
                <a:spcPts val="0"/>
              </a:spcAft>
              <a:buSzPts val="2000"/>
              <a:buFont typeface="Arial" panose="020B0604020202020204"/>
              <a:buChar char="•"/>
            </a:pPr>
            <a:r>
              <a:rPr lang="en-US">
                <a:latin typeface="Inter" panose="02000503000000020004"/>
                <a:ea typeface="Inter" panose="02000503000000020004"/>
                <a:cs typeface="Inter" panose="02000503000000020004"/>
                <a:sym typeface="Inter" panose="02000503000000020004"/>
              </a:rPr>
              <a:t>Thread(String name)</a:t>
            </a:r>
            <a:endParaRPr lang="en-US" b="0" i="0">
              <a:latin typeface="Inter" panose="02000503000000020004"/>
              <a:ea typeface="Inter" panose="02000503000000020004"/>
              <a:cs typeface="Inter" panose="02000503000000020004"/>
              <a:sym typeface="Inter" panose="02000503000000020004"/>
            </a:endParaRPr>
          </a:p>
          <a:p>
            <a:pPr marL="0" lvl="0" indent="-127000" algn="just" rtl="0">
              <a:lnSpc>
                <a:spcPct val="100000"/>
              </a:lnSpc>
              <a:spcBef>
                <a:spcPts val="600"/>
              </a:spcBef>
              <a:spcAft>
                <a:spcPts val="0"/>
              </a:spcAft>
              <a:buSzPts val="2000"/>
              <a:buFont typeface="Arial" panose="020B0604020202020204"/>
              <a:buChar char="•"/>
            </a:pPr>
            <a:r>
              <a:rPr lang="en-US">
                <a:latin typeface="Inter" panose="02000503000000020004"/>
                <a:ea typeface="Inter" panose="02000503000000020004"/>
                <a:cs typeface="Inter" panose="02000503000000020004"/>
                <a:sym typeface="Inter" panose="02000503000000020004"/>
              </a:rPr>
              <a:t>Thread(Runnable r)</a:t>
            </a:r>
            <a:endParaRPr lang="en-US" b="0" i="0">
              <a:latin typeface="Inter" panose="02000503000000020004"/>
              <a:ea typeface="Inter" panose="02000503000000020004"/>
              <a:cs typeface="Inter" panose="02000503000000020004"/>
              <a:sym typeface="Inter" panose="02000503000000020004"/>
            </a:endParaRPr>
          </a:p>
          <a:p>
            <a:pPr marL="0" lvl="0" indent="-127000" algn="just" rtl="0">
              <a:lnSpc>
                <a:spcPct val="100000"/>
              </a:lnSpc>
              <a:spcBef>
                <a:spcPts val="600"/>
              </a:spcBef>
              <a:spcAft>
                <a:spcPts val="0"/>
              </a:spcAft>
              <a:buSzPts val="2000"/>
              <a:buFont typeface="Arial" panose="020B0604020202020204"/>
              <a:buChar char="•"/>
            </a:pPr>
            <a:r>
              <a:rPr lang="en-US">
                <a:latin typeface="Inter" panose="02000503000000020004"/>
                <a:ea typeface="Inter" panose="02000503000000020004"/>
                <a:cs typeface="Inter" panose="02000503000000020004"/>
                <a:sym typeface="Inter" panose="02000503000000020004"/>
              </a:rPr>
              <a:t>Thread(Runnable r, String name)</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noAutofit/>
          </a:bodyPr>
          <a:p>
            <a:pPr algn="ctr"/>
            <a:r>
              <a:rPr lang="en-US" sz="3600">
                <a:sym typeface="+mn-ea"/>
              </a:rPr>
              <a:t>RUNNABLE INTERFACE</a:t>
            </a:r>
            <a:endParaRPr lang="en-US" sz="3600">
              <a:sym typeface="+mn-ea"/>
            </a:endParaRPr>
          </a:p>
        </p:txBody>
      </p:sp>
      <p:sp>
        <p:nvSpPr>
          <p:cNvPr id="5" name="Text Placeholder 4"/>
          <p:cNvSpPr>
            <a:spLocks noGrp="1"/>
          </p:cNvSpPr>
          <p:nvPr>
            <p:ph type="body" sz="quarter" idx="14"/>
          </p:nvPr>
        </p:nvSpPr>
        <p:spPr/>
        <p:txBody>
          <a:bodyPr>
            <a:normAutofit fontScale="70000"/>
          </a:bodyPr>
          <a:p>
            <a:pPr marL="0" lvl="0" indent="0" algn="l" rtl="0">
              <a:lnSpc>
                <a:spcPct val="100000"/>
              </a:lnSpc>
              <a:spcBef>
                <a:spcPts val="0"/>
              </a:spcBef>
              <a:spcAft>
                <a:spcPts val="0"/>
              </a:spcAft>
              <a:buSzPct val="100000"/>
              <a:buFont typeface="Inter" panose="02000503000000020004"/>
              <a:buNone/>
            </a:pPr>
            <a:r>
              <a:rPr lang="en-US">
                <a:latin typeface="Inter" panose="02000503000000020004"/>
                <a:ea typeface="Inter" panose="02000503000000020004"/>
                <a:cs typeface="Inter" panose="02000503000000020004"/>
                <a:sym typeface="Inter" panose="02000503000000020004"/>
              </a:rPr>
              <a:t>The Runnable interface should be implemented by any class whose instances are intended to be executed by a thread. Runnable interface have only one method named run().</a:t>
            </a:r>
            <a:endParaRPr lang="en-US" b="0" i="0">
              <a:latin typeface="Inter" panose="02000503000000020004"/>
              <a:ea typeface="Inter" panose="02000503000000020004"/>
              <a:cs typeface="Inter" panose="02000503000000020004"/>
              <a:sym typeface="Inter" panose="02000503000000020004"/>
            </a:endParaRPr>
          </a:p>
          <a:p>
            <a:pPr marL="0" lvl="0" indent="0" algn="l" rtl="0">
              <a:lnSpc>
                <a:spcPct val="100000"/>
              </a:lnSpc>
              <a:spcBef>
                <a:spcPts val="600"/>
              </a:spcBef>
              <a:spcAft>
                <a:spcPts val="0"/>
              </a:spcAft>
              <a:buSzPct val="100000"/>
              <a:buFont typeface="Inter" panose="02000503000000020004"/>
              <a:buNone/>
            </a:pPr>
            <a:r>
              <a:rPr lang="en-US" b="1">
                <a:latin typeface="Inter" panose="02000503000000020004"/>
                <a:ea typeface="Inter" panose="02000503000000020004"/>
                <a:cs typeface="Inter" panose="02000503000000020004"/>
                <a:sym typeface="Inter" panose="02000503000000020004"/>
              </a:rPr>
              <a:t>public void run(): </a:t>
            </a:r>
            <a:r>
              <a:rPr lang="en-US">
                <a:latin typeface="Inter" panose="02000503000000020004"/>
                <a:ea typeface="Inter" panose="02000503000000020004"/>
                <a:cs typeface="Inter" panose="02000503000000020004"/>
                <a:sym typeface="Inter" panose="02000503000000020004"/>
              </a:rPr>
              <a:t>is used to perform action for a thread.</a:t>
            </a:r>
            <a:endParaRPr lang="en-US" b="0" i="0">
              <a:latin typeface="Inter" panose="02000503000000020004"/>
              <a:ea typeface="Inter" panose="02000503000000020004"/>
              <a:cs typeface="Inter" panose="02000503000000020004"/>
              <a:sym typeface="Inter" panose="02000503000000020004"/>
            </a:endParaRPr>
          </a:p>
          <a:p>
            <a:pPr marL="0" lvl="0" indent="0" algn="l" rtl="0">
              <a:lnSpc>
                <a:spcPct val="100000"/>
              </a:lnSpc>
              <a:spcBef>
                <a:spcPts val="600"/>
              </a:spcBef>
              <a:spcAft>
                <a:spcPts val="0"/>
              </a:spcAft>
              <a:buSzPct val="100000"/>
              <a:buFont typeface="Arial" panose="020B0604020202020204"/>
              <a:buNone/>
            </a:pPr>
            <a:r>
              <a:rPr lang="en-US">
                <a:latin typeface="Arial" panose="020B0604020202020204"/>
                <a:ea typeface="Arial" panose="020B0604020202020204"/>
                <a:cs typeface="Arial" panose="020B0604020202020204"/>
                <a:sym typeface="Arial" panose="020B0604020202020204"/>
              </a:rPr>
              <a:t>Starting a thread:</a:t>
            </a:r>
            <a:endParaRPr lang="en-US" b="0" i="0">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600"/>
              </a:spcBef>
              <a:spcAft>
                <a:spcPts val="0"/>
              </a:spcAft>
              <a:buSzPct val="100000"/>
              <a:buFont typeface="Inter" panose="02000503000000020004"/>
              <a:buNone/>
            </a:pPr>
            <a:r>
              <a:rPr lang="en-US" b="1">
                <a:latin typeface="Inter" panose="02000503000000020004"/>
                <a:ea typeface="Inter" panose="02000503000000020004"/>
                <a:cs typeface="Inter" panose="02000503000000020004"/>
                <a:sym typeface="Inter" panose="02000503000000020004"/>
              </a:rPr>
              <a:t>start() method</a:t>
            </a:r>
            <a:r>
              <a:rPr lang="en-US">
                <a:latin typeface="Inter" panose="02000503000000020004"/>
                <a:ea typeface="Inter" panose="02000503000000020004"/>
                <a:cs typeface="Inter" panose="02000503000000020004"/>
                <a:sym typeface="Inter" panose="02000503000000020004"/>
              </a:rPr>
              <a:t> of Thread class is used to start a newly created thread. It performs following tasks:</a:t>
            </a:r>
            <a:endParaRPr>
              <a:latin typeface="Inter" panose="02000503000000020004"/>
              <a:ea typeface="Inter" panose="02000503000000020004"/>
              <a:cs typeface="Inter" panose="02000503000000020004"/>
              <a:sym typeface="Inter" panose="02000503000000020004"/>
            </a:endParaRPr>
          </a:p>
          <a:p>
            <a:pPr marL="0" lvl="0" indent="-117475" algn="l" rtl="0">
              <a:lnSpc>
                <a:spcPct val="100000"/>
              </a:lnSpc>
              <a:spcBef>
                <a:spcPts val="600"/>
              </a:spcBef>
              <a:spcAft>
                <a:spcPts val="0"/>
              </a:spcAft>
              <a:buSzPct val="100000"/>
              <a:buFont typeface="Arial" panose="020B0604020202020204"/>
              <a:buChar char="•"/>
            </a:pPr>
            <a:r>
              <a:rPr lang="en-US">
                <a:latin typeface="Inter" panose="02000503000000020004"/>
                <a:ea typeface="Inter" panose="02000503000000020004"/>
                <a:cs typeface="Inter" panose="02000503000000020004"/>
                <a:sym typeface="Inter" panose="02000503000000020004"/>
              </a:rPr>
              <a:t>A new thread starts(with new callstack).</a:t>
            </a:r>
            <a:endParaRPr lang="en-US" b="0" i="0">
              <a:latin typeface="Inter" panose="02000503000000020004"/>
              <a:ea typeface="Inter" panose="02000503000000020004"/>
              <a:cs typeface="Inter" panose="02000503000000020004"/>
              <a:sym typeface="Inter" panose="02000503000000020004"/>
            </a:endParaRPr>
          </a:p>
          <a:p>
            <a:pPr marL="0" lvl="0" indent="-117475" algn="l" rtl="0">
              <a:lnSpc>
                <a:spcPct val="100000"/>
              </a:lnSpc>
              <a:spcBef>
                <a:spcPts val="600"/>
              </a:spcBef>
              <a:spcAft>
                <a:spcPts val="0"/>
              </a:spcAft>
              <a:buSzPct val="100000"/>
              <a:buFont typeface="Arial" panose="020B0604020202020204"/>
              <a:buChar char="•"/>
            </a:pPr>
            <a:r>
              <a:rPr lang="en-US">
                <a:latin typeface="Inter" panose="02000503000000020004"/>
                <a:ea typeface="Inter" panose="02000503000000020004"/>
                <a:cs typeface="Inter" panose="02000503000000020004"/>
                <a:sym typeface="Inter" panose="02000503000000020004"/>
              </a:rPr>
              <a:t>The thread moves from New state to the Runnable state.</a:t>
            </a:r>
            <a:endParaRPr lang="en-US" b="0" i="0">
              <a:latin typeface="Inter" panose="02000503000000020004"/>
              <a:ea typeface="Inter" panose="02000503000000020004"/>
              <a:cs typeface="Inter" panose="02000503000000020004"/>
              <a:sym typeface="Inter" panose="02000503000000020004"/>
            </a:endParaRPr>
          </a:p>
          <a:p>
            <a:pPr marL="0" lvl="0" indent="-117475" algn="l" rtl="0">
              <a:lnSpc>
                <a:spcPct val="100000"/>
              </a:lnSpc>
              <a:spcBef>
                <a:spcPts val="600"/>
              </a:spcBef>
              <a:spcAft>
                <a:spcPts val="0"/>
              </a:spcAft>
              <a:buSzPct val="100000"/>
              <a:buFont typeface="Arial" panose="020B0604020202020204"/>
              <a:buChar char="•"/>
            </a:pPr>
            <a:r>
              <a:rPr lang="en-US">
                <a:latin typeface="Inter" panose="02000503000000020004"/>
                <a:ea typeface="Inter" panose="02000503000000020004"/>
                <a:cs typeface="Inter" panose="02000503000000020004"/>
                <a:sym typeface="Inter" panose="02000503000000020004"/>
              </a:rPr>
              <a:t>When the thread gets a chance to execute, its target run() method will run.</a:t>
            </a:r>
            <a:endParaRPr lang="en-US" b="0" i="0">
              <a:latin typeface="Inter" panose="02000503000000020004"/>
              <a:ea typeface="Inter" panose="02000503000000020004"/>
              <a:cs typeface="Inter" panose="02000503000000020004"/>
              <a:sym typeface="Inter" panose="02000503000000020004"/>
            </a:endParaRPr>
          </a:p>
          <a:p>
            <a:pPr marL="0" lvl="0" indent="-117475" algn="l" rtl="0">
              <a:lnSpc>
                <a:spcPct val="100000"/>
              </a:lnSpc>
              <a:spcBef>
                <a:spcPts val="600"/>
              </a:spcBef>
              <a:spcAft>
                <a:spcPts val="0"/>
              </a:spcAft>
              <a:buSzPct val="100000"/>
              <a:buFont typeface="Arial" panose="020B0604020202020204"/>
              <a:buChar char="•"/>
            </a:pPr>
            <a:r>
              <a:rPr lang="en-US">
                <a:latin typeface="Inter" panose="02000503000000020004"/>
                <a:ea typeface="Inter" panose="02000503000000020004"/>
                <a:cs typeface="Inter" panose="02000503000000020004"/>
                <a:sym typeface="Inter" panose="02000503000000020004"/>
              </a:rPr>
              <a:t>If you are not extending the Thread class,your class object would not be treated as a thread object.So you need to explicitely create Thread class object.We are passing the object of your class that implements Runnable so that your class run() method may execute.</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normAutofit/>
          </a:bodyPr>
          <a:p>
            <a:pPr algn="ctr"/>
            <a:r>
              <a:rPr lang="en-US">
                <a:sym typeface="+mn-ea"/>
              </a:rPr>
              <a:t>THREAD SCHEDULER IN JAVA</a:t>
            </a:r>
            <a:endParaRPr lang="en-US"/>
          </a:p>
        </p:txBody>
      </p:sp>
      <p:sp>
        <p:nvSpPr>
          <p:cNvPr id="5" name="Text Placeholder 4"/>
          <p:cNvSpPr>
            <a:spLocks noGrp="1"/>
          </p:cNvSpPr>
          <p:nvPr>
            <p:ph type="body" sz="quarter" idx="14"/>
          </p:nvPr>
        </p:nvSpPr>
        <p:spPr/>
        <p:txBody>
          <a:bodyPr>
            <a:normAutofit fontScale="60000"/>
          </a:bodyPr>
          <a:p>
            <a:pPr marL="0" lvl="0" indent="0" algn="l" rtl="0">
              <a:lnSpc>
                <a:spcPct val="100000"/>
              </a:lnSpc>
              <a:spcBef>
                <a:spcPts val="0"/>
              </a:spcBef>
              <a:spcAft>
                <a:spcPts val="0"/>
              </a:spcAft>
              <a:buSzPts val="2000"/>
              <a:buFont typeface="Inter" panose="02000503000000020004"/>
              <a:buNone/>
            </a:pPr>
            <a:r>
              <a:rPr lang="en-US" sz="4000" b="1">
                <a:latin typeface="Inter" panose="02000503000000020004"/>
                <a:ea typeface="Inter" panose="02000503000000020004"/>
                <a:cs typeface="Inter" panose="02000503000000020004"/>
                <a:sym typeface="Inter" panose="02000503000000020004"/>
              </a:rPr>
              <a:t>Thread scheduler</a:t>
            </a:r>
            <a:r>
              <a:rPr lang="en-US" sz="4000">
                <a:latin typeface="Inter" panose="02000503000000020004"/>
                <a:ea typeface="Inter" panose="02000503000000020004"/>
                <a:cs typeface="Inter" panose="02000503000000020004"/>
                <a:sym typeface="Inter" panose="02000503000000020004"/>
              </a:rPr>
              <a:t> in java is the part of the JVM that decides which thread should run.</a:t>
            </a:r>
            <a:endParaRPr lang="en-US" sz="4000" b="0" i="0">
              <a:latin typeface="Inter" panose="02000503000000020004"/>
              <a:ea typeface="Inter" panose="02000503000000020004"/>
              <a:cs typeface="Inter" panose="02000503000000020004"/>
              <a:sym typeface="Inter" panose="02000503000000020004"/>
            </a:endParaRPr>
          </a:p>
          <a:p>
            <a:pPr marL="0" lvl="0" indent="0" algn="l" rtl="0">
              <a:lnSpc>
                <a:spcPct val="100000"/>
              </a:lnSpc>
              <a:spcBef>
                <a:spcPts val="600"/>
              </a:spcBef>
              <a:spcAft>
                <a:spcPts val="0"/>
              </a:spcAft>
              <a:buSzPts val="2000"/>
              <a:buFont typeface="Inter" panose="02000503000000020004"/>
              <a:buNone/>
            </a:pPr>
            <a:r>
              <a:rPr lang="en-US" sz="4000">
                <a:latin typeface="Inter" panose="02000503000000020004"/>
                <a:ea typeface="Inter" panose="02000503000000020004"/>
                <a:cs typeface="Inter" panose="02000503000000020004"/>
                <a:sym typeface="Inter" panose="02000503000000020004"/>
              </a:rPr>
              <a:t>There is no guarantee that which runnable thread will be chosen to run by the thread scheduler.</a:t>
            </a:r>
            <a:endParaRPr lang="en-US" sz="4000" b="0" i="0">
              <a:latin typeface="Inter" panose="02000503000000020004"/>
              <a:ea typeface="Inter" panose="02000503000000020004"/>
              <a:cs typeface="Inter" panose="02000503000000020004"/>
              <a:sym typeface="Inter" panose="02000503000000020004"/>
            </a:endParaRPr>
          </a:p>
          <a:p>
            <a:pPr marL="0" lvl="0" indent="0" algn="l" rtl="0">
              <a:lnSpc>
                <a:spcPct val="100000"/>
              </a:lnSpc>
              <a:spcBef>
                <a:spcPts val="600"/>
              </a:spcBef>
              <a:spcAft>
                <a:spcPts val="0"/>
              </a:spcAft>
              <a:buSzPts val="2000"/>
              <a:buFont typeface="Inter" panose="02000503000000020004"/>
              <a:buNone/>
            </a:pPr>
            <a:r>
              <a:rPr lang="en-US" sz="4000">
                <a:latin typeface="Inter" panose="02000503000000020004"/>
                <a:ea typeface="Inter" panose="02000503000000020004"/>
                <a:cs typeface="Inter" panose="02000503000000020004"/>
                <a:sym typeface="Inter" panose="02000503000000020004"/>
              </a:rPr>
              <a:t>Only one thread at a time can run in a single process.</a:t>
            </a:r>
            <a:endParaRPr lang="en-US" sz="4000" b="0" i="0">
              <a:latin typeface="Inter" panose="02000503000000020004"/>
              <a:ea typeface="Inter" panose="02000503000000020004"/>
              <a:cs typeface="Inter" panose="02000503000000020004"/>
              <a:sym typeface="Inter" panose="02000503000000020004"/>
            </a:endParaRPr>
          </a:p>
          <a:p>
            <a:pPr marL="0" lvl="0" indent="0" algn="l" rtl="0">
              <a:lnSpc>
                <a:spcPct val="100000"/>
              </a:lnSpc>
              <a:spcBef>
                <a:spcPts val="600"/>
              </a:spcBef>
              <a:spcAft>
                <a:spcPts val="0"/>
              </a:spcAft>
              <a:buSzPts val="2000"/>
              <a:buFont typeface="Inter" panose="02000503000000020004"/>
              <a:buNone/>
            </a:pPr>
            <a:r>
              <a:rPr lang="en-US" sz="4000">
                <a:latin typeface="Inter" panose="02000503000000020004"/>
                <a:ea typeface="Inter" panose="02000503000000020004"/>
                <a:cs typeface="Inter" panose="02000503000000020004"/>
                <a:sym typeface="Inter" panose="02000503000000020004"/>
              </a:rPr>
              <a:t>The thread scheduler mainly uses preemptive or time slicing scheduling to schedule the threads.</a:t>
            </a:r>
            <a:endParaRPr lang="en-US" sz="4000" b="0" i="0">
              <a:latin typeface="Inter" panose="02000503000000020004"/>
              <a:ea typeface="Inter" panose="02000503000000020004"/>
              <a:cs typeface="Inter" panose="02000503000000020004"/>
              <a:sym typeface="Inter" panose="02000503000000020004"/>
            </a:endParaRPr>
          </a:p>
          <a:p>
            <a:pPr marL="0" lvl="0" indent="0" algn="l" rtl="0">
              <a:lnSpc>
                <a:spcPct val="100000"/>
              </a:lnSpc>
              <a:spcBef>
                <a:spcPts val="600"/>
              </a:spcBef>
              <a:spcAft>
                <a:spcPts val="0"/>
              </a:spcAft>
              <a:buSzPts val="2000"/>
              <a:buFont typeface="Arial" panose="020B0604020202020204"/>
              <a:buNone/>
            </a:pPr>
            <a:r>
              <a:rPr lang="en-US" sz="4000" b="1">
                <a:latin typeface="Arial" panose="020B0604020202020204"/>
                <a:ea typeface="Arial" panose="020B0604020202020204"/>
                <a:cs typeface="Arial" panose="020B0604020202020204"/>
                <a:sym typeface="Arial" panose="020B0604020202020204"/>
              </a:rPr>
              <a:t>Difference between preemptive scheduling and time slicing</a:t>
            </a:r>
            <a:endParaRPr sz="4000" b="1" i="0">
              <a:latin typeface="Inter" panose="02000503000000020004"/>
              <a:ea typeface="Inter" panose="02000503000000020004"/>
              <a:cs typeface="Inter" panose="02000503000000020004"/>
              <a:sym typeface="Inter" panose="02000503000000020004"/>
            </a:endParaRPr>
          </a:p>
          <a:p>
            <a:pPr marL="0" lvl="0" indent="0" algn="l" rtl="0">
              <a:lnSpc>
                <a:spcPct val="100000"/>
              </a:lnSpc>
              <a:spcBef>
                <a:spcPts val="600"/>
              </a:spcBef>
              <a:spcAft>
                <a:spcPts val="0"/>
              </a:spcAft>
              <a:buSzPts val="2000"/>
              <a:buFont typeface="Inter" panose="02000503000000020004"/>
              <a:buNone/>
            </a:pPr>
            <a:r>
              <a:rPr lang="en-US" sz="4000">
                <a:latin typeface="Inter" panose="02000503000000020004"/>
                <a:ea typeface="Inter" panose="02000503000000020004"/>
                <a:cs typeface="Inter" panose="02000503000000020004"/>
                <a:sym typeface="Inter" panose="02000503000000020004"/>
              </a:rPr>
              <a:t>Under preemptive scheduling, the highest priority task executes until it enters the waiting or dead states or a higher priority task comes into existence. Under time slicing, a task executes for a predefined slice of time and then reenters the pool of ready tasks. The scheduler then determines which task should execute next, based on priority and other factors</a:t>
            </a:r>
            <a:r>
              <a:rPr lang="en-US">
                <a:latin typeface="Inter" panose="02000503000000020004"/>
                <a:ea typeface="Inter" panose="02000503000000020004"/>
                <a:cs typeface="Inter" panose="02000503000000020004"/>
                <a:sym typeface="Inter" panose="02000503000000020004"/>
              </a:rPr>
              <a:t>.</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pPr algn="ctr"/>
            <a:r>
              <a:rPr lang="en-US" sz="3200">
                <a:sym typeface="+mn-ea"/>
              </a:rPr>
              <a:t>SLEEP METHOD IN JAVA</a:t>
            </a:r>
            <a:endParaRPr lang="en-US" sz="3200">
              <a:sym typeface="+mn-ea"/>
            </a:endParaRPr>
          </a:p>
        </p:txBody>
      </p:sp>
      <p:sp>
        <p:nvSpPr>
          <p:cNvPr id="5" name="Text Placeholder 4"/>
          <p:cNvSpPr>
            <a:spLocks noGrp="1"/>
          </p:cNvSpPr>
          <p:nvPr>
            <p:ph type="body" sz="quarter" idx="14"/>
          </p:nvPr>
        </p:nvSpPr>
        <p:spPr/>
        <p:txBody>
          <a:bodyPr>
            <a:normAutofit lnSpcReduction="20000"/>
          </a:bodyPr>
          <a:p>
            <a:pPr marL="0" lvl="0" indent="0" algn="l" rtl="0">
              <a:lnSpc>
                <a:spcPct val="100000"/>
              </a:lnSpc>
              <a:spcBef>
                <a:spcPts val="0"/>
              </a:spcBef>
              <a:spcAft>
                <a:spcPts val="0"/>
              </a:spcAft>
              <a:buSzPts val="2000"/>
              <a:buFont typeface="Inter" panose="02000503000000020004"/>
              <a:buNone/>
            </a:pPr>
            <a:r>
              <a:rPr lang="en-US">
                <a:latin typeface="Inter" panose="02000503000000020004"/>
                <a:ea typeface="Inter" panose="02000503000000020004"/>
                <a:cs typeface="Inter" panose="02000503000000020004"/>
                <a:sym typeface="Inter" panose="02000503000000020004"/>
              </a:rPr>
              <a:t>The sleep() method of Thread class is used to sleep a thread for the specified amount of time.</a:t>
            </a:r>
            <a:endParaRPr lang="en-US" b="0" i="0">
              <a:latin typeface="Inter" panose="02000503000000020004"/>
              <a:ea typeface="Inter" panose="02000503000000020004"/>
              <a:cs typeface="Inter" panose="02000503000000020004"/>
              <a:sym typeface="Inter" panose="02000503000000020004"/>
            </a:endParaRPr>
          </a:p>
          <a:p>
            <a:pPr marL="0" lvl="0" indent="0" algn="l" rtl="0">
              <a:lnSpc>
                <a:spcPct val="100000"/>
              </a:lnSpc>
              <a:spcBef>
                <a:spcPts val="600"/>
              </a:spcBef>
              <a:spcAft>
                <a:spcPts val="0"/>
              </a:spcAft>
              <a:buSzPts val="2000"/>
              <a:buFont typeface="Arial" panose="020B0604020202020204"/>
              <a:buNone/>
            </a:pPr>
            <a:r>
              <a:rPr lang="en-US" b="1">
                <a:latin typeface="Arial" panose="020B0604020202020204"/>
                <a:ea typeface="Arial" panose="020B0604020202020204"/>
                <a:cs typeface="Arial" panose="020B0604020202020204"/>
                <a:sym typeface="Arial" panose="020B0604020202020204"/>
              </a:rPr>
              <a:t>Syntax of sleep() method in java</a:t>
            </a:r>
            <a:endParaRPr lang="en-US" b="1" i="0">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600"/>
              </a:spcBef>
              <a:spcAft>
                <a:spcPts val="0"/>
              </a:spcAft>
              <a:buSzPts val="2000"/>
              <a:buFont typeface="Inter" panose="02000503000000020004"/>
              <a:buNone/>
            </a:pPr>
            <a:r>
              <a:rPr lang="en-US">
                <a:latin typeface="Inter" panose="02000503000000020004"/>
                <a:ea typeface="Inter" panose="02000503000000020004"/>
                <a:cs typeface="Inter" panose="02000503000000020004"/>
                <a:sym typeface="Inter" panose="02000503000000020004"/>
              </a:rPr>
              <a:t>The Thread class provides two methods for sleeping a thread:</a:t>
            </a:r>
            <a:endParaRPr lang="en-US" b="0" i="0">
              <a:latin typeface="Inter" panose="02000503000000020004"/>
              <a:ea typeface="Inter" panose="02000503000000020004"/>
              <a:cs typeface="Inter" panose="02000503000000020004"/>
              <a:sym typeface="Inter" panose="02000503000000020004"/>
            </a:endParaRPr>
          </a:p>
          <a:p>
            <a:pPr marL="0" lvl="0" indent="-127000" algn="l" rtl="0">
              <a:lnSpc>
                <a:spcPct val="100000"/>
              </a:lnSpc>
              <a:spcBef>
                <a:spcPts val="600"/>
              </a:spcBef>
              <a:spcAft>
                <a:spcPts val="0"/>
              </a:spcAft>
              <a:buSzPts val="2000"/>
              <a:buFont typeface="Arial" panose="020B0604020202020204"/>
              <a:buChar char="•"/>
            </a:pPr>
            <a:r>
              <a:rPr lang="en-US">
                <a:latin typeface="Inter" panose="02000503000000020004"/>
                <a:ea typeface="Inter" panose="02000503000000020004"/>
                <a:cs typeface="Inter" panose="02000503000000020004"/>
                <a:sym typeface="Inter" panose="02000503000000020004"/>
              </a:rPr>
              <a:t>public static void sleep(long miliseconds)throws InterruptedException</a:t>
            </a:r>
            <a:endParaRPr b="0" i="0">
              <a:latin typeface="Inter" panose="02000503000000020004"/>
              <a:ea typeface="Inter" panose="02000503000000020004"/>
              <a:cs typeface="Inter" panose="02000503000000020004"/>
              <a:sym typeface="Inter" panose="02000503000000020004"/>
            </a:endParaRPr>
          </a:p>
          <a:p>
            <a:pPr marL="0" lvl="0" indent="-127000" algn="l" rtl="0">
              <a:lnSpc>
                <a:spcPct val="100000"/>
              </a:lnSpc>
              <a:spcBef>
                <a:spcPts val="600"/>
              </a:spcBef>
              <a:spcAft>
                <a:spcPts val="0"/>
              </a:spcAft>
              <a:buSzPts val="2000"/>
              <a:buFont typeface="Arial" panose="020B0604020202020204"/>
              <a:buChar char="•"/>
            </a:pPr>
            <a:r>
              <a:rPr lang="en-US">
                <a:latin typeface="Inter" panose="02000503000000020004"/>
                <a:ea typeface="Inter" panose="02000503000000020004"/>
                <a:cs typeface="Inter" panose="02000503000000020004"/>
                <a:sym typeface="Inter" panose="02000503000000020004"/>
              </a:rPr>
              <a:t>public static void sleep(long miliseconds, int nanos)throws InterruptedException</a:t>
            </a:r>
            <a:endParaRPr>
              <a:latin typeface="Inter" panose="02000503000000020004"/>
              <a:ea typeface="Inter" panose="02000503000000020004"/>
              <a:cs typeface="Inter" panose="02000503000000020004"/>
              <a:sym typeface="Inter" panose="02000503000000020004"/>
            </a:endParaRPr>
          </a:p>
          <a:p>
            <a:pPr marL="0" lvl="0" indent="0" algn="l" rtl="0">
              <a:lnSpc>
                <a:spcPct val="100000"/>
              </a:lnSpc>
              <a:spcBef>
                <a:spcPts val="600"/>
              </a:spcBef>
              <a:spcAft>
                <a:spcPts val="0"/>
              </a:spcAft>
              <a:buSzPts val="2000"/>
              <a:buFont typeface="Inter" panose="02000503000000020004"/>
              <a:buNone/>
            </a:pPr>
            <a:r>
              <a:rPr lang="en-US">
                <a:latin typeface="Inter" panose="02000503000000020004"/>
                <a:ea typeface="Inter" panose="02000503000000020004"/>
                <a:cs typeface="Inter" panose="02000503000000020004"/>
                <a:sym typeface="Inter" panose="02000503000000020004"/>
              </a:rPr>
              <a:t>As you know well that at a time only one thread is executed. If you sleep a thread for the specified time,the thread shedular picks up another thread and so on.</a:t>
            </a:r>
            <a:endParaRPr lang="en-US" b="0" i="0">
              <a:latin typeface="Inter" panose="02000503000000020004"/>
              <a:ea typeface="Inter" panose="02000503000000020004"/>
              <a:cs typeface="Inter" panose="02000503000000020004"/>
              <a:sym typeface="Inter" panose="02000503000000020004"/>
            </a:endParaRPr>
          </a:p>
          <a:p>
            <a:pPr marL="0" lvl="0" algn="l" rtl="0">
              <a:lnSpc>
                <a:spcPct val="100000"/>
              </a:lnSpc>
              <a:spcAft>
                <a:spcPts val="0"/>
              </a:spcAft>
              <a:buSzPts val="2000"/>
            </a:pP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a:xfrm>
            <a:off x="408940" y="130810"/>
            <a:ext cx="10975975" cy="605790"/>
          </a:xfrm>
        </p:spPr>
        <p:txBody>
          <a:bodyPr>
            <a:normAutofit/>
          </a:bodyPr>
          <a:p>
            <a:pPr algn="ctr"/>
            <a:r>
              <a:rPr lang="en-US">
                <a:sym typeface="+mn-ea"/>
              </a:rPr>
              <a:t>CAN WE START A THREAD TWICE</a:t>
            </a:r>
            <a:endParaRPr lang="en-US"/>
          </a:p>
        </p:txBody>
      </p:sp>
      <p:sp>
        <p:nvSpPr>
          <p:cNvPr id="4" name="Text Placeholder 3"/>
          <p:cNvSpPr>
            <a:spLocks noGrp="1"/>
          </p:cNvSpPr>
          <p:nvPr>
            <p:ph type="body" sz="quarter" idx="14"/>
          </p:nvPr>
        </p:nvSpPr>
        <p:spPr>
          <a:xfrm>
            <a:off x="408940" y="737235"/>
            <a:ext cx="11160125" cy="5572760"/>
          </a:xfrm>
        </p:spPr>
        <p:txBody>
          <a:bodyPr>
            <a:noAutofit/>
          </a:bodyPr>
          <a:p>
            <a:pPr marL="0" lvl="0" indent="0" algn="l" rtl="0">
              <a:lnSpc>
                <a:spcPct val="100000"/>
              </a:lnSpc>
              <a:spcBef>
                <a:spcPts val="0"/>
              </a:spcBef>
              <a:spcAft>
                <a:spcPts val="0"/>
              </a:spcAft>
              <a:buSzPts val="2000"/>
              <a:buFont typeface="Inter" panose="02000503000000020004"/>
              <a:buNone/>
            </a:pPr>
            <a:r>
              <a:rPr lang="en-US" sz="2400">
                <a:latin typeface="Inter" panose="02000503000000020004"/>
                <a:ea typeface="Inter" panose="02000503000000020004"/>
                <a:cs typeface="Inter" panose="02000503000000020004"/>
                <a:sym typeface="Inter" panose="02000503000000020004"/>
              </a:rPr>
              <a:t>No. After starting a thread, it can never be started again. If you does so, an </a:t>
            </a:r>
            <a:r>
              <a:rPr lang="en-US" sz="2400" i="1">
                <a:latin typeface="Inter" panose="02000503000000020004"/>
                <a:ea typeface="Inter" panose="02000503000000020004"/>
                <a:cs typeface="Inter" panose="02000503000000020004"/>
                <a:sym typeface="Inter" panose="02000503000000020004"/>
              </a:rPr>
              <a:t>IllegalThreadStateException</a:t>
            </a:r>
            <a:r>
              <a:rPr lang="en-US" sz="2400">
                <a:latin typeface="Inter" panose="02000503000000020004"/>
                <a:ea typeface="Inter" panose="02000503000000020004"/>
                <a:cs typeface="Inter" panose="02000503000000020004"/>
                <a:sym typeface="Inter" panose="02000503000000020004"/>
              </a:rPr>
              <a:t> is thrown. In such case, thread will run once but for second time, it will throw exception.</a:t>
            </a:r>
            <a:endParaRPr lang="en-US" sz="2400" b="0" i="0">
              <a:latin typeface="Inter" panose="02000503000000020004"/>
              <a:ea typeface="Inter" panose="02000503000000020004"/>
              <a:cs typeface="Inter" panose="02000503000000020004"/>
              <a:sym typeface="Inter" panose="02000503000000020004"/>
            </a:endParaRPr>
          </a:p>
          <a:p>
            <a:pPr marL="0" lvl="0" indent="0" algn="l" rtl="0">
              <a:lnSpc>
                <a:spcPct val="100000"/>
              </a:lnSpc>
              <a:spcBef>
                <a:spcPts val="600"/>
              </a:spcBef>
              <a:spcAft>
                <a:spcPts val="0"/>
              </a:spcAft>
              <a:buSzPts val="2000"/>
              <a:buFont typeface="Inter" panose="02000503000000020004"/>
              <a:buNone/>
            </a:pPr>
            <a:r>
              <a:rPr lang="en-US" sz="2400">
                <a:latin typeface="Inter" panose="02000503000000020004"/>
                <a:ea typeface="Inter" panose="02000503000000020004"/>
                <a:cs typeface="Inter" panose="02000503000000020004"/>
                <a:sym typeface="Inter" panose="02000503000000020004"/>
              </a:rPr>
              <a:t>Let's understand it by the example given below:</a:t>
            </a:r>
            <a:endParaRPr sz="2400">
              <a:latin typeface="Inter" panose="02000503000000020004"/>
              <a:ea typeface="Inter" panose="02000503000000020004"/>
              <a:cs typeface="Inter" panose="02000503000000020004"/>
              <a:sym typeface="Inter" panose="02000503000000020004"/>
            </a:endParaRPr>
          </a:p>
          <a:p>
            <a:pPr marL="0" lvl="0" indent="0" algn="l" rtl="0">
              <a:lnSpc>
                <a:spcPct val="100000"/>
              </a:lnSpc>
              <a:spcBef>
                <a:spcPts val="600"/>
              </a:spcBef>
              <a:spcAft>
                <a:spcPts val="0"/>
              </a:spcAft>
              <a:buSzPts val="2000"/>
              <a:buFont typeface="Inter" panose="02000503000000020004"/>
              <a:buNone/>
            </a:pPr>
            <a:r>
              <a:rPr lang="en-US" sz="2400" b="1">
                <a:latin typeface="Inter" panose="02000503000000020004"/>
                <a:ea typeface="Inter" panose="02000503000000020004"/>
                <a:cs typeface="Inter" panose="02000503000000020004"/>
                <a:sym typeface="Inter" panose="02000503000000020004"/>
              </a:rPr>
              <a:t>public</a:t>
            </a:r>
            <a:r>
              <a:rPr lang="en-US" sz="2400">
                <a:latin typeface="Inter" panose="02000503000000020004"/>
                <a:ea typeface="Inter" panose="02000503000000020004"/>
                <a:cs typeface="Inter" panose="02000503000000020004"/>
                <a:sym typeface="Inter" panose="02000503000000020004"/>
              </a:rPr>
              <a:t> </a:t>
            </a:r>
            <a:r>
              <a:rPr lang="en-US" sz="2400" b="1">
                <a:latin typeface="Inter" panose="02000503000000020004"/>
                <a:ea typeface="Inter" panose="02000503000000020004"/>
                <a:cs typeface="Inter" panose="02000503000000020004"/>
                <a:sym typeface="Inter" panose="02000503000000020004"/>
              </a:rPr>
              <a:t>class</a:t>
            </a:r>
            <a:r>
              <a:rPr lang="en-US" sz="2400">
                <a:latin typeface="Inter" panose="02000503000000020004"/>
                <a:ea typeface="Inter" panose="02000503000000020004"/>
                <a:cs typeface="Inter" panose="02000503000000020004"/>
                <a:sym typeface="Inter" panose="02000503000000020004"/>
              </a:rPr>
              <a:t> ThreadTwice </a:t>
            </a:r>
            <a:r>
              <a:rPr lang="en-US" sz="2400" b="1">
                <a:latin typeface="Inter" panose="02000503000000020004"/>
                <a:ea typeface="Inter" panose="02000503000000020004"/>
                <a:cs typeface="Inter" panose="02000503000000020004"/>
                <a:sym typeface="Inter" panose="02000503000000020004"/>
              </a:rPr>
              <a:t>extends</a:t>
            </a:r>
            <a:r>
              <a:rPr lang="en-US" sz="2400">
                <a:latin typeface="Inter" panose="02000503000000020004"/>
                <a:ea typeface="Inter" panose="02000503000000020004"/>
                <a:cs typeface="Inter" panose="02000503000000020004"/>
                <a:sym typeface="Inter" panose="02000503000000020004"/>
              </a:rPr>
              <a:t> Thread{  </a:t>
            </a:r>
            <a:endParaRPr lang="en-US" sz="2400" b="0" i="0">
              <a:latin typeface="Inter" panose="02000503000000020004"/>
              <a:ea typeface="Inter" panose="02000503000000020004"/>
              <a:cs typeface="Inter" panose="02000503000000020004"/>
              <a:sym typeface="Inter" panose="02000503000000020004"/>
            </a:endParaRPr>
          </a:p>
          <a:p>
            <a:pPr marL="0" lvl="0" indent="0" algn="l" rtl="0">
              <a:lnSpc>
                <a:spcPct val="100000"/>
              </a:lnSpc>
              <a:spcBef>
                <a:spcPts val="600"/>
              </a:spcBef>
              <a:spcAft>
                <a:spcPts val="0"/>
              </a:spcAft>
              <a:buSzPts val="2000"/>
              <a:buFont typeface="Inter" panose="02000503000000020004"/>
              <a:buNone/>
            </a:pPr>
            <a:r>
              <a:rPr lang="en-US" sz="2400">
                <a:latin typeface="Inter" panose="02000503000000020004"/>
                <a:ea typeface="Inter" panose="02000503000000020004"/>
                <a:cs typeface="Inter" panose="02000503000000020004"/>
                <a:sym typeface="Inter" panose="02000503000000020004"/>
              </a:rPr>
              <a:t> </a:t>
            </a:r>
            <a:r>
              <a:rPr lang="en-US" sz="2400" b="1">
                <a:latin typeface="Inter" panose="02000503000000020004"/>
                <a:ea typeface="Inter" panose="02000503000000020004"/>
                <a:cs typeface="Inter" panose="02000503000000020004"/>
                <a:sym typeface="Inter" panose="02000503000000020004"/>
              </a:rPr>
              <a:t>public</a:t>
            </a:r>
            <a:r>
              <a:rPr lang="en-US" sz="2400">
                <a:latin typeface="Inter" panose="02000503000000020004"/>
                <a:ea typeface="Inter" panose="02000503000000020004"/>
                <a:cs typeface="Inter" panose="02000503000000020004"/>
                <a:sym typeface="Inter" panose="02000503000000020004"/>
              </a:rPr>
              <a:t> </a:t>
            </a:r>
            <a:r>
              <a:rPr lang="en-US" sz="2400" b="1">
                <a:latin typeface="Inter" panose="02000503000000020004"/>
                <a:ea typeface="Inter" panose="02000503000000020004"/>
                <a:cs typeface="Inter" panose="02000503000000020004"/>
                <a:sym typeface="Inter" panose="02000503000000020004"/>
              </a:rPr>
              <a:t>void</a:t>
            </a:r>
            <a:r>
              <a:rPr lang="en-US" sz="2400">
                <a:latin typeface="Inter" panose="02000503000000020004"/>
                <a:ea typeface="Inter" panose="02000503000000020004"/>
                <a:cs typeface="Inter" panose="02000503000000020004"/>
                <a:sym typeface="Inter" panose="02000503000000020004"/>
              </a:rPr>
              <a:t> run(){  </a:t>
            </a:r>
            <a:endParaRPr lang="en-US" sz="2400" b="0" i="0">
              <a:latin typeface="Inter" panose="02000503000000020004"/>
              <a:ea typeface="Inter" panose="02000503000000020004"/>
              <a:cs typeface="Inter" panose="02000503000000020004"/>
              <a:sym typeface="Inter" panose="02000503000000020004"/>
            </a:endParaRPr>
          </a:p>
          <a:p>
            <a:pPr marL="0" lvl="0" indent="0" algn="l" rtl="0">
              <a:lnSpc>
                <a:spcPct val="100000"/>
              </a:lnSpc>
              <a:spcBef>
                <a:spcPts val="600"/>
              </a:spcBef>
              <a:spcAft>
                <a:spcPts val="0"/>
              </a:spcAft>
              <a:buSzPts val="2000"/>
              <a:buFont typeface="Inter" panose="02000503000000020004"/>
              <a:buNone/>
            </a:pPr>
            <a:r>
              <a:rPr lang="en-US" sz="2400">
                <a:latin typeface="Inter" panose="02000503000000020004"/>
                <a:ea typeface="Inter" panose="02000503000000020004"/>
                <a:cs typeface="Inter" panose="02000503000000020004"/>
                <a:sym typeface="Inter" panose="02000503000000020004"/>
              </a:rPr>
              <a:t>  System.out.println("running...");   }  </a:t>
            </a:r>
            <a:endParaRPr lang="en-US" sz="2400" b="0" i="0">
              <a:latin typeface="Inter" panose="02000503000000020004"/>
              <a:ea typeface="Inter" panose="02000503000000020004"/>
              <a:cs typeface="Inter" panose="02000503000000020004"/>
              <a:sym typeface="Inter" panose="02000503000000020004"/>
            </a:endParaRPr>
          </a:p>
          <a:p>
            <a:pPr marL="0" lvl="0" indent="0" algn="l" rtl="0">
              <a:lnSpc>
                <a:spcPct val="100000"/>
              </a:lnSpc>
              <a:spcBef>
                <a:spcPts val="600"/>
              </a:spcBef>
              <a:spcAft>
                <a:spcPts val="0"/>
              </a:spcAft>
              <a:buSzPts val="2000"/>
              <a:buFont typeface="Inter" panose="02000503000000020004"/>
              <a:buNone/>
            </a:pPr>
            <a:r>
              <a:rPr lang="en-US" sz="2400">
                <a:latin typeface="Inter" panose="02000503000000020004"/>
                <a:ea typeface="Inter" panose="02000503000000020004"/>
                <a:cs typeface="Inter" panose="02000503000000020004"/>
                <a:sym typeface="Inter" panose="02000503000000020004"/>
              </a:rPr>
              <a:t> </a:t>
            </a:r>
            <a:r>
              <a:rPr lang="en-US" sz="2400" b="1">
                <a:latin typeface="Inter" panose="02000503000000020004"/>
                <a:ea typeface="Inter" panose="02000503000000020004"/>
                <a:cs typeface="Inter" panose="02000503000000020004"/>
                <a:sym typeface="Inter" panose="02000503000000020004"/>
              </a:rPr>
              <a:t>public</a:t>
            </a:r>
            <a:r>
              <a:rPr lang="en-US" sz="2400">
                <a:latin typeface="Inter" panose="02000503000000020004"/>
                <a:ea typeface="Inter" panose="02000503000000020004"/>
                <a:cs typeface="Inter" panose="02000503000000020004"/>
                <a:sym typeface="Inter" panose="02000503000000020004"/>
              </a:rPr>
              <a:t> </a:t>
            </a:r>
            <a:r>
              <a:rPr lang="en-US" sz="2400" b="1">
                <a:latin typeface="Inter" panose="02000503000000020004"/>
                <a:ea typeface="Inter" panose="02000503000000020004"/>
                <a:cs typeface="Inter" panose="02000503000000020004"/>
                <a:sym typeface="Inter" panose="02000503000000020004"/>
              </a:rPr>
              <a:t>static</a:t>
            </a:r>
            <a:r>
              <a:rPr lang="en-US" sz="2400">
                <a:latin typeface="Inter" panose="02000503000000020004"/>
                <a:ea typeface="Inter" panose="02000503000000020004"/>
                <a:cs typeface="Inter" panose="02000503000000020004"/>
                <a:sym typeface="Inter" panose="02000503000000020004"/>
              </a:rPr>
              <a:t> </a:t>
            </a:r>
            <a:r>
              <a:rPr lang="en-US" sz="2400" b="1">
                <a:latin typeface="Inter" panose="02000503000000020004"/>
                <a:ea typeface="Inter" panose="02000503000000020004"/>
                <a:cs typeface="Inter" panose="02000503000000020004"/>
                <a:sym typeface="Inter" panose="02000503000000020004"/>
              </a:rPr>
              <a:t>void</a:t>
            </a:r>
            <a:r>
              <a:rPr lang="en-US" sz="2400">
                <a:latin typeface="Inter" panose="02000503000000020004"/>
                <a:ea typeface="Inter" panose="02000503000000020004"/>
                <a:cs typeface="Inter" panose="02000503000000020004"/>
                <a:sym typeface="Inter" panose="02000503000000020004"/>
              </a:rPr>
              <a:t> main(String args[]){  </a:t>
            </a:r>
            <a:endParaRPr lang="en-US" sz="2400" b="0" i="0">
              <a:latin typeface="Inter" panose="02000503000000020004"/>
              <a:ea typeface="Inter" panose="02000503000000020004"/>
              <a:cs typeface="Inter" panose="02000503000000020004"/>
              <a:sym typeface="Inter" panose="02000503000000020004"/>
            </a:endParaRPr>
          </a:p>
          <a:p>
            <a:pPr marL="0" lvl="0" indent="0" algn="l" rtl="0">
              <a:lnSpc>
                <a:spcPct val="100000"/>
              </a:lnSpc>
              <a:spcBef>
                <a:spcPts val="600"/>
              </a:spcBef>
              <a:spcAft>
                <a:spcPts val="0"/>
              </a:spcAft>
              <a:buSzPts val="2000"/>
              <a:buFont typeface="Inter" panose="02000503000000020004"/>
              <a:buNone/>
            </a:pPr>
            <a:r>
              <a:rPr lang="en-US" sz="2400">
                <a:latin typeface="Inter" panose="02000503000000020004"/>
                <a:ea typeface="Inter" panose="02000503000000020004"/>
                <a:cs typeface="Inter" panose="02000503000000020004"/>
                <a:sym typeface="Inter" panose="02000503000000020004"/>
              </a:rPr>
              <a:t>  ThreadTwice t1=</a:t>
            </a:r>
            <a:r>
              <a:rPr lang="en-US" sz="2400" b="1">
                <a:latin typeface="Inter" panose="02000503000000020004"/>
                <a:ea typeface="Inter" panose="02000503000000020004"/>
                <a:cs typeface="Inter" panose="02000503000000020004"/>
                <a:sym typeface="Inter" panose="02000503000000020004"/>
              </a:rPr>
              <a:t>new</a:t>
            </a:r>
            <a:r>
              <a:rPr lang="en-US" sz="2400">
                <a:latin typeface="Inter" panose="02000503000000020004"/>
                <a:ea typeface="Inter" panose="02000503000000020004"/>
                <a:cs typeface="Inter" panose="02000503000000020004"/>
                <a:sym typeface="Inter" panose="02000503000000020004"/>
              </a:rPr>
              <a:t> ThreadTwice();  </a:t>
            </a:r>
            <a:endParaRPr lang="en-US" sz="2400" b="0" i="0">
              <a:latin typeface="Inter" panose="02000503000000020004"/>
              <a:ea typeface="Inter" panose="02000503000000020004"/>
              <a:cs typeface="Inter" panose="02000503000000020004"/>
              <a:sym typeface="Inter" panose="02000503000000020004"/>
            </a:endParaRPr>
          </a:p>
          <a:p>
            <a:pPr marL="0" lvl="0" indent="0" algn="l" rtl="0">
              <a:lnSpc>
                <a:spcPct val="100000"/>
              </a:lnSpc>
              <a:spcBef>
                <a:spcPts val="600"/>
              </a:spcBef>
              <a:spcAft>
                <a:spcPts val="0"/>
              </a:spcAft>
              <a:buSzPts val="2000"/>
              <a:buFont typeface="Inter" panose="02000503000000020004"/>
              <a:buNone/>
            </a:pPr>
            <a:r>
              <a:rPr lang="en-US" sz="2400">
                <a:latin typeface="Inter" panose="02000503000000020004"/>
                <a:ea typeface="Inter" panose="02000503000000020004"/>
                <a:cs typeface="Inter" panose="02000503000000020004"/>
                <a:sym typeface="Inter" panose="02000503000000020004"/>
              </a:rPr>
              <a:t>  t1.start();  </a:t>
            </a:r>
            <a:endParaRPr lang="en-US" sz="2400" b="0" i="0">
              <a:latin typeface="Inter" panose="02000503000000020004"/>
              <a:ea typeface="Inter" panose="02000503000000020004"/>
              <a:cs typeface="Inter" panose="02000503000000020004"/>
              <a:sym typeface="Inter" panose="02000503000000020004"/>
            </a:endParaRPr>
          </a:p>
          <a:p>
            <a:pPr marL="0" lvl="0" indent="0" algn="l" rtl="0">
              <a:lnSpc>
                <a:spcPct val="100000"/>
              </a:lnSpc>
              <a:spcBef>
                <a:spcPts val="600"/>
              </a:spcBef>
              <a:spcAft>
                <a:spcPts val="0"/>
              </a:spcAft>
              <a:buSzPts val="2000"/>
              <a:buFont typeface="Inter" panose="02000503000000020004"/>
              <a:buNone/>
            </a:pPr>
            <a:r>
              <a:rPr lang="en-US" sz="2400">
                <a:latin typeface="Inter" panose="02000503000000020004"/>
                <a:ea typeface="Inter" panose="02000503000000020004"/>
                <a:cs typeface="Inter" panose="02000503000000020004"/>
                <a:sym typeface="Inter" panose="02000503000000020004"/>
              </a:rPr>
              <a:t>t1.start();  }  }  </a:t>
            </a:r>
            <a:endParaRPr lang="en-US" sz="2400" b="0" i="0">
              <a:latin typeface="Inter" panose="02000503000000020004"/>
              <a:ea typeface="Inter" panose="02000503000000020004"/>
              <a:cs typeface="Inter" panose="02000503000000020004"/>
              <a:sym typeface="Inter" panose="02000503000000020004"/>
            </a:endParaRPr>
          </a:p>
          <a:p>
            <a:pPr marL="0" lvl="0" indent="0" algn="l" rtl="0">
              <a:lnSpc>
                <a:spcPct val="100000"/>
              </a:lnSpc>
              <a:spcBef>
                <a:spcPts val="600"/>
              </a:spcBef>
              <a:spcAft>
                <a:spcPts val="0"/>
              </a:spcAft>
              <a:buSzPts val="2000"/>
              <a:buFont typeface="Inter" panose="02000503000000020004"/>
              <a:buNone/>
            </a:pPr>
            <a:r>
              <a:rPr lang="en-US" sz="2400" b="1">
                <a:latin typeface="Inter" panose="02000503000000020004"/>
                <a:ea typeface="Inter" panose="02000503000000020004"/>
                <a:cs typeface="Inter" panose="02000503000000020004"/>
                <a:sym typeface="Inter" panose="02000503000000020004"/>
              </a:rPr>
              <a:t>Output:</a:t>
            </a:r>
            <a:r>
              <a:rPr lang="en-US" sz="2400">
                <a:latin typeface="Inter" panose="02000503000000020004"/>
                <a:ea typeface="Inter" panose="02000503000000020004"/>
                <a:cs typeface="Inter" panose="02000503000000020004"/>
                <a:sym typeface="Inter" panose="02000503000000020004"/>
              </a:rPr>
              <a:t> running</a:t>
            </a:r>
            <a:endParaRPr lang="en-US" sz="2400">
              <a:latin typeface="Inter" panose="02000503000000020004"/>
              <a:ea typeface="Inter" panose="02000503000000020004"/>
              <a:cs typeface="Inter" panose="02000503000000020004"/>
              <a:sym typeface="Inter" panose="02000503000000020004"/>
            </a:endParaRPr>
          </a:p>
          <a:p>
            <a:pPr marL="0" lvl="0" indent="0" algn="l" rtl="0">
              <a:lnSpc>
                <a:spcPct val="100000"/>
              </a:lnSpc>
              <a:spcBef>
                <a:spcPts val="600"/>
              </a:spcBef>
              <a:spcAft>
                <a:spcPts val="0"/>
              </a:spcAft>
              <a:buSzPts val="2000"/>
              <a:buFont typeface="Inter" panose="02000503000000020004"/>
              <a:buNone/>
            </a:pPr>
            <a:r>
              <a:rPr lang="en-US" sz="2400">
                <a:latin typeface="Inter" panose="02000503000000020004"/>
                <a:ea typeface="Inter" panose="02000503000000020004"/>
                <a:cs typeface="Inter" panose="02000503000000020004"/>
                <a:sym typeface="Inter" panose="02000503000000020004"/>
              </a:rPr>
              <a:t>Exception in thread “main” java.lang.IllegalThreadStateException.</a:t>
            </a:r>
            <a:endParaRPr lang="en-US" sz="2400">
              <a:latin typeface="Inter" panose="02000503000000020004"/>
              <a:ea typeface="Inter" panose="02000503000000020004"/>
              <a:cs typeface="Inter" panose="02000503000000020004"/>
              <a:sym typeface="Inter" panose="020005030000000200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rmAutofit/>
          </a:bodyPr>
          <a:p>
            <a:r>
              <a:rPr lang="en-US" b="0">
                <a:solidFill>
                  <a:srgbClr val="610B38"/>
                </a:solidFill>
                <a:latin typeface="Arial" panose="020B0604020202020204"/>
                <a:ea typeface="Arial" panose="020B0604020202020204"/>
                <a:cs typeface="Arial" panose="020B0604020202020204"/>
                <a:sym typeface="Arial" panose="020B0604020202020204"/>
              </a:rPr>
              <a:t>WHAT IF WE CALL RUN() METHOD DIRECTLY INSTEAD START() METHOD?</a:t>
            </a:r>
            <a:endParaRPr lang="en-US"/>
          </a:p>
        </p:txBody>
      </p:sp>
      <p:sp>
        <p:nvSpPr>
          <p:cNvPr id="4" name="Text Placeholder 3"/>
          <p:cNvSpPr>
            <a:spLocks noGrp="1"/>
          </p:cNvSpPr>
          <p:nvPr>
            <p:ph type="body" sz="quarter" idx="14"/>
          </p:nvPr>
        </p:nvSpPr>
        <p:spPr>
          <a:xfrm>
            <a:off x="408940" y="926465"/>
            <a:ext cx="11160125" cy="5470525"/>
          </a:xfrm>
        </p:spPr>
        <p:txBody>
          <a:bodyPr>
            <a:normAutofit fontScale="70000"/>
          </a:bodyPr>
          <a:p>
            <a:pPr marL="0" lvl="0" indent="-127000" algn="just" rtl="0">
              <a:lnSpc>
                <a:spcPct val="100000"/>
              </a:lnSpc>
              <a:spcBef>
                <a:spcPts val="0"/>
              </a:spcBef>
              <a:spcAft>
                <a:spcPts val="0"/>
              </a:spcAft>
              <a:buSzPts val="2000"/>
              <a:buFont typeface="Arial" panose="020B0604020202020204"/>
              <a:buChar char="•"/>
            </a:pPr>
            <a:r>
              <a:rPr lang="en-US">
                <a:latin typeface="Inter" panose="02000503000000020004"/>
                <a:ea typeface="Inter" panose="02000503000000020004"/>
                <a:cs typeface="Inter" panose="02000503000000020004"/>
                <a:sym typeface="Inter" panose="02000503000000020004"/>
              </a:rPr>
              <a:t>Each thread starts in a separate call stack.</a:t>
            </a:r>
            <a:endParaRPr lang="en-US" b="0" i="0">
              <a:latin typeface="Inter" panose="02000503000000020004"/>
              <a:ea typeface="Inter" panose="02000503000000020004"/>
              <a:cs typeface="Inter" panose="02000503000000020004"/>
              <a:sym typeface="Inter" panose="02000503000000020004"/>
            </a:endParaRPr>
          </a:p>
          <a:p>
            <a:pPr marL="0" lvl="0" indent="-127000" algn="just" rtl="0">
              <a:lnSpc>
                <a:spcPct val="100000"/>
              </a:lnSpc>
              <a:spcBef>
                <a:spcPts val="600"/>
              </a:spcBef>
              <a:spcAft>
                <a:spcPts val="0"/>
              </a:spcAft>
              <a:buSzPts val="2000"/>
              <a:buFont typeface="Arial" panose="020B0604020202020204"/>
              <a:buChar char="•"/>
            </a:pPr>
            <a:r>
              <a:rPr lang="en-US">
                <a:latin typeface="Inter" panose="02000503000000020004"/>
                <a:ea typeface="Inter" panose="02000503000000020004"/>
                <a:cs typeface="Inter" panose="02000503000000020004"/>
                <a:sym typeface="Inter" panose="02000503000000020004"/>
              </a:rPr>
              <a:t>Invoking the run() method from main thread, the run() method goes onto the current call stack rather than at the beginning of a new call stack.</a:t>
            </a:r>
            <a:endParaRPr lang="en-US" b="0" i="0">
              <a:latin typeface="Inter" panose="02000503000000020004"/>
              <a:ea typeface="Inter" panose="02000503000000020004"/>
              <a:cs typeface="Inter" panose="02000503000000020004"/>
              <a:sym typeface="Inter" panose="02000503000000020004"/>
            </a:endParaRPr>
          </a:p>
          <a:p>
            <a:pPr marL="0" lvl="0" indent="0" algn="just" rtl="0">
              <a:lnSpc>
                <a:spcPct val="100000"/>
              </a:lnSpc>
              <a:spcBef>
                <a:spcPts val="600"/>
              </a:spcBef>
              <a:spcAft>
                <a:spcPts val="0"/>
              </a:spcAft>
              <a:buSzPts val="2000"/>
              <a:buFont typeface="Inter" panose="02000503000000020004"/>
              <a:buNone/>
            </a:pPr>
            <a:r>
              <a:rPr lang="en-US" b="1">
                <a:latin typeface="Inter" panose="02000503000000020004"/>
                <a:ea typeface="Inter" panose="02000503000000020004"/>
                <a:cs typeface="Inter" panose="02000503000000020004"/>
                <a:sym typeface="Inter" panose="02000503000000020004"/>
              </a:rPr>
              <a:t>class</a:t>
            </a:r>
            <a:r>
              <a:rPr lang="en-US">
                <a:latin typeface="Inter" panose="02000503000000020004"/>
                <a:ea typeface="Inter" panose="02000503000000020004"/>
                <a:cs typeface="Inter" panose="02000503000000020004"/>
                <a:sym typeface="Inter" panose="02000503000000020004"/>
              </a:rPr>
              <a:t> CallRun </a:t>
            </a:r>
            <a:r>
              <a:rPr lang="en-US" b="1">
                <a:latin typeface="Inter" panose="02000503000000020004"/>
                <a:ea typeface="Inter" panose="02000503000000020004"/>
                <a:cs typeface="Inter" panose="02000503000000020004"/>
                <a:sym typeface="Inter" panose="02000503000000020004"/>
              </a:rPr>
              <a:t>extends</a:t>
            </a:r>
            <a:r>
              <a:rPr lang="en-US">
                <a:latin typeface="Inter" panose="02000503000000020004"/>
                <a:ea typeface="Inter" panose="02000503000000020004"/>
                <a:cs typeface="Inter" panose="02000503000000020004"/>
                <a:sym typeface="Inter" panose="02000503000000020004"/>
              </a:rPr>
              <a:t> Thread{  </a:t>
            </a:r>
            <a:endParaRPr lang="en-US" b="0" i="0">
              <a:latin typeface="Inter" panose="02000503000000020004"/>
              <a:ea typeface="Inter" panose="02000503000000020004"/>
              <a:cs typeface="Inter" panose="02000503000000020004"/>
              <a:sym typeface="Inter" panose="02000503000000020004"/>
            </a:endParaRPr>
          </a:p>
          <a:p>
            <a:pPr marL="0" lvl="0" indent="0" algn="just" rtl="0">
              <a:lnSpc>
                <a:spcPct val="100000"/>
              </a:lnSpc>
              <a:spcBef>
                <a:spcPts val="600"/>
              </a:spcBef>
              <a:spcAft>
                <a:spcPts val="0"/>
              </a:spcAft>
              <a:buSzPts val="2000"/>
              <a:buFont typeface="Inter" panose="02000503000000020004"/>
              <a:buNone/>
            </a:pPr>
            <a:r>
              <a:rPr lang="en-US">
                <a:latin typeface="Inter" panose="02000503000000020004"/>
                <a:ea typeface="Inter" panose="02000503000000020004"/>
                <a:cs typeface="Inter" panose="02000503000000020004"/>
                <a:sym typeface="Inter" panose="02000503000000020004"/>
              </a:rPr>
              <a:t> </a:t>
            </a:r>
            <a:r>
              <a:rPr lang="en-US" b="1">
                <a:latin typeface="Inter" panose="02000503000000020004"/>
                <a:ea typeface="Inter" panose="02000503000000020004"/>
                <a:cs typeface="Inter" panose="02000503000000020004"/>
                <a:sym typeface="Inter" panose="02000503000000020004"/>
              </a:rPr>
              <a:t>public</a:t>
            </a:r>
            <a:r>
              <a:rPr lang="en-US">
                <a:latin typeface="Inter" panose="02000503000000020004"/>
                <a:ea typeface="Inter" panose="02000503000000020004"/>
                <a:cs typeface="Inter" panose="02000503000000020004"/>
                <a:sym typeface="Inter" panose="02000503000000020004"/>
              </a:rPr>
              <a:t> </a:t>
            </a:r>
            <a:r>
              <a:rPr lang="en-US" b="1">
                <a:latin typeface="Inter" panose="02000503000000020004"/>
                <a:ea typeface="Inter" panose="02000503000000020004"/>
                <a:cs typeface="Inter" panose="02000503000000020004"/>
                <a:sym typeface="Inter" panose="02000503000000020004"/>
              </a:rPr>
              <a:t>void</a:t>
            </a:r>
            <a:r>
              <a:rPr lang="en-US">
                <a:latin typeface="Inter" panose="02000503000000020004"/>
                <a:ea typeface="Inter" panose="02000503000000020004"/>
                <a:cs typeface="Inter" panose="02000503000000020004"/>
                <a:sym typeface="Inter" panose="02000503000000020004"/>
              </a:rPr>
              <a:t> run(){  </a:t>
            </a:r>
            <a:endParaRPr lang="en-US" b="0" i="0">
              <a:latin typeface="Inter" panose="02000503000000020004"/>
              <a:ea typeface="Inter" panose="02000503000000020004"/>
              <a:cs typeface="Inter" panose="02000503000000020004"/>
              <a:sym typeface="Inter" panose="02000503000000020004"/>
            </a:endParaRPr>
          </a:p>
          <a:p>
            <a:pPr marL="0" lvl="0" indent="0" algn="just" rtl="0">
              <a:lnSpc>
                <a:spcPct val="100000"/>
              </a:lnSpc>
              <a:spcBef>
                <a:spcPts val="600"/>
              </a:spcBef>
              <a:spcAft>
                <a:spcPts val="0"/>
              </a:spcAft>
              <a:buSzPts val="2000"/>
              <a:buFont typeface="Inter" panose="02000503000000020004"/>
              <a:buNone/>
            </a:pPr>
            <a:r>
              <a:rPr lang="en-US">
                <a:latin typeface="Inter" panose="02000503000000020004"/>
                <a:ea typeface="Inter" panose="02000503000000020004"/>
                <a:cs typeface="Inter" panose="02000503000000020004"/>
                <a:sym typeface="Inter" panose="02000503000000020004"/>
              </a:rPr>
              <a:t>   System.out.println("running...");   }  </a:t>
            </a:r>
            <a:endParaRPr lang="en-US" b="0" i="0">
              <a:latin typeface="Inter" panose="02000503000000020004"/>
              <a:ea typeface="Inter" panose="02000503000000020004"/>
              <a:cs typeface="Inter" panose="02000503000000020004"/>
              <a:sym typeface="Inter" panose="02000503000000020004"/>
            </a:endParaRPr>
          </a:p>
          <a:p>
            <a:pPr marL="0" lvl="0" indent="0" algn="just" rtl="0">
              <a:lnSpc>
                <a:spcPct val="100000"/>
              </a:lnSpc>
              <a:spcBef>
                <a:spcPts val="600"/>
              </a:spcBef>
              <a:spcAft>
                <a:spcPts val="0"/>
              </a:spcAft>
              <a:buSzPts val="2000"/>
              <a:buFont typeface="Inter" panose="02000503000000020004"/>
              <a:buNone/>
            </a:pPr>
            <a:r>
              <a:rPr lang="en-US">
                <a:latin typeface="Inter" panose="02000503000000020004"/>
                <a:ea typeface="Inter" panose="02000503000000020004"/>
                <a:cs typeface="Inter" panose="02000503000000020004"/>
                <a:sym typeface="Inter" panose="02000503000000020004"/>
              </a:rPr>
              <a:t> </a:t>
            </a:r>
            <a:r>
              <a:rPr lang="en-US" b="1">
                <a:latin typeface="Inter" panose="02000503000000020004"/>
                <a:ea typeface="Inter" panose="02000503000000020004"/>
                <a:cs typeface="Inter" panose="02000503000000020004"/>
                <a:sym typeface="Inter" panose="02000503000000020004"/>
              </a:rPr>
              <a:t>public</a:t>
            </a:r>
            <a:r>
              <a:rPr lang="en-US">
                <a:latin typeface="Inter" panose="02000503000000020004"/>
                <a:ea typeface="Inter" panose="02000503000000020004"/>
                <a:cs typeface="Inter" panose="02000503000000020004"/>
                <a:sym typeface="Inter" panose="02000503000000020004"/>
              </a:rPr>
              <a:t> </a:t>
            </a:r>
            <a:r>
              <a:rPr lang="en-US" b="1">
                <a:latin typeface="Inter" panose="02000503000000020004"/>
                <a:ea typeface="Inter" panose="02000503000000020004"/>
                <a:cs typeface="Inter" panose="02000503000000020004"/>
                <a:sym typeface="Inter" panose="02000503000000020004"/>
              </a:rPr>
              <a:t>static</a:t>
            </a:r>
            <a:r>
              <a:rPr lang="en-US">
                <a:latin typeface="Inter" panose="02000503000000020004"/>
                <a:ea typeface="Inter" panose="02000503000000020004"/>
                <a:cs typeface="Inter" panose="02000503000000020004"/>
                <a:sym typeface="Inter" panose="02000503000000020004"/>
              </a:rPr>
              <a:t> </a:t>
            </a:r>
            <a:r>
              <a:rPr lang="en-US" b="1">
                <a:latin typeface="Inter" panose="02000503000000020004"/>
                <a:ea typeface="Inter" panose="02000503000000020004"/>
                <a:cs typeface="Inter" panose="02000503000000020004"/>
                <a:sym typeface="Inter" panose="02000503000000020004"/>
              </a:rPr>
              <a:t>void</a:t>
            </a:r>
            <a:r>
              <a:rPr lang="en-US">
                <a:latin typeface="Inter" panose="02000503000000020004"/>
                <a:ea typeface="Inter" panose="02000503000000020004"/>
                <a:cs typeface="Inter" panose="02000503000000020004"/>
                <a:sym typeface="Inter" panose="02000503000000020004"/>
              </a:rPr>
              <a:t> main(String args[]){  </a:t>
            </a:r>
            <a:endParaRPr lang="en-US" b="0" i="0">
              <a:latin typeface="Inter" panose="02000503000000020004"/>
              <a:ea typeface="Inter" panose="02000503000000020004"/>
              <a:cs typeface="Inter" panose="02000503000000020004"/>
              <a:sym typeface="Inter" panose="02000503000000020004"/>
            </a:endParaRPr>
          </a:p>
          <a:p>
            <a:pPr marL="0" lvl="0" indent="0" algn="just" rtl="0">
              <a:lnSpc>
                <a:spcPct val="100000"/>
              </a:lnSpc>
              <a:spcBef>
                <a:spcPts val="600"/>
              </a:spcBef>
              <a:spcAft>
                <a:spcPts val="0"/>
              </a:spcAft>
              <a:buSzPts val="2000"/>
              <a:buFont typeface="Inter" panose="02000503000000020004"/>
              <a:buNone/>
            </a:pPr>
            <a:r>
              <a:rPr lang="en-US">
                <a:latin typeface="Inter" panose="02000503000000020004"/>
                <a:ea typeface="Inter" panose="02000503000000020004"/>
                <a:cs typeface="Inter" panose="02000503000000020004"/>
                <a:sym typeface="Inter" panose="02000503000000020004"/>
              </a:rPr>
              <a:t>  CallRun t1=</a:t>
            </a:r>
            <a:r>
              <a:rPr lang="en-US" b="1">
                <a:latin typeface="Inter" panose="02000503000000020004"/>
                <a:ea typeface="Inter" panose="02000503000000020004"/>
                <a:cs typeface="Inter" panose="02000503000000020004"/>
                <a:sym typeface="Inter" panose="02000503000000020004"/>
              </a:rPr>
              <a:t>new</a:t>
            </a:r>
            <a:r>
              <a:rPr lang="en-US">
                <a:latin typeface="Inter" panose="02000503000000020004"/>
                <a:ea typeface="Inter" panose="02000503000000020004"/>
                <a:cs typeface="Inter" panose="02000503000000020004"/>
                <a:sym typeface="Inter" panose="02000503000000020004"/>
              </a:rPr>
              <a:t> CallRun();  </a:t>
            </a:r>
            <a:endParaRPr lang="en-US" b="0" i="0">
              <a:latin typeface="Inter" panose="02000503000000020004"/>
              <a:ea typeface="Inter" panose="02000503000000020004"/>
              <a:cs typeface="Inter" panose="02000503000000020004"/>
              <a:sym typeface="Inter" panose="02000503000000020004"/>
            </a:endParaRPr>
          </a:p>
          <a:p>
            <a:pPr marL="0" lvl="0" indent="0" algn="just" rtl="0">
              <a:lnSpc>
                <a:spcPct val="100000"/>
              </a:lnSpc>
              <a:spcBef>
                <a:spcPts val="600"/>
              </a:spcBef>
              <a:spcAft>
                <a:spcPts val="0"/>
              </a:spcAft>
              <a:buSzPts val="2000"/>
              <a:buFont typeface="Inter" panose="02000503000000020004"/>
              <a:buNone/>
            </a:pPr>
            <a:r>
              <a:rPr lang="en-US">
                <a:latin typeface="Inter" panose="02000503000000020004"/>
                <a:ea typeface="Inter" panose="02000503000000020004"/>
                <a:cs typeface="Inter" panose="02000503000000020004"/>
                <a:sym typeface="Inter" panose="02000503000000020004"/>
              </a:rPr>
              <a:t>t1.run();//fine, but does not start a separate call stack  }  }  </a:t>
            </a:r>
            <a:endParaRPr lang="en-US" b="0" i="0">
              <a:latin typeface="Inter" panose="02000503000000020004"/>
              <a:ea typeface="Inter" panose="02000503000000020004"/>
              <a:cs typeface="Inter" panose="02000503000000020004"/>
              <a:sym typeface="Inter" panose="02000503000000020004"/>
            </a:endParaRPr>
          </a:p>
          <a:p>
            <a:pPr marL="0" lvl="0" indent="0" algn="just" rtl="0">
              <a:lnSpc>
                <a:spcPct val="100000"/>
              </a:lnSpc>
              <a:spcBef>
                <a:spcPts val="600"/>
              </a:spcBef>
              <a:spcAft>
                <a:spcPts val="0"/>
              </a:spcAft>
              <a:buSzPts val="2000"/>
              <a:buFont typeface="Inter" panose="02000503000000020004"/>
              <a:buNone/>
            </a:pPr>
            <a:r>
              <a:rPr lang="en-US" b="1">
                <a:latin typeface="Inter" panose="02000503000000020004"/>
                <a:ea typeface="Inter" panose="02000503000000020004"/>
                <a:cs typeface="Inter" panose="02000503000000020004"/>
                <a:sym typeface="Inter" panose="02000503000000020004"/>
              </a:rPr>
              <a:t>Output: </a:t>
            </a:r>
            <a:r>
              <a:rPr lang="en-US">
                <a:latin typeface="Inter" panose="02000503000000020004"/>
                <a:ea typeface="Inter" panose="02000503000000020004"/>
                <a:cs typeface="Inter" panose="02000503000000020004"/>
                <a:sym typeface="Inter" panose="02000503000000020004"/>
              </a:rPr>
              <a:t>running…</a:t>
            </a:r>
            <a:endParaRPr lang="en-US">
              <a:latin typeface="Inter" panose="02000503000000020004"/>
              <a:ea typeface="Inter" panose="02000503000000020004"/>
              <a:cs typeface="Inter" panose="02000503000000020004"/>
              <a:sym typeface="Inter" panose="02000503000000020004"/>
            </a:endParaRPr>
          </a:p>
          <a:p>
            <a:pPr marL="0" lvl="0" indent="0" algn="just" rtl="0">
              <a:lnSpc>
                <a:spcPct val="100000"/>
              </a:lnSpc>
              <a:spcBef>
                <a:spcPts val="600"/>
              </a:spcBef>
              <a:spcAft>
                <a:spcPts val="0"/>
              </a:spcAft>
              <a:buSzPts val="2000"/>
              <a:buFont typeface="Inter" panose="02000503000000020004"/>
              <a:buNone/>
            </a:pPr>
            <a:r>
              <a:rPr lang="en-US">
                <a:latin typeface="Inter" panose="02000503000000020004"/>
                <a:ea typeface="Inter" panose="02000503000000020004"/>
                <a:cs typeface="Inter" panose="02000503000000020004"/>
                <a:sym typeface="Inter" panose="02000503000000020004"/>
              </a:rPr>
              <a:t>As you can see in the above program that there is no context-switching because here t1 and t2 will be treated as normal object not thread object.</a:t>
            </a:r>
            <a:endParaRPr lang="en-US" b="0" i="0">
              <a:latin typeface="Inter" panose="02000503000000020004"/>
              <a:ea typeface="Inter" panose="02000503000000020004"/>
              <a:cs typeface="Inter" panose="02000503000000020004"/>
              <a:sym typeface="Inter" panose="02000503000000020004"/>
            </a:endParaRPr>
          </a:p>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Autofit/>
          </a:bodyPr>
          <a:p>
            <a:pPr algn="ctr"/>
            <a:r>
              <a:rPr lang="en-US" sz="4000">
                <a:sym typeface="+mn-ea"/>
              </a:rPr>
              <a:t>JOIN METHOD</a:t>
            </a:r>
            <a:endParaRPr lang="en-US" sz="4000">
              <a:sym typeface="+mn-ea"/>
            </a:endParaRPr>
          </a:p>
        </p:txBody>
      </p:sp>
      <p:sp>
        <p:nvSpPr>
          <p:cNvPr id="4" name="Text Placeholder 3"/>
          <p:cNvSpPr>
            <a:spLocks noGrp="1"/>
          </p:cNvSpPr>
          <p:nvPr>
            <p:ph type="body" sz="quarter" idx="14"/>
          </p:nvPr>
        </p:nvSpPr>
        <p:spPr/>
        <p:txBody>
          <a:bodyPr/>
          <a:p>
            <a:pPr marL="0" lvl="0" indent="0" algn="l" rtl="0">
              <a:lnSpc>
                <a:spcPct val="100000"/>
              </a:lnSpc>
              <a:spcBef>
                <a:spcPts val="0"/>
              </a:spcBef>
              <a:spcAft>
                <a:spcPts val="0"/>
              </a:spcAft>
              <a:buSzPts val="2000"/>
              <a:buFont typeface="Inter" panose="02000503000000020004"/>
              <a:buNone/>
            </a:pPr>
            <a:r>
              <a:rPr lang="en-US">
                <a:latin typeface="Inter" panose="02000503000000020004"/>
                <a:ea typeface="Inter" panose="02000503000000020004"/>
                <a:cs typeface="Inter" panose="02000503000000020004"/>
                <a:sym typeface="Inter" panose="02000503000000020004"/>
              </a:rPr>
              <a:t>The join() method waits for a thread to die. In other words, it causes the currently running threads to stop executing until the thread it joins with completes its task.</a:t>
            </a:r>
            <a:endParaRPr lang="en-US" b="0" i="0">
              <a:latin typeface="Inter" panose="02000503000000020004"/>
              <a:ea typeface="Inter" panose="02000503000000020004"/>
              <a:cs typeface="Inter" panose="02000503000000020004"/>
              <a:sym typeface="Inter" panose="02000503000000020004"/>
            </a:endParaRPr>
          </a:p>
          <a:p>
            <a:pPr marL="0" lvl="0" indent="0" algn="l" rtl="0">
              <a:lnSpc>
                <a:spcPct val="100000"/>
              </a:lnSpc>
              <a:spcBef>
                <a:spcPts val="600"/>
              </a:spcBef>
              <a:spcAft>
                <a:spcPts val="0"/>
              </a:spcAft>
              <a:buSzPts val="2000"/>
              <a:buFont typeface="Inter" panose="02000503000000020004"/>
              <a:buNone/>
            </a:pPr>
            <a:r>
              <a:rPr lang="en-US" b="1">
                <a:latin typeface="Inter" panose="02000503000000020004"/>
                <a:ea typeface="Inter" panose="02000503000000020004"/>
                <a:cs typeface="Inter" panose="02000503000000020004"/>
                <a:sym typeface="Inter" panose="02000503000000020004"/>
              </a:rPr>
              <a:t>Syntax:</a:t>
            </a:r>
            <a:endParaRPr lang="en-US" b="1">
              <a:latin typeface="Inter" panose="02000503000000020004"/>
              <a:ea typeface="Inter" panose="02000503000000020004"/>
              <a:cs typeface="Inter" panose="02000503000000020004"/>
              <a:sym typeface="Inter" panose="02000503000000020004"/>
            </a:endParaRPr>
          </a:p>
          <a:p>
            <a:pPr marL="0" lvl="0" algn="l" rtl="0">
              <a:lnSpc>
                <a:spcPct val="100000"/>
              </a:lnSpc>
              <a:spcBef>
                <a:spcPts val="0"/>
              </a:spcBef>
              <a:spcAft>
                <a:spcPts val="0"/>
              </a:spcAft>
              <a:buClrTx/>
              <a:buSzPts val="2000"/>
              <a:buFont typeface="Inter" panose="02000503000000020004"/>
              <a:buNone/>
            </a:pPr>
            <a:endParaRPr lang="en-US">
              <a:latin typeface="Inter" panose="02000503000000020004"/>
              <a:ea typeface="Inter" panose="02000503000000020004"/>
              <a:cs typeface="Inter" panose="02000503000000020004"/>
            </a:endParaRPr>
          </a:p>
          <a:p>
            <a:pPr marL="0" algn="l">
              <a:spcBef>
                <a:spcPts val="0"/>
              </a:spcBef>
              <a:spcAft>
                <a:spcPts val="0"/>
              </a:spcAft>
              <a:buClrTx/>
              <a:buSzPts val="2000"/>
              <a:buFont typeface="Inter" panose="02000503000000020004"/>
              <a:buNone/>
            </a:pPr>
            <a:endParaRPr lang="en-US">
              <a:latin typeface="Inter" panose="02000503000000020004"/>
              <a:ea typeface="Inter" panose="02000503000000020004"/>
              <a:cs typeface="Inter" panose="02000503000000020004"/>
            </a:endParaRPr>
          </a:p>
        </p:txBody>
      </p:sp>
      <p:graphicFrame>
        <p:nvGraphicFramePr>
          <p:cNvPr id="3837" name="Google Shape;3837;p459"/>
          <p:cNvGraphicFramePr/>
          <p:nvPr>
            <p:ph idx="4294967295"/>
          </p:nvPr>
        </p:nvGraphicFramePr>
        <p:xfrm>
          <a:off x="1224915" y="3573780"/>
          <a:ext cx="9730740" cy="914400"/>
        </p:xfrm>
        <a:graphic>
          <a:graphicData uri="http://schemas.openxmlformats.org/drawingml/2006/table">
            <a:tbl>
              <a:tblPr>
                <a:noFill/>
                <a:tableStyleId>{DC4078CA-B897-4DF6-A0A0-169C898867A8}</a:tableStyleId>
              </a:tblPr>
              <a:tblGrid>
                <a:gridCol w="9730740"/>
              </a:tblGrid>
              <a:tr h="228600">
                <a:tc>
                  <a:txBody>
                    <a:bodyPr/>
                    <a:p>
                      <a:pPr marL="0" marR="0" lvl="0" indent="0" algn="just" rtl="0">
                        <a:spcBef>
                          <a:spcPts val="0"/>
                        </a:spcBef>
                        <a:spcAft>
                          <a:spcPts val="0"/>
                        </a:spcAft>
                        <a:buNone/>
                      </a:pPr>
                      <a:r>
                        <a:rPr lang="en-US" sz="2400" u="none" strike="noStrike" cap="none">
                          <a:solidFill>
                            <a:srgbClr val="333333"/>
                          </a:solidFill>
                          <a:latin typeface="Calibri" panose="020F0502020204030204" charset="0"/>
                          <a:ea typeface="Inter" panose="02000503000000020004"/>
                          <a:cs typeface="Calibri" panose="020F0502020204030204" charset="0"/>
                          <a:sym typeface="Inter" panose="02000503000000020004"/>
                        </a:rPr>
                        <a:t>public void join()throws InterruptedException</a:t>
                      </a:r>
                      <a:endParaRPr lang="en-US" sz="2400" u="none" strike="noStrike" cap="none">
                        <a:solidFill>
                          <a:srgbClr val="333333"/>
                        </a:solidFill>
                        <a:latin typeface="Calibri" panose="020F0502020204030204" charset="0"/>
                        <a:ea typeface="Inter" panose="02000503000000020004"/>
                        <a:cs typeface="Calibri" panose="020F0502020204030204" charset="0"/>
                        <a:sym typeface="Inter" panose="02000503000000020004"/>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r>
              <a:tr h="228600">
                <a:tc>
                  <a:txBody>
                    <a:bodyPr/>
                    <a:p>
                      <a:pPr marL="0" marR="0" lvl="0" indent="0" algn="just" rtl="0">
                        <a:spcBef>
                          <a:spcPts val="0"/>
                        </a:spcBef>
                        <a:spcAft>
                          <a:spcPts val="0"/>
                        </a:spcAft>
                        <a:buNone/>
                      </a:pPr>
                      <a:r>
                        <a:rPr lang="en-US" sz="2400" u="none" strike="noStrike" cap="none">
                          <a:solidFill>
                            <a:srgbClr val="333333"/>
                          </a:solidFill>
                          <a:latin typeface="Calibri" panose="020F0502020204030204" charset="0"/>
                          <a:ea typeface="Inter" panose="02000503000000020004"/>
                          <a:cs typeface="Calibri" panose="020F0502020204030204" charset="0"/>
                          <a:sym typeface="Inter" panose="02000503000000020004"/>
                        </a:rPr>
                        <a:t>public void join(long milliseconds)throws InterruptedException</a:t>
                      </a:r>
                      <a:endParaRPr lang="en-US" sz="2400" u="none" strike="noStrike" cap="none">
                        <a:solidFill>
                          <a:srgbClr val="333333"/>
                        </a:solidFill>
                        <a:latin typeface="Calibri" panose="020F0502020204030204" charset="0"/>
                        <a:ea typeface="Inter" panose="02000503000000020004"/>
                        <a:cs typeface="Calibri" panose="020F0502020204030204" charset="0"/>
                        <a:sym typeface="Inter" panose="02000503000000020004"/>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r>
            </a:tbl>
          </a:graphicData>
        </a:graphic>
      </p:graphicFrame>
      <p:sp>
        <p:nvSpPr>
          <p:cNvPr id="5" name="Text Box 4"/>
          <p:cNvSpPr txBox="1"/>
          <p:nvPr/>
        </p:nvSpPr>
        <p:spPr>
          <a:xfrm>
            <a:off x="171768" y="4941570"/>
            <a:ext cx="11218545" cy="460375"/>
          </a:xfrm>
          <a:prstGeom prst="rect">
            <a:avLst/>
          </a:prstGeom>
          <a:noFill/>
        </p:spPr>
        <p:txBody>
          <a:bodyPr wrap="none" rtlCol="0" anchor="t">
            <a:spAutoFit/>
          </a:bodyPr>
          <a:p>
            <a:pPr marL="0" lvl="0" indent="0" algn="ctr" rtl="0">
              <a:lnSpc>
                <a:spcPct val="100000"/>
              </a:lnSpc>
              <a:spcBef>
                <a:spcPts val="600"/>
              </a:spcBef>
              <a:spcAft>
                <a:spcPts val="0"/>
              </a:spcAft>
              <a:buSzPts val="2000"/>
              <a:buFont typeface="Inter" panose="02000503000000020004"/>
              <a:buNone/>
            </a:pPr>
            <a:r>
              <a:rPr lang="en-US" sz="2400">
                <a:latin typeface="Calibri" panose="020F0502020204030204" charset="0"/>
                <a:ea typeface="Inter" panose="02000503000000020004"/>
                <a:cs typeface="Calibri" panose="020F0502020204030204" charset="0"/>
                <a:sym typeface="Inter" panose="02000503000000020004"/>
              </a:rPr>
              <a:t>The currentThread() method returns a reference to the currently executing thread object.</a:t>
            </a:r>
            <a:endParaRPr lang="en-US" sz="2400">
              <a:latin typeface="Calibri" panose="020F0502020204030204" charset="0"/>
              <a:ea typeface="Inter" panose="02000503000000020004"/>
              <a:cs typeface="Calibri" panose="020F0502020204030204" charset="0"/>
              <a:sym typeface="Inter" panose="02000503000000020004"/>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pPr algn="ctr"/>
            <a:r>
              <a:rPr lang="en-US" sz="3200">
                <a:sym typeface="+mn-ea"/>
              </a:rPr>
              <a:t>NAMING A THREAD</a:t>
            </a:r>
            <a:endParaRPr lang="en-US" sz="3200">
              <a:sym typeface="+mn-ea"/>
            </a:endParaRPr>
          </a:p>
        </p:txBody>
      </p:sp>
      <p:sp>
        <p:nvSpPr>
          <p:cNvPr id="4" name="Text Placeholder 3"/>
          <p:cNvSpPr>
            <a:spLocks noGrp="1"/>
          </p:cNvSpPr>
          <p:nvPr>
            <p:ph type="body" sz="quarter" idx="14"/>
          </p:nvPr>
        </p:nvSpPr>
        <p:spPr>
          <a:xfrm>
            <a:off x="408940" y="1069975"/>
            <a:ext cx="11160125" cy="5317490"/>
          </a:xfrm>
        </p:spPr>
        <p:txBody>
          <a:bodyPr/>
          <a:p>
            <a:pPr marL="0" lvl="0" indent="0" algn="l" rtl="0">
              <a:lnSpc>
                <a:spcPct val="100000"/>
              </a:lnSpc>
              <a:spcBef>
                <a:spcPts val="0"/>
              </a:spcBef>
              <a:spcAft>
                <a:spcPts val="0"/>
              </a:spcAft>
              <a:buSzPts val="2000"/>
              <a:buFont typeface="Inter" panose="02000503000000020004"/>
              <a:buNone/>
            </a:pPr>
            <a:r>
              <a:rPr lang="en-US">
                <a:latin typeface="Inter" panose="02000503000000020004"/>
                <a:ea typeface="Inter" panose="02000503000000020004"/>
                <a:cs typeface="Inter" panose="02000503000000020004"/>
                <a:sym typeface="Inter" panose="02000503000000020004"/>
              </a:rPr>
              <a:t>The Thread class provides methods to change and get the name of a thread. By default, each thread has a name i.e. thread-0, thread-1 and so on. By we can change the name of the thread by using setName() method. The syntax of setName() and getName() methods are given below:</a:t>
            </a:r>
            <a:endParaRPr lang="en-US" b="0" i="0">
              <a:latin typeface="Inter" panose="02000503000000020004"/>
              <a:ea typeface="Inter" panose="02000503000000020004"/>
              <a:cs typeface="Inter" panose="02000503000000020004"/>
              <a:sym typeface="Inter" panose="02000503000000020004"/>
            </a:endParaRPr>
          </a:p>
          <a:p>
            <a:pPr marL="0" lvl="0" indent="0" algn="l" rtl="0">
              <a:lnSpc>
                <a:spcPct val="100000"/>
              </a:lnSpc>
              <a:spcBef>
                <a:spcPts val="600"/>
              </a:spcBef>
              <a:spcAft>
                <a:spcPts val="0"/>
              </a:spcAft>
              <a:buSzPts val="2000"/>
              <a:buFont typeface="Garamond" panose="02020404030301010803"/>
              <a:buNone/>
            </a:pPr>
            <a:r>
              <a:rPr lang="en-US" b="1">
                <a:latin typeface="Inter" panose="02000503000000020004"/>
                <a:ea typeface="Inter" panose="02000503000000020004"/>
                <a:cs typeface="Inter" panose="02000503000000020004"/>
                <a:sym typeface="Inter" panose="02000503000000020004"/>
              </a:rPr>
              <a:t>public String getName():</a:t>
            </a:r>
            <a:r>
              <a:rPr lang="en-US">
                <a:latin typeface="Inter" panose="02000503000000020004"/>
                <a:ea typeface="Inter" panose="02000503000000020004"/>
                <a:cs typeface="Inter" panose="02000503000000020004"/>
                <a:sym typeface="Inter" panose="02000503000000020004"/>
              </a:rPr>
              <a:t> is used to return the name of a thread.</a:t>
            </a:r>
            <a:endParaRPr lang="en-US" b="0" i="0">
              <a:latin typeface="Inter" panose="02000503000000020004"/>
              <a:ea typeface="Inter" panose="02000503000000020004"/>
              <a:cs typeface="Inter" panose="02000503000000020004"/>
              <a:sym typeface="Inter" panose="02000503000000020004"/>
            </a:endParaRPr>
          </a:p>
          <a:p>
            <a:pPr marL="0" lvl="0" indent="0" algn="l" rtl="0">
              <a:lnSpc>
                <a:spcPct val="100000"/>
              </a:lnSpc>
              <a:spcBef>
                <a:spcPts val="600"/>
              </a:spcBef>
              <a:spcAft>
                <a:spcPts val="0"/>
              </a:spcAft>
              <a:buSzPts val="2000"/>
              <a:buFont typeface="Garamond" panose="02020404030301010803"/>
              <a:buNone/>
            </a:pPr>
            <a:r>
              <a:rPr lang="en-US" b="1">
                <a:latin typeface="Inter" panose="02000503000000020004"/>
                <a:ea typeface="Inter" panose="02000503000000020004"/>
                <a:cs typeface="Inter" panose="02000503000000020004"/>
                <a:sym typeface="Inter" panose="02000503000000020004"/>
              </a:rPr>
              <a:t>public void setName(String name):</a:t>
            </a:r>
            <a:r>
              <a:rPr lang="en-US">
                <a:latin typeface="Inter" panose="02000503000000020004"/>
                <a:ea typeface="Inter" panose="02000503000000020004"/>
                <a:cs typeface="Inter" panose="02000503000000020004"/>
                <a:sym typeface="Inter" panose="02000503000000020004"/>
              </a:rPr>
              <a:t> is used to change the name of a thread.</a:t>
            </a:r>
            <a:endParaRPr lang="en-US" b="0" i="0">
              <a:latin typeface="Inter" panose="02000503000000020004"/>
              <a:ea typeface="Inter" panose="02000503000000020004"/>
              <a:cs typeface="Inter" panose="02000503000000020004"/>
              <a:sym typeface="Inter" panose="02000503000000020004"/>
            </a:endParaRPr>
          </a:p>
          <a:p>
            <a:pPr marL="0" lvl="0" algn="l" rtl="0">
              <a:lnSpc>
                <a:spcPct val="100000"/>
              </a:lnSpc>
              <a:spcAft>
                <a:spcPts val="0"/>
              </a:spcAft>
              <a:buSzPts val="2000"/>
            </a:pP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Autofit/>
          </a:bodyPr>
          <a:p>
            <a:pPr algn="ctr"/>
            <a:r>
              <a:rPr lang="en-US" sz="3600">
                <a:sym typeface="+mn-ea"/>
              </a:rPr>
              <a:t>PRIORITY OF A THREAD</a:t>
            </a:r>
            <a:endParaRPr lang="en-US" sz="3600">
              <a:sym typeface="+mn-ea"/>
            </a:endParaRPr>
          </a:p>
        </p:txBody>
      </p:sp>
      <p:sp>
        <p:nvSpPr>
          <p:cNvPr id="4" name="Text Placeholder 3"/>
          <p:cNvSpPr>
            <a:spLocks noGrp="1"/>
          </p:cNvSpPr>
          <p:nvPr>
            <p:ph type="body" sz="quarter" idx="14"/>
          </p:nvPr>
        </p:nvSpPr>
        <p:spPr>
          <a:xfrm>
            <a:off x="408940" y="966470"/>
            <a:ext cx="11160125" cy="5343525"/>
          </a:xfrm>
        </p:spPr>
        <p:txBody>
          <a:bodyPr>
            <a:normAutofit lnSpcReduction="20000"/>
          </a:bodyPr>
          <a:p>
            <a:pPr marL="0" lvl="0" indent="0" algn="l" rtl="0">
              <a:lnSpc>
                <a:spcPct val="100000"/>
              </a:lnSpc>
              <a:spcBef>
                <a:spcPts val="0"/>
              </a:spcBef>
              <a:spcAft>
                <a:spcPts val="0"/>
              </a:spcAft>
              <a:buSzPts val="2000"/>
              <a:buFont typeface="Inter" panose="02000503000000020004"/>
              <a:buNone/>
            </a:pPr>
            <a:r>
              <a:rPr lang="en-US">
                <a:latin typeface="Inter" panose="02000503000000020004"/>
                <a:ea typeface="Inter" panose="02000503000000020004"/>
                <a:cs typeface="Inter" panose="02000503000000020004"/>
                <a:sym typeface="Inter" panose="02000503000000020004"/>
              </a:rPr>
              <a:t>Each thread have a priority. Priorities are represented by a number between 1 and 10. In most cases, thread schedular schedules the threads according to their priority (known as preemptive scheduling). But it is not guaranteed because it depends on JVM specification that which scheduling it chooses.</a:t>
            </a:r>
            <a:endParaRPr lang="en-US" b="0" i="0">
              <a:latin typeface="Inter" panose="02000503000000020004"/>
              <a:ea typeface="Inter" panose="02000503000000020004"/>
              <a:cs typeface="Inter" panose="02000503000000020004"/>
              <a:sym typeface="Inter" panose="02000503000000020004"/>
            </a:endParaRPr>
          </a:p>
          <a:p>
            <a:pPr marL="0" lvl="0" indent="0" algn="l" rtl="0">
              <a:lnSpc>
                <a:spcPct val="100000"/>
              </a:lnSpc>
              <a:spcBef>
                <a:spcPts val="600"/>
              </a:spcBef>
              <a:spcAft>
                <a:spcPts val="0"/>
              </a:spcAft>
              <a:buSzPts val="2000"/>
              <a:buFont typeface="Arial" panose="020B0604020202020204"/>
              <a:buNone/>
            </a:pPr>
            <a:r>
              <a:rPr lang="en-US">
                <a:latin typeface="Arial" panose="020B0604020202020204"/>
                <a:ea typeface="Arial" panose="020B0604020202020204"/>
                <a:cs typeface="Arial" panose="020B0604020202020204"/>
                <a:sym typeface="Arial" panose="020B0604020202020204"/>
              </a:rPr>
              <a:t>3 constants defined in Thread class:</a:t>
            </a:r>
            <a:endParaRPr lang="en-US" b="0" i="0">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600"/>
              </a:spcBef>
              <a:spcAft>
                <a:spcPts val="0"/>
              </a:spcAft>
              <a:buSzPts val="2000"/>
              <a:buFont typeface="Garamond" panose="02020404030301010803"/>
              <a:buNone/>
            </a:pPr>
            <a:r>
              <a:rPr lang="en-US">
                <a:latin typeface="Inter" panose="02000503000000020004"/>
                <a:ea typeface="Inter" panose="02000503000000020004"/>
                <a:cs typeface="Inter" panose="02000503000000020004"/>
                <a:sym typeface="Inter" panose="02000503000000020004"/>
              </a:rPr>
              <a:t>public static int MIN_PRIORITY</a:t>
            </a:r>
            <a:endParaRPr lang="en-US" b="0" i="0">
              <a:latin typeface="Inter" panose="02000503000000020004"/>
              <a:ea typeface="Inter" panose="02000503000000020004"/>
              <a:cs typeface="Inter" panose="02000503000000020004"/>
              <a:sym typeface="Inter" panose="02000503000000020004"/>
            </a:endParaRPr>
          </a:p>
          <a:p>
            <a:pPr marL="0" lvl="0" indent="0" algn="l" rtl="0">
              <a:lnSpc>
                <a:spcPct val="100000"/>
              </a:lnSpc>
              <a:spcBef>
                <a:spcPts val="600"/>
              </a:spcBef>
              <a:spcAft>
                <a:spcPts val="0"/>
              </a:spcAft>
              <a:buSzPts val="2000"/>
              <a:buFont typeface="Garamond" panose="02020404030301010803"/>
              <a:buNone/>
            </a:pPr>
            <a:r>
              <a:rPr lang="en-US">
                <a:latin typeface="Inter" panose="02000503000000020004"/>
                <a:ea typeface="Inter" panose="02000503000000020004"/>
                <a:cs typeface="Inter" panose="02000503000000020004"/>
                <a:sym typeface="Inter" panose="02000503000000020004"/>
              </a:rPr>
              <a:t>public static int NORM_PRIORITY</a:t>
            </a:r>
            <a:endParaRPr lang="en-US" b="0" i="0">
              <a:latin typeface="Inter" panose="02000503000000020004"/>
              <a:ea typeface="Inter" panose="02000503000000020004"/>
              <a:cs typeface="Inter" panose="02000503000000020004"/>
              <a:sym typeface="Inter" panose="02000503000000020004"/>
            </a:endParaRPr>
          </a:p>
          <a:p>
            <a:pPr marL="0" lvl="0" indent="0" algn="l" rtl="0">
              <a:lnSpc>
                <a:spcPct val="100000"/>
              </a:lnSpc>
              <a:spcBef>
                <a:spcPts val="600"/>
              </a:spcBef>
              <a:spcAft>
                <a:spcPts val="0"/>
              </a:spcAft>
              <a:buSzPts val="2000"/>
              <a:buFont typeface="Garamond" panose="02020404030301010803"/>
              <a:buNone/>
            </a:pPr>
            <a:r>
              <a:rPr lang="en-US">
                <a:latin typeface="Inter" panose="02000503000000020004"/>
                <a:ea typeface="Inter" panose="02000503000000020004"/>
                <a:cs typeface="Inter" panose="02000503000000020004"/>
                <a:sym typeface="Inter" panose="02000503000000020004"/>
              </a:rPr>
              <a:t>public static int MAX_PRIORITY</a:t>
            </a:r>
            <a:endParaRPr lang="en-US" b="0" i="0">
              <a:latin typeface="Inter" panose="02000503000000020004"/>
              <a:ea typeface="Inter" panose="02000503000000020004"/>
              <a:cs typeface="Inter" panose="02000503000000020004"/>
              <a:sym typeface="Inter" panose="02000503000000020004"/>
            </a:endParaRPr>
          </a:p>
          <a:p>
            <a:pPr marL="0" lvl="0" indent="0" algn="l" rtl="0">
              <a:lnSpc>
                <a:spcPct val="100000"/>
              </a:lnSpc>
              <a:spcBef>
                <a:spcPts val="600"/>
              </a:spcBef>
              <a:spcAft>
                <a:spcPts val="0"/>
              </a:spcAft>
              <a:buSzPts val="2000"/>
              <a:buFont typeface="Inter" panose="02000503000000020004"/>
              <a:buNone/>
            </a:pPr>
            <a:r>
              <a:rPr lang="en-US">
                <a:latin typeface="Inter" panose="02000503000000020004"/>
                <a:ea typeface="Inter" panose="02000503000000020004"/>
                <a:cs typeface="Inter" panose="02000503000000020004"/>
                <a:sym typeface="Inter" panose="02000503000000020004"/>
              </a:rPr>
              <a:t>Default priority of a thread is 5 (NORM_PRIORITY). The value of MIN_PRIORITY is 1 and the value of MAX_PRIORITY is 10.</a:t>
            </a:r>
            <a:endParaRPr lang="en-US" b="0" i="0">
              <a:latin typeface="Inter" panose="02000503000000020004"/>
              <a:ea typeface="Inter" panose="02000503000000020004"/>
              <a:cs typeface="Inter" panose="02000503000000020004"/>
              <a:sym typeface="Inter" panose="02000503000000020004"/>
            </a:endParaRPr>
          </a:p>
          <a:p>
            <a:pPr algn="l"/>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a:xfrm>
            <a:off x="408940" y="274955"/>
            <a:ext cx="10975975" cy="523240"/>
          </a:xfrm>
        </p:spPr>
        <p:txBody>
          <a:bodyPr>
            <a:noAutofit/>
          </a:bodyPr>
          <a:p>
            <a:pPr algn="ctr"/>
            <a:r>
              <a:rPr lang="en-US" sz="3600">
                <a:sym typeface="+mn-ea"/>
              </a:rPr>
              <a:t>DAEMON THREAD</a:t>
            </a:r>
            <a:endParaRPr lang="en-US" sz="3600">
              <a:sym typeface="+mn-ea"/>
            </a:endParaRPr>
          </a:p>
        </p:txBody>
      </p:sp>
      <p:sp>
        <p:nvSpPr>
          <p:cNvPr id="4" name="Text Placeholder 3"/>
          <p:cNvSpPr>
            <a:spLocks noGrp="1"/>
          </p:cNvSpPr>
          <p:nvPr>
            <p:ph type="body" sz="quarter" idx="14"/>
          </p:nvPr>
        </p:nvSpPr>
        <p:spPr>
          <a:xfrm>
            <a:off x="313055" y="835025"/>
            <a:ext cx="11595735" cy="5614035"/>
          </a:xfrm>
        </p:spPr>
        <p:txBody>
          <a:bodyPr>
            <a:noAutofit/>
          </a:bodyPr>
          <a:p>
            <a:pPr marL="0" lvl="0" indent="0" algn="just" rtl="0">
              <a:lnSpc>
                <a:spcPct val="100000"/>
              </a:lnSpc>
              <a:spcBef>
                <a:spcPts val="0"/>
              </a:spcBef>
              <a:spcAft>
                <a:spcPts val="0"/>
              </a:spcAft>
              <a:buSzPct val="100000"/>
              <a:buFont typeface="Inter" panose="02000503000000020004"/>
              <a:buNone/>
            </a:pPr>
            <a:r>
              <a:rPr lang="en-US" sz="2000" b="1">
                <a:latin typeface="Inter" panose="02000503000000020004"/>
                <a:ea typeface="Inter" panose="02000503000000020004"/>
                <a:cs typeface="Inter" panose="02000503000000020004"/>
                <a:sym typeface="Inter" panose="02000503000000020004"/>
              </a:rPr>
              <a:t>Daemon thread in java</a:t>
            </a:r>
            <a:r>
              <a:rPr lang="en-US" sz="2000">
                <a:latin typeface="Inter" panose="02000503000000020004"/>
                <a:ea typeface="Inter" panose="02000503000000020004"/>
                <a:cs typeface="Inter" panose="02000503000000020004"/>
                <a:sym typeface="Inter" panose="02000503000000020004"/>
              </a:rPr>
              <a:t> is a service provider thread that provides services to the user thread. Its life depend on the mercy of user threads i.e. when all the user threads dies, JVM terminates this thread automatically.</a:t>
            </a:r>
            <a:endParaRPr lang="en-US" sz="2000" b="0" i="0">
              <a:latin typeface="Inter" panose="02000503000000020004"/>
              <a:ea typeface="Inter" panose="02000503000000020004"/>
              <a:cs typeface="Inter" panose="02000503000000020004"/>
              <a:sym typeface="Inter" panose="02000503000000020004"/>
            </a:endParaRPr>
          </a:p>
          <a:p>
            <a:pPr marL="0" lvl="0" indent="0" algn="just" rtl="0">
              <a:lnSpc>
                <a:spcPct val="100000"/>
              </a:lnSpc>
              <a:spcBef>
                <a:spcPts val="600"/>
              </a:spcBef>
              <a:spcAft>
                <a:spcPts val="0"/>
              </a:spcAft>
              <a:buSzPct val="100000"/>
              <a:buFont typeface="Inter" panose="02000503000000020004"/>
              <a:buNone/>
            </a:pPr>
            <a:r>
              <a:rPr lang="en-US" sz="2000">
                <a:latin typeface="Inter" panose="02000503000000020004"/>
                <a:ea typeface="Inter" panose="02000503000000020004"/>
                <a:cs typeface="Inter" panose="02000503000000020004"/>
                <a:sym typeface="Inter" panose="02000503000000020004"/>
              </a:rPr>
              <a:t>There are many java daemon threads running automatically e.g. gc, finalizer etc.</a:t>
            </a:r>
            <a:endParaRPr lang="en-US" sz="2000" b="0" i="0">
              <a:latin typeface="Inter" panose="02000503000000020004"/>
              <a:ea typeface="Inter" panose="02000503000000020004"/>
              <a:cs typeface="Inter" panose="02000503000000020004"/>
              <a:sym typeface="Inter" panose="02000503000000020004"/>
            </a:endParaRPr>
          </a:p>
          <a:p>
            <a:pPr marL="0" lvl="0" indent="0" algn="just" rtl="0">
              <a:lnSpc>
                <a:spcPct val="100000"/>
              </a:lnSpc>
              <a:spcBef>
                <a:spcPts val="600"/>
              </a:spcBef>
              <a:spcAft>
                <a:spcPts val="0"/>
              </a:spcAft>
              <a:buSzPct val="100000"/>
              <a:buFont typeface="Inter" panose="02000503000000020004"/>
              <a:buNone/>
            </a:pPr>
            <a:r>
              <a:rPr lang="en-US" sz="2000">
                <a:latin typeface="Inter" panose="02000503000000020004"/>
                <a:ea typeface="Inter" panose="02000503000000020004"/>
                <a:cs typeface="Inter" panose="02000503000000020004"/>
                <a:sym typeface="Inter" panose="02000503000000020004"/>
              </a:rPr>
              <a:t>You can see all the detail by typing the jconsole in the command prompt. The jconsole tool provides information about the loaded classes, memory usage, running threads etc.</a:t>
            </a:r>
            <a:endParaRPr lang="en-US" sz="2000" b="0" i="0">
              <a:latin typeface="Inter" panose="02000503000000020004"/>
              <a:ea typeface="Inter" panose="02000503000000020004"/>
              <a:cs typeface="Inter" panose="02000503000000020004"/>
              <a:sym typeface="Inter" panose="02000503000000020004"/>
            </a:endParaRPr>
          </a:p>
          <a:p>
            <a:pPr marL="0" lvl="0" indent="0" algn="ctr" rtl="0">
              <a:lnSpc>
                <a:spcPct val="100000"/>
              </a:lnSpc>
              <a:spcBef>
                <a:spcPts val="600"/>
              </a:spcBef>
              <a:spcAft>
                <a:spcPts val="0"/>
              </a:spcAft>
              <a:buSzPct val="100000"/>
              <a:buFont typeface="Arial" panose="020B0604020202020204"/>
              <a:buNone/>
            </a:pPr>
            <a:r>
              <a:rPr lang="en-US" sz="2000">
                <a:latin typeface="Arial" panose="020B0604020202020204"/>
                <a:ea typeface="Arial" panose="020B0604020202020204"/>
                <a:cs typeface="Arial" panose="020B0604020202020204"/>
                <a:sym typeface="Arial" panose="020B0604020202020204"/>
              </a:rPr>
              <a:t>Points to remember for Daemon Thread in Java</a:t>
            </a:r>
            <a:endParaRPr lang="en-US" sz="2000" b="0" i="0">
              <a:latin typeface="Arial" panose="020B0604020202020204"/>
              <a:ea typeface="Arial" panose="020B0604020202020204"/>
              <a:cs typeface="Arial" panose="020B0604020202020204"/>
              <a:sym typeface="Arial" panose="020B0604020202020204"/>
            </a:endParaRPr>
          </a:p>
          <a:p>
            <a:pPr marL="0" lvl="0" indent="-107950" algn="just" rtl="0">
              <a:lnSpc>
                <a:spcPct val="100000"/>
              </a:lnSpc>
              <a:spcBef>
                <a:spcPts val="600"/>
              </a:spcBef>
              <a:spcAft>
                <a:spcPts val="0"/>
              </a:spcAft>
              <a:buSzPct val="100000"/>
              <a:buFont typeface="Arial" panose="020B0604020202020204"/>
              <a:buChar char="•"/>
            </a:pPr>
            <a:r>
              <a:rPr lang="en-US" sz="2000">
                <a:latin typeface="Inter" panose="02000503000000020004"/>
                <a:ea typeface="Inter" panose="02000503000000020004"/>
                <a:cs typeface="Inter" panose="02000503000000020004"/>
                <a:sym typeface="Inter" panose="02000503000000020004"/>
              </a:rPr>
              <a:t>It provides services to user threads for background supporting tasks. It has no role in life than to serve user threads.</a:t>
            </a:r>
            <a:endParaRPr lang="en-US" sz="2000" b="0" i="0">
              <a:latin typeface="Inter" panose="02000503000000020004"/>
              <a:ea typeface="Inter" panose="02000503000000020004"/>
              <a:cs typeface="Inter" panose="02000503000000020004"/>
              <a:sym typeface="Inter" panose="02000503000000020004"/>
            </a:endParaRPr>
          </a:p>
          <a:p>
            <a:pPr marL="0" lvl="0" indent="-107950" algn="just" rtl="0">
              <a:lnSpc>
                <a:spcPct val="100000"/>
              </a:lnSpc>
              <a:spcBef>
                <a:spcPts val="600"/>
              </a:spcBef>
              <a:spcAft>
                <a:spcPts val="0"/>
              </a:spcAft>
              <a:buSzPct val="100000"/>
              <a:buFont typeface="Arial" panose="020B0604020202020204"/>
              <a:buChar char="•"/>
            </a:pPr>
            <a:r>
              <a:rPr lang="en-US" sz="2000">
                <a:latin typeface="Inter" panose="02000503000000020004"/>
                <a:ea typeface="Inter" panose="02000503000000020004"/>
                <a:cs typeface="Inter" panose="02000503000000020004"/>
                <a:sym typeface="Inter" panose="02000503000000020004"/>
              </a:rPr>
              <a:t>Its life depends on user threads.</a:t>
            </a:r>
            <a:endParaRPr lang="en-US" sz="2000" b="0" i="0">
              <a:latin typeface="Inter" panose="02000503000000020004"/>
              <a:ea typeface="Inter" panose="02000503000000020004"/>
              <a:cs typeface="Inter" panose="02000503000000020004"/>
              <a:sym typeface="Inter" panose="02000503000000020004"/>
            </a:endParaRPr>
          </a:p>
          <a:p>
            <a:pPr marL="0" lvl="0" indent="-107950" algn="just" rtl="0">
              <a:lnSpc>
                <a:spcPct val="100000"/>
              </a:lnSpc>
              <a:spcBef>
                <a:spcPts val="600"/>
              </a:spcBef>
              <a:spcAft>
                <a:spcPts val="0"/>
              </a:spcAft>
              <a:buSzPct val="100000"/>
              <a:buFont typeface="Arial" panose="020B0604020202020204"/>
              <a:buChar char="•"/>
            </a:pPr>
            <a:r>
              <a:rPr lang="en-US" sz="2000">
                <a:latin typeface="Inter" panose="02000503000000020004"/>
                <a:ea typeface="Inter" panose="02000503000000020004"/>
                <a:cs typeface="Inter" panose="02000503000000020004"/>
                <a:sym typeface="Inter" panose="02000503000000020004"/>
              </a:rPr>
              <a:t>It is a low priority thread.</a:t>
            </a:r>
            <a:endParaRPr lang="en-US" sz="2000" b="0" i="0">
              <a:latin typeface="Inter" panose="02000503000000020004"/>
              <a:ea typeface="Inter" panose="02000503000000020004"/>
              <a:cs typeface="Inter" panose="02000503000000020004"/>
              <a:sym typeface="Inter" panose="02000503000000020004"/>
            </a:endParaRPr>
          </a:p>
          <a:p>
            <a:pPr marL="0" lvl="0" indent="-107950" algn="just" rtl="0">
              <a:lnSpc>
                <a:spcPct val="100000"/>
              </a:lnSpc>
              <a:spcBef>
                <a:spcPts val="600"/>
              </a:spcBef>
              <a:spcAft>
                <a:spcPts val="0"/>
              </a:spcAft>
              <a:buSzPct val="100000"/>
              <a:buFont typeface="Arial" panose="020B0604020202020204"/>
              <a:buChar char="•"/>
            </a:pPr>
            <a:r>
              <a:rPr lang="en-US" sz="2000">
                <a:latin typeface="Arial" panose="020B0604020202020204"/>
                <a:ea typeface="Arial" panose="020B0604020202020204"/>
                <a:cs typeface="Arial" panose="020B0604020202020204"/>
                <a:sym typeface="Arial" panose="020B0604020202020204"/>
              </a:rPr>
              <a:t>Why JVM terminates the daemon thread if there is no user thread?</a:t>
            </a:r>
            <a:endParaRPr lang="en-US" sz="2000" b="0" i="0">
              <a:latin typeface="Arial" panose="020B0604020202020204"/>
              <a:ea typeface="Arial" panose="020B0604020202020204"/>
              <a:cs typeface="Arial" panose="020B0604020202020204"/>
              <a:sym typeface="Arial" panose="020B0604020202020204"/>
            </a:endParaRPr>
          </a:p>
          <a:p>
            <a:pPr marL="0" lvl="0" indent="-107950" algn="just" rtl="0">
              <a:lnSpc>
                <a:spcPct val="100000"/>
              </a:lnSpc>
              <a:spcBef>
                <a:spcPts val="600"/>
              </a:spcBef>
              <a:spcAft>
                <a:spcPts val="0"/>
              </a:spcAft>
              <a:buSzPct val="100000"/>
              <a:buFont typeface="Arial" panose="020B0604020202020204"/>
              <a:buChar char="•"/>
            </a:pPr>
            <a:r>
              <a:rPr lang="en-US" sz="2000">
                <a:latin typeface="Inter" panose="02000503000000020004"/>
                <a:ea typeface="Inter" panose="02000503000000020004"/>
                <a:cs typeface="Inter" panose="02000503000000020004"/>
                <a:sym typeface="Inter" panose="02000503000000020004"/>
              </a:rPr>
              <a:t>The sole purpose of the daemon thread is that it provides services to user thread for background supporting task. If there is no user thread, why should JVM keep running this thread. That is why JVM terminates the daemon thread if there is no user thread.</a:t>
            </a:r>
            <a:endParaRPr lang="en-US" sz="2000" b="0" i="0">
              <a:latin typeface="Inter" panose="02000503000000020004"/>
              <a:ea typeface="Inter" panose="02000503000000020004"/>
              <a:cs typeface="Inter" panose="02000503000000020004"/>
              <a:sym typeface="Inter" panose="02000503000000020004"/>
            </a:endParaRPr>
          </a:p>
          <a:p>
            <a:pPr marL="0" lvl="0" indent="-107950" algn="just" rtl="0">
              <a:lnSpc>
                <a:spcPct val="100000"/>
              </a:lnSpc>
              <a:spcBef>
                <a:spcPts val="600"/>
              </a:spcBef>
              <a:spcAft>
                <a:spcPts val="0"/>
              </a:spcAft>
              <a:buSzPct val="100000"/>
              <a:buFont typeface="Arial" panose="020B0604020202020204"/>
              <a:buChar char="•"/>
            </a:pPr>
            <a:r>
              <a:rPr lang="en-US" sz="2000">
                <a:latin typeface="Arial" panose="020B0604020202020204"/>
                <a:ea typeface="Arial" panose="020B0604020202020204"/>
                <a:cs typeface="Arial" panose="020B0604020202020204"/>
                <a:sym typeface="Arial" panose="020B0604020202020204"/>
              </a:rPr>
              <a:t>Note: If you want to make a user thread as Daemon, it must not be started otherwise it will throw IllegalThreadStateException.</a:t>
            </a:r>
            <a:endParaRPr lang="en-US" sz="2000" b="0" i="0">
              <a:latin typeface="Arial" panose="020B0604020202020204"/>
              <a:ea typeface="Arial" panose="020B0604020202020204"/>
              <a:cs typeface="Arial" panose="020B0604020202020204"/>
              <a:sym typeface="Arial" panose="020B0604020202020204"/>
            </a:endParaRPr>
          </a:p>
          <a:p>
            <a:endParaRPr lang="en-US" sz="2000" b="0" i="0">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860" name="Google Shape;3860;p463"/>
          <p:cNvPicPr preferRelativeResize="0">
            <a:picLocks noChangeAspect="1"/>
          </p:cNvPicPr>
          <p:nvPr>
            <p:ph type="pic" idx="1"/>
          </p:nvPr>
        </p:nvPicPr>
        <p:blipFill rotWithShape="1">
          <a:blip r:embed="rId1"/>
          <a:srcRect/>
          <a:stretch>
            <a:fillRect/>
          </a:stretch>
        </p:blipFill>
        <p:spPr>
          <a:xfrm>
            <a:off x="763270" y="1044575"/>
            <a:ext cx="10710545" cy="522224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pPr algn="ctr"/>
            <a:r>
              <a:rPr lang="en-US" sz="3200">
                <a:sym typeface="+mn-ea"/>
              </a:rPr>
              <a:t>JAVA THREAD POOL</a:t>
            </a:r>
            <a:endParaRPr lang="en-US" sz="3200">
              <a:sym typeface="+mn-ea"/>
            </a:endParaRPr>
          </a:p>
        </p:txBody>
      </p:sp>
      <p:sp>
        <p:nvSpPr>
          <p:cNvPr id="6" name="Text Placeholder 5"/>
          <p:cNvSpPr>
            <a:spLocks noGrp="1"/>
          </p:cNvSpPr>
          <p:nvPr>
            <p:ph type="body" sz="quarter" idx="14"/>
          </p:nvPr>
        </p:nvSpPr>
        <p:spPr>
          <a:xfrm>
            <a:off x="408940" y="894080"/>
            <a:ext cx="11160125" cy="5415915"/>
          </a:xfrm>
        </p:spPr>
        <p:txBody>
          <a:bodyPr>
            <a:normAutofit fontScale="90000" lnSpcReduction="10000"/>
          </a:bodyPr>
          <a:p>
            <a:pPr marL="0" lvl="0" indent="0" algn="just" rtl="0">
              <a:lnSpc>
                <a:spcPct val="100000"/>
              </a:lnSpc>
              <a:spcBef>
                <a:spcPts val="0"/>
              </a:spcBef>
              <a:spcAft>
                <a:spcPts val="0"/>
              </a:spcAft>
              <a:buSzPts val="2000"/>
              <a:buFont typeface="Inter" panose="02000503000000020004"/>
              <a:buNone/>
            </a:pPr>
            <a:r>
              <a:rPr lang="en-US" b="1">
                <a:latin typeface="Inter" panose="02000503000000020004"/>
                <a:ea typeface="Inter" panose="02000503000000020004"/>
                <a:cs typeface="Inter" panose="02000503000000020004"/>
                <a:sym typeface="Inter" panose="02000503000000020004"/>
              </a:rPr>
              <a:t>Java Thread pool</a:t>
            </a:r>
            <a:r>
              <a:rPr lang="en-US">
                <a:latin typeface="Inter" panose="02000503000000020004"/>
                <a:ea typeface="Inter" panose="02000503000000020004"/>
                <a:cs typeface="Inter" panose="02000503000000020004"/>
                <a:sym typeface="Inter" panose="02000503000000020004"/>
              </a:rPr>
              <a:t> represents a group of worker threads that are waiting for the job and reuse many times.</a:t>
            </a:r>
            <a:endParaRPr lang="en-US" b="0" i="0">
              <a:latin typeface="Inter" panose="02000503000000020004"/>
              <a:ea typeface="Inter" panose="02000503000000020004"/>
              <a:cs typeface="Inter" panose="02000503000000020004"/>
              <a:sym typeface="Inter" panose="02000503000000020004"/>
            </a:endParaRPr>
          </a:p>
          <a:p>
            <a:pPr marL="0" lvl="0" indent="0" algn="just" rtl="0">
              <a:lnSpc>
                <a:spcPct val="100000"/>
              </a:lnSpc>
              <a:spcBef>
                <a:spcPts val="600"/>
              </a:spcBef>
              <a:spcAft>
                <a:spcPts val="0"/>
              </a:spcAft>
              <a:buSzPts val="2000"/>
              <a:buFont typeface="Inter" panose="02000503000000020004"/>
              <a:buNone/>
            </a:pPr>
            <a:r>
              <a:rPr lang="en-US">
                <a:latin typeface="Inter" panose="02000503000000020004"/>
                <a:ea typeface="Inter" panose="02000503000000020004"/>
                <a:cs typeface="Inter" panose="02000503000000020004"/>
                <a:sym typeface="Inter" panose="02000503000000020004"/>
              </a:rPr>
              <a:t>In case of thread pool, a group of fixed size threads are created. A thread from the thread pool is pulled out and assigned a job by the service provider. After completion of the job, thread is contained in the thread pool again.</a:t>
            </a:r>
            <a:endParaRPr lang="en-US" b="0" i="0">
              <a:latin typeface="Inter" panose="02000503000000020004"/>
              <a:ea typeface="Inter" panose="02000503000000020004"/>
              <a:cs typeface="Inter" panose="02000503000000020004"/>
              <a:sym typeface="Inter" panose="02000503000000020004"/>
            </a:endParaRPr>
          </a:p>
          <a:p>
            <a:pPr marL="0" lvl="0" indent="0" algn="just" rtl="0">
              <a:lnSpc>
                <a:spcPct val="100000"/>
              </a:lnSpc>
              <a:spcBef>
                <a:spcPts val="600"/>
              </a:spcBef>
              <a:spcAft>
                <a:spcPts val="0"/>
              </a:spcAft>
              <a:buSzPts val="2000"/>
              <a:buFont typeface="Arial" panose="020B0604020202020204"/>
              <a:buNone/>
            </a:pPr>
            <a:r>
              <a:rPr lang="en-US" b="1">
                <a:latin typeface="Arial" panose="020B0604020202020204"/>
                <a:ea typeface="Arial" panose="020B0604020202020204"/>
                <a:cs typeface="Arial" panose="020B0604020202020204"/>
                <a:sym typeface="Arial" panose="020B0604020202020204"/>
              </a:rPr>
              <a:t>Advantage of Java Thread Pool</a:t>
            </a:r>
            <a:endParaRPr lang="en-US" b="1" i="0">
              <a:latin typeface="Arial" panose="020B0604020202020204"/>
              <a:ea typeface="Arial" panose="020B0604020202020204"/>
              <a:cs typeface="Arial" panose="020B0604020202020204"/>
              <a:sym typeface="Arial" panose="020B0604020202020204"/>
            </a:endParaRPr>
          </a:p>
          <a:p>
            <a:pPr marL="0" lvl="0" indent="0" algn="just" rtl="0">
              <a:lnSpc>
                <a:spcPct val="100000"/>
              </a:lnSpc>
              <a:spcBef>
                <a:spcPts val="600"/>
              </a:spcBef>
              <a:spcAft>
                <a:spcPts val="0"/>
              </a:spcAft>
              <a:buSzPts val="2000"/>
              <a:buFont typeface="Inter" panose="02000503000000020004"/>
              <a:buNone/>
            </a:pPr>
            <a:r>
              <a:rPr lang="en-US" b="1">
                <a:latin typeface="Inter" panose="02000503000000020004"/>
                <a:ea typeface="Inter" panose="02000503000000020004"/>
                <a:cs typeface="Inter" panose="02000503000000020004"/>
                <a:sym typeface="Inter" panose="02000503000000020004"/>
              </a:rPr>
              <a:t>Better performance</a:t>
            </a:r>
            <a:r>
              <a:rPr lang="en-US">
                <a:latin typeface="Inter" panose="02000503000000020004"/>
                <a:ea typeface="Inter" panose="02000503000000020004"/>
                <a:cs typeface="Inter" panose="02000503000000020004"/>
                <a:sym typeface="Inter" panose="02000503000000020004"/>
              </a:rPr>
              <a:t> It saves time because there is no need to create new thread.</a:t>
            </a:r>
            <a:endParaRPr lang="en-US" b="0" i="0">
              <a:latin typeface="Inter" panose="02000503000000020004"/>
              <a:ea typeface="Inter" panose="02000503000000020004"/>
              <a:cs typeface="Inter" panose="02000503000000020004"/>
              <a:sym typeface="Inter" panose="02000503000000020004"/>
            </a:endParaRPr>
          </a:p>
          <a:p>
            <a:pPr marL="0" lvl="0" indent="0" algn="just" rtl="0">
              <a:lnSpc>
                <a:spcPct val="100000"/>
              </a:lnSpc>
              <a:spcBef>
                <a:spcPts val="600"/>
              </a:spcBef>
              <a:spcAft>
                <a:spcPts val="0"/>
              </a:spcAft>
              <a:buSzPts val="2000"/>
              <a:buFont typeface="Arial" panose="020B0604020202020204"/>
              <a:buNone/>
            </a:pPr>
            <a:r>
              <a:rPr lang="en-US" b="1">
                <a:latin typeface="Arial" panose="020B0604020202020204"/>
                <a:ea typeface="Arial" panose="020B0604020202020204"/>
                <a:cs typeface="Arial" panose="020B0604020202020204"/>
                <a:sym typeface="Arial" panose="020B0604020202020204"/>
              </a:rPr>
              <a:t>Real time usage</a:t>
            </a:r>
            <a:endParaRPr lang="en-US" b="1" i="0">
              <a:latin typeface="Arial" panose="020B0604020202020204"/>
              <a:ea typeface="Arial" panose="020B0604020202020204"/>
              <a:cs typeface="Arial" panose="020B0604020202020204"/>
              <a:sym typeface="Arial" panose="020B0604020202020204"/>
            </a:endParaRPr>
          </a:p>
          <a:p>
            <a:pPr marL="0" lvl="0" indent="0" algn="just" rtl="0">
              <a:lnSpc>
                <a:spcPct val="100000"/>
              </a:lnSpc>
              <a:spcBef>
                <a:spcPts val="600"/>
              </a:spcBef>
              <a:spcAft>
                <a:spcPts val="0"/>
              </a:spcAft>
              <a:buSzPts val="2000"/>
              <a:buFont typeface="Inter" panose="02000503000000020004"/>
              <a:buNone/>
            </a:pPr>
            <a:r>
              <a:rPr lang="en-US">
                <a:latin typeface="Inter" panose="02000503000000020004"/>
                <a:ea typeface="Inter" panose="02000503000000020004"/>
                <a:cs typeface="Inter" panose="02000503000000020004"/>
                <a:sym typeface="Inter" panose="02000503000000020004"/>
              </a:rPr>
              <a:t>It is used in Servlet and JSP where container creates a thread pool to process the request.</a:t>
            </a:r>
            <a:endParaRPr lang="en-US" b="0" i="0">
              <a:latin typeface="Inter" panose="02000503000000020004"/>
              <a:ea typeface="Inter" panose="02000503000000020004"/>
              <a:cs typeface="Inter" panose="02000503000000020004"/>
              <a:sym typeface="Inter" panose="02000503000000020004"/>
            </a:endParaRPr>
          </a:p>
          <a:p>
            <a:pPr marL="0" lvl="0" indent="0" algn="just" rtl="0">
              <a:lnSpc>
                <a:spcPct val="100000"/>
              </a:lnSpc>
              <a:spcBef>
                <a:spcPts val="600"/>
              </a:spcBef>
              <a:spcAft>
                <a:spcPts val="0"/>
              </a:spcAft>
              <a:buSzPts val="2000"/>
              <a:buFont typeface="Garamond" panose="02020404030301010803"/>
              <a:buNone/>
            </a:pP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a:xfrm>
            <a:off x="3649345" y="189230"/>
            <a:ext cx="4585970" cy="605790"/>
          </a:xfrm>
        </p:spPr>
        <p:txBody>
          <a:bodyPr/>
          <a:p>
            <a:pPr algn="ctr"/>
            <a:r>
              <a:rPr lang="en-US" sz="3200">
                <a:sym typeface="+mn-ea"/>
              </a:rPr>
              <a:t>EXECUTORSERVICE</a:t>
            </a:r>
            <a:endParaRPr lang="en-US" sz="3200">
              <a:sym typeface="+mn-ea"/>
            </a:endParaRPr>
          </a:p>
        </p:txBody>
      </p:sp>
      <p:sp>
        <p:nvSpPr>
          <p:cNvPr id="4" name="Text Placeholder 3"/>
          <p:cNvSpPr>
            <a:spLocks noGrp="1"/>
          </p:cNvSpPr>
          <p:nvPr>
            <p:ph type="body" sz="half" idx="2"/>
          </p:nvPr>
        </p:nvSpPr>
        <p:spPr>
          <a:xfrm>
            <a:off x="609600" y="960120"/>
            <a:ext cx="5091430" cy="5167630"/>
          </a:xfrm>
        </p:spPr>
        <p:txBody>
          <a:bodyPr>
            <a:noAutofit/>
          </a:bodyPr>
          <a:p>
            <a:r>
              <a:rPr lang="en-US" sz="2600">
                <a:latin typeface="Inter" panose="02000503000000020004"/>
                <a:ea typeface="Inter" panose="02000503000000020004"/>
                <a:cs typeface="Inter" panose="02000503000000020004"/>
                <a:sym typeface="Inter" panose="02000503000000020004"/>
              </a:rPr>
              <a:t>The Java ExecutorService is the interface which allows us to execute tasks on threads asynchronously. The Java ExecutorService interface is present in the java.util.concurrent package. The ExecutorService helps in maintaining a pool of threads and assigns them tasks. It also provides the facility to queue up tasks until there is a free thread available if the number </a:t>
            </a:r>
            <a:endParaRPr lang="en-US" sz="2600">
              <a:latin typeface="Inter" panose="02000503000000020004"/>
              <a:ea typeface="Inter" panose="02000503000000020004"/>
              <a:cs typeface="Inter" panose="02000503000000020004"/>
              <a:sym typeface="Inter" panose="02000503000000020004"/>
            </a:endParaRPr>
          </a:p>
        </p:txBody>
      </p:sp>
      <p:pic>
        <p:nvPicPr>
          <p:cNvPr id="3873" name="Google Shape;3873;p465"/>
          <p:cNvPicPr preferRelativeResize="0">
            <a:picLocks noChangeAspect="1"/>
          </p:cNvPicPr>
          <p:nvPr>
            <p:ph idx="1"/>
          </p:nvPr>
        </p:nvPicPr>
        <p:blipFill rotWithShape="1">
          <a:blip r:embed="rId1"/>
          <a:srcRect/>
          <a:stretch>
            <a:fillRect/>
          </a:stretch>
        </p:blipFill>
        <p:spPr>
          <a:xfrm>
            <a:off x="5999480" y="673100"/>
            <a:ext cx="5582285" cy="50958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pPr algn="ctr"/>
            <a:r>
              <a:rPr lang="en-US" sz="2800">
                <a:sym typeface="+mn-ea"/>
              </a:rPr>
              <a:t>THREAD GROUP IN JAVA</a:t>
            </a:r>
            <a:endParaRPr lang="en-US" sz="2800">
              <a:sym typeface="+mn-ea"/>
            </a:endParaRPr>
          </a:p>
        </p:txBody>
      </p:sp>
      <p:sp>
        <p:nvSpPr>
          <p:cNvPr id="6" name="Text Placeholder 5"/>
          <p:cNvSpPr>
            <a:spLocks noGrp="1"/>
          </p:cNvSpPr>
          <p:nvPr>
            <p:ph type="body" sz="quarter" idx="14"/>
          </p:nvPr>
        </p:nvSpPr>
        <p:spPr>
          <a:xfrm>
            <a:off x="408940" y="980440"/>
            <a:ext cx="11160125" cy="5329555"/>
          </a:xfrm>
        </p:spPr>
        <p:txBody>
          <a:bodyPr>
            <a:normAutofit fontScale="90000" lnSpcReduction="10000"/>
          </a:bodyPr>
          <a:p>
            <a:pPr marL="0" lvl="0" indent="0" algn="l" rtl="0">
              <a:lnSpc>
                <a:spcPct val="100000"/>
              </a:lnSpc>
              <a:spcBef>
                <a:spcPts val="0"/>
              </a:spcBef>
              <a:spcAft>
                <a:spcPts val="0"/>
              </a:spcAft>
              <a:buSzPts val="2000"/>
              <a:buFont typeface="Inter" panose="02000503000000020004"/>
              <a:buNone/>
            </a:pPr>
            <a:r>
              <a:rPr lang="en-US">
                <a:latin typeface="Inter" panose="02000503000000020004"/>
                <a:ea typeface="Inter" panose="02000503000000020004"/>
                <a:cs typeface="Inter" panose="02000503000000020004"/>
                <a:sym typeface="Inter" panose="02000503000000020004"/>
              </a:rPr>
              <a:t>Java provides a convenient way to group multiple threads in a single object. In such way, we can suspend, resume or interrupt group of threads by a single method call.</a:t>
            </a:r>
            <a:endParaRPr lang="en-US" b="0" i="0">
              <a:latin typeface="Inter" panose="02000503000000020004"/>
              <a:ea typeface="Inter" panose="02000503000000020004"/>
              <a:cs typeface="Inter" panose="02000503000000020004"/>
              <a:sym typeface="Inter" panose="02000503000000020004"/>
            </a:endParaRPr>
          </a:p>
          <a:p>
            <a:pPr marL="0" lvl="0" indent="0" algn="l" rtl="0">
              <a:lnSpc>
                <a:spcPct val="100000"/>
              </a:lnSpc>
              <a:spcBef>
                <a:spcPts val="600"/>
              </a:spcBef>
              <a:spcAft>
                <a:spcPts val="0"/>
              </a:spcAft>
              <a:buSzPts val="2000"/>
              <a:buFont typeface="Arial" panose="020B0604020202020204"/>
              <a:buNone/>
            </a:pPr>
            <a:r>
              <a:rPr lang="en-US" b="1">
                <a:latin typeface="Arial" panose="020B0604020202020204"/>
                <a:ea typeface="Arial" panose="020B0604020202020204"/>
                <a:cs typeface="Arial" panose="020B0604020202020204"/>
                <a:sym typeface="Arial" panose="020B0604020202020204"/>
              </a:rPr>
              <a:t>Note:</a:t>
            </a:r>
            <a:r>
              <a:rPr lang="en-US">
                <a:latin typeface="Arial" panose="020B0604020202020204"/>
                <a:ea typeface="Arial" panose="020B0604020202020204"/>
                <a:cs typeface="Arial" panose="020B0604020202020204"/>
                <a:sym typeface="Arial" panose="020B0604020202020204"/>
              </a:rPr>
              <a:t> Now suspend(), resume() and stop() methods are deprecated.</a:t>
            </a:r>
            <a:endParaRPr lang="en-US" b="0" i="0">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600"/>
              </a:spcBef>
              <a:spcAft>
                <a:spcPts val="0"/>
              </a:spcAft>
              <a:buSzPts val="2000"/>
              <a:buFont typeface="Inter" panose="02000503000000020004"/>
              <a:buNone/>
            </a:pPr>
            <a:r>
              <a:rPr lang="en-US">
                <a:latin typeface="Inter" panose="02000503000000020004"/>
                <a:ea typeface="Inter" panose="02000503000000020004"/>
                <a:cs typeface="Inter" panose="02000503000000020004"/>
                <a:sym typeface="Inter" panose="02000503000000020004"/>
              </a:rPr>
              <a:t>Java thread group is implemented by </a:t>
            </a:r>
            <a:r>
              <a:rPr lang="en-US" i="1">
                <a:latin typeface="Inter" panose="02000503000000020004"/>
                <a:ea typeface="Inter" panose="02000503000000020004"/>
                <a:cs typeface="Inter" panose="02000503000000020004"/>
                <a:sym typeface="Inter" panose="02000503000000020004"/>
              </a:rPr>
              <a:t>java.lang.ThreadGroup</a:t>
            </a:r>
            <a:r>
              <a:rPr lang="en-US">
                <a:latin typeface="Inter" panose="02000503000000020004"/>
                <a:ea typeface="Inter" panose="02000503000000020004"/>
                <a:cs typeface="Inter" panose="02000503000000020004"/>
                <a:sym typeface="Inter" panose="02000503000000020004"/>
              </a:rPr>
              <a:t> class.</a:t>
            </a:r>
            <a:endParaRPr lang="en-US" b="0" i="0">
              <a:latin typeface="Inter" panose="02000503000000020004"/>
              <a:ea typeface="Inter" panose="02000503000000020004"/>
              <a:cs typeface="Inter" panose="02000503000000020004"/>
              <a:sym typeface="Inter" panose="02000503000000020004"/>
            </a:endParaRPr>
          </a:p>
          <a:p>
            <a:pPr marL="0" lvl="0" indent="0" algn="l" rtl="0">
              <a:lnSpc>
                <a:spcPct val="100000"/>
              </a:lnSpc>
              <a:spcBef>
                <a:spcPts val="600"/>
              </a:spcBef>
              <a:spcAft>
                <a:spcPts val="0"/>
              </a:spcAft>
              <a:buSzPts val="2000"/>
              <a:buFont typeface="Inter" panose="02000503000000020004"/>
              <a:buNone/>
            </a:pPr>
            <a:r>
              <a:rPr lang="en-US">
                <a:latin typeface="Inter" panose="02000503000000020004"/>
                <a:ea typeface="Inter" panose="02000503000000020004"/>
                <a:cs typeface="Inter" panose="02000503000000020004"/>
                <a:sym typeface="Inter" panose="02000503000000020004"/>
              </a:rPr>
              <a:t>A ThreadGroup represents a set of threads. A thread group can also include the other thread group. The thread group creates a tree in which every thread group except the initial thread group has a parent.</a:t>
            </a:r>
            <a:endParaRPr lang="en-US" b="0" i="0">
              <a:latin typeface="Inter" panose="02000503000000020004"/>
              <a:ea typeface="Inter" panose="02000503000000020004"/>
              <a:cs typeface="Inter" panose="02000503000000020004"/>
              <a:sym typeface="Inter" panose="02000503000000020004"/>
            </a:endParaRPr>
          </a:p>
          <a:p>
            <a:pPr marL="0" lvl="0" indent="0" algn="l" rtl="0">
              <a:lnSpc>
                <a:spcPct val="100000"/>
              </a:lnSpc>
              <a:spcBef>
                <a:spcPts val="600"/>
              </a:spcBef>
              <a:spcAft>
                <a:spcPts val="0"/>
              </a:spcAft>
              <a:buSzPts val="2000"/>
              <a:buFont typeface="Inter" panose="02000503000000020004"/>
              <a:buNone/>
            </a:pPr>
            <a:r>
              <a:rPr lang="en-US">
                <a:latin typeface="Inter" panose="02000503000000020004"/>
                <a:ea typeface="Inter" panose="02000503000000020004"/>
                <a:cs typeface="Inter" panose="02000503000000020004"/>
                <a:sym typeface="Inter" panose="02000503000000020004"/>
              </a:rPr>
              <a:t>A thread is allowed to access information about its own thread group, but it cannot access the information about its thread group's parent thread group or any other thread groups.</a:t>
            </a:r>
            <a:endParaRPr lang="en-US" b="0" i="0">
              <a:latin typeface="Inter" panose="02000503000000020004"/>
              <a:ea typeface="Inter" panose="02000503000000020004"/>
              <a:cs typeface="Inter" panose="02000503000000020004"/>
              <a:sym typeface="Inter" panose="02000503000000020004"/>
            </a:endParaRPr>
          </a:p>
          <a:p>
            <a:pPr algn="l"/>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891" name="Google Shape;3891;p468"/>
          <p:cNvPicPr preferRelativeResize="0">
            <a:picLocks noChangeAspect="1"/>
          </p:cNvPicPr>
          <p:nvPr>
            <p:ph type="pic" idx="1"/>
          </p:nvPr>
        </p:nvPicPr>
        <p:blipFill rotWithShape="1">
          <a:blip r:embed="rId1"/>
          <a:srcRect/>
          <a:stretch>
            <a:fillRect/>
          </a:stretch>
        </p:blipFill>
        <p:spPr>
          <a:xfrm>
            <a:off x="1089660" y="612775"/>
            <a:ext cx="10311130" cy="580136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896" name="Google Shape;3896;p469"/>
          <p:cNvPicPr preferRelativeResize="0">
            <a:picLocks noChangeAspect="1"/>
          </p:cNvPicPr>
          <p:nvPr>
            <p:ph type="pic" idx="1"/>
          </p:nvPr>
        </p:nvPicPr>
        <p:blipFill rotWithShape="1">
          <a:blip r:embed="rId1"/>
          <a:srcRect/>
          <a:stretch>
            <a:fillRect/>
          </a:stretch>
        </p:blipFill>
        <p:spPr>
          <a:xfrm>
            <a:off x="2571115" y="612775"/>
            <a:ext cx="6954520" cy="411607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a:xfrm>
            <a:off x="2353510" y="621507"/>
            <a:ext cx="7317105" cy="566870"/>
          </a:xfrm>
        </p:spPr>
        <p:txBody>
          <a:bodyPr/>
          <a:p>
            <a:pPr algn="ctr"/>
            <a:r>
              <a:rPr lang="en-US" sz="4000"/>
              <a:t>Multitasking</a:t>
            </a:r>
            <a:endParaRPr lang="en-US" sz="4000"/>
          </a:p>
        </p:txBody>
      </p:sp>
      <p:pic>
        <p:nvPicPr>
          <p:cNvPr id="9" name="Picture Placeholder 8" descr="Multitasking-Example-2"/>
          <p:cNvPicPr>
            <a:picLocks noChangeAspect="1"/>
          </p:cNvPicPr>
          <p:nvPr>
            <p:ph type="pic" idx="1"/>
          </p:nvPr>
        </p:nvPicPr>
        <p:blipFill>
          <a:blip r:embed="rId1"/>
          <a:stretch>
            <a:fillRect/>
          </a:stretch>
        </p:blipFill>
        <p:spPr>
          <a:xfrm>
            <a:off x="1417320" y="1413510"/>
            <a:ext cx="9570720" cy="476694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noAutofit/>
          </a:bodyPr>
          <a:p>
            <a:pPr algn="ctr"/>
            <a:r>
              <a:rPr lang="en-US" sz="3600">
                <a:sym typeface="+mn-ea"/>
              </a:rPr>
              <a:t>MULTI TASKING </a:t>
            </a:r>
            <a:endParaRPr lang="en-US" sz="3600">
              <a:sym typeface="+mn-ea"/>
            </a:endParaRPr>
          </a:p>
        </p:txBody>
      </p:sp>
      <p:sp>
        <p:nvSpPr>
          <p:cNvPr id="5" name="Text Placeholder 4"/>
          <p:cNvSpPr>
            <a:spLocks noGrp="1"/>
          </p:cNvSpPr>
          <p:nvPr>
            <p:ph type="body" sz="quarter" idx="14"/>
          </p:nvPr>
        </p:nvSpPr>
        <p:spPr>
          <a:xfrm>
            <a:off x="408940" y="854075"/>
            <a:ext cx="11160125" cy="5692775"/>
          </a:xfrm>
        </p:spPr>
        <p:txBody>
          <a:bodyPr>
            <a:normAutofit fontScale="60000"/>
          </a:bodyPr>
          <a:p>
            <a:pPr marL="0" lvl="0" indent="0" algn="just" rtl="0">
              <a:lnSpc>
                <a:spcPct val="100000"/>
              </a:lnSpc>
              <a:spcBef>
                <a:spcPts val="0"/>
              </a:spcBef>
              <a:spcAft>
                <a:spcPts val="0"/>
              </a:spcAft>
              <a:buSzPct val="100000"/>
              <a:buFont typeface="Inter" panose="02000503000000020004"/>
              <a:buNone/>
            </a:pPr>
            <a:r>
              <a:rPr lang="en-US">
                <a:latin typeface="Inter" panose="02000503000000020004"/>
                <a:ea typeface="Inter" panose="02000503000000020004"/>
                <a:cs typeface="Inter" panose="02000503000000020004"/>
                <a:sym typeface="Inter" panose="02000503000000020004"/>
              </a:rPr>
              <a:t>Multitasking is a process of executing multiple tasks simultaneously. We use multitasking to utilize the CPU. Multitasking can be achieved in two ways:</a:t>
            </a:r>
            <a:endParaRPr lang="en-US" b="0" i="0">
              <a:latin typeface="Inter" panose="02000503000000020004"/>
              <a:ea typeface="Inter" panose="02000503000000020004"/>
              <a:cs typeface="Inter" panose="02000503000000020004"/>
              <a:sym typeface="Inter" panose="02000503000000020004"/>
            </a:endParaRPr>
          </a:p>
          <a:p>
            <a:pPr marL="0" lvl="0" indent="-117475" algn="just" rtl="0">
              <a:lnSpc>
                <a:spcPct val="100000"/>
              </a:lnSpc>
              <a:spcBef>
                <a:spcPts val="600"/>
              </a:spcBef>
              <a:spcAft>
                <a:spcPts val="0"/>
              </a:spcAft>
              <a:buSzPct val="100000"/>
              <a:buFont typeface="Arial" panose="020B0604020202020204"/>
              <a:buChar char="•"/>
            </a:pPr>
            <a:r>
              <a:rPr lang="en-US">
                <a:latin typeface="Inter" panose="02000503000000020004"/>
                <a:ea typeface="Inter" panose="02000503000000020004"/>
                <a:cs typeface="Inter" panose="02000503000000020004"/>
                <a:sym typeface="Inter" panose="02000503000000020004"/>
              </a:rPr>
              <a:t>Process-based Multitasking (Multiprocessing)</a:t>
            </a:r>
            <a:endParaRPr lang="en-US" b="0" i="0">
              <a:latin typeface="Inter" panose="02000503000000020004"/>
              <a:ea typeface="Inter" panose="02000503000000020004"/>
              <a:cs typeface="Inter" panose="02000503000000020004"/>
              <a:sym typeface="Inter" panose="02000503000000020004"/>
            </a:endParaRPr>
          </a:p>
          <a:p>
            <a:pPr marL="0" lvl="0" indent="-117475" algn="just" rtl="0">
              <a:lnSpc>
                <a:spcPct val="100000"/>
              </a:lnSpc>
              <a:spcBef>
                <a:spcPts val="600"/>
              </a:spcBef>
              <a:spcAft>
                <a:spcPts val="0"/>
              </a:spcAft>
              <a:buSzPct val="100000"/>
              <a:buFont typeface="Arial" panose="020B0604020202020204"/>
              <a:buChar char="•"/>
            </a:pPr>
            <a:r>
              <a:rPr lang="en-US">
                <a:latin typeface="Inter" panose="02000503000000020004"/>
                <a:ea typeface="Inter" panose="02000503000000020004"/>
                <a:cs typeface="Inter" panose="02000503000000020004"/>
                <a:sym typeface="Inter" panose="02000503000000020004"/>
              </a:rPr>
              <a:t>Thread-based Multitasking (Multithreading)</a:t>
            </a:r>
            <a:endParaRPr lang="en-US" b="0" i="0">
              <a:latin typeface="Inter" panose="02000503000000020004"/>
              <a:ea typeface="Inter" panose="02000503000000020004"/>
              <a:cs typeface="Inter" panose="02000503000000020004"/>
              <a:sym typeface="Inter" panose="02000503000000020004"/>
            </a:endParaRPr>
          </a:p>
          <a:p>
            <a:pPr marL="0" lvl="0" indent="0" algn="just" rtl="0">
              <a:lnSpc>
                <a:spcPct val="100000"/>
              </a:lnSpc>
              <a:spcBef>
                <a:spcPts val="600"/>
              </a:spcBef>
              <a:spcAft>
                <a:spcPts val="0"/>
              </a:spcAft>
              <a:buSzPct val="100000"/>
              <a:buFont typeface="Arial" panose="020B0604020202020204"/>
              <a:buNone/>
            </a:pPr>
            <a:r>
              <a:rPr lang="en-US" b="1">
                <a:latin typeface="Arial" panose="020B0604020202020204"/>
                <a:ea typeface="Arial" panose="020B0604020202020204"/>
                <a:cs typeface="Arial" panose="020B0604020202020204"/>
                <a:sym typeface="Arial" panose="020B0604020202020204"/>
              </a:rPr>
              <a:t>1) Process-based Multitasking (Multiprocessing)</a:t>
            </a:r>
            <a:endParaRPr lang="en-US" b="1" i="0">
              <a:latin typeface="Arial" panose="020B0604020202020204"/>
              <a:ea typeface="Arial" panose="020B0604020202020204"/>
              <a:cs typeface="Arial" panose="020B0604020202020204"/>
              <a:sym typeface="Arial" panose="020B0604020202020204"/>
            </a:endParaRPr>
          </a:p>
          <a:p>
            <a:pPr marL="0" lvl="0" indent="-117475" algn="just" rtl="0">
              <a:lnSpc>
                <a:spcPct val="100000"/>
              </a:lnSpc>
              <a:spcBef>
                <a:spcPts val="600"/>
              </a:spcBef>
              <a:spcAft>
                <a:spcPts val="0"/>
              </a:spcAft>
              <a:buSzPct val="100000"/>
              <a:buFont typeface="Arial" panose="020B0604020202020204"/>
              <a:buChar char="•"/>
            </a:pPr>
            <a:r>
              <a:rPr lang="en-US">
                <a:latin typeface="Inter" panose="02000503000000020004"/>
                <a:ea typeface="Inter" panose="02000503000000020004"/>
                <a:cs typeface="Inter" panose="02000503000000020004"/>
                <a:sym typeface="Inter" panose="02000503000000020004"/>
              </a:rPr>
              <a:t>Each process has an address in memory. In other words, each process allocates a separate memory area.</a:t>
            </a:r>
            <a:endParaRPr lang="en-US" b="0" i="0">
              <a:latin typeface="Inter" panose="02000503000000020004"/>
              <a:ea typeface="Inter" panose="02000503000000020004"/>
              <a:cs typeface="Inter" panose="02000503000000020004"/>
              <a:sym typeface="Inter" panose="02000503000000020004"/>
            </a:endParaRPr>
          </a:p>
          <a:p>
            <a:pPr marL="0" lvl="0" indent="-117475" algn="just" rtl="0">
              <a:lnSpc>
                <a:spcPct val="100000"/>
              </a:lnSpc>
              <a:spcBef>
                <a:spcPts val="600"/>
              </a:spcBef>
              <a:spcAft>
                <a:spcPts val="0"/>
              </a:spcAft>
              <a:buSzPct val="100000"/>
              <a:buFont typeface="Arial" panose="020B0604020202020204"/>
              <a:buChar char="•"/>
            </a:pPr>
            <a:r>
              <a:rPr lang="en-US">
                <a:latin typeface="Inter" panose="02000503000000020004"/>
                <a:ea typeface="Inter" panose="02000503000000020004"/>
                <a:cs typeface="Inter" panose="02000503000000020004"/>
                <a:sym typeface="Inter" panose="02000503000000020004"/>
              </a:rPr>
              <a:t>A process is heavyweight.</a:t>
            </a:r>
            <a:endParaRPr lang="en-US" b="0" i="0">
              <a:latin typeface="Inter" panose="02000503000000020004"/>
              <a:ea typeface="Inter" panose="02000503000000020004"/>
              <a:cs typeface="Inter" panose="02000503000000020004"/>
              <a:sym typeface="Inter" panose="02000503000000020004"/>
            </a:endParaRPr>
          </a:p>
          <a:p>
            <a:pPr marL="0" lvl="0" indent="-117475" algn="just" rtl="0">
              <a:lnSpc>
                <a:spcPct val="100000"/>
              </a:lnSpc>
              <a:spcBef>
                <a:spcPts val="600"/>
              </a:spcBef>
              <a:spcAft>
                <a:spcPts val="0"/>
              </a:spcAft>
              <a:buSzPct val="100000"/>
              <a:buFont typeface="Arial" panose="020B0604020202020204"/>
              <a:buChar char="•"/>
            </a:pPr>
            <a:r>
              <a:rPr lang="en-US">
                <a:latin typeface="Inter" panose="02000503000000020004"/>
                <a:ea typeface="Inter" panose="02000503000000020004"/>
                <a:cs typeface="Inter" panose="02000503000000020004"/>
                <a:sym typeface="Inter" panose="02000503000000020004"/>
              </a:rPr>
              <a:t>Cost of communication between the process is high.</a:t>
            </a:r>
            <a:endParaRPr lang="en-US" b="0" i="0">
              <a:latin typeface="Inter" panose="02000503000000020004"/>
              <a:ea typeface="Inter" panose="02000503000000020004"/>
              <a:cs typeface="Inter" panose="02000503000000020004"/>
              <a:sym typeface="Inter" panose="02000503000000020004"/>
            </a:endParaRPr>
          </a:p>
          <a:p>
            <a:pPr marL="0" lvl="0" indent="-117475" algn="just" rtl="0">
              <a:lnSpc>
                <a:spcPct val="100000"/>
              </a:lnSpc>
              <a:spcBef>
                <a:spcPts val="600"/>
              </a:spcBef>
              <a:spcAft>
                <a:spcPts val="0"/>
              </a:spcAft>
              <a:buSzPct val="100000"/>
              <a:buFont typeface="Arial" panose="020B0604020202020204"/>
              <a:buChar char="•"/>
            </a:pPr>
            <a:r>
              <a:rPr lang="en-US">
                <a:latin typeface="Inter" panose="02000503000000020004"/>
                <a:ea typeface="Inter" panose="02000503000000020004"/>
                <a:cs typeface="Inter" panose="02000503000000020004"/>
                <a:sym typeface="Inter" panose="02000503000000020004"/>
              </a:rPr>
              <a:t>Switching from one process to another requires some time for saving and loading </a:t>
            </a:r>
            <a:r>
              <a:rPr lang="en-US" u="sng">
                <a:solidFill>
                  <a:schemeClr val="hlink"/>
                </a:solidFill>
                <a:latin typeface="Inter" panose="02000503000000020004"/>
                <a:ea typeface="Inter" panose="02000503000000020004"/>
                <a:cs typeface="Inter" panose="02000503000000020004"/>
                <a:sym typeface="Inter" panose="02000503000000020004"/>
                <a:hlinkClick r:id="rId1"/>
              </a:rPr>
              <a:t>registers</a:t>
            </a:r>
            <a:r>
              <a:rPr lang="en-US">
                <a:latin typeface="Inter" panose="02000503000000020004"/>
                <a:ea typeface="Inter" panose="02000503000000020004"/>
                <a:cs typeface="Inter" panose="02000503000000020004"/>
                <a:sym typeface="Inter" panose="02000503000000020004"/>
              </a:rPr>
              <a:t>, memory maps, updating lists, etc.</a:t>
            </a:r>
            <a:endParaRPr lang="en-US" b="0" i="0">
              <a:latin typeface="Inter" panose="02000503000000020004"/>
              <a:ea typeface="Inter" panose="02000503000000020004"/>
              <a:cs typeface="Inter" panose="02000503000000020004"/>
              <a:sym typeface="Inter" panose="02000503000000020004"/>
            </a:endParaRPr>
          </a:p>
          <a:p>
            <a:pPr marL="0" lvl="0" indent="0" algn="just" rtl="0">
              <a:lnSpc>
                <a:spcPct val="100000"/>
              </a:lnSpc>
              <a:spcBef>
                <a:spcPts val="600"/>
              </a:spcBef>
              <a:spcAft>
                <a:spcPts val="0"/>
              </a:spcAft>
              <a:buSzPct val="100000"/>
              <a:buFont typeface="Arial" panose="020B0604020202020204"/>
              <a:buNone/>
            </a:pPr>
            <a:r>
              <a:rPr lang="en-US" b="1">
                <a:latin typeface="Arial" panose="020B0604020202020204"/>
                <a:ea typeface="Arial" panose="020B0604020202020204"/>
                <a:cs typeface="Arial" panose="020B0604020202020204"/>
                <a:sym typeface="Arial" panose="020B0604020202020204"/>
              </a:rPr>
              <a:t>2) Thread-based Multitasking (Multithreading)</a:t>
            </a:r>
            <a:endParaRPr lang="en-US" b="1" i="0">
              <a:latin typeface="Arial" panose="020B0604020202020204"/>
              <a:ea typeface="Arial" panose="020B0604020202020204"/>
              <a:cs typeface="Arial" panose="020B0604020202020204"/>
              <a:sym typeface="Arial" panose="020B0604020202020204"/>
            </a:endParaRPr>
          </a:p>
          <a:p>
            <a:pPr marL="0" lvl="0" indent="-117475" algn="just" rtl="0">
              <a:lnSpc>
                <a:spcPct val="100000"/>
              </a:lnSpc>
              <a:spcBef>
                <a:spcPts val="600"/>
              </a:spcBef>
              <a:spcAft>
                <a:spcPts val="0"/>
              </a:spcAft>
              <a:buSzPct val="100000"/>
              <a:buFont typeface="Arial" panose="020B0604020202020204"/>
              <a:buChar char="•"/>
            </a:pPr>
            <a:r>
              <a:rPr lang="en-US">
                <a:latin typeface="Inter" panose="02000503000000020004"/>
                <a:ea typeface="Inter" panose="02000503000000020004"/>
                <a:cs typeface="Inter" panose="02000503000000020004"/>
                <a:sym typeface="Inter" panose="02000503000000020004"/>
              </a:rPr>
              <a:t>Threads share the same address space.</a:t>
            </a:r>
            <a:endParaRPr lang="en-US" b="0" i="0">
              <a:latin typeface="Inter" panose="02000503000000020004"/>
              <a:ea typeface="Inter" panose="02000503000000020004"/>
              <a:cs typeface="Inter" panose="02000503000000020004"/>
              <a:sym typeface="Inter" panose="02000503000000020004"/>
            </a:endParaRPr>
          </a:p>
          <a:p>
            <a:pPr marL="0" lvl="0" indent="-117475" algn="just" rtl="0">
              <a:lnSpc>
                <a:spcPct val="100000"/>
              </a:lnSpc>
              <a:spcBef>
                <a:spcPts val="600"/>
              </a:spcBef>
              <a:spcAft>
                <a:spcPts val="0"/>
              </a:spcAft>
              <a:buSzPct val="100000"/>
              <a:buFont typeface="Arial" panose="020B0604020202020204"/>
              <a:buChar char="•"/>
            </a:pPr>
            <a:r>
              <a:rPr lang="en-US">
                <a:latin typeface="Inter" panose="02000503000000020004"/>
                <a:ea typeface="Inter" panose="02000503000000020004"/>
                <a:cs typeface="Inter" panose="02000503000000020004"/>
                <a:sym typeface="Inter" panose="02000503000000020004"/>
              </a:rPr>
              <a:t>A thread is lightweight.</a:t>
            </a:r>
            <a:endParaRPr lang="en-US" b="0" i="0">
              <a:latin typeface="Inter" panose="02000503000000020004"/>
              <a:ea typeface="Inter" panose="02000503000000020004"/>
              <a:cs typeface="Inter" panose="02000503000000020004"/>
              <a:sym typeface="Inter" panose="02000503000000020004"/>
            </a:endParaRPr>
          </a:p>
          <a:p>
            <a:pPr marL="0" lvl="0" indent="-117475" algn="just" rtl="0">
              <a:lnSpc>
                <a:spcPct val="100000"/>
              </a:lnSpc>
              <a:spcBef>
                <a:spcPts val="600"/>
              </a:spcBef>
              <a:spcAft>
                <a:spcPts val="0"/>
              </a:spcAft>
              <a:buSzPct val="100000"/>
              <a:buFont typeface="Arial" panose="020B0604020202020204"/>
              <a:buChar char="•"/>
            </a:pPr>
            <a:r>
              <a:rPr lang="en-US">
                <a:latin typeface="Inter" panose="02000503000000020004"/>
                <a:ea typeface="Inter" panose="02000503000000020004"/>
                <a:cs typeface="Inter" panose="02000503000000020004"/>
                <a:sym typeface="Inter" panose="02000503000000020004"/>
              </a:rPr>
              <a:t>Cost of communication between the thread is low.</a:t>
            </a:r>
            <a:endParaRPr lang="en-US" b="0" i="0">
              <a:latin typeface="Inter" panose="02000503000000020004"/>
              <a:ea typeface="Inter" panose="02000503000000020004"/>
              <a:cs typeface="Inter" panose="02000503000000020004"/>
              <a:sym typeface="Inter" panose="02000503000000020004"/>
            </a:endParaRPr>
          </a:p>
          <a:p>
            <a:pPr marL="0" lvl="0" indent="-117475" algn="just" rtl="0">
              <a:lnSpc>
                <a:spcPct val="100000"/>
              </a:lnSpc>
              <a:spcBef>
                <a:spcPts val="600"/>
              </a:spcBef>
              <a:spcAft>
                <a:spcPts val="0"/>
              </a:spcAft>
              <a:buSzPct val="100000"/>
              <a:buFont typeface="Arial" panose="020B0604020202020204"/>
              <a:buChar char="•"/>
            </a:pPr>
            <a:r>
              <a:rPr lang="en-US" b="1">
                <a:latin typeface="Arial" panose="020B0604020202020204"/>
                <a:ea typeface="Arial" panose="020B0604020202020204"/>
                <a:cs typeface="Arial" panose="020B0604020202020204"/>
                <a:sym typeface="Arial" panose="020B0604020202020204"/>
              </a:rPr>
              <a:t>Note:</a:t>
            </a:r>
            <a:r>
              <a:rPr lang="en-US">
                <a:latin typeface="Arial" panose="020B0604020202020204"/>
                <a:ea typeface="Arial" panose="020B0604020202020204"/>
                <a:cs typeface="Arial" panose="020B0604020202020204"/>
                <a:sym typeface="Arial" panose="020B0604020202020204"/>
              </a:rPr>
              <a:t> At least one process is required for each thread.</a:t>
            </a:r>
            <a:endParaRPr b="0" i="0">
              <a:latin typeface="Inter" panose="02000503000000020004"/>
              <a:ea typeface="Inter" panose="02000503000000020004"/>
              <a:cs typeface="Inter" panose="02000503000000020004"/>
              <a:sym typeface="Inter" panose="02000503000000020004"/>
            </a:endParaRPr>
          </a:p>
          <a:p>
            <a:pPr marL="0" lvl="0" indent="0" algn="ctr" rtl="0">
              <a:lnSpc>
                <a:spcPct val="100000"/>
              </a:lnSpc>
              <a:spcBef>
                <a:spcPts val="600"/>
              </a:spcBef>
              <a:spcAft>
                <a:spcPts val="0"/>
              </a:spcAft>
              <a:buSzPct val="100000"/>
              <a:buFont typeface="Garamond" panose="02020404030301010803"/>
              <a:buNone/>
            </a:pPr>
            <a:endParaRPr lang="en-US"/>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pPr algn="ctr"/>
            <a:r>
              <a:rPr lang="en-US" sz="3200">
                <a:sym typeface="+mn-ea"/>
              </a:rPr>
              <a:t>MULTI THREADING IN JAVA</a:t>
            </a:r>
            <a:endParaRPr lang="en-US" sz="3200">
              <a:sym typeface="+mn-ea"/>
            </a:endParaRPr>
          </a:p>
        </p:txBody>
      </p:sp>
      <p:sp>
        <p:nvSpPr>
          <p:cNvPr id="5" name="Text Placeholder 4"/>
          <p:cNvSpPr>
            <a:spLocks noGrp="1"/>
          </p:cNvSpPr>
          <p:nvPr>
            <p:ph type="body" sz="quarter" idx="14"/>
          </p:nvPr>
        </p:nvSpPr>
        <p:spPr>
          <a:xfrm>
            <a:off x="408940" y="958215"/>
            <a:ext cx="11160125" cy="5351780"/>
          </a:xfrm>
        </p:spPr>
        <p:txBody>
          <a:bodyPr>
            <a:noAutofit/>
          </a:bodyPr>
          <a:p>
            <a:pPr marL="0" lvl="0" indent="0" algn="l" rtl="0">
              <a:lnSpc>
                <a:spcPct val="100000"/>
              </a:lnSpc>
              <a:spcBef>
                <a:spcPts val="0"/>
              </a:spcBef>
              <a:spcAft>
                <a:spcPts val="0"/>
              </a:spcAft>
              <a:buSzPct val="100000"/>
              <a:buFont typeface="Inter" panose="02000503000000020004"/>
              <a:buNone/>
            </a:pPr>
            <a:r>
              <a:rPr lang="en-US" sz="2200" b="1">
                <a:latin typeface="Inter" panose="02000503000000020004"/>
                <a:ea typeface="Inter" panose="02000503000000020004"/>
                <a:cs typeface="Inter" panose="02000503000000020004"/>
                <a:sym typeface="Inter" panose="02000503000000020004"/>
              </a:rPr>
              <a:t>Multithreading in </a:t>
            </a:r>
            <a:r>
              <a:rPr lang="en-US" sz="2200" b="1" u="sng">
                <a:solidFill>
                  <a:schemeClr val="hlink"/>
                </a:solidFill>
                <a:latin typeface="Inter" panose="02000503000000020004"/>
                <a:ea typeface="Inter" panose="02000503000000020004"/>
                <a:cs typeface="Inter" panose="02000503000000020004"/>
                <a:sym typeface="Inter" panose="02000503000000020004"/>
                <a:hlinkClick r:id="rId1"/>
              </a:rPr>
              <a:t>Java</a:t>
            </a:r>
            <a:r>
              <a:rPr lang="en-US" sz="2200">
                <a:latin typeface="Inter" panose="02000503000000020004"/>
                <a:ea typeface="Inter" panose="02000503000000020004"/>
                <a:cs typeface="Inter" panose="02000503000000020004"/>
                <a:sym typeface="Inter" panose="02000503000000020004"/>
              </a:rPr>
              <a:t> is a process of executing multiple threads simultaneously.</a:t>
            </a:r>
            <a:endParaRPr lang="en-US" sz="2200" b="0" i="0">
              <a:latin typeface="Inter" panose="02000503000000020004"/>
              <a:ea typeface="Inter" panose="02000503000000020004"/>
              <a:cs typeface="Inter" panose="02000503000000020004"/>
              <a:sym typeface="Inter" panose="02000503000000020004"/>
            </a:endParaRPr>
          </a:p>
          <a:p>
            <a:pPr marL="0" lvl="0" indent="0" algn="l" rtl="0">
              <a:lnSpc>
                <a:spcPct val="100000"/>
              </a:lnSpc>
              <a:spcBef>
                <a:spcPts val="600"/>
              </a:spcBef>
              <a:spcAft>
                <a:spcPts val="0"/>
              </a:spcAft>
              <a:buSzPct val="100000"/>
              <a:buFont typeface="Inter" panose="02000503000000020004"/>
              <a:buNone/>
            </a:pPr>
            <a:r>
              <a:rPr lang="en-US" sz="2200">
                <a:latin typeface="Inter" panose="02000503000000020004"/>
                <a:ea typeface="Inter" panose="02000503000000020004"/>
                <a:cs typeface="Inter" panose="02000503000000020004"/>
                <a:sym typeface="Inter" panose="02000503000000020004"/>
              </a:rPr>
              <a:t>A thread is a lightweight sub-process, the smallest unit of processing. Multiprocessing and multithreading, both are used to achieve multitasking.</a:t>
            </a:r>
            <a:endParaRPr lang="en-US" sz="2200" b="0" i="0">
              <a:latin typeface="Inter" panose="02000503000000020004"/>
              <a:ea typeface="Inter" panose="02000503000000020004"/>
              <a:cs typeface="Inter" panose="02000503000000020004"/>
              <a:sym typeface="Inter" panose="02000503000000020004"/>
            </a:endParaRPr>
          </a:p>
          <a:p>
            <a:pPr marL="0" lvl="0" indent="0" algn="l" rtl="0">
              <a:lnSpc>
                <a:spcPct val="100000"/>
              </a:lnSpc>
              <a:spcBef>
                <a:spcPts val="600"/>
              </a:spcBef>
              <a:spcAft>
                <a:spcPts val="0"/>
              </a:spcAft>
              <a:buSzPct val="100000"/>
              <a:buFont typeface="Inter" panose="02000503000000020004"/>
              <a:buNone/>
            </a:pPr>
            <a:r>
              <a:rPr lang="en-US" sz="2200">
                <a:latin typeface="Inter" panose="02000503000000020004"/>
                <a:ea typeface="Inter" panose="02000503000000020004"/>
                <a:cs typeface="Inter" panose="02000503000000020004"/>
                <a:sym typeface="Inter" panose="02000503000000020004"/>
              </a:rPr>
              <a:t>However, we use multithreading than multiprocessing because threads use a shared memory area. </a:t>
            </a:r>
            <a:endParaRPr lang="en-US" sz="2200" b="0" i="0">
              <a:latin typeface="Inter" panose="02000503000000020004"/>
              <a:ea typeface="Inter" panose="02000503000000020004"/>
              <a:cs typeface="Inter" panose="02000503000000020004"/>
              <a:sym typeface="Inter" panose="02000503000000020004"/>
            </a:endParaRPr>
          </a:p>
          <a:p>
            <a:pPr marL="0" lvl="0" indent="0" algn="l" rtl="0">
              <a:lnSpc>
                <a:spcPct val="100000"/>
              </a:lnSpc>
              <a:spcBef>
                <a:spcPts val="600"/>
              </a:spcBef>
              <a:spcAft>
                <a:spcPts val="0"/>
              </a:spcAft>
              <a:buSzPct val="100000"/>
              <a:buFont typeface="Inter" panose="02000503000000020004"/>
              <a:buNone/>
            </a:pPr>
            <a:r>
              <a:rPr lang="en-US" sz="2200">
                <a:latin typeface="Inter" panose="02000503000000020004"/>
                <a:ea typeface="Inter" panose="02000503000000020004"/>
                <a:cs typeface="Inter" panose="02000503000000020004"/>
                <a:sym typeface="Inter" panose="02000503000000020004"/>
              </a:rPr>
              <a:t>They don't allocate separate memory area so saves memory, and context-switching between the threads takes less time than process.</a:t>
            </a:r>
            <a:endParaRPr lang="en-US" sz="2200" b="0" i="0">
              <a:latin typeface="Inter" panose="02000503000000020004"/>
              <a:ea typeface="Inter" panose="02000503000000020004"/>
              <a:cs typeface="Inter" panose="02000503000000020004"/>
              <a:sym typeface="Inter" panose="02000503000000020004"/>
            </a:endParaRPr>
          </a:p>
          <a:p>
            <a:pPr marL="0" lvl="0" indent="0" algn="l" rtl="0">
              <a:lnSpc>
                <a:spcPct val="100000"/>
              </a:lnSpc>
              <a:spcBef>
                <a:spcPts val="600"/>
              </a:spcBef>
              <a:spcAft>
                <a:spcPts val="0"/>
              </a:spcAft>
              <a:buSzPct val="100000"/>
              <a:buFont typeface="Inter" panose="02000503000000020004"/>
              <a:buNone/>
            </a:pPr>
            <a:r>
              <a:rPr lang="en-US" sz="2200">
                <a:latin typeface="Inter" panose="02000503000000020004"/>
                <a:ea typeface="Inter" panose="02000503000000020004"/>
                <a:cs typeface="Inter" panose="02000503000000020004"/>
                <a:sym typeface="Inter" panose="02000503000000020004"/>
              </a:rPr>
              <a:t>Java Multithreading is mostly used in games, animation, etc.</a:t>
            </a:r>
            <a:endParaRPr lang="en-US" sz="2200" b="0" i="0">
              <a:latin typeface="Inter" panose="02000503000000020004"/>
              <a:ea typeface="Inter" panose="02000503000000020004"/>
              <a:cs typeface="Inter" panose="02000503000000020004"/>
              <a:sym typeface="Inter" panose="02000503000000020004"/>
            </a:endParaRPr>
          </a:p>
          <a:p>
            <a:pPr marL="0" lvl="0" indent="0" algn="ctr" rtl="0">
              <a:lnSpc>
                <a:spcPct val="100000"/>
              </a:lnSpc>
              <a:spcBef>
                <a:spcPts val="600"/>
              </a:spcBef>
              <a:spcAft>
                <a:spcPts val="0"/>
              </a:spcAft>
              <a:buSzPct val="100000"/>
              <a:buFont typeface="Arial" panose="020B0604020202020204"/>
              <a:buNone/>
            </a:pPr>
            <a:r>
              <a:rPr lang="en-US" sz="2200" b="1">
                <a:latin typeface="Arial" panose="020B0604020202020204"/>
                <a:ea typeface="Arial" panose="020B0604020202020204"/>
                <a:cs typeface="Arial" panose="020B0604020202020204"/>
                <a:sym typeface="Arial" panose="020B0604020202020204"/>
              </a:rPr>
              <a:t>Advantages of Java Multithreading</a:t>
            </a:r>
            <a:endParaRPr lang="en-US" sz="2200" b="1" i="0">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600"/>
              </a:spcBef>
              <a:spcAft>
                <a:spcPts val="0"/>
              </a:spcAft>
              <a:buSzPct val="100000"/>
              <a:buFont typeface="Inter" panose="02000503000000020004"/>
              <a:buNone/>
            </a:pPr>
            <a:r>
              <a:rPr lang="en-US" sz="2200">
                <a:latin typeface="Inter" panose="02000503000000020004"/>
                <a:ea typeface="Inter" panose="02000503000000020004"/>
                <a:cs typeface="Inter" panose="02000503000000020004"/>
                <a:sym typeface="Inter" panose="02000503000000020004"/>
              </a:rPr>
              <a:t>1) It </a:t>
            </a:r>
            <a:r>
              <a:rPr lang="en-US" sz="2200" b="1">
                <a:latin typeface="Inter" panose="02000503000000020004"/>
                <a:ea typeface="Inter" panose="02000503000000020004"/>
                <a:cs typeface="Inter" panose="02000503000000020004"/>
                <a:sym typeface="Inter" panose="02000503000000020004"/>
              </a:rPr>
              <a:t>doesn't block the user</a:t>
            </a:r>
            <a:r>
              <a:rPr lang="en-US" sz="2200">
                <a:latin typeface="Inter" panose="02000503000000020004"/>
                <a:ea typeface="Inter" panose="02000503000000020004"/>
                <a:cs typeface="Inter" panose="02000503000000020004"/>
                <a:sym typeface="Inter" panose="02000503000000020004"/>
              </a:rPr>
              <a:t> because threads are independent and you can perform multiple operations at the same time.</a:t>
            </a:r>
            <a:endParaRPr lang="en-US" sz="2200" b="0" i="0">
              <a:latin typeface="Inter" panose="02000503000000020004"/>
              <a:ea typeface="Inter" panose="02000503000000020004"/>
              <a:cs typeface="Inter" panose="02000503000000020004"/>
              <a:sym typeface="Inter" panose="02000503000000020004"/>
            </a:endParaRPr>
          </a:p>
          <a:p>
            <a:pPr marL="0" lvl="0" indent="0" algn="l" rtl="0">
              <a:lnSpc>
                <a:spcPct val="100000"/>
              </a:lnSpc>
              <a:spcBef>
                <a:spcPts val="600"/>
              </a:spcBef>
              <a:spcAft>
                <a:spcPts val="0"/>
              </a:spcAft>
              <a:buSzPct val="100000"/>
              <a:buFont typeface="Inter" panose="02000503000000020004"/>
              <a:buNone/>
            </a:pPr>
            <a:r>
              <a:rPr lang="en-US" sz="2200">
                <a:latin typeface="Inter" panose="02000503000000020004"/>
                <a:ea typeface="Inter" panose="02000503000000020004"/>
                <a:cs typeface="Inter" panose="02000503000000020004"/>
                <a:sym typeface="Inter" panose="02000503000000020004"/>
              </a:rPr>
              <a:t>2) You </a:t>
            </a:r>
            <a:r>
              <a:rPr lang="en-US" sz="2200" b="1">
                <a:latin typeface="Inter" panose="02000503000000020004"/>
                <a:ea typeface="Inter" panose="02000503000000020004"/>
                <a:cs typeface="Inter" panose="02000503000000020004"/>
                <a:sym typeface="Inter" panose="02000503000000020004"/>
              </a:rPr>
              <a:t>can perform many operations together, so it saves time</a:t>
            </a:r>
            <a:r>
              <a:rPr lang="en-US" sz="2200">
                <a:latin typeface="Inter" panose="02000503000000020004"/>
                <a:ea typeface="Inter" panose="02000503000000020004"/>
                <a:cs typeface="Inter" panose="02000503000000020004"/>
                <a:sym typeface="Inter" panose="02000503000000020004"/>
              </a:rPr>
              <a:t>.</a:t>
            </a:r>
            <a:endParaRPr lang="en-US" sz="2200" b="0" i="0">
              <a:latin typeface="Inter" panose="02000503000000020004"/>
              <a:ea typeface="Inter" panose="02000503000000020004"/>
              <a:cs typeface="Inter" panose="02000503000000020004"/>
              <a:sym typeface="Inter" panose="02000503000000020004"/>
            </a:endParaRPr>
          </a:p>
          <a:p>
            <a:pPr marL="0" lvl="0" indent="0" algn="l" rtl="0">
              <a:lnSpc>
                <a:spcPct val="100000"/>
              </a:lnSpc>
              <a:spcBef>
                <a:spcPts val="600"/>
              </a:spcBef>
              <a:spcAft>
                <a:spcPts val="0"/>
              </a:spcAft>
              <a:buSzPct val="100000"/>
              <a:buFont typeface="Inter" panose="02000503000000020004"/>
              <a:buNone/>
            </a:pPr>
            <a:r>
              <a:rPr lang="en-US" sz="2200">
                <a:latin typeface="Inter" panose="02000503000000020004"/>
                <a:ea typeface="Inter" panose="02000503000000020004"/>
                <a:cs typeface="Inter" panose="02000503000000020004"/>
                <a:sym typeface="Inter" panose="02000503000000020004"/>
              </a:rPr>
              <a:t>Threads are </a:t>
            </a:r>
            <a:r>
              <a:rPr lang="en-US" sz="2200" b="1">
                <a:latin typeface="Inter" panose="02000503000000020004"/>
                <a:ea typeface="Inter" panose="02000503000000020004"/>
                <a:cs typeface="Inter" panose="02000503000000020004"/>
                <a:sym typeface="Inter" panose="02000503000000020004"/>
              </a:rPr>
              <a:t>independent</a:t>
            </a:r>
            <a:r>
              <a:rPr lang="en-US" sz="2200">
                <a:latin typeface="Inter" panose="02000503000000020004"/>
                <a:ea typeface="Inter" panose="02000503000000020004"/>
                <a:cs typeface="Inter" panose="02000503000000020004"/>
                <a:sym typeface="Inter" panose="02000503000000020004"/>
              </a:rPr>
              <a:t>, so it doesn't affect other threads if an exception occurs in a single thread.</a:t>
            </a:r>
            <a:endParaRPr lang="en-US" sz="2200" b="0" i="0">
              <a:latin typeface="Inter" panose="02000503000000020004"/>
              <a:ea typeface="Inter" panose="02000503000000020004"/>
              <a:cs typeface="Inter" panose="02000503000000020004"/>
              <a:sym typeface="Inter" panose="02000503000000020004"/>
            </a:endParaRPr>
          </a:p>
          <a:p>
            <a:pPr marL="0" lvl="0" indent="0" algn="l" rtl="0">
              <a:lnSpc>
                <a:spcPct val="100000"/>
              </a:lnSpc>
              <a:spcAft>
                <a:spcPts val="0"/>
              </a:spcAft>
              <a:buSzPct val="100000"/>
              <a:buNone/>
            </a:pPr>
            <a:endParaRPr lang="en-US" sz="2200" b="0" i="0">
              <a:latin typeface="Inter" panose="02000503000000020004"/>
              <a:ea typeface="Inter" panose="02000503000000020004"/>
              <a:cs typeface="Inter" panose="02000503000000020004"/>
              <a:sym typeface="Inter" panose="020005030000000200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Placeholder 4" descr="advantages-of-multithreading"/>
          <p:cNvPicPr>
            <a:picLocks noChangeAspect="1"/>
          </p:cNvPicPr>
          <p:nvPr>
            <p:ph type="pic" idx="1"/>
          </p:nvPr>
        </p:nvPicPr>
        <p:blipFill>
          <a:blip r:embed="rId1"/>
          <a:stretch>
            <a:fillRect/>
          </a:stretch>
        </p:blipFill>
        <p:spPr>
          <a:xfrm>
            <a:off x="1388745" y="612775"/>
            <a:ext cx="8945245" cy="575183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Placeholder 4" descr="Benefits+of+Multithreading"/>
          <p:cNvPicPr>
            <a:picLocks noChangeAspect="1"/>
          </p:cNvPicPr>
          <p:nvPr>
            <p:ph type="pic" idx="1"/>
          </p:nvPr>
        </p:nvPicPr>
        <p:blipFill>
          <a:blip r:embed="rId1"/>
          <a:stretch>
            <a:fillRect/>
          </a:stretch>
        </p:blipFill>
        <p:spPr>
          <a:xfrm>
            <a:off x="1318260" y="1125220"/>
            <a:ext cx="9206230" cy="490791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pPr algn="ctr"/>
            <a:r>
              <a:rPr lang="en-US" sz="3200">
                <a:sym typeface="+mn-ea"/>
              </a:rPr>
              <a:t>THREAD</a:t>
            </a:r>
            <a:endParaRPr lang="en-US" sz="3200">
              <a:sym typeface="+mn-ea"/>
            </a:endParaRPr>
          </a:p>
        </p:txBody>
      </p:sp>
      <p:sp>
        <p:nvSpPr>
          <p:cNvPr id="6" name="Text Placeholder 5"/>
          <p:cNvSpPr>
            <a:spLocks noGrp="1"/>
          </p:cNvSpPr>
          <p:nvPr>
            <p:ph type="body" sz="quarter" idx="14"/>
          </p:nvPr>
        </p:nvSpPr>
        <p:spPr>
          <a:xfrm>
            <a:off x="408940" y="948690"/>
            <a:ext cx="11353165" cy="5361305"/>
          </a:xfrm>
        </p:spPr>
        <p:txBody>
          <a:bodyPr>
            <a:normAutofit fontScale="90000"/>
          </a:bodyPr>
          <a:p>
            <a:pPr marL="0" lvl="0" indent="0" algn="l" rtl="0">
              <a:lnSpc>
                <a:spcPct val="100000"/>
              </a:lnSpc>
              <a:spcBef>
                <a:spcPts val="0"/>
              </a:spcBef>
              <a:spcAft>
                <a:spcPts val="0"/>
              </a:spcAft>
              <a:buSzPts val="2000"/>
              <a:buFont typeface="Inter" panose="02000503000000020004"/>
              <a:buNone/>
            </a:pPr>
            <a:r>
              <a:rPr lang="en-US">
                <a:latin typeface="Inter" panose="02000503000000020004"/>
                <a:ea typeface="Inter" panose="02000503000000020004"/>
                <a:cs typeface="Inter" panose="02000503000000020004"/>
                <a:sym typeface="Inter" panose="02000503000000020004"/>
              </a:rPr>
              <a:t>A thread is a lightweight subprocess, the smallest unit of processing. It is a separate path of execution.</a:t>
            </a:r>
            <a:endParaRPr lang="en-US" b="0" i="0">
              <a:latin typeface="Inter" panose="02000503000000020004"/>
              <a:ea typeface="Inter" panose="02000503000000020004"/>
              <a:cs typeface="Inter" panose="02000503000000020004"/>
              <a:sym typeface="Inter" panose="02000503000000020004"/>
            </a:endParaRPr>
          </a:p>
          <a:p>
            <a:pPr marL="0" lvl="0" indent="0" algn="l" rtl="0">
              <a:lnSpc>
                <a:spcPct val="100000"/>
              </a:lnSpc>
              <a:spcBef>
                <a:spcPts val="600"/>
              </a:spcBef>
              <a:spcAft>
                <a:spcPts val="0"/>
              </a:spcAft>
              <a:buSzPts val="2000"/>
              <a:buFont typeface="Inter" panose="02000503000000020004"/>
              <a:buNone/>
            </a:pPr>
            <a:r>
              <a:rPr lang="en-US">
                <a:latin typeface="Inter" panose="02000503000000020004"/>
                <a:ea typeface="Inter" panose="02000503000000020004"/>
                <a:cs typeface="Inter" panose="02000503000000020004"/>
                <a:sym typeface="Inter" panose="02000503000000020004"/>
              </a:rPr>
              <a:t>Threads are independent. If there occurs exception in one thread, it doesn't affect other threads. It uses a shared memory area.</a:t>
            </a:r>
            <a:endParaRPr lang="en-US" b="0" i="0">
              <a:latin typeface="Inter" panose="02000503000000020004"/>
              <a:ea typeface="Inter" panose="02000503000000020004"/>
              <a:cs typeface="Inter" panose="02000503000000020004"/>
              <a:sym typeface="Inter" panose="02000503000000020004"/>
            </a:endParaRPr>
          </a:p>
          <a:p>
            <a:pPr marL="0" lvl="0" indent="0" algn="l" rtl="0">
              <a:lnSpc>
                <a:spcPct val="100000"/>
              </a:lnSpc>
              <a:spcBef>
                <a:spcPts val="600"/>
              </a:spcBef>
              <a:spcAft>
                <a:spcPts val="0"/>
              </a:spcAft>
              <a:buSzPts val="2000"/>
              <a:buFont typeface="Inter" panose="02000503000000020004"/>
              <a:buNone/>
            </a:pPr>
            <a:r>
              <a:rPr lang="en-US">
                <a:latin typeface="Inter" panose="02000503000000020004"/>
                <a:ea typeface="Inter" panose="02000503000000020004"/>
                <a:cs typeface="Inter" panose="02000503000000020004"/>
                <a:sym typeface="Inter" panose="02000503000000020004"/>
              </a:rPr>
              <a:t>As shown in the above figure, a thread is executed inside the process. There is context-switching between the threads. There can be multiple processes inside the </a:t>
            </a:r>
            <a:r>
              <a:rPr lang="en-US" u="sng">
                <a:solidFill>
                  <a:schemeClr val="hlink"/>
                </a:solidFill>
                <a:latin typeface="Inter" panose="02000503000000020004"/>
                <a:ea typeface="Inter" panose="02000503000000020004"/>
                <a:cs typeface="Inter" panose="02000503000000020004"/>
                <a:sym typeface="Inter" panose="02000503000000020004"/>
                <a:hlinkClick r:id="rId1"/>
              </a:rPr>
              <a:t>OS</a:t>
            </a:r>
            <a:r>
              <a:rPr lang="en-US">
                <a:latin typeface="Inter" panose="02000503000000020004"/>
                <a:ea typeface="Inter" panose="02000503000000020004"/>
                <a:cs typeface="Inter" panose="02000503000000020004"/>
                <a:sym typeface="Inter" panose="02000503000000020004"/>
              </a:rPr>
              <a:t>, and one process can have multiple threads.</a:t>
            </a:r>
            <a:endParaRPr lang="en-US" b="0" i="0">
              <a:latin typeface="Inter" panose="02000503000000020004"/>
              <a:ea typeface="Inter" panose="02000503000000020004"/>
              <a:cs typeface="Inter" panose="02000503000000020004"/>
              <a:sym typeface="Inter" panose="02000503000000020004"/>
            </a:endParaRPr>
          </a:p>
          <a:p>
            <a:pPr marL="0" lvl="0" indent="0" algn="l" rtl="0">
              <a:lnSpc>
                <a:spcPct val="100000"/>
              </a:lnSpc>
              <a:spcBef>
                <a:spcPts val="600"/>
              </a:spcBef>
              <a:spcAft>
                <a:spcPts val="0"/>
              </a:spcAft>
              <a:buSzPts val="2000"/>
              <a:buFont typeface="Arial" panose="020B0604020202020204"/>
              <a:buNone/>
            </a:pPr>
            <a:r>
              <a:rPr lang="en-US" b="1">
                <a:latin typeface="Arial" panose="020B0604020202020204"/>
                <a:ea typeface="Arial" panose="020B0604020202020204"/>
                <a:cs typeface="Arial" panose="020B0604020202020204"/>
                <a:sym typeface="Arial" panose="020B0604020202020204"/>
              </a:rPr>
              <a:t>Note:</a:t>
            </a:r>
            <a:r>
              <a:rPr lang="en-US">
                <a:latin typeface="Arial" panose="020B0604020202020204"/>
                <a:ea typeface="Arial" panose="020B0604020202020204"/>
                <a:cs typeface="Arial" panose="020B0604020202020204"/>
                <a:sym typeface="Arial" panose="020B0604020202020204"/>
              </a:rPr>
              <a:t> At a time one thread is executed only.</a:t>
            </a:r>
            <a:endParaRPr lang="en-US" b="0" i="0">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600"/>
              </a:spcBef>
              <a:spcAft>
                <a:spcPts val="0"/>
              </a:spcAft>
              <a:buSzPts val="2000"/>
              <a:buFont typeface="Inter" panose="02000503000000020004"/>
              <a:buNone/>
            </a:pPr>
            <a:r>
              <a:rPr lang="en-US">
                <a:latin typeface="Inter" panose="02000503000000020004"/>
                <a:ea typeface="Inter" panose="02000503000000020004"/>
                <a:cs typeface="Inter" panose="02000503000000020004"/>
                <a:sym typeface="Inter" panose="02000503000000020004"/>
              </a:rPr>
              <a:t>Java provides </a:t>
            </a:r>
            <a:r>
              <a:rPr lang="en-US" b="1">
                <a:latin typeface="Inter" panose="02000503000000020004"/>
                <a:ea typeface="Inter" panose="02000503000000020004"/>
                <a:cs typeface="Inter" panose="02000503000000020004"/>
                <a:sym typeface="Inter" panose="02000503000000020004"/>
              </a:rPr>
              <a:t>Thread class</a:t>
            </a:r>
            <a:r>
              <a:rPr lang="en-US">
                <a:latin typeface="Inter" panose="02000503000000020004"/>
                <a:ea typeface="Inter" panose="02000503000000020004"/>
                <a:cs typeface="Inter" panose="02000503000000020004"/>
                <a:sym typeface="Inter" panose="02000503000000020004"/>
              </a:rPr>
              <a:t> to achieve thread programming. Thread class provides </a:t>
            </a:r>
            <a:r>
              <a:rPr lang="en-US" u="sng">
                <a:solidFill>
                  <a:schemeClr val="hlink"/>
                </a:solidFill>
                <a:latin typeface="Inter" panose="02000503000000020004"/>
                <a:ea typeface="Inter" panose="02000503000000020004"/>
                <a:cs typeface="Inter" panose="02000503000000020004"/>
                <a:sym typeface="Inter" panose="02000503000000020004"/>
                <a:hlinkClick r:id="rId2"/>
              </a:rPr>
              <a:t>constructors</a:t>
            </a:r>
            <a:r>
              <a:rPr lang="en-US">
                <a:latin typeface="Inter" panose="02000503000000020004"/>
                <a:ea typeface="Inter" panose="02000503000000020004"/>
                <a:cs typeface="Inter" panose="02000503000000020004"/>
                <a:sym typeface="Inter" panose="02000503000000020004"/>
              </a:rPr>
              <a:t> and methods to create and perform operations on a thread. Thread class exten</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10708</Words>
  <Application>WPS Presentation</Application>
  <PresentationFormat>Custom</PresentationFormat>
  <Paragraphs>196</Paragraphs>
  <Slides>30</Slides>
  <Notes>1</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30</vt:i4>
      </vt:variant>
    </vt:vector>
  </HeadingPairs>
  <TitlesOfParts>
    <vt:vector size="45" baseType="lpstr">
      <vt:lpstr>Arial</vt:lpstr>
      <vt:lpstr>SimSun</vt:lpstr>
      <vt:lpstr>Wingdings</vt:lpstr>
      <vt:lpstr>Calibri</vt:lpstr>
      <vt:lpstr>Century Gothic</vt:lpstr>
      <vt:lpstr>Poppins</vt:lpstr>
      <vt:lpstr>Inter</vt:lpstr>
      <vt:lpstr>Corbel</vt:lpstr>
      <vt:lpstr>Arial</vt:lpstr>
      <vt:lpstr>Garamond</vt:lpstr>
      <vt:lpstr>Microsoft YaHei</vt:lpstr>
      <vt:lpstr>Arial Unicode MS</vt:lpstr>
      <vt:lpstr>Segoe Print</vt:lpstr>
      <vt:lpstr>Calibri</vt:lpstr>
      <vt:lpstr>Office Theme</vt:lpstr>
      <vt:lpstr>PowerPoint 演示文稿</vt:lpstr>
      <vt:lpstr>PowerPoint 演示文稿</vt:lpstr>
      <vt:lpstr>PowerPoint 演示文稿</vt:lpstr>
      <vt:lpstr>Multitasking</vt:lpstr>
      <vt:lpstr>MULTI TASKING </vt:lpstr>
      <vt:lpstr>MULTI THREADING IN JAVA</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Ravi Varma Datla</dc:creator>
  <cp:lastModifiedBy>akhila.p</cp:lastModifiedBy>
  <cp:revision>154</cp:revision>
  <dcterms:created xsi:type="dcterms:W3CDTF">2021-09-08T09:08:00Z</dcterms:created>
  <dcterms:modified xsi:type="dcterms:W3CDTF">2023-01-30T13:30:58Z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1033-11.2.0.11440</vt:lpwstr>
  </property>
  <property fmtid="{D5CDD505-2E9C-101B-9397-08002B2CF9AE}" pid="3" name="ICV">
    <vt:lpwstr>0667B2D627A24373A215B9B90162A51A</vt:lpwstr>
  </property>
</Properties>
</file>