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7" r:id="rId3"/>
    <p:sldId id="272" r:id="rId4"/>
    <p:sldId id="289" r:id="rId5"/>
    <p:sldId id="384" r:id="rId6"/>
    <p:sldId id="385" r:id="rId7"/>
    <p:sldId id="386" r:id="rId8"/>
    <p:sldId id="387" r:id="rId9"/>
    <p:sldId id="388" r:id="rId10"/>
    <p:sldId id="390" r:id="rId11"/>
    <p:sldId id="389" r:id="rId12"/>
    <p:sldId id="391" r:id="rId13"/>
    <p:sldId id="392" r:id="rId14"/>
    <p:sldId id="394" r:id="rId15"/>
    <p:sldId id="395" r:id="rId16"/>
    <p:sldId id="396" r:id="rId17"/>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875665"/>
          </a:xfrm>
          <a:prstGeom prst="rect">
            <a:avLst/>
          </a:prstGeom>
          <a:noFill/>
        </p:spPr>
        <p:txBody>
          <a:bodyPr wrap="square" rtlCol="0">
            <a:spAutoFit/>
          </a:bodyPr>
          <a:p>
            <a:r>
              <a:rPr lang="en-US" sz="3200"/>
              <a:t>Spring MVC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Spring Web MVC Framework Example</a:t>
            </a:r>
            <a:endParaRPr lang="en-US" sz="3600"/>
          </a:p>
        </p:txBody>
      </p:sp>
      <p:sp>
        <p:nvSpPr>
          <p:cNvPr id="4" name="Text Placeholder 3"/>
          <p:cNvSpPr>
            <a:spLocks noGrp="1"/>
          </p:cNvSpPr>
          <p:nvPr>
            <p:ph type="body" sz="quarter" idx="14"/>
          </p:nvPr>
        </p:nvSpPr>
        <p:spPr/>
        <p:txBody>
          <a:bodyPr/>
          <a:p>
            <a:r>
              <a:rPr lang="en-US"/>
              <a:t>Load the spring jar files or add dependencies in the case of Maven</a:t>
            </a:r>
            <a:endParaRPr lang="en-US"/>
          </a:p>
          <a:p>
            <a:r>
              <a:rPr lang="en-US"/>
              <a:t>Create the controller class</a:t>
            </a:r>
            <a:endParaRPr lang="en-US"/>
          </a:p>
          <a:p>
            <a:r>
              <a:rPr lang="en-US"/>
              <a:t>Provide the entry of controller in the web.xml file</a:t>
            </a:r>
            <a:endParaRPr lang="en-US"/>
          </a:p>
          <a:p>
            <a:r>
              <a:rPr lang="en-US"/>
              <a:t>Define the bean in the separate XML file</a:t>
            </a:r>
            <a:endParaRPr lang="en-US"/>
          </a:p>
          <a:p>
            <a:r>
              <a:rPr lang="en-US"/>
              <a:t>Display the message in the JSP page</a:t>
            </a:r>
            <a:endParaRPr lang="en-US"/>
          </a:p>
          <a:p>
            <a:r>
              <a:rPr lang="en-US"/>
              <a:t>Start the server and deploy the project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281755" y="117317"/>
            <a:ext cx="7317105" cy="566870"/>
          </a:xfrm>
        </p:spPr>
        <p:txBody>
          <a:bodyPr/>
          <a:p>
            <a:pPr algn="ctr"/>
            <a:r>
              <a:rPr lang="en-US" sz="4000"/>
              <a:t>Dispatcher Servlets</a:t>
            </a:r>
            <a:endParaRPr lang="en-US" sz="4000"/>
          </a:p>
        </p:txBody>
      </p:sp>
      <p:pic>
        <p:nvPicPr>
          <p:cNvPr id="3" name="Picture Placeholder 2"/>
          <p:cNvPicPr>
            <a:picLocks noChangeAspect="1"/>
          </p:cNvPicPr>
          <p:nvPr>
            <p:ph type="pic" idx="1"/>
          </p:nvPr>
        </p:nvPicPr>
        <p:blipFill>
          <a:blip r:embed="rId1"/>
          <a:stretch>
            <a:fillRect/>
          </a:stretch>
        </p:blipFill>
        <p:spPr>
          <a:xfrm>
            <a:off x="1083945" y="906780"/>
            <a:ext cx="9503410" cy="5371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The DispatcherServlet</a:t>
            </a:r>
            <a:endParaRPr lang="en-US" sz="3600"/>
          </a:p>
        </p:txBody>
      </p:sp>
      <p:sp>
        <p:nvSpPr>
          <p:cNvPr id="6" name="Text Placeholder 5"/>
          <p:cNvSpPr>
            <a:spLocks noGrp="1"/>
          </p:cNvSpPr>
          <p:nvPr>
            <p:ph type="body" sz="quarter" idx="14"/>
          </p:nvPr>
        </p:nvSpPr>
        <p:spPr>
          <a:xfrm>
            <a:off x="408940" y="953135"/>
            <a:ext cx="11160125" cy="5356860"/>
          </a:xfrm>
        </p:spPr>
        <p:txBody>
          <a:bodyPr>
            <a:noAutofit/>
          </a:bodyPr>
          <a:p>
            <a:r>
              <a:rPr lang="en-US" sz="2800"/>
              <a:t>Spring's web MVC framework is, like many other web MVC frameworks, request-driven, designed around a central Servlet that dispatches requests to controllers and offers other functionality that facilitates the development of web applications.</a:t>
            </a:r>
            <a:endParaRPr lang="en-US" sz="2800"/>
          </a:p>
          <a:p>
            <a:r>
              <a:rPr lang="en-US" sz="2800"/>
              <a:t> Spring's DispatcherServlet however, does more than just that. It is completely integrated with the Spring IoC container and as such allows you to use every other feature that Spring has.</a:t>
            </a:r>
            <a:endParaRPr lang="en-US" sz="2800"/>
          </a:p>
          <a:p>
            <a:r>
              <a:rPr lang="en-US" sz="2800"/>
              <a:t>The request processing workflow of the Spring Web MVC DispatcherServlet is illustrated in the following diagram. </a:t>
            </a:r>
            <a:endParaRPr lang="en-US" sz="2800"/>
          </a:p>
          <a:p>
            <a:r>
              <a:rPr lang="en-US" sz="2800"/>
              <a:t>The pattern-savvy reader will recognize that the DispatcherServlet is an expression of the “Front Controller” design pattern (this is a pattern that Spring Web MVC shares with many other leading web frameworks).</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569410" y="598012"/>
            <a:ext cx="7317105" cy="566870"/>
          </a:xfrm>
        </p:spPr>
        <p:txBody>
          <a:bodyPr/>
          <a:p>
            <a:pPr algn="ctr"/>
            <a:r>
              <a:rPr lang="en-US" sz="4000"/>
              <a:t>Realtime Example</a:t>
            </a:r>
            <a:endParaRPr lang="en-US" sz="4000"/>
          </a:p>
        </p:txBody>
      </p:sp>
      <p:pic>
        <p:nvPicPr>
          <p:cNvPr id="3" name="Picture Placeholder 2"/>
          <p:cNvPicPr>
            <a:picLocks noChangeAspect="1"/>
          </p:cNvPicPr>
          <p:nvPr>
            <p:ph type="pic" idx="1"/>
          </p:nvPr>
        </p:nvPicPr>
        <p:blipFill>
          <a:blip r:embed="rId1"/>
          <a:stretch>
            <a:fillRect/>
          </a:stretch>
        </p:blipFill>
        <p:spPr>
          <a:xfrm>
            <a:off x="1264920" y="1200785"/>
            <a:ext cx="10217150" cy="5102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Text Placeholder 5"/>
          <p:cNvSpPr>
            <a:spLocks noGrp="1"/>
          </p:cNvSpPr>
          <p:nvPr>
            <p:ph type="body" sz="quarter" idx="14"/>
          </p:nvPr>
        </p:nvSpPr>
        <p:spPr/>
        <p:txBody>
          <a:bodyPr/>
          <a:p>
            <a:r>
              <a:rPr lang="en-US"/>
              <a:t>DispatcherServlet handles an incoming HttpRequest, delegates the request, and processes that request according to the configured HandlerAdapter interfaces that have been implemented within the Spring application along with accompanying annotations specifying handlers, controller endpoints, and response objects.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055370" y="774065"/>
            <a:ext cx="10071100" cy="56222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pPr algn="ctr"/>
            <a:r>
              <a:rPr lang="en-US" sz="4900"/>
              <a:t>Spring MVC</a:t>
            </a:r>
            <a:r>
              <a:rPr lang="en-US"/>
              <a:t> </a:t>
            </a:r>
            <a:endParaRPr lang="en-US"/>
          </a:p>
        </p:txBody>
      </p:sp>
      <p:sp>
        <p:nvSpPr>
          <p:cNvPr id="4" name="Text Placeholder 3"/>
          <p:cNvSpPr>
            <a:spLocks noGrp="1"/>
          </p:cNvSpPr>
          <p:nvPr>
            <p:ph type="body" sz="quarter" idx="14"/>
          </p:nvPr>
        </p:nvSpPr>
        <p:spPr/>
        <p:txBody>
          <a:bodyPr>
            <a:normAutofit lnSpcReduction="20000"/>
          </a:bodyPr>
          <a:p>
            <a:r>
              <a:rPr lang="en-US"/>
              <a:t>A Spring MVC is a Java framework which is used to build web applications. </a:t>
            </a:r>
            <a:endParaRPr lang="en-US"/>
          </a:p>
          <a:p>
            <a:r>
              <a:rPr lang="en-US"/>
              <a:t>It follows the Model-View-Controller design pattern. </a:t>
            </a:r>
            <a:endParaRPr lang="en-US"/>
          </a:p>
          <a:p>
            <a:r>
              <a:rPr lang="en-US"/>
              <a:t>It implements all the basic features of a core spring framework like Inversion of Control, Dependency Injection.</a:t>
            </a:r>
            <a:endParaRPr lang="en-US"/>
          </a:p>
          <a:p>
            <a:r>
              <a:rPr lang="en-US"/>
              <a:t>A Spring MVC provides an elegant solution to use MVC in spring framework by the help of DispatcherServlet. </a:t>
            </a:r>
            <a:endParaRPr lang="en-US"/>
          </a:p>
          <a:p>
            <a:r>
              <a:rPr lang="en-US"/>
              <a:t>Here, DispatcherServlet is a class that receives the incoming request and maps it to the right resource such as controllers, models, and views.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439035" y="333375"/>
            <a:ext cx="7317105" cy="697865"/>
          </a:xfrm>
        </p:spPr>
        <p:txBody>
          <a:bodyPr/>
          <a:p>
            <a:pPr algn="ctr"/>
            <a:r>
              <a:rPr lang="en-US" sz="4400"/>
              <a:t>Spring MVC</a:t>
            </a:r>
            <a:endParaRPr lang="en-US" sz="4400"/>
          </a:p>
        </p:txBody>
      </p:sp>
      <p:sp>
        <p:nvSpPr>
          <p:cNvPr id="8" name="Text Placeholder 7"/>
          <p:cNvSpPr>
            <a:spLocks noGrp="1"/>
          </p:cNvSpPr>
          <p:nvPr>
            <p:ph type="body" sz="half" idx="2"/>
          </p:nvPr>
        </p:nvSpPr>
        <p:spPr/>
        <p:txBody>
          <a:bodyPr/>
          <a:p>
            <a:endParaRPr lang="en-US"/>
          </a:p>
        </p:txBody>
      </p:sp>
      <p:pic>
        <p:nvPicPr>
          <p:cNvPr id="100" name="Picture Placeholder 99"/>
          <p:cNvPicPr/>
          <p:nvPr>
            <p:ph type="pic" idx="1"/>
          </p:nvPr>
        </p:nvPicPr>
        <p:blipFill>
          <a:blip r:embed="rId1"/>
          <a:stretch>
            <a:fillRect/>
          </a:stretch>
        </p:blipFill>
        <p:spPr>
          <a:xfrm>
            <a:off x="1633855" y="1197610"/>
            <a:ext cx="8829675" cy="52597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000"/>
              <a:t>Spring Web Model-View-Controller</a:t>
            </a:r>
            <a:endParaRPr lang="en-US" sz="4000"/>
          </a:p>
        </p:txBody>
      </p:sp>
      <p:sp>
        <p:nvSpPr>
          <p:cNvPr id="6" name="Text Placeholder 5"/>
          <p:cNvSpPr>
            <a:spLocks noGrp="1"/>
          </p:cNvSpPr>
          <p:nvPr>
            <p:ph type="body" sz="quarter" idx="14"/>
          </p:nvPr>
        </p:nvSpPr>
        <p:spPr/>
        <p:txBody>
          <a:bodyPr>
            <a:normAutofit fontScale="90000" lnSpcReduction="20000"/>
          </a:bodyPr>
          <a:p>
            <a:r>
              <a:rPr lang="en-US"/>
              <a:t>Model - A model contains the data of the application. A data can be a single object or a collection of objects.</a:t>
            </a:r>
            <a:endParaRPr lang="en-US"/>
          </a:p>
          <a:p>
            <a:r>
              <a:rPr lang="en-US"/>
              <a:t>Controller - A controller contains the business logic of an application. Here, the @Controller annotation is used to mark the class as the controller.</a:t>
            </a:r>
            <a:endParaRPr lang="en-US"/>
          </a:p>
          <a:p>
            <a:r>
              <a:rPr lang="en-US"/>
              <a:t>View - A view represents the provided information in a particular format. Generally, JSP+JSTL is used to create a view page. Although spring also supports other view technologies such as Apache Velocity, Thymeleaf and FreeMarker.</a:t>
            </a:r>
            <a:endParaRPr lang="en-US"/>
          </a:p>
          <a:p>
            <a:r>
              <a:rPr lang="en-US"/>
              <a:t>Front Controller - In Spring Web MVC, the DispatcherServlet class works as the front controller. It is responsible to manage the flow of the Spring MVC application.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141730" y="612775"/>
            <a:ext cx="10085705" cy="5636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400"/>
              <a:t>Advantages of Spring MVC Framework</a:t>
            </a:r>
            <a:endParaRPr lang="en-US" sz="4400"/>
          </a:p>
        </p:txBody>
      </p:sp>
      <p:sp>
        <p:nvSpPr>
          <p:cNvPr id="6" name="Text Placeholder 5"/>
          <p:cNvSpPr>
            <a:spLocks noGrp="1"/>
          </p:cNvSpPr>
          <p:nvPr>
            <p:ph type="body" sz="quarter" idx="14"/>
          </p:nvPr>
        </p:nvSpPr>
        <p:spPr>
          <a:xfrm>
            <a:off x="408940" y="942340"/>
            <a:ext cx="11160125" cy="5367655"/>
          </a:xfrm>
        </p:spPr>
        <p:txBody>
          <a:bodyPr>
            <a:normAutofit fontScale="70000"/>
          </a:bodyPr>
          <a:p>
            <a:r>
              <a:rPr lang="en-US" b="1"/>
              <a:t>Separate roles -</a:t>
            </a:r>
            <a:r>
              <a:rPr lang="en-US"/>
              <a:t> The Spring MVC separates each role, where the model object, controller, command object, view resolver, DispatcherServlet, validator, etc. can be fulfilled by a specialized object.</a:t>
            </a:r>
            <a:endParaRPr lang="en-US"/>
          </a:p>
          <a:p>
            <a:r>
              <a:rPr lang="en-US" b="1"/>
              <a:t>Light-weight -</a:t>
            </a:r>
            <a:r>
              <a:rPr lang="en-US"/>
              <a:t> It uses light-weight servlet container to develop and deploy your application.</a:t>
            </a:r>
            <a:endParaRPr lang="en-US"/>
          </a:p>
          <a:p>
            <a:r>
              <a:rPr lang="en-US" b="1"/>
              <a:t>Powerful Configuration -</a:t>
            </a:r>
            <a:r>
              <a:rPr lang="en-US"/>
              <a:t> It provides a robust configuration for both framework and application classes that includes easy referencing across contexts, such as from web controllers to business objects and validators.</a:t>
            </a:r>
            <a:endParaRPr lang="en-US"/>
          </a:p>
          <a:p>
            <a:r>
              <a:rPr lang="en-US" b="1"/>
              <a:t>Rapid development -</a:t>
            </a:r>
            <a:r>
              <a:rPr lang="en-US"/>
              <a:t> The Spring MVC facilitates fast and parallel development.</a:t>
            </a:r>
            <a:endParaRPr lang="en-US"/>
          </a:p>
          <a:p>
            <a:r>
              <a:rPr lang="en-US"/>
              <a:t>Reusable business code - Instead of creating new objects, it allows us to use the existing business objects.</a:t>
            </a:r>
            <a:endParaRPr lang="en-US"/>
          </a:p>
          <a:p>
            <a:r>
              <a:rPr lang="en-US" b="1"/>
              <a:t>Easy to test -</a:t>
            </a:r>
            <a:r>
              <a:rPr lang="en-US"/>
              <a:t> In Spring, generally we create JavaBeans classes that enable you to inject test data using the setter methods.</a:t>
            </a:r>
            <a:endParaRPr lang="en-US"/>
          </a:p>
          <a:p>
            <a:r>
              <a:rPr lang="en-US" b="1"/>
              <a:t>Flexible Mapping -</a:t>
            </a:r>
            <a:r>
              <a:rPr lang="en-US"/>
              <a:t> It provides the specific annotations that easily redirect the page.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Disadvantages of Spring MVC Framework</a:t>
            </a:r>
            <a:endParaRPr lang="en-US" sz="3600"/>
          </a:p>
        </p:txBody>
      </p:sp>
      <p:sp>
        <p:nvSpPr>
          <p:cNvPr id="4" name="Text Placeholder 3"/>
          <p:cNvSpPr>
            <a:spLocks noGrp="1"/>
          </p:cNvSpPr>
          <p:nvPr>
            <p:ph type="body" sz="quarter" idx="14"/>
          </p:nvPr>
        </p:nvSpPr>
        <p:spPr/>
        <p:txBody>
          <a:bodyPr/>
          <a:p>
            <a:r>
              <a:rPr lang="en-US"/>
              <a:t>It has high complexity to develop the applications using this pattern.</a:t>
            </a:r>
            <a:endParaRPr lang="en-US"/>
          </a:p>
          <a:p>
            <a:r>
              <a:rPr lang="en-US"/>
              <a:t>It is not suitable for small applications which affect the application’s performance and design.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3797</Words>
  <Application>WPS Presentation</Application>
  <PresentationFormat>Custom</PresentationFormat>
  <Paragraphs>59</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vt:lpstr>
      <vt:lpstr>Century Gothic</vt:lpstr>
      <vt:lpstr>Poppins</vt:lpstr>
      <vt:lpstr>Microsoft YaHei</vt:lpstr>
      <vt:lpstr>Arial Unicode MS</vt:lpstr>
      <vt:lpstr>Calibri</vt:lpstr>
      <vt:lpstr>Segoe Print</vt:lpstr>
      <vt:lpstr>Office Theme</vt:lpstr>
      <vt:lpstr>PowerPoint 演示文稿</vt:lpstr>
      <vt:lpstr>PowerPoint 演示文稿</vt:lpstr>
      <vt:lpstr>PowerPoint 演示文稿</vt:lpstr>
      <vt:lpstr>Spring MVC Tutorial</vt:lpstr>
      <vt:lpstr>Spring MVC</vt:lpstr>
      <vt:lpstr>Spring Web Model-View-Controller</vt:lpstr>
      <vt:lpstr>PowerPoint 演示文稿</vt:lpstr>
      <vt:lpstr>Advantages of Spring MVC Framework</vt:lpstr>
      <vt:lpstr>Disadvantages of Spring MVC Framework</vt:lpstr>
      <vt:lpstr>Spring Web MVC Framework Example</vt:lpstr>
      <vt:lpstr>Dispatcher Servlets</vt:lpstr>
      <vt:lpstr>The DispatcherServlet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145</cp:revision>
  <dcterms:created xsi:type="dcterms:W3CDTF">2021-09-08T09:08:00Z</dcterms:created>
  <dcterms:modified xsi:type="dcterms:W3CDTF">2023-01-23T12:44:57Z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77D9B0CE116749E68E46BC3432A17B3C</vt:lpwstr>
  </property>
</Properties>
</file>