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7" r:id="rId3"/>
    <p:sldId id="272" r:id="rId4"/>
    <p:sldId id="289"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1850" y="1824095"/>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3254375" cy="673100"/>
          </a:xfrm>
          <a:prstGeom prst="rect">
            <a:avLst/>
          </a:prstGeom>
          <a:noFill/>
        </p:spPr>
        <p:txBody>
          <a:bodyPr wrap="square" rtlCol="0">
            <a:spAutoFit/>
          </a:bodyPr>
          <a:p>
            <a:r>
              <a:rPr lang="en-US"/>
              <a:t>Springs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Spring Example</a:t>
            </a:r>
            <a:endParaRPr lang="en-US"/>
          </a:p>
        </p:txBody>
      </p:sp>
      <p:sp>
        <p:nvSpPr>
          <p:cNvPr id="4" name="Text Placeholder 3"/>
          <p:cNvSpPr>
            <a:spLocks noGrp="1"/>
          </p:cNvSpPr>
          <p:nvPr>
            <p:ph type="body" sz="quarter" idx="14"/>
          </p:nvPr>
        </p:nvSpPr>
        <p:spPr/>
        <p:txBody>
          <a:bodyPr>
            <a:normAutofit fontScale="90000" lnSpcReduction="20000"/>
          </a:bodyPr>
          <a:p>
            <a:r>
              <a:rPr lang="en-US"/>
              <a:t>Here, we are going to learn the simple steps to create the first spring application. </a:t>
            </a:r>
            <a:endParaRPr lang="en-US"/>
          </a:p>
          <a:p>
            <a:r>
              <a:rPr lang="en-US"/>
              <a:t>To run this application, we are not using any IDE.</a:t>
            </a:r>
            <a:endParaRPr lang="en-US"/>
          </a:p>
          <a:p>
            <a:r>
              <a:rPr lang="en-US"/>
              <a:t> We are simply using the command prompt. </a:t>
            </a:r>
            <a:endParaRPr lang="en-US"/>
          </a:p>
          <a:p>
            <a:r>
              <a:rPr lang="en-US"/>
              <a:t>Let's see the simple steps to create the spring application</a:t>
            </a:r>
            <a:endParaRPr lang="en-US"/>
          </a:p>
          <a:p>
            <a:endParaRPr lang="en-US"/>
          </a:p>
          <a:p>
            <a:r>
              <a:rPr lang="en-US"/>
              <a:t>create the class</a:t>
            </a:r>
            <a:endParaRPr lang="en-US"/>
          </a:p>
          <a:p>
            <a:r>
              <a:rPr lang="en-US"/>
              <a:t>create the xml file to provide the values</a:t>
            </a:r>
            <a:endParaRPr lang="en-US"/>
          </a:p>
          <a:p>
            <a:r>
              <a:rPr lang="en-US"/>
              <a:t>create the test class</a:t>
            </a:r>
            <a:endParaRPr lang="en-US"/>
          </a:p>
          <a:p>
            <a:r>
              <a:rPr lang="en-US"/>
              <a:t>Load the spring jar files</a:t>
            </a:r>
            <a:endParaRPr lang="en-US"/>
          </a:p>
          <a:p>
            <a:r>
              <a:rPr lang="en-US"/>
              <a:t>Run the test class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Create Java class</a:t>
            </a:r>
            <a:endParaRPr lang="en-US"/>
          </a:p>
        </p:txBody>
      </p:sp>
      <p:sp>
        <p:nvSpPr>
          <p:cNvPr id="4" name="Text Placeholder 3"/>
          <p:cNvSpPr>
            <a:spLocks noGrp="1"/>
          </p:cNvSpPr>
          <p:nvPr>
            <p:ph type="body" sz="quarter" idx="14"/>
          </p:nvPr>
        </p:nvSpPr>
        <p:spPr/>
        <p:txBody>
          <a:bodyPr>
            <a:normAutofit fontScale="90000"/>
          </a:bodyPr>
          <a:p>
            <a:pPr marL="0" indent="0">
              <a:buNone/>
            </a:pPr>
            <a:r>
              <a:rPr lang="en-US"/>
              <a:t> public class Student {  </a:t>
            </a:r>
            <a:endParaRPr lang="en-US"/>
          </a:p>
          <a:p>
            <a:pPr marL="0" indent="0">
              <a:buNone/>
            </a:pPr>
            <a:r>
              <a:rPr lang="en-US"/>
              <a:t>           private String name;  </a:t>
            </a:r>
            <a:endParaRPr lang="en-US"/>
          </a:p>
          <a:p>
            <a:pPr marL="0" indent="0">
              <a:buNone/>
            </a:pPr>
            <a:r>
              <a:rPr lang="en-US"/>
              <a:t>           public String getName() {  </a:t>
            </a:r>
            <a:endParaRPr lang="en-US"/>
          </a:p>
          <a:p>
            <a:pPr marL="0" indent="0">
              <a:buNone/>
            </a:pPr>
            <a:r>
              <a:rPr lang="en-US"/>
              <a:t>                         return name;  }  </a:t>
            </a:r>
            <a:endParaRPr lang="en-US"/>
          </a:p>
          <a:p>
            <a:pPr marL="0" indent="0">
              <a:buNone/>
            </a:pPr>
            <a:r>
              <a:rPr lang="en-US"/>
              <a:t>  public void setName(String name) {  </a:t>
            </a:r>
            <a:endParaRPr lang="en-US"/>
          </a:p>
          <a:p>
            <a:pPr marL="0" indent="0">
              <a:buNone/>
            </a:pPr>
            <a:r>
              <a:rPr lang="en-US"/>
              <a:t>               this.name = name;   }  </a:t>
            </a:r>
            <a:endParaRPr lang="en-US"/>
          </a:p>
          <a:p>
            <a:pPr marL="0" indent="0">
              <a:buNone/>
            </a:pPr>
            <a:r>
              <a:rPr lang="en-US"/>
              <a:t>  public void displayInfo(){  </a:t>
            </a:r>
            <a:endParaRPr lang="en-US"/>
          </a:p>
          <a:p>
            <a:pPr marL="0" indent="0">
              <a:buNone/>
            </a:pPr>
            <a:r>
              <a:rPr lang="en-US"/>
              <a:t>         System.out.println("Hello: "+name);  }  </a:t>
            </a:r>
            <a:endParaRPr lang="en-US"/>
          </a:p>
          <a:p>
            <a:pPr marL="0" indent="0">
              <a:buNone/>
            </a:pP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Create the xml file</a:t>
            </a:r>
            <a:endParaRPr lang="en-US"/>
          </a:p>
        </p:txBody>
      </p:sp>
      <p:sp>
        <p:nvSpPr>
          <p:cNvPr id="4" name="Text Placeholder 3"/>
          <p:cNvSpPr>
            <a:spLocks noGrp="1"/>
          </p:cNvSpPr>
          <p:nvPr>
            <p:ph type="body" sz="quarter" idx="14"/>
          </p:nvPr>
        </p:nvSpPr>
        <p:spPr/>
        <p:txBody>
          <a:bodyPr>
            <a:normAutofit fontScale="70000"/>
          </a:bodyPr>
          <a:p>
            <a:pPr marL="0" indent="0">
              <a:buNone/>
            </a:pPr>
            <a:r>
              <a:rPr lang="en-US"/>
              <a:t>&lt;?xml version="1.0" encoding="UTF-8"?&gt;  </a:t>
            </a:r>
            <a:endParaRPr lang="en-US"/>
          </a:p>
          <a:p>
            <a:pPr marL="0" indent="0">
              <a:buNone/>
            </a:pPr>
            <a:r>
              <a:rPr lang="en-US"/>
              <a:t>&lt;beans  </a:t>
            </a:r>
            <a:endParaRPr lang="en-US"/>
          </a:p>
          <a:p>
            <a:pPr marL="0" indent="0">
              <a:buNone/>
            </a:pPr>
            <a:r>
              <a:rPr lang="en-US"/>
              <a:t>    xmlns="http://www.springframework.org/schema/beans"  </a:t>
            </a:r>
            <a:endParaRPr lang="en-US"/>
          </a:p>
          <a:p>
            <a:pPr marL="0" indent="0">
              <a:buNone/>
            </a:pPr>
            <a:r>
              <a:rPr lang="en-US"/>
              <a:t>    xmlns:xsi="http://www.w3.org/2001/XMLSchema-instance"  </a:t>
            </a:r>
            <a:endParaRPr lang="en-US"/>
          </a:p>
          <a:p>
            <a:pPr marL="0" indent="0">
              <a:buNone/>
            </a:pPr>
            <a:r>
              <a:rPr lang="en-US"/>
              <a:t>    xmlns:p="http://www.springframework.org/schema/p"  </a:t>
            </a:r>
            <a:endParaRPr lang="en-US"/>
          </a:p>
          <a:p>
            <a:pPr marL="0" indent="0">
              <a:buNone/>
            </a:pPr>
            <a:r>
              <a:rPr lang="en-US"/>
              <a:t>    xsi:schemaLocation="http://www.springframework.org/schema/beans  </a:t>
            </a:r>
            <a:endParaRPr lang="en-US"/>
          </a:p>
          <a:p>
            <a:pPr marL="0" indent="0">
              <a:buNone/>
            </a:pPr>
            <a:r>
              <a:rPr lang="en-US"/>
              <a:t>            http://www.springframework.org/schema/beans/spring-beans-3.0.xsd"&gt;    </a:t>
            </a:r>
            <a:endParaRPr lang="en-US"/>
          </a:p>
          <a:p>
            <a:pPr marL="0" indent="0">
              <a:buNone/>
            </a:pPr>
            <a:r>
              <a:rPr lang="en-US"/>
              <a:t>&lt;bean id="studentbean" class="com.javatpoint.Student"&gt;  </a:t>
            </a:r>
            <a:endParaRPr lang="en-US"/>
          </a:p>
          <a:p>
            <a:pPr marL="0" indent="0">
              <a:buNone/>
            </a:pPr>
            <a:r>
              <a:rPr lang="en-US"/>
              <a:t>&lt;property name="name" value="Vimal Jaiswal"&gt;&lt;/property&gt;  </a:t>
            </a:r>
            <a:endParaRPr lang="en-US"/>
          </a:p>
          <a:p>
            <a:pPr marL="0" indent="0">
              <a:buNone/>
            </a:pPr>
            <a:r>
              <a:rPr lang="en-US"/>
              <a:t>&lt;/bean&gt;  </a:t>
            </a:r>
            <a:endParaRPr lang="en-US"/>
          </a:p>
          <a:p>
            <a:pPr marL="0" indent="0">
              <a:buNone/>
            </a:pPr>
            <a:r>
              <a:rPr lang="en-US"/>
              <a:t>&lt;/beans&gt;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08940" y="102235"/>
            <a:ext cx="10975975" cy="601980"/>
          </a:xfrm>
        </p:spPr>
        <p:txBody>
          <a:bodyPr/>
          <a:p>
            <a:pPr algn="ctr"/>
            <a:r>
              <a:rPr lang="en-US"/>
              <a:t>Create the test class and Load the jar files required for spring framework</a:t>
            </a:r>
            <a:endParaRPr lang="en-US"/>
          </a:p>
        </p:txBody>
      </p:sp>
      <p:sp>
        <p:nvSpPr>
          <p:cNvPr id="4" name="Text Placeholder 3"/>
          <p:cNvSpPr>
            <a:spLocks noGrp="1"/>
          </p:cNvSpPr>
          <p:nvPr>
            <p:ph type="body" sz="quarter" idx="14"/>
          </p:nvPr>
        </p:nvSpPr>
        <p:spPr>
          <a:xfrm>
            <a:off x="480695" y="704215"/>
            <a:ext cx="11603355" cy="6118225"/>
          </a:xfrm>
        </p:spPr>
        <p:txBody>
          <a:bodyPr>
            <a:noAutofit/>
          </a:bodyPr>
          <a:p>
            <a:pPr marL="0" indent="0">
              <a:buNone/>
            </a:pPr>
            <a:r>
              <a:rPr lang="en-US" sz="2000"/>
              <a:t>import org.springframework.beans.factory.BeanFactory;  </a:t>
            </a:r>
            <a:endParaRPr lang="en-US" sz="2000"/>
          </a:p>
          <a:p>
            <a:pPr marL="0" indent="0">
              <a:buNone/>
            </a:pPr>
            <a:r>
              <a:rPr lang="en-US" sz="2000"/>
              <a:t>import org.springframework.beans.factory.xml.XmlBeanFactory;  </a:t>
            </a:r>
            <a:endParaRPr lang="en-US" sz="2000"/>
          </a:p>
          <a:p>
            <a:pPr marL="0" indent="0">
              <a:buNone/>
            </a:pPr>
            <a:r>
              <a:rPr lang="en-US" sz="2000"/>
              <a:t>import org.springframework.core.io.ClassPathResource;  </a:t>
            </a:r>
            <a:endParaRPr lang="en-US" sz="2000"/>
          </a:p>
          <a:p>
            <a:pPr marL="0" indent="0">
              <a:buNone/>
            </a:pPr>
            <a:r>
              <a:rPr lang="en-US" sz="2000"/>
              <a:t>import org.springframework.core.io.Resource;    </a:t>
            </a:r>
            <a:endParaRPr lang="en-US" sz="2000"/>
          </a:p>
          <a:p>
            <a:pPr marL="0" indent="0">
              <a:buNone/>
            </a:pPr>
            <a:r>
              <a:rPr lang="en-US" sz="2000"/>
              <a:t>public class Test {  </a:t>
            </a:r>
            <a:endParaRPr lang="en-US" sz="2000"/>
          </a:p>
          <a:p>
            <a:pPr marL="0" indent="0">
              <a:buNone/>
            </a:pPr>
            <a:r>
              <a:rPr lang="en-US" sz="2000"/>
              <a:t>public static void main(String[] args) {  </a:t>
            </a:r>
            <a:endParaRPr lang="en-US" sz="2000"/>
          </a:p>
          <a:p>
            <a:pPr marL="0" indent="0">
              <a:buNone/>
            </a:pPr>
            <a:r>
              <a:rPr lang="en-US" sz="2000"/>
              <a:t>    Resource resource=new ClassPathResource("applicationContext.xml");  </a:t>
            </a:r>
            <a:endParaRPr lang="en-US" sz="2000"/>
          </a:p>
          <a:p>
            <a:pPr marL="0" indent="0">
              <a:buNone/>
            </a:pPr>
            <a:r>
              <a:rPr lang="en-US" sz="2000"/>
              <a:t>  BeanFactory factory=new XmlBeanFactory(resource);        </a:t>
            </a:r>
            <a:endParaRPr lang="en-US" sz="2000"/>
          </a:p>
          <a:p>
            <a:pPr marL="0" indent="0">
              <a:buNone/>
            </a:pPr>
            <a:r>
              <a:rPr lang="en-US" sz="2000"/>
              <a:t>    Student student=(Student)factory.getBean("studentbean");  </a:t>
            </a:r>
            <a:endParaRPr lang="en-US" sz="2000"/>
          </a:p>
          <a:p>
            <a:pPr marL="0" indent="0">
              <a:buNone/>
            </a:pPr>
            <a:r>
              <a:rPr lang="en-US" sz="2000"/>
              <a:t>    student.displayInfo();  </a:t>
            </a:r>
            <a:endParaRPr lang="en-US" sz="2000"/>
          </a:p>
          <a:p>
            <a:pPr marL="0" indent="0">
              <a:buNone/>
            </a:pPr>
            <a:r>
              <a:rPr lang="en-US" sz="2000"/>
              <a:t>}  }  </a:t>
            </a:r>
            <a:endParaRPr lang="en-US" sz="2000"/>
          </a:p>
          <a:p>
            <a:pPr marL="0" indent="0">
              <a:buNone/>
            </a:pPr>
            <a:r>
              <a:rPr lang="en-US" sz="2000"/>
              <a:t>There are mainly three jar files required to run this application.</a:t>
            </a:r>
            <a:endParaRPr lang="en-US" sz="2000"/>
          </a:p>
          <a:p>
            <a:pPr marL="0" indent="0">
              <a:buNone/>
            </a:pPr>
            <a:r>
              <a:rPr lang="en-US" sz="2000"/>
              <a:t>org.springframework.core-3.0.1.RELEASE-A</a:t>
            </a:r>
            <a:endParaRPr lang="en-US" sz="2000"/>
          </a:p>
          <a:p>
            <a:pPr marL="0" indent="0">
              <a:buNone/>
            </a:pPr>
            <a:r>
              <a:rPr lang="en-US" sz="2000"/>
              <a:t>com.springsource.org.apache.commons.logging-1.1.1</a:t>
            </a:r>
            <a:endParaRPr lang="en-US" sz="2000"/>
          </a:p>
          <a:p>
            <a:pPr marL="0" indent="0">
              <a:buNone/>
            </a:pPr>
            <a:r>
              <a:rPr lang="en-US" sz="2000"/>
              <a:t>org.springframework.beans-3.0.1.RELEASE-A</a:t>
            </a: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Steps to create spring application in Eclipse IDE</a:t>
            </a:r>
            <a:endParaRPr lang="en-US"/>
          </a:p>
        </p:txBody>
      </p:sp>
      <p:sp>
        <p:nvSpPr>
          <p:cNvPr id="4" name="Text Placeholder 3"/>
          <p:cNvSpPr>
            <a:spLocks noGrp="1"/>
          </p:cNvSpPr>
          <p:nvPr>
            <p:ph type="body" sz="quarter" idx="14"/>
          </p:nvPr>
        </p:nvSpPr>
        <p:spPr/>
        <p:txBody>
          <a:bodyPr>
            <a:normAutofit fontScale="70000"/>
          </a:bodyPr>
          <a:p>
            <a:r>
              <a:rPr lang="en-US"/>
              <a:t>1) </a:t>
            </a:r>
            <a:r>
              <a:rPr lang="en-US" b="1"/>
              <a:t>Create the Java Project</a:t>
            </a:r>
            <a:endParaRPr lang="en-US" b="1"/>
          </a:p>
          <a:p>
            <a:r>
              <a:rPr lang="en-US"/>
              <a:t>Go to File menu - New - project - Java Project. Write the project name e.g. firstspring - Finish. Now the java project is created.</a:t>
            </a:r>
            <a:endParaRPr lang="en-US"/>
          </a:p>
          <a:p>
            <a:r>
              <a:rPr lang="en-US"/>
              <a:t>2) </a:t>
            </a:r>
            <a:r>
              <a:rPr lang="en-US" b="1"/>
              <a:t>Add spring jar files</a:t>
            </a:r>
            <a:endParaRPr lang="en-US" b="1"/>
          </a:p>
          <a:p>
            <a:r>
              <a:rPr lang="en-US"/>
              <a:t>There are mainly three jar files required to run this application.</a:t>
            </a:r>
            <a:endParaRPr lang="en-US"/>
          </a:p>
          <a:p>
            <a:r>
              <a:rPr lang="en-US"/>
              <a:t>org.springframework.core-3.0.1.RELEASE-A</a:t>
            </a:r>
            <a:endParaRPr lang="en-US"/>
          </a:p>
          <a:p>
            <a:r>
              <a:rPr lang="en-US"/>
              <a:t>com.springsource.org.apache.commons.logging-1.1.1</a:t>
            </a:r>
            <a:endParaRPr lang="en-US"/>
          </a:p>
          <a:p>
            <a:r>
              <a:rPr lang="en-US"/>
              <a:t>org.springframework.beans-3.0.1.RELEASE-A</a:t>
            </a:r>
            <a:endParaRPr lang="en-US"/>
          </a:p>
          <a:p>
            <a:r>
              <a:rPr lang="en-US"/>
              <a:t>To load the jar files in eclipse IDE, Right click on your project - Build Path - Add external archives - select all the required jar files - finish..</a:t>
            </a:r>
            <a:endParaRPr lang="en-US"/>
          </a:p>
          <a:p>
            <a:r>
              <a:rPr lang="en-US"/>
              <a:t>To create the java class, Right click on src - New - class - Write the class name e.g. Student - finish.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Placeholder 2"/>
          <p:cNvPicPr>
            <a:picLocks noChangeAspect="1"/>
          </p:cNvPicPr>
          <p:nvPr>
            <p:ph type="pic" idx="1"/>
          </p:nvPr>
        </p:nvPicPr>
        <p:blipFill>
          <a:blip r:embed="rId1"/>
          <a:stretch>
            <a:fillRect/>
          </a:stretch>
        </p:blipFill>
        <p:spPr>
          <a:xfrm>
            <a:off x="1129030" y="287020"/>
            <a:ext cx="9958070" cy="6194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t>IoC Container</a:t>
            </a:r>
            <a:endParaRPr lang="en-US"/>
          </a:p>
        </p:txBody>
      </p:sp>
      <p:sp>
        <p:nvSpPr>
          <p:cNvPr id="6" name="Text Placeholder 5"/>
          <p:cNvSpPr>
            <a:spLocks noGrp="1"/>
          </p:cNvSpPr>
          <p:nvPr>
            <p:ph type="body" sz="quarter" idx="14"/>
          </p:nvPr>
        </p:nvSpPr>
        <p:spPr>
          <a:xfrm>
            <a:off x="408940" y="775335"/>
            <a:ext cx="11537950" cy="5966460"/>
          </a:xfrm>
        </p:spPr>
        <p:txBody>
          <a:bodyPr/>
          <a:p>
            <a:r>
              <a:rPr lang="en-US" sz="2000"/>
              <a:t>The IoC container is responsible to instantiate, configure and assemble the objects. The IoC container gets informations from the XML file and works accordingly. The main tasks performed by IoC container are:</a:t>
            </a:r>
            <a:endParaRPr lang="en-US" sz="2000"/>
          </a:p>
          <a:p>
            <a:r>
              <a:rPr lang="en-US" sz="2000"/>
              <a:t>to instantiate the application class</a:t>
            </a:r>
            <a:endParaRPr lang="en-US" sz="2000"/>
          </a:p>
          <a:p>
            <a:r>
              <a:rPr lang="en-US" sz="2000"/>
              <a:t>to configure the object</a:t>
            </a:r>
            <a:endParaRPr lang="en-US" sz="2000"/>
          </a:p>
          <a:p>
            <a:r>
              <a:rPr lang="en-US" sz="2000"/>
              <a:t>to assemble the dependencies between the objects</a:t>
            </a:r>
            <a:endParaRPr lang="en-US" sz="2000"/>
          </a:p>
          <a:p>
            <a:r>
              <a:rPr lang="en-US" sz="2000"/>
              <a:t>There are two types of IoC containers. They are:</a:t>
            </a:r>
            <a:endParaRPr lang="en-US" sz="2000"/>
          </a:p>
          <a:p>
            <a:r>
              <a:rPr lang="en-US" sz="2000"/>
              <a:t>BeanFactory</a:t>
            </a:r>
            <a:endParaRPr lang="en-US" sz="2000"/>
          </a:p>
          <a:p>
            <a:r>
              <a:rPr lang="en-US" sz="2000"/>
              <a:t>ApplicationContext</a:t>
            </a:r>
            <a:endParaRPr lang="en-US" sz="2000"/>
          </a:p>
          <a:p>
            <a:r>
              <a:rPr lang="en-US" sz="2000" b="1"/>
              <a:t>Difference between BeanFactory and the ApplicationContext</a:t>
            </a:r>
            <a:endParaRPr lang="en-US" sz="2000" b="1"/>
          </a:p>
          <a:p>
            <a:r>
              <a:rPr lang="en-US" sz="2000"/>
              <a:t>The org.springframework.beans.factory.BeanFactory and the org.springframework.context.ApplicationContext interfaces acts as the IoC container. </a:t>
            </a:r>
            <a:endParaRPr lang="en-US" sz="2000"/>
          </a:p>
          <a:p>
            <a:r>
              <a:rPr lang="en-US" sz="2000"/>
              <a:t>The ApplicationContext interface is built on top of the BeanFactory interface. </a:t>
            </a:r>
            <a:endParaRPr lang="en-US" sz="2000"/>
          </a:p>
          <a:p>
            <a:r>
              <a:rPr lang="en-US" sz="2000"/>
              <a:t>It adds some extra functionality than BeanFactory such as simple integration with Spring's AOP, message resource handling (for I18N), event propagation, application layer specific context (e.g. WebApplicationContext) for web application. </a:t>
            </a:r>
            <a:endParaRPr lang="en-US" sz="2000"/>
          </a:p>
          <a:p>
            <a:r>
              <a:rPr lang="en-US" sz="2000"/>
              <a:t>So it is better to use ApplicationContext than BeanFactory.</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Using BeanFactory and Using ApplicationContext</a:t>
            </a:r>
            <a:endParaRPr lang="en-US"/>
          </a:p>
        </p:txBody>
      </p:sp>
      <p:sp>
        <p:nvSpPr>
          <p:cNvPr id="4" name="Text Placeholder 3"/>
          <p:cNvSpPr>
            <a:spLocks noGrp="1"/>
          </p:cNvSpPr>
          <p:nvPr>
            <p:ph type="body" sz="quarter" idx="14"/>
          </p:nvPr>
        </p:nvSpPr>
        <p:spPr>
          <a:xfrm>
            <a:off x="408940" y="980440"/>
            <a:ext cx="11581765" cy="5718810"/>
          </a:xfrm>
        </p:spPr>
        <p:txBody>
          <a:bodyPr>
            <a:noAutofit/>
          </a:bodyPr>
          <a:p>
            <a:pPr>
              <a:buFont typeface="Arial" panose="020B0604020202020204" pitchFamily="34" charset="0"/>
              <a:buChar char="•"/>
            </a:pPr>
            <a:r>
              <a:rPr lang="en-US" sz="2400"/>
              <a:t>The XmlBeanFactory is the implementation class for the BeanFactory interface. To use the BeanFactory, we need to create the instance of XmlBeanFactory class as given below:</a:t>
            </a:r>
            <a:endParaRPr lang="en-US" sz="2400"/>
          </a:p>
          <a:p>
            <a:r>
              <a:rPr lang="en-US" sz="2400"/>
              <a:t>Resource resource=new ClassPathResource("applicationContext.xml");  </a:t>
            </a:r>
            <a:endParaRPr lang="en-US" sz="2400"/>
          </a:p>
          <a:p>
            <a:r>
              <a:rPr lang="en-US" sz="2400"/>
              <a:t>BeanFactory factory=new XmlBeanFactory(resource);  </a:t>
            </a:r>
            <a:endParaRPr lang="en-US" sz="2400"/>
          </a:p>
          <a:p>
            <a:r>
              <a:rPr lang="en-US" sz="2400"/>
              <a:t>The constructor of XmlBeanFactory class receives the Resource object so we need to pass the resource object to create the object of BeanFactory.</a:t>
            </a:r>
            <a:endParaRPr lang="en-US" sz="2400"/>
          </a:p>
          <a:p>
            <a:r>
              <a:rPr lang="en-US" sz="2400" b="1"/>
              <a:t>Using ApplicationContext</a:t>
            </a:r>
            <a:endParaRPr lang="en-US" sz="2400" b="1"/>
          </a:p>
          <a:p>
            <a:r>
              <a:rPr lang="en-US" sz="2400"/>
              <a:t>The ClassPathXmlApplicationContext class is the implementation class of ApplicationContext interface. We need to instantiate the ClassPathXmlApplicationContext class to use the ApplicationContext as given below:</a:t>
            </a:r>
            <a:endParaRPr lang="en-US" sz="2400"/>
          </a:p>
          <a:p>
            <a:r>
              <a:rPr lang="en-US" sz="2400"/>
              <a:t>ApplicationContext context =    new ClassPathXmlApplicationContext("applicationContext.xml");  </a:t>
            </a:r>
            <a:endParaRPr lang="en-US" sz="2400"/>
          </a:p>
          <a:p>
            <a:r>
              <a:rPr lang="en-US" sz="2400"/>
              <a:t>The constructor of ClassPathXmlApplicationContext class receives string, so we can pass the name of the xml file to create the instance of ApplicationContext.</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Dependency Injection in Spring</a:t>
            </a:r>
            <a:endParaRPr lang="en-US"/>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Dependency Injection (DI) is a design pattern that removes the dependency from the programming code so that it can be easy to manage and test the application. Dependency Injection makes our programming code loosely coupled. To understand the DI better, Let's understand the Dependency Lookup (DL) first:</a:t>
            </a:r>
            <a:endParaRPr lang="en-US"/>
          </a:p>
          <a:p>
            <a:r>
              <a:rPr lang="en-US"/>
              <a:t>Dependency Lookup</a:t>
            </a:r>
            <a:endParaRPr lang="en-US"/>
          </a:p>
          <a:p>
            <a:r>
              <a:rPr lang="en-US"/>
              <a:t>The Dependency Lookup is an approach where we get the resource after demand. There can be various ways to get the resource for example:</a:t>
            </a:r>
            <a:endParaRPr lang="en-US"/>
          </a:p>
          <a:p>
            <a:r>
              <a:rPr lang="en-US"/>
              <a:t>A obj = new AImpl();  </a:t>
            </a:r>
            <a:endParaRPr lang="en-US"/>
          </a:p>
          <a:p>
            <a:r>
              <a:rPr lang="en-US"/>
              <a:t>In such way, we get the resource(instance of A class) directly by new keyword. Another way is factory method:</a:t>
            </a:r>
            <a:endParaRPr lang="en-US"/>
          </a:p>
          <a:p>
            <a:r>
              <a:rPr lang="en-US"/>
              <a:t>A obj = A.getA();  </a:t>
            </a:r>
            <a:endParaRPr lang="en-US"/>
          </a:p>
          <a:p>
            <a:r>
              <a:rPr lang="en-US"/>
              <a:t>This way, we get the resource (instance of A class) by calling the static factory method getA().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Problems of Dependency Lookup</a:t>
            </a:r>
            <a:endParaRPr lang="en-US"/>
          </a:p>
        </p:txBody>
      </p:sp>
      <p:sp>
        <p:nvSpPr>
          <p:cNvPr id="4" name="Text Placeholder 3"/>
          <p:cNvSpPr>
            <a:spLocks noGrp="1"/>
          </p:cNvSpPr>
          <p:nvPr>
            <p:ph type="body" sz="quarter" idx="14"/>
          </p:nvPr>
        </p:nvSpPr>
        <p:spPr>
          <a:xfrm>
            <a:off x="408940" y="818515"/>
            <a:ext cx="11160125" cy="5491480"/>
          </a:xfrm>
        </p:spPr>
        <p:txBody>
          <a:bodyPr>
            <a:normAutofit lnSpcReduction="20000"/>
          </a:bodyPr>
          <a:p>
            <a:pPr marL="0" indent="0">
              <a:buNone/>
            </a:pPr>
            <a:r>
              <a:rPr lang="en-US" sz="2400">
                <a:sym typeface="+mn-ea"/>
              </a:rPr>
              <a:t>Alternatively, we can get the resource by JNDI (Java Naming Directory Interface) as:</a:t>
            </a:r>
            <a:endParaRPr lang="en-US" sz="2400">
              <a:sym typeface="+mn-ea"/>
            </a:endParaRPr>
          </a:p>
          <a:p>
            <a:pPr marL="0" indent="0">
              <a:buNone/>
            </a:pPr>
            <a:r>
              <a:rPr lang="en-US" sz="2400">
                <a:sym typeface="+mn-ea"/>
              </a:rPr>
              <a:t>Context ctx = new InitialContext();  </a:t>
            </a:r>
            <a:endParaRPr lang="en-US" sz="2400">
              <a:sym typeface="+mn-ea"/>
            </a:endParaRPr>
          </a:p>
          <a:p>
            <a:pPr marL="0" indent="0">
              <a:buNone/>
            </a:pPr>
            <a:r>
              <a:rPr lang="en-US" sz="2400">
                <a:sym typeface="+mn-ea"/>
              </a:rPr>
              <a:t>Context environmentCtx = (Context) ctx.lookup("java:comp/env");  </a:t>
            </a:r>
            <a:endParaRPr lang="en-US" sz="2400">
              <a:sym typeface="+mn-ea"/>
            </a:endParaRPr>
          </a:p>
          <a:p>
            <a:pPr marL="0" indent="0">
              <a:buNone/>
            </a:pPr>
            <a:r>
              <a:rPr lang="en-US" sz="2400">
                <a:sym typeface="+mn-ea"/>
              </a:rPr>
              <a:t>A obj = (A)environmentCtx.lookup("A");  </a:t>
            </a:r>
            <a:endParaRPr lang="en-US" sz="2400">
              <a:sym typeface="+mn-ea"/>
            </a:endParaRPr>
          </a:p>
          <a:p>
            <a:pPr marL="0" indent="0">
              <a:buNone/>
            </a:pPr>
            <a:r>
              <a:rPr lang="en-US" sz="2400">
                <a:sym typeface="+mn-ea"/>
              </a:rPr>
              <a:t>There can be various ways to get the resource to obtain the resource. </a:t>
            </a:r>
            <a:endParaRPr lang="en-US" sz="2400">
              <a:sym typeface="+mn-ea"/>
            </a:endParaRPr>
          </a:p>
          <a:p>
            <a:pPr marL="0" indent="0">
              <a:buNone/>
            </a:pPr>
            <a:r>
              <a:rPr lang="en-US" sz="2400"/>
              <a:t>There are mainly two problems of dependency lookup.</a:t>
            </a:r>
            <a:endParaRPr lang="en-US" sz="2400"/>
          </a:p>
          <a:p>
            <a:r>
              <a:rPr lang="en-US" sz="2400"/>
              <a:t>tight coupling The dependency lookup approach makes the code tightly coupled. If resource is changed, we need to perform a lot of modification in the code.</a:t>
            </a:r>
            <a:endParaRPr lang="en-US" sz="2400"/>
          </a:p>
          <a:p>
            <a:r>
              <a:rPr lang="en-US" sz="2400"/>
              <a:t>Not easy for testing This approach creates a lot of problems while testing the application especially in black box testing.</a:t>
            </a:r>
            <a:endParaRPr lang="en-US" sz="2400"/>
          </a:p>
          <a:p>
            <a:pPr marL="0" indent="0">
              <a:buNone/>
            </a:pPr>
            <a:r>
              <a:rPr lang="en-US" sz="2400" b="1"/>
              <a:t>Two ways to perform Dependency Injection in Spring framework</a:t>
            </a:r>
            <a:endParaRPr lang="en-US" sz="2400" b="1"/>
          </a:p>
          <a:p>
            <a:r>
              <a:rPr lang="en-US" sz="2400"/>
              <a:t>Spring framework provides two ways to inject dependency</a:t>
            </a:r>
            <a:endParaRPr lang="en-US" sz="2400"/>
          </a:p>
          <a:p>
            <a:r>
              <a:rPr lang="en-US" sz="2400"/>
              <a:t>By Constructor</a:t>
            </a:r>
            <a:endParaRPr lang="en-US" sz="2400"/>
          </a:p>
          <a:p>
            <a:r>
              <a:rPr lang="en-US" sz="2400"/>
              <a:t>By Setter method</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Dependency Injection</a:t>
            </a:r>
            <a:endParaRPr lang="en-US"/>
          </a:p>
        </p:txBody>
      </p:sp>
      <p:sp>
        <p:nvSpPr>
          <p:cNvPr id="4" name="Text Placeholder 3"/>
          <p:cNvSpPr>
            <a:spLocks noGrp="1"/>
          </p:cNvSpPr>
          <p:nvPr>
            <p:ph type="body" sz="quarter" idx="14"/>
          </p:nvPr>
        </p:nvSpPr>
        <p:spPr>
          <a:xfrm>
            <a:off x="408940" y="807085"/>
            <a:ext cx="11160125" cy="5502910"/>
          </a:xfrm>
        </p:spPr>
        <p:txBody>
          <a:bodyPr>
            <a:normAutofit fontScale="70000"/>
          </a:bodyPr>
          <a:p>
            <a:r>
              <a:rPr lang="en-US"/>
              <a:t>The Dependency Injection is a design pattern that removes the dependency of the programs. In such case we provide the information from the external source such as XML file. It makes our code loosely coupled and easier for testing. In such case we write the code as:</a:t>
            </a:r>
            <a:endParaRPr lang="en-US"/>
          </a:p>
          <a:p>
            <a:pPr marL="0" indent="0">
              <a:buNone/>
            </a:pPr>
            <a:r>
              <a:rPr lang="en-US"/>
              <a:t>class Employee{  </a:t>
            </a:r>
            <a:endParaRPr lang="en-US"/>
          </a:p>
          <a:p>
            <a:pPr marL="0" indent="0">
              <a:buNone/>
            </a:pPr>
            <a:r>
              <a:rPr lang="en-US"/>
              <a:t>Address address;    </a:t>
            </a:r>
            <a:endParaRPr lang="en-US"/>
          </a:p>
          <a:p>
            <a:pPr marL="0" indent="0">
              <a:buNone/>
            </a:pPr>
            <a:r>
              <a:rPr lang="en-US"/>
              <a:t>Employee(Address address){  </a:t>
            </a:r>
            <a:endParaRPr lang="en-US"/>
          </a:p>
          <a:p>
            <a:pPr marL="0" indent="0">
              <a:buNone/>
            </a:pPr>
            <a:r>
              <a:rPr lang="en-US"/>
              <a:t>this.address=address;  </a:t>
            </a:r>
            <a:endParaRPr lang="en-US"/>
          </a:p>
          <a:p>
            <a:pPr marL="0" indent="0">
              <a:buNone/>
            </a:pPr>
            <a:r>
              <a:rPr lang="en-US"/>
              <a:t>}  </a:t>
            </a:r>
            <a:endParaRPr lang="en-US"/>
          </a:p>
          <a:p>
            <a:pPr marL="0" indent="0">
              <a:buNone/>
            </a:pPr>
            <a:r>
              <a:rPr lang="en-US"/>
              <a:t>public void setAddress(Address address){  </a:t>
            </a:r>
            <a:endParaRPr lang="en-US"/>
          </a:p>
          <a:p>
            <a:pPr marL="0" indent="0">
              <a:buNone/>
            </a:pPr>
            <a:r>
              <a:rPr lang="en-US"/>
              <a:t>this.address=address;  </a:t>
            </a:r>
            <a:endParaRPr lang="en-US"/>
          </a:p>
          <a:p>
            <a:pPr marL="0" indent="0">
              <a:buNone/>
            </a:pPr>
            <a:r>
              <a:rPr lang="en-US"/>
              <a:t>}    }  </a:t>
            </a:r>
            <a:endParaRPr lang="en-US"/>
          </a:p>
          <a:p>
            <a:pPr marL="0" indent="0">
              <a:buNone/>
            </a:pPr>
            <a:r>
              <a:rPr lang="en-US"/>
              <a:t>In such case, instance of Address class is provided by external souce such as XML file either by constructor or setter method.</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Dependency Injection by Constructor Example</a:t>
            </a:r>
            <a:endParaRPr lang="en-US"/>
          </a:p>
        </p:txBody>
      </p:sp>
      <p:sp>
        <p:nvSpPr>
          <p:cNvPr id="4" name="Text Placeholder 3"/>
          <p:cNvSpPr>
            <a:spLocks noGrp="1"/>
          </p:cNvSpPr>
          <p:nvPr>
            <p:ph type="body" sz="quarter" idx="14"/>
          </p:nvPr>
        </p:nvSpPr>
        <p:spPr/>
        <p:txBody>
          <a:bodyPr>
            <a:normAutofit fontScale="60000"/>
          </a:bodyPr>
          <a:p>
            <a:r>
              <a:rPr lang="en-US"/>
              <a:t>We can inject the dependency by constructor. The &lt;constructor-arg&gt; subelement of &lt;bean&gt; is used for constructor injection. Here we are going to inject</a:t>
            </a:r>
            <a:endParaRPr lang="en-US"/>
          </a:p>
          <a:p>
            <a:endParaRPr lang="en-US"/>
          </a:p>
          <a:p>
            <a:r>
              <a:rPr lang="en-US"/>
              <a:t>primitive and String-based values</a:t>
            </a:r>
            <a:endParaRPr lang="en-US"/>
          </a:p>
          <a:p>
            <a:r>
              <a:rPr lang="en-US"/>
              <a:t>Dependent object (contained object)</a:t>
            </a:r>
            <a:endParaRPr lang="en-US"/>
          </a:p>
          <a:p>
            <a:r>
              <a:rPr lang="en-US"/>
              <a:t>Collection values etc.</a:t>
            </a:r>
            <a:endParaRPr lang="en-US"/>
          </a:p>
          <a:p>
            <a:r>
              <a:rPr lang="en-US"/>
              <a:t>Injecting primitive and string-based values</a:t>
            </a:r>
            <a:endParaRPr lang="en-US"/>
          </a:p>
          <a:p>
            <a:r>
              <a:rPr lang="en-US"/>
              <a:t>Let's see the simple example to inject primitive and string-based values. We have created three files here:</a:t>
            </a:r>
            <a:endParaRPr lang="en-US"/>
          </a:p>
          <a:p>
            <a:endParaRPr lang="en-US"/>
          </a:p>
          <a:p>
            <a:r>
              <a:rPr lang="en-US"/>
              <a:t>Employee.java</a:t>
            </a:r>
            <a:endParaRPr lang="en-US"/>
          </a:p>
          <a:p>
            <a:r>
              <a:rPr lang="en-US"/>
              <a:t>applicationContext.xml</a:t>
            </a:r>
            <a:endParaRPr lang="en-US"/>
          </a:p>
          <a:p>
            <a:r>
              <a:rPr lang="en-US"/>
              <a:t>Test.java</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337185" y="821055"/>
            <a:ext cx="5388610" cy="586740"/>
          </a:xfrm>
        </p:spPr>
        <p:txBody>
          <a:bodyPr/>
          <a:p>
            <a:pPr algn="ctr"/>
            <a:r>
              <a:rPr lang="en-US"/>
              <a:t>Employee.java</a:t>
            </a:r>
            <a:endParaRPr lang="en-US"/>
          </a:p>
        </p:txBody>
      </p:sp>
      <p:sp>
        <p:nvSpPr>
          <p:cNvPr id="4" name="Content Placeholder 3"/>
          <p:cNvSpPr>
            <a:spLocks noGrp="1"/>
          </p:cNvSpPr>
          <p:nvPr>
            <p:ph sz="half" idx="2"/>
          </p:nvPr>
        </p:nvSpPr>
        <p:spPr>
          <a:xfrm>
            <a:off x="337185" y="1407160"/>
            <a:ext cx="5388610" cy="5250180"/>
          </a:xfrm>
        </p:spPr>
        <p:txBody>
          <a:bodyPr>
            <a:normAutofit fontScale="80000"/>
          </a:bodyPr>
          <a:p>
            <a:pPr marL="0" indent="0">
              <a:buNone/>
            </a:pPr>
            <a:r>
              <a:rPr lang="en-US"/>
              <a:t>public class Employee {  </a:t>
            </a:r>
            <a:endParaRPr lang="en-US"/>
          </a:p>
          <a:p>
            <a:pPr marL="0" indent="0">
              <a:buNone/>
            </a:pPr>
            <a:r>
              <a:rPr lang="en-US"/>
              <a:t>private int id;  </a:t>
            </a:r>
            <a:endParaRPr lang="en-US"/>
          </a:p>
          <a:p>
            <a:pPr marL="0" indent="0">
              <a:buNone/>
            </a:pPr>
            <a:r>
              <a:rPr lang="en-US"/>
              <a:t>private String name;  </a:t>
            </a:r>
            <a:endParaRPr lang="en-US"/>
          </a:p>
          <a:p>
            <a:pPr marL="0" indent="0">
              <a:buNone/>
            </a:pPr>
            <a:r>
              <a:rPr lang="en-US"/>
              <a:t>public Employee() {System.out.println("def cons");}    </a:t>
            </a:r>
            <a:endParaRPr lang="en-US"/>
          </a:p>
          <a:p>
            <a:pPr marL="0" indent="0">
              <a:buNone/>
            </a:pPr>
            <a:r>
              <a:rPr lang="en-US"/>
              <a:t>public Employee(int id) {this.id = id;}    </a:t>
            </a:r>
            <a:endParaRPr lang="en-US"/>
          </a:p>
          <a:p>
            <a:pPr marL="0" indent="0">
              <a:buNone/>
            </a:pPr>
            <a:r>
              <a:rPr lang="en-US"/>
              <a:t>public Employee(String name) {  this.name = name;}    </a:t>
            </a:r>
            <a:endParaRPr lang="en-US"/>
          </a:p>
          <a:p>
            <a:pPr marL="0" indent="0">
              <a:buNone/>
            </a:pPr>
            <a:r>
              <a:rPr lang="en-US"/>
              <a:t>public Employee(int id, String name) {  </a:t>
            </a:r>
            <a:endParaRPr lang="en-US"/>
          </a:p>
          <a:p>
            <a:pPr marL="0" indent="0">
              <a:buNone/>
            </a:pPr>
            <a:r>
              <a:rPr lang="en-US"/>
              <a:t>    this.id = id;  </a:t>
            </a:r>
            <a:endParaRPr lang="en-US"/>
          </a:p>
          <a:p>
            <a:pPr marL="0" indent="0">
              <a:buNone/>
            </a:pPr>
            <a:r>
              <a:rPr lang="en-US"/>
              <a:t>    this.name = name;  </a:t>
            </a:r>
            <a:endParaRPr lang="en-US"/>
          </a:p>
          <a:p>
            <a:pPr marL="0" indent="0">
              <a:buNone/>
            </a:pPr>
            <a:r>
              <a:rPr lang="en-US"/>
              <a:t>}    </a:t>
            </a:r>
            <a:endParaRPr lang="en-US"/>
          </a:p>
          <a:p>
            <a:pPr marL="0" indent="0">
              <a:buNone/>
            </a:pPr>
            <a:r>
              <a:rPr lang="en-US"/>
              <a:t>void show(){  </a:t>
            </a:r>
            <a:endParaRPr lang="en-US"/>
          </a:p>
          <a:p>
            <a:pPr marL="0" indent="0">
              <a:buNone/>
            </a:pPr>
            <a:r>
              <a:rPr lang="en-US"/>
              <a:t>    System.out.println(id+" "+name);  </a:t>
            </a:r>
            <a:endParaRPr lang="en-US"/>
          </a:p>
          <a:p>
            <a:pPr marL="0" indent="0">
              <a:buNone/>
            </a:pPr>
            <a:r>
              <a:rPr lang="en-US"/>
              <a:t>}    </a:t>
            </a:r>
            <a:endParaRPr lang="en-US"/>
          </a:p>
          <a:p>
            <a:pPr marL="0" indent="0">
              <a:buNone/>
            </a:pPr>
            <a:r>
              <a:rPr lang="en-US"/>
              <a:t>}  </a:t>
            </a:r>
            <a:endParaRPr lang="en-US"/>
          </a:p>
        </p:txBody>
      </p:sp>
      <p:sp>
        <p:nvSpPr>
          <p:cNvPr id="5" name="Text Placeholder 4"/>
          <p:cNvSpPr>
            <a:spLocks noGrp="1"/>
          </p:cNvSpPr>
          <p:nvPr>
            <p:ph type="body" sz="quarter" idx="3"/>
          </p:nvPr>
        </p:nvSpPr>
        <p:spPr>
          <a:xfrm>
            <a:off x="5922010" y="908050"/>
            <a:ext cx="5390515" cy="630555"/>
          </a:xfrm>
        </p:spPr>
        <p:txBody>
          <a:bodyPr/>
          <a:p>
            <a:pPr algn="ctr"/>
            <a:r>
              <a:rPr lang="en-US"/>
              <a:t>applicationContext.xml</a:t>
            </a:r>
            <a:endParaRPr lang="en-US"/>
          </a:p>
        </p:txBody>
      </p:sp>
      <p:sp>
        <p:nvSpPr>
          <p:cNvPr id="6" name="Content Placeholder 5"/>
          <p:cNvSpPr>
            <a:spLocks noGrp="1"/>
          </p:cNvSpPr>
          <p:nvPr>
            <p:ph sz="quarter" idx="4"/>
          </p:nvPr>
        </p:nvSpPr>
        <p:spPr>
          <a:xfrm>
            <a:off x="5725160" y="1656080"/>
            <a:ext cx="6235700" cy="4752340"/>
          </a:xfrm>
        </p:spPr>
        <p:txBody>
          <a:bodyPr>
            <a:noAutofit/>
          </a:bodyPr>
          <a:p>
            <a:pPr marL="0" indent="0">
              <a:buNone/>
            </a:pPr>
            <a:r>
              <a:rPr lang="en-US" sz="2000"/>
              <a:t>&lt;?xml version="1.0" encoding="UTF-8"?&gt;  </a:t>
            </a:r>
            <a:endParaRPr lang="en-US" sz="2000"/>
          </a:p>
          <a:p>
            <a:pPr marL="0" indent="0">
              <a:buNone/>
            </a:pPr>
            <a:r>
              <a:rPr lang="en-US" sz="2000"/>
              <a:t>&lt;beans  </a:t>
            </a:r>
            <a:endParaRPr lang="en-US" sz="2000"/>
          </a:p>
          <a:p>
            <a:pPr marL="0" indent="0">
              <a:buNone/>
            </a:pPr>
            <a:r>
              <a:rPr lang="en-US" sz="2000"/>
              <a:t>xmlns="http://www.springframework.org/schema/beans"    xmlns:xsi="http://www.w3.org/2001/XMLSchema-instance"  </a:t>
            </a:r>
            <a:endParaRPr lang="en-US" sz="2000"/>
          </a:p>
          <a:p>
            <a:pPr marL="0" indent="0">
              <a:buNone/>
            </a:pPr>
            <a:r>
              <a:rPr lang="en-US" sz="2000"/>
              <a:t>  xmlns:p="http://www.springframework.org/schema/p"      xsi:schemaLocation="http://www.springframework.org/schema/beans               http://www.springframework.org/schema/beans/spring-beans-3.0.xsd"&gt;    </a:t>
            </a:r>
            <a:endParaRPr lang="en-US" sz="2000"/>
          </a:p>
          <a:p>
            <a:pPr marL="0" indent="0">
              <a:buNone/>
            </a:pPr>
            <a:r>
              <a:rPr lang="en-US" sz="2000"/>
              <a:t>&lt;bean id="e" class="com.javatpoint.Employee"&gt;  </a:t>
            </a:r>
            <a:endParaRPr lang="en-US" sz="2000"/>
          </a:p>
          <a:p>
            <a:pPr marL="0" indent="0">
              <a:buNone/>
            </a:pPr>
            <a:r>
              <a:rPr lang="en-US" sz="2000"/>
              <a:t>&lt;constructor-arg value="10" type="int"&gt;&lt;/constructor-arg&gt;  </a:t>
            </a:r>
            <a:endParaRPr lang="en-US" sz="2000"/>
          </a:p>
          <a:p>
            <a:pPr marL="0" indent="0">
              <a:buNone/>
            </a:pPr>
            <a:r>
              <a:rPr lang="en-US" sz="2000"/>
              <a:t>&lt;/bean&gt;  </a:t>
            </a:r>
            <a:endParaRPr lang="en-US" sz="2000"/>
          </a:p>
          <a:p>
            <a:pPr marL="0" indent="0">
              <a:buNone/>
            </a:pPr>
            <a:r>
              <a:rPr lang="en-US" sz="2000"/>
              <a:t>&lt;/beans&gt;  </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a:xfrm>
            <a:off x="337185" y="799465"/>
            <a:ext cx="5388610" cy="629285"/>
          </a:xfrm>
        </p:spPr>
        <p:txBody>
          <a:bodyPr/>
          <a:p>
            <a:pPr algn="ctr"/>
            <a:r>
              <a:rPr lang="en-US"/>
              <a:t>Test.java</a:t>
            </a:r>
            <a:endParaRPr lang="en-US"/>
          </a:p>
        </p:txBody>
      </p:sp>
      <p:sp>
        <p:nvSpPr>
          <p:cNvPr id="5" name="Content Placeholder 4"/>
          <p:cNvSpPr>
            <a:spLocks noGrp="1"/>
          </p:cNvSpPr>
          <p:nvPr>
            <p:ph sz="half" idx="2"/>
          </p:nvPr>
        </p:nvSpPr>
        <p:spPr>
          <a:xfrm>
            <a:off x="250825" y="1430020"/>
            <a:ext cx="6005830" cy="5032375"/>
          </a:xfrm>
        </p:spPr>
        <p:txBody>
          <a:bodyPr>
            <a:normAutofit fontScale="80000"/>
          </a:bodyPr>
          <a:p>
            <a:pPr marL="0" indent="0">
              <a:buNone/>
            </a:pPr>
            <a:r>
              <a:rPr lang="en-US"/>
              <a:t>import org.springframework.beans.factory.BeanFactory;  </a:t>
            </a:r>
            <a:endParaRPr lang="en-US"/>
          </a:p>
          <a:p>
            <a:pPr marL="0" indent="0">
              <a:buNone/>
            </a:pPr>
            <a:r>
              <a:rPr lang="en-US"/>
              <a:t>import org.springframework.beans.factory.xml.XmlBeanFactory;  </a:t>
            </a:r>
            <a:endParaRPr lang="en-US"/>
          </a:p>
          <a:p>
            <a:pPr marL="0" indent="0">
              <a:buNone/>
            </a:pPr>
            <a:r>
              <a:rPr lang="en-US"/>
              <a:t>import org.springframework.core.io.*;    </a:t>
            </a:r>
            <a:endParaRPr lang="en-US"/>
          </a:p>
          <a:p>
            <a:pPr marL="0" indent="0">
              <a:buNone/>
            </a:pPr>
            <a:r>
              <a:rPr lang="en-US"/>
              <a:t>public class Test {  </a:t>
            </a:r>
            <a:endParaRPr lang="en-US"/>
          </a:p>
          <a:p>
            <a:pPr marL="0" indent="0">
              <a:buNone/>
            </a:pPr>
            <a:r>
              <a:rPr lang="en-US"/>
              <a:t>    public static void main(String[] args) {  </a:t>
            </a:r>
            <a:endParaRPr lang="en-US"/>
          </a:p>
          <a:p>
            <a:pPr marL="0" indent="0">
              <a:buNone/>
            </a:pPr>
            <a:r>
              <a:rPr lang="en-US"/>
              <a:t>              Resource r=new ClassPathResource("applicationContext.xml");  </a:t>
            </a:r>
            <a:endParaRPr lang="en-US"/>
          </a:p>
          <a:p>
            <a:pPr marL="0" indent="0">
              <a:buNone/>
            </a:pPr>
            <a:r>
              <a:rPr lang="en-US"/>
              <a:t>        BeanFactory factory=new XmlBeanFactory(r);            </a:t>
            </a:r>
            <a:endParaRPr lang="en-US"/>
          </a:p>
          <a:p>
            <a:pPr marL="0" indent="0">
              <a:buNone/>
            </a:pPr>
            <a:r>
              <a:rPr lang="en-US"/>
              <a:t>        Employee s=(Employee)factory.getBean("e");  </a:t>
            </a:r>
            <a:endParaRPr lang="en-US"/>
          </a:p>
          <a:p>
            <a:pPr marL="0" indent="0">
              <a:buNone/>
            </a:pPr>
            <a:r>
              <a:rPr lang="en-US"/>
              <a:t>        s.show();  }  }  </a:t>
            </a:r>
            <a:endParaRPr lang="en-US"/>
          </a:p>
          <a:p>
            <a:pPr marL="0" indent="0">
              <a:buNone/>
            </a:pPr>
            <a:r>
              <a:rPr lang="en-US"/>
              <a:t>Output:10 null</a:t>
            </a:r>
            <a:endParaRPr lang="en-US"/>
          </a:p>
        </p:txBody>
      </p:sp>
      <p:sp>
        <p:nvSpPr>
          <p:cNvPr id="6" name="Text Placeholder 5"/>
          <p:cNvSpPr>
            <a:spLocks noGrp="1"/>
          </p:cNvSpPr>
          <p:nvPr>
            <p:ph type="body" sz="quarter" idx="3"/>
          </p:nvPr>
        </p:nvSpPr>
        <p:spPr>
          <a:xfrm>
            <a:off x="5922010" y="680720"/>
            <a:ext cx="5390515" cy="747395"/>
          </a:xfrm>
        </p:spPr>
        <p:txBody>
          <a:bodyPr/>
          <a:p>
            <a:pPr algn="ctr"/>
            <a:r>
              <a:rPr lang="en-US">
                <a:sym typeface="+mn-ea"/>
              </a:rPr>
              <a:t>Injecting string-based values</a:t>
            </a:r>
            <a:endParaRPr lang="en-US"/>
          </a:p>
        </p:txBody>
      </p:sp>
      <p:sp>
        <p:nvSpPr>
          <p:cNvPr id="7" name="Content Placeholder 6"/>
          <p:cNvSpPr>
            <a:spLocks noGrp="1"/>
          </p:cNvSpPr>
          <p:nvPr>
            <p:ph sz="quarter" idx="4"/>
          </p:nvPr>
        </p:nvSpPr>
        <p:spPr>
          <a:xfrm>
            <a:off x="6450965" y="1429385"/>
            <a:ext cx="5651500" cy="5163820"/>
          </a:xfrm>
        </p:spPr>
        <p:txBody>
          <a:bodyPr>
            <a:normAutofit fontScale="90000"/>
          </a:bodyPr>
          <a:p>
            <a:pPr marL="0" indent="0">
              <a:buNone/>
            </a:pPr>
            <a:r>
              <a:rPr lang="en-US"/>
              <a:t>If you don't specify the type attribute in the constructor-arg element, by default string type constructor will be invoked.</a:t>
            </a:r>
            <a:endParaRPr lang="en-US"/>
          </a:p>
          <a:p>
            <a:pPr marL="0" indent="0">
              <a:buNone/>
            </a:pPr>
            <a:r>
              <a:rPr lang="en-US"/>
              <a:t>....  </a:t>
            </a:r>
            <a:endParaRPr lang="en-US"/>
          </a:p>
          <a:p>
            <a:pPr marL="0" indent="0">
              <a:buNone/>
            </a:pPr>
            <a:r>
              <a:rPr lang="en-US"/>
              <a:t>&lt;bean id="e" class="com.javatpoint.Employee"&gt;  </a:t>
            </a:r>
            <a:endParaRPr lang="en-US"/>
          </a:p>
          <a:p>
            <a:pPr marL="0" indent="0">
              <a:buNone/>
            </a:pPr>
            <a:r>
              <a:rPr lang="en-US"/>
              <a:t>&lt;constructor-arg value="10"&gt;&lt;/constructor-arg&gt;  </a:t>
            </a:r>
            <a:endParaRPr lang="en-US"/>
          </a:p>
          <a:p>
            <a:pPr marL="0" indent="0">
              <a:buNone/>
            </a:pPr>
            <a:r>
              <a:rPr lang="en-US"/>
              <a:t>&lt;/bean&gt;  </a:t>
            </a:r>
            <a:endParaRPr lang="en-US"/>
          </a:p>
          <a:p>
            <a:pPr marL="0" indent="0">
              <a:buNone/>
            </a:pPr>
            <a:r>
              <a:rPr lang="en-US"/>
              <a:t>....  </a:t>
            </a:r>
            <a:endParaRPr lang="en-US"/>
          </a:p>
          <a:p>
            <a:pPr marL="0" indent="0">
              <a:buNone/>
            </a:pPr>
            <a:r>
              <a:rPr lang="en-US"/>
              <a:t>If you change the bean element as given above, string parameter constructor will be invoked and the output will be 0 10.</a:t>
            </a:r>
            <a:endParaRPr lang="en-US"/>
          </a:p>
          <a:p>
            <a:pPr marL="0" indent="0">
              <a:buNone/>
            </a:pPr>
            <a:r>
              <a:rPr lang="en-US"/>
              <a:t>Output:0 10</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Injecting string-based values</a:t>
            </a:r>
            <a:endParaRPr lang="en-US"/>
          </a:p>
        </p:txBody>
      </p:sp>
      <p:sp>
        <p:nvSpPr>
          <p:cNvPr id="4" name="Text Placeholder 3"/>
          <p:cNvSpPr>
            <a:spLocks noGrp="1"/>
          </p:cNvSpPr>
          <p:nvPr>
            <p:ph type="body" sz="quarter" idx="14"/>
          </p:nvPr>
        </p:nvSpPr>
        <p:spPr>
          <a:xfrm>
            <a:off x="408940" y="887095"/>
            <a:ext cx="11160125" cy="5616575"/>
          </a:xfrm>
        </p:spPr>
        <p:txBody>
          <a:bodyPr>
            <a:noAutofit/>
          </a:bodyPr>
          <a:p>
            <a:pPr marL="0" indent="0">
              <a:buNone/>
            </a:pPr>
            <a:r>
              <a:rPr lang="en-US" sz="1800"/>
              <a:t>You may also pass the string literal as following:</a:t>
            </a:r>
            <a:endParaRPr lang="en-US" sz="1800"/>
          </a:p>
          <a:p>
            <a:pPr marL="0" indent="0">
              <a:buNone/>
            </a:pPr>
            <a:r>
              <a:rPr lang="en-US" sz="2000"/>
              <a:t>....  </a:t>
            </a:r>
            <a:endParaRPr lang="en-US" sz="2000"/>
          </a:p>
          <a:p>
            <a:pPr marL="0" indent="0">
              <a:buNone/>
            </a:pPr>
            <a:r>
              <a:rPr lang="en-US" sz="2000"/>
              <a:t>&lt;bean id="e" class="com.javatpoint.Employee"&gt;  </a:t>
            </a:r>
            <a:endParaRPr lang="en-US" sz="2000"/>
          </a:p>
          <a:p>
            <a:pPr marL="0" indent="0">
              <a:buNone/>
            </a:pPr>
            <a:r>
              <a:rPr lang="en-US" sz="2000"/>
              <a:t>&lt;constructor-arg value="Sonoo"&gt;&lt;/constructor-arg&gt;  </a:t>
            </a:r>
            <a:endParaRPr lang="en-US" sz="2000"/>
          </a:p>
          <a:p>
            <a:pPr marL="0" indent="0">
              <a:buNone/>
            </a:pPr>
            <a:r>
              <a:rPr lang="en-US" sz="2000"/>
              <a:t>&lt;/bean&gt;  </a:t>
            </a:r>
            <a:endParaRPr lang="en-US" sz="2000"/>
          </a:p>
          <a:p>
            <a:pPr marL="0" indent="0">
              <a:buNone/>
            </a:pPr>
            <a:r>
              <a:rPr lang="en-US" sz="2000"/>
              <a:t>....  </a:t>
            </a:r>
            <a:endParaRPr lang="en-US" sz="2000"/>
          </a:p>
          <a:p>
            <a:pPr marL="0" indent="0">
              <a:buNone/>
            </a:pPr>
            <a:r>
              <a:rPr lang="en-US" sz="2000"/>
              <a:t>Output:0 Sonoo</a:t>
            </a:r>
            <a:endParaRPr lang="en-US" sz="2000"/>
          </a:p>
          <a:p>
            <a:pPr marL="0" indent="0">
              <a:buNone/>
            </a:pPr>
            <a:r>
              <a:rPr lang="en-US" sz="2000"/>
              <a:t>You may pass integer literal and string both as following</a:t>
            </a:r>
            <a:endParaRPr lang="en-US" sz="2000"/>
          </a:p>
          <a:p>
            <a:pPr marL="0" indent="0">
              <a:buNone/>
            </a:pPr>
            <a:r>
              <a:rPr lang="en-US" sz="2000"/>
              <a:t>....  </a:t>
            </a:r>
            <a:endParaRPr lang="en-US" sz="2000"/>
          </a:p>
          <a:p>
            <a:pPr marL="0" indent="0">
              <a:buNone/>
            </a:pPr>
            <a:r>
              <a:rPr lang="en-US" sz="2000"/>
              <a:t>&lt;bean id="e" class="com.javatpoint.Employee"&gt;  </a:t>
            </a:r>
            <a:endParaRPr lang="en-US" sz="2000"/>
          </a:p>
          <a:p>
            <a:pPr marL="0" indent="0">
              <a:buNone/>
            </a:pPr>
            <a:r>
              <a:rPr lang="en-US" sz="2000"/>
              <a:t>&lt;constructor-arg value="10" type="int" &gt;&lt;/constructor-arg&gt;  </a:t>
            </a:r>
            <a:endParaRPr lang="en-US" sz="2000"/>
          </a:p>
          <a:p>
            <a:pPr marL="0" indent="0">
              <a:buNone/>
            </a:pPr>
            <a:r>
              <a:rPr lang="en-US" sz="2000"/>
              <a:t>&lt;constructor-arg value="Sonoo"&gt;&lt;/constructor-arg&gt;  </a:t>
            </a:r>
            <a:endParaRPr lang="en-US" sz="2000"/>
          </a:p>
          <a:p>
            <a:pPr marL="0" indent="0">
              <a:buNone/>
            </a:pPr>
            <a:r>
              <a:rPr lang="en-US" sz="2000"/>
              <a:t>&lt;/bean&gt;  </a:t>
            </a:r>
            <a:endParaRPr lang="en-US" sz="2000"/>
          </a:p>
          <a:p>
            <a:pPr marL="0" indent="0">
              <a:buNone/>
            </a:pPr>
            <a:r>
              <a:rPr lang="en-US" sz="2000"/>
              <a:t>....  </a:t>
            </a:r>
            <a:endParaRPr lang="en-US" sz="2000"/>
          </a:p>
          <a:p>
            <a:pPr marL="0" indent="0">
              <a:buNone/>
            </a:pPr>
            <a:r>
              <a:rPr lang="en-US" sz="2000"/>
              <a:t>Output:10 Sonoo</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Spring Framework</a:t>
            </a:r>
            <a:endParaRPr lang="en-US"/>
          </a:p>
        </p:txBody>
      </p:sp>
      <p:sp>
        <p:nvSpPr>
          <p:cNvPr id="4" name="Text Placeholder 3"/>
          <p:cNvSpPr>
            <a:spLocks noGrp="1"/>
          </p:cNvSpPr>
          <p:nvPr>
            <p:ph type="body" sz="quarter" idx="14"/>
          </p:nvPr>
        </p:nvSpPr>
        <p:spPr/>
        <p:txBody>
          <a:bodyPr>
            <a:normAutofit fontScale="90000" lnSpcReduction="10000"/>
          </a:bodyPr>
          <a:p>
            <a:r>
              <a:rPr lang="en-US"/>
              <a:t>It was developed by Rod Johnson in 2003. </a:t>
            </a:r>
            <a:endParaRPr lang="en-US"/>
          </a:p>
          <a:p>
            <a:r>
              <a:rPr lang="en-US"/>
              <a:t>Spring framework makes the easy development of JavaEE application.</a:t>
            </a:r>
            <a:endParaRPr lang="en-US"/>
          </a:p>
          <a:p>
            <a:r>
              <a:rPr lang="en-US"/>
              <a:t>Spring is a lightweight framework. </a:t>
            </a:r>
            <a:endParaRPr lang="en-US"/>
          </a:p>
          <a:p>
            <a:r>
              <a:rPr lang="en-US"/>
              <a:t>It can be thought of as a framework of frameworks because it provides support to various frameworks such as Struts, Hibernate, Tapestry, EJB, JSF, etc. </a:t>
            </a:r>
            <a:endParaRPr lang="en-US"/>
          </a:p>
          <a:p>
            <a:r>
              <a:rPr lang="en-US"/>
              <a:t>The framework, in broader sense, can be defined as a structure where we find solution of the various technical problems.</a:t>
            </a:r>
            <a:endParaRPr lang="en-US"/>
          </a:p>
          <a:p>
            <a:endParaRPr lang="en-US"/>
          </a:p>
          <a:p>
            <a:r>
              <a:rPr lang="en-US"/>
              <a:t>The Spring framework comprises several modules such as IOC, AOP, DAO, Context, ORM, WEB MVC etc.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337185" y="1188720"/>
            <a:ext cx="5921375" cy="5490845"/>
          </a:xfrm>
        </p:spPr>
        <p:txBody>
          <a:bodyPr>
            <a:normAutofit fontScale="90000"/>
          </a:bodyPr>
          <a:p>
            <a:pPr marL="0" indent="0">
              <a:buNone/>
            </a:pPr>
            <a:r>
              <a:rPr lang="en-US">
                <a:sym typeface="+mn-ea"/>
              </a:rPr>
              <a:t>These are the design patterns that are used to remove dependency from the programming code. They make the code easier to test and maintain.</a:t>
            </a:r>
            <a:endParaRPr lang="en-US"/>
          </a:p>
          <a:p>
            <a:pPr marL="0" indent="0">
              <a:buNone/>
            </a:pPr>
            <a:r>
              <a:rPr lang="en-US">
                <a:sym typeface="+mn-ea"/>
              </a:rPr>
              <a:t>ex: class Employee{  </a:t>
            </a:r>
            <a:endParaRPr lang="en-US"/>
          </a:p>
          <a:p>
            <a:pPr marL="0" indent="0">
              <a:buNone/>
            </a:pPr>
            <a:r>
              <a:rPr lang="en-US">
                <a:sym typeface="+mn-ea"/>
              </a:rPr>
              <a:t>                       Address address;  </a:t>
            </a:r>
            <a:endParaRPr lang="en-US"/>
          </a:p>
          <a:p>
            <a:pPr marL="0" indent="0">
              <a:buNone/>
            </a:pPr>
            <a:r>
              <a:rPr lang="en-US">
                <a:sym typeface="+mn-ea"/>
              </a:rPr>
              <a:t>                       Employee(){  </a:t>
            </a:r>
            <a:endParaRPr lang="en-US"/>
          </a:p>
          <a:p>
            <a:pPr marL="0" indent="0">
              <a:buNone/>
            </a:pPr>
            <a:r>
              <a:rPr lang="en-US">
                <a:sym typeface="+mn-ea"/>
              </a:rPr>
              <a:t>                       address=new Address();  </a:t>
            </a:r>
            <a:endParaRPr lang="en-US"/>
          </a:p>
          <a:p>
            <a:pPr marL="0" indent="0">
              <a:buNone/>
            </a:pPr>
            <a:r>
              <a:rPr lang="en-US">
                <a:sym typeface="+mn-ea"/>
              </a:rPr>
              <a:t>                                            }  </a:t>
            </a:r>
            <a:endParaRPr lang="en-US"/>
          </a:p>
          <a:p>
            <a:pPr marL="0" indent="0">
              <a:buNone/>
            </a:pPr>
            <a:r>
              <a:rPr lang="en-US">
                <a:sym typeface="+mn-ea"/>
              </a:rPr>
              <a:t>                                }  </a:t>
            </a:r>
            <a:br>
              <a:rPr lang="en-US">
                <a:sym typeface="+mn-ea"/>
              </a:rPr>
            </a:br>
            <a:r>
              <a:rPr lang="en-US">
                <a:sym typeface="+mn-ea"/>
              </a:rPr>
              <a:t>In such case, there is dependency between the Employee and Address (tight coupling). </a:t>
            </a:r>
            <a:br>
              <a:rPr lang="en-US">
                <a:sym typeface="+mn-ea"/>
              </a:rPr>
            </a:br>
            <a:r>
              <a:rPr lang="en-US">
                <a:sym typeface="+mn-ea"/>
              </a:rPr>
              <a:t>Advantage of Dependency Injection</a:t>
            </a:r>
            <a:br>
              <a:rPr lang="en-US">
                <a:sym typeface="+mn-ea"/>
              </a:rPr>
            </a:br>
            <a:r>
              <a:rPr lang="en-US">
                <a:sym typeface="+mn-ea"/>
              </a:rPr>
              <a:t>makes the code loosely coupled so easy to maintain makes the code easy to test</a:t>
            </a:r>
            <a:endParaRPr lang="en-US">
              <a:sym typeface="+mn-ea"/>
            </a:endParaRPr>
          </a:p>
          <a:p>
            <a:endParaRPr lang="en-US"/>
          </a:p>
        </p:txBody>
      </p:sp>
      <p:sp>
        <p:nvSpPr>
          <p:cNvPr id="4" name="Text Placeholder 3"/>
          <p:cNvSpPr>
            <a:spLocks noGrp="1"/>
          </p:cNvSpPr>
          <p:nvPr>
            <p:ph type="body" idx="1"/>
          </p:nvPr>
        </p:nvSpPr>
        <p:spPr>
          <a:xfrm>
            <a:off x="337185" y="580390"/>
            <a:ext cx="10763250" cy="608965"/>
          </a:xfrm>
        </p:spPr>
        <p:txBody>
          <a:bodyPr>
            <a:normAutofit/>
          </a:bodyPr>
          <a:p>
            <a:pPr algn="ctr"/>
            <a:r>
              <a:rPr lang="en-US">
                <a:sym typeface="+mn-ea"/>
              </a:rPr>
              <a:t>Inversion Of Control (IOC) and Dependency Injection</a:t>
            </a:r>
            <a:endParaRPr lang="en-US"/>
          </a:p>
        </p:txBody>
      </p:sp>
      <p:sp>
        <p:nvSpPr>
          <p:cNvPr id="6" name="Content Placeholder 5"/>
          <p:cNvSpPr>
            <a:spLocks noGrp="1"/>
          </p:cNvSpPr>
          <p:nvPr>
            <p:ph sz="quarter" idx="4"/>
          </p:nvPr>
        </p:nvSpPr>
        <p:spPr>
          <a:xfrm>
            <a:off x="6257925" y="1188720"/>
            <a:ext cx="5676900" cy="5339715"/>
          </a:xfrm>
        </p:spPr>
        <p:txBody>
          <a:bodyPr>
            <a:normAutofit fontScale="80000"/>
          </a:bodyPr>
          <a:p>
            <a:pPr marL="0" indent="0">
              <a:buNone/>
            </a:pPr>
            <a:r>
              <a:rPr lang="en-US"/>
              <a:t>class Employee{  </a:t>
            </a:r>
            <a:endParaRPr lang="en-US"/>
          </a:p>
          <a:p>
            <a:pPr marL="0" indent="0">
              <a:buNone/>
            </a:pPr>
            <a:r>
              <a:rPr lang="en-US"/>
              <a:t>               Address address;  </a:t>
            </a:r>
            <a:endParaRPr lang="en-US"/>
          </a:p>
          <a:p>
            <a:pPr marL="0" indent="0">
              <a:buNone/>
            </a:pPr>
            <a:r>
              <a:rPr lang="en-US"/>
              <a:t>               Employee(Address address){  </a:t>
            </a:r>
            <a:endParaRPr lang="en-US"/>
          </a:p>
          <a:p>
            <a:pPr marL="0" indent="0">
              <a:buNone/>
            </a:pPr>
            <a:r>
              <a:rPr lang="en-US"/>
              <a:t>                          this.address=address;  </a:t>
            </a:r>
            <a:endParaRPr lang="en-US"/>
          </a:p>
          <a:p>
            <a:pPr marL="0" indent="0">
              <a:buNone/>
            </a:pPr>
            <a:r>
              <a:rPr lang="en-US"/>
              <a:t>                                                                 }  </a:t>
            </a:r>
            <a:endParaRPr lang="en-US"/>
          </a:p>
          <a:p>
            <a:pPr marL="0" indent="0">
              <a:buNone/>
            </a:pPr>
            <a:r>
              <a:rPr lang="en-US"/>
              <a:t>                             } </a:t>
            </a:r>
            <a:endParaRPr lang="en-US"/>
          </a:p>
          <a:p>
            <a:r>
              <a:rPr lang="en-US"/>
              <a:t>Thus, IOC makes the code loosely coupled. In such case, there is no need to modify the code if our logic is moved to new environment.</a:t>
            </a:r>
            <a:endParaRPr lang="en-US"/>
          </a:p>
          <a:p>
            <a:endParaRPr lang="en-US"/>
          </a:p>
          <a:p>
            <a:r>
              <a:rPr lang="en-US"/>
              <a:t>In Spring framework, IOC container is responsible to inject the dependency. </a:t>
            </a:r>
            <a:endParaRPr lang="en-US"/>
          </a:p>
          <a:p>
            <a:r>
              <a:rPr lang="en-US"/>
              <a:t>We provide metadata to the IOC container either by XML file or annotation.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Advantages of Spring Framework</a:t>
            </a:r>
            <a:endParaRPr lang="en-US"/>
          </a:p>
        </p:txBody>
      </p:sp>
      <p:sp>
        <p:nvSpPr>
          <p:cNvPr id="4" name="Text Placeholder 3"/>
          <p:cNvSpPr>
            <a:spLocks noGrp="1"/>
          </p:cNvSpPr>
          <p:nvPr>
            <p:ph type="body" sz="quarter" idx="14"/>
          </p:nvPr>
        </p:nvSpPr>
        <p:spPr>
          <a:xfrm>
            <a:off x="408940" y="887095"/>
            <a:ext cx="11160125" cy="5422900"/>
          </a:xfrm>
        </p:spPr>
        <p:txBody>
          <a:bodyPr>
            <a:normAutofit fontScale="70000"/>
          </a:bodyPr>
          <a:p>
            <a:pPr marL="0" indent="0">
              <a:buNone/>
            </a:pPr>
            <a:r>
              <a:rPr lang="en-US" b="1"/>
              <a:t>1) Predefined Templates:</a:t>
            </a:r>
            <a:endParaRPr lang="en-US" b="1"/>
          </a:p>
          <a:p>
            <a:r>
              <a:rPr lang="en-US"/>
              <a:t>Spring framework provides templates for JDBC, Hibernate, JPA etc. technologies.</a:t>
            </a:r>
            <a:endParaRPr lang="en-US"/>
          </a:p>
          <a:p>
            <a:r>
              <a:rPr lang="en-US"/>
              <a:t> So there is no need to write too much code. </a:t>
            </a:r>
            <a:endParaRPr lang="en-US"/>
          </a:p>
          <a:p>
            <a:r>
              <a:rPr lang="en-US"/>
              <a:t>It hides the basic steps of these technologies.</a:t>
            </a:r>
            <a:endParaRPr lang="en-US"/>
          </a:p>
          <a:p>
            <a:r>
              <a:rPr lang="en-US"/>
              <a:t>Let's take the example of JdbcTemplate, you don't need to write the code for exception handling, creating connection, creating statement, committing transaction, closing connection etc. </a:t>
            </a:r>
            <a:endParaRPr lang="en-US"/>
          </a:p>
          <a:p>
            <a:r>
              <a:rPr lang="en-US"/>
              <a:t>You need to write the code of executing query only. </a:t>
            </a:r>
            <a:endParaRPr lang="en-US"/>
          </a:p>
          <a:p>
            <a:r>
              <a:rPr lang="en-US"/>
              <a:t>Thus, it save a lot of JDBC code.</a:t>
            </a:r>
            <a:endParaRPr lang="en-US"/>
          </a:p>
          <a:p>
            <a:pPr marL="0" indent="0">
              <a:buNone/>
            </a:pPr>
            <a:r>
              <a:rPr lang="en-US"/>
              <a:t>2)</a:t>
            </a:r>
            <a:r>
              <a:rPr lang="en-US" b="1"/>
              <a:t> Powerful abstraction</a:t>
            </a:r>
            <a:endParaRPr lang="en-US" b="1"/>
          </a:p>
          <a:p>
            <a:r>
              <a:rPr lang="en-US"/>
              <a:t>It provides powerful abstraction to JavaEE specifications such as JMS, JDBC, JPA and JTA.</a:t>
            </a:r>
            <a:endParaRPr lang="en-US"/>
          </a:p>
          <a:p>
            <a:pPr marL="0" indent="0">
              <a:buNone/>
            </a:pPr>
            <a:r>
              <a:rPr lang="en-US"/>
              <a:t>3) </a:t>
            </a:r>
            <a:r>
              <a:rPr lang="en-US" b="1"/>
              <a:t>Declarative support</a:t>
            </a:r>
            <a:endParaRPr lang="en-US" b="1"/>
          </a:p>
          <a:p>
            <a:r>
              <a:rPr lang="en-US"/>
              <a:t>It provides declarative support for caching, validation, transactions and formatting.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pPr algn="ctr"/>
            <a:r>
              <a:rPr lang="en-US">
                <a:sym typeface="+mn-ea"/>
              </a:rPr>
              <a:t>Advantages of Spring Framework</a:t>
            </a:r>
            <a:endParaRPr lang="en-US"/>
          </a:p>
        </p:txBody>
      </p:sp>
      <p:sp>
        <p:nvSpPr>
          <p:cNvPr id="4" name="Text Placeholder 3"/>
          <p:cNvSpPr>
            <a:spLocks noGrp="1"/>
          </p:cNvSpPr>
          <p:nvPr>
            <p:ph type="body" sz="quarter" idx="14"/>
          </p:nvPr>
        </p:nvSpPr>
        <p:spPr/>
        <p:txBody>
          <a:bodyPr>
            <a:normAutofit fontScale="70000"/>
          </a:bodyPr>
          <a:p>
            <a:pPr marL="0" indent="0">
              <a:buNone/>
            </a:pPr>
            <a:r>
              <a:rPr lang="en-US"/>
              <a:t>4) </a:t>
            </a:r>
            <a:r>
              <a:rPr lang="en-US" b="1"/>
              <a:t>Loose Coupling</a:t>
            </a:r>
            <a:endParaRPr lang="en-US" b="1"/>
          </a:p>
          <a:p>
            <a:r>
              <a:rPr lang="en-US"/>
              <a:t>The Spring applications are loosely coupled because of dependency injection.</a:t>
            </a:r>
            <a:endParaRPr lang="en-US"/>
          </a:p>
          <a:p>
            <a:pPr marL="0" indent="0">
              <a:buNone/>
            </a:pPr>
            <a:r>
              <a:rPr lang="en-US"/>
              <a:t>5) </a:t>
            </a:r>
            <a:r>
              <a:rPr lang="en-US" b="1"/>
              <a:t>Easy to test</a:t>
            </a:r>
            <a:endParaRPr lang="en-US" b="1"/>
          </a:p>
          <a:p>
            <a:r>
              <a:rPr lang="en-US"/>
              <a:t>The Dependency Injection makes easier to test the application. The EJB or Struts application require server to run the application but Spring framework doesn't require server.</a:t>
            </a:r>
            <a:endParaRPr lang="en-US"/>
          </a:p>
          <a:p>
            <a:pPr marL="0" indent="0">
              <a:buNone/>
            </a:pPr>
            <a:r>
              <a:rPr lang="en-US"/>
              <a:t>6) </a:t>
            </a:r>
            <a:r>
              <a:rPr lang="en-US" b="1"/>
              <a:t>Lightweight</a:t>
            </a:r>
            <a:endParaRPr lang="en-US" b="1"/>
          </a:p>
          <a:p>
            <a:r>
              <a:rPr lang="en-US"/>
              <a:t>Spring framework is lightweight because of its POJO implementation. The Spring Framework doesn't force the programmer to inherit any class or implement any interface. That is why it is said non-invasive.</a:t>
            </a:r>
            <a:endParaRPr lang="en-US"/>
          </a:p>
          <a:p>
            <a:pPr marL="0" indent="0">
              <a:buNone/>
            </a:pPr>
            <a:r>
              <a:rPr lang="en-US"/>
              <a:t>7) </a:t>
            </a:r>
            <a:r>
              <a:rPr lang="en-US" b="1"/>
              <a:t>Fast Development</a:t>
            </a:r>
            <a:endParaRPr lang="en-US" b="1"/>
          </a:p>
          <a:p>
            <a:r>
              <a:rPr lang="en-US"/>
              <a:t>The Dependency Injection feature of Spring Framework and it support to various frameworks makes the easy development of JavaEE application.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273050"/>
            <a:ext cx="9908540" cy="466090"/>
          </a:xfrm>
        </p:spPr>
        <p:txBody>
          <a:bodyPr/>
          <a:p>
            <a:pPr algn="ctr"/>
            <a:r>
              <a:rPr lang="en-US"/>
              <a:t>Spring Modules</a:t>
            </a:r>
            <a:endParaRPr lang="en-US"/>
          </a:p>
        </p:txBody>
      </p:sp>
      <p:pic>
        <p:nvPicPr>
          <p:cNvPr id="3" name="Content Placeholder 2"/>
          <p:cNvPicPr>
            <a:picLocks noChangeAspect="1"/>
          </p:cNvPicPr>
          <p:nvPr>
            <p:ph idx="1"/>
          </p:nvPr>
        </p:nvPicPr>
        <p:blipFill>
          <a:blip r:embed="rId1"/>
          <a:stretch>
            <a:fillRect/>
          </a:stretch>
        </p:blipFill>
        <p:spPr>
          <a:xfrm>
            <a:off x="5897880" y="739140"/>
            <a:ext cx="5996305" cy="5568950"/>
          </a:xfrm>
          <a:prstGeom prst="rect">
            <a:avLst/>
          </a:prstGeom>
        </p:spPr>
      </p:pic>
      <p:sp>
        <p:nvSpPr>
          <p:cNvPr id="7" name="Text Placeholder 6"/>
          <p:cNvSpPr>
            <a:spLocks noGrp="1"/>
          </p:cNvSpPr>
          <p:nvPr>
            <p:ph type="body" sz="half" idx="2"/>
          </p:nvPr>
        </p:nvSpPr>
        <p:spPr>
          <a:xfrm>
            <a:off x="609600" y="862330"/>
            <a:ext cx="5288280" cy="5265420"/>
          </a:xfrm>
        </p:spPr>
        <p:txBody>
          <a:bodyPr/>
          <a:p>
            <a:r>
              <a:rPr lang="en-US" sz="2800"/>
              <a:t>The Spring framework comprises of many modules such as core, beans, context, expression language, AOP, Aspects, Instrumentation, JDBC, ORM, OXM, JMS, Transaction, Web, Servlet, Struts etc. These modules are grouped into Test, Core Container, AOP, Aspects, Instrumentation, Data Access / Integration, Web (MVC / Remoting) as displayed in the following diagram.</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ctr"/>
            <a:r>
              <a:rPr lang="en-US">
                <a:sym typeface="+mn-ea"/>
              </a:rPr>
              <a:t>Spring Modules</a:t>
            </a:r>
            <a:endParaRPr lang="en-US"/>
          </a:p>
        </p:txBody>
      </p:sp>
      <p:sp>
        <p:nvSpPr>
          <p:cNvPr id="6" name="Text Placeholder 5"/>
          <p:cNvSpPr>
            <a:spLocks noGrp="1"/>
          </p:cNvSpPr>
          <p:nvPr>
            <p:ph type="body" sz="quarter" idx="14"/>
          </p:nvPr>
        </p:nvSpPr>
        <p:spPr>
          <a:xfrm>
            <a:off x="192405" y="811530"/>
            <a:ext cx="11830685" cy="5725795"/>
          </a:xfrm>
        </p:spPr>
        <p:txBody>
          <a:bodyPr>
            <a:noAutofit/>
          </a:bodyPr>
          <a:p>
            <a:pPr marL="0" indent="0">
              <a:buNone/>
            </a:pPr>
            <a:r>
              <a:rPr lang="en-US" sz="1600" b="1"/>
              <a:t>Test</a:t>
            </a:r>
            <a:endParaRPr lang="en-US" sz="1600" b="1"/>
          </a:p>
          <a:p>
            <a:r>
              <a:rPr lang="en-US" sz="1600"/>
              <a:t>This layer provides support of testing with JUnit and TestNG.</a:t>
            </a:r>
            <a:endParaRPr lang="en-US" sz="1600"/>
          </a:p>
          <a:p>
            <a:pPr marL="0" indent="0">
              <a:buNone/>
            </a:pPr>
            <a:r>
              <a:rPr lang="en-US" sz="1600" b="1"/>
              <a:t>Spring Core Container</a:t>
            </a:r>
            <a:endParaRPr lang="en-US" sz="1600" b="1"/>
          </a:p>
          <a:p>
            <a:r>
              <a:rPr lang="en-US" sz="1600"/>
              <a:t>The Spring Core container contains core, beans, context and expression language (EL) modules.</a:t>
            </a:r>
            <a:endParaRPr lang="en-US" sz="1600"/>
          </a:p>
          <a:p>
            <a:pPr marL="0" indent="0">
              <a:buNone/>
            </a:pPr>
            <a:r>
              <a:rPr lang="en-US" sz="1600" b="1"/>
              <a:t>Core and Beans</a:t>
            </a:r>
            <a:endParaRPr lang="en-US" sz="1600" b="1"/>
          </a:p>
          <a:p>
            <a:r>
              <a:rPr lang="en-US" sz="1600"/>
              <a:t>These modules provide IOC and Dependency Injection features.</a:t>
            </a:r>
            <a:endParaRPr lang="en-US" sz="1600"/>
          </a:p>
          <a:p>
            <a:pPr marL="0" indent="0">
              <a:buNone/>
            </a:pPr>
            <a:r>
              <a:rPr lang="en-US" sz="1600" b="1"/>
              <a:t>Context</a:t>
            </a:r>
            <a:endParaRPr lang="en-US" sz="1600" b="1"/>
          </a:p>
          <a:p>
            <a:r>
              <a:rPr lang="en-US" sz="1600"/>
              <a:t>This module supports internationalization (I18N), EJB, JMS, Basic Remoting.</a:t>
            </a:r>
            <a:endParaRPr lang="en-US" sz="1600"/>
          </a:p>
          <a:p>
            <a:pPr marL="0" indent="0">
              <a:buNone/>
            </a:pPr>
            <a:r>
              <a:rPr lang="en-US" sz="1600" b="1"/>
              <a:t>Expression Language</a:t>
            </a:r>
            <a:endParaRPr lang="en-US" sz="1600" b="1"/>
          </a:p>
          <a:p>
            <a:r>
              <a:rPr lang="en-US" sz="1600"/>
              <a:t>It is an extension to the EL defined in JSP. It provides support to setting and getting property values, method invocation, accessing collections and indexers, named variables, logical and arithmetic operators, retrieval of objects by name etc.</a:t>
            </a:r>
            <a:endParaRPr lang="en-US" sz="1600"/>
          </a:p>
          <a:p>
            <a:pPr marL="0" indent="0">
              <a:buNone/>
            </a:pPr>
            <a:r>
              <a:rPr lang="en-US" sz="1600" b="1"/>
              <a:t>AOP, Aspects and Instrumentation</a:t>
            </a:r>
            <a:endParaRPr lang="en-US" sz="1600" b="1"/>
          </a:p>
          <a:p>
            <a:r>
              <a:rPr lang="en-US" sz="1600"/>
              <a:t>These modules support aspect oriented programming implementation where you can use Advices, Pointcuts etc. to decouple the code.</a:t>
            </a:r>
            <a:endParaRPr lang="en-US" sz="1600"/>
          </a:p>
          <a:p>
            <a:r>
              <a:rPr lang="en-US" sz="1600"/>
              <a:t>The aspects module provides support to integration with AspectJ.</a:t>
            </a:r>
            <a:endParaRPr lang="en-US" sz="1600"/>
          </a:p>
          <a:p>
            <a:r>
              <a:rPr lang="en-US" sz="1600"/>
              <a:t>The instrumentation module provides support to class instrumentation and classloader implementations.</a:t>
            </a:r>
            <a:endParaRPr lang="en-US" sz="1600"/>
          </a:p>
          <a:p>
            <a:r>
              <a:rPr lang="en-US" sz="1600"/>
              <a:t>Data Access / Integration</a:t>
            </a:r>
            <a:endParaRPr lang="en-US" sz="1600"/>
          </a:p>
          <a:p>
            <a:r>
              <a:rPr lang="en-US" sz="1600"/>
              <a:t>This group comprises of JDBC, ORM, OXM, JMS and Transaction modules. These modules basically provide support to interact with the database.</a:t>
            </a:r>
            <a:endParaRPr lang="en-US" sz="1600"/>
          </a:p>
          <a:p>
            <a:pPr marL="0" indent="0">
              <a:buNone/>
            </a:pPr>
            <a:r>
              <a:rPr lang="en-US" sz="1600" b="1"/>
              <a:t>Web</a:t>
            </a:r>
            <a:endParaRPr lang="en-US" sz="1600" b="1"/>
          </a:p>
          <a:p>
            <a:r>
              <a:rPr lang="en-US" sz="1600"/>
              <a:t>This group comprises of Web, Web-Servlet, Web-Struts and Web-Portlet. These modules provide support to create web application.</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14129</Words>
  <Application>WPS Presentation</Application>
  <PresentationFormat>Custom</PresentationFormat>
  <Paragraphs>320</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Calibri</vt:lpstr>
      <vt:lpstr>Century Gothic</vt:lpstr>
      <vt:lpstr>Poppins</vt:lpstr>
      <vt:lpstr>Microsoft YaHei</vt:lpstr>
      <vt:lpstr>Arial Unicode MS</vt:lpstr>
      <vt:lpstr>Calibri</vt:lpstr>
      <vt:lpstr>Segoe Print</vt:lpstr>
      <vt:lpstr>Office Theme</vt:lpstr>
      <vt:lpstr>PowerPoint 演示文稿</vt:lpstr>
      <vt:lpstr>PowerPoint 演示文稿</vt:lpstr>
      <vt:lpstr>PowerPoint 演示文稿</vt:lpstr>
      <vt:lpstr>Spring Framework</vt:lpstr>
      <vt:lpstr>PowerPoint 演示文稿</vt:lpstr>
      <vt:lpstr>Advantages of Spring Framework</vt:lpstr>
      <vt:lpstr>Advantages of Spring Framework</vt:lpstr>
      <vt:lpstr>Spring Modules</vt:lpstr>
      <vt:lpstr>Spring Modules</vt:lpstr>
      <vt:lpstr>Spring Example</vt:lpstr>
      <vt:lpstr>Create Java class</vt:lpstr>
      <vt:lpstr>Create the xml file</vt:lpstr>
      <vt:lpstr>Create the test class and Load the jar files required for spring framework</vt:lpstr>
      <vt:lpstr>Steps to create spring application in Eclipse IDE</vt:lpstr>
      <vt:lpstr>PowerPoint 演示文稿</vt:lpstr>
      <vt:lpstr>IoC Container</vt:lpstr>
      <vt:lpstr>Using BeanFactory and Using ApplicationContext</vt:lpstr>
      <vt:lpstr>Dependency Injection in Spring</vt:lpstr>
      <vt:lpstr>Problems of Dependency Lookup</vt:lpstr>
      <vt:lpstr>Dependency Injection</vt:lpstr>
      <vt:lpstr>Dependency Injection by Constructor Example</vt:lpstr>
      <vt:lpstr>PowerPoint 演示文稿</vt:lpstr>
      <vt:lpstr>PowerPoint 演示文稿</vt:lpstr>
      <vt:lpstr>Injecting string-based values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nagasai.p</cp:lastModifiedBy>
  <cp:revision>86</cp:revision>
  <dcterms:created xsi:type="dcterms:W3CDTF">2021-09-08T09:08:00Z</dcterms:created>
  <dcterms:modified xsi:type="dcterms:W3CDTF">2023-04-19T12:45:44Z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0C6C8A1354CD42AC9E57AC8A216129AB</vt:lpwstr>
  </property>
</Properties>
</file>